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</p:sldMasterIdLst>
  <p:notesMasterIdLst>
    <p:notesMasterId r:id="rId54"/>
  </p:notesMasterIdLst>
  <p:handoutMasterIdLst>
    <p:handoutMasterId r:id="rId55"/>
  </p:handoutMasterIdLst>
  <p:sldIdLst>
    <p:sldId id="256" r:id="rId4"/>
    <p:sldId id="257" r:id="rId5"/>
    <p:sldId id="499" r:id="rId6"/>
    <p:sldId id="483" r:id="rId7"/>
    <p:sldId id="542" r:id="rId8"/>
    <p:sldId id="541" r:id="rId9"/>
    <p:sldId id="560" r:id="rId10"/>
    <p:sldId id="500" r:id="rId11"/>
    <p:sldId id="278" r:id="rId12"/>
    <p:sldId id="549" r:id="rId13"/>
    <p:sldId id="550" r:id="rId14"/>
    <p:sldId id="279" r:id="rId15"/>
    <p:sldId id="489" r:id="rId16"/>
    <p:sldId id="515" r:id="rId17"/>
    <p:sldId id="516" r:id="rId18"/>
    <p:sldId id="551" r:id="rId19"/>
    <p:sldId id="285" r:id="rId20"/>
    <p:sldId id="518" r:id="rId21"/>
    <p:sldId id="530" r:id="rId22"/>
    <p:sldId id="543" r:id="rId23"/>
    <p:sldId id="520" r:id="rId24"/>
    <p:sldId id="521" r:id="rId25"/>
    <p:sldId id="485" r:id="rId26"/>
    <p:sldId id="552" r:id="rId27"/>
    <p:sldId id="417" r:id="rId28"/>
    <p:sldId id="544" r:id="rId29"/>
    <p:sldId id="545" r:id="rId30"/>
    <p:sldId id="546" r:id="rId31"/>
    <p:sldId id="547" r:id="rId32"/>
    <p:sldId id="548" r:id="rId33"/>
    <p:sldId id="445" r:id="rId34"/>
    <p:sldId id="487" r:id="rId35"/>
    <p:sldId id="486" r:id="rId36"/>
    <p:sldId id="495" r:id="rId37"/>
    <p:sldId id="444" r:id="rId38"/>
    <p:sldId id="555" r:id="rId39"/>
    <p:sldId id="557" r:id="rId40"/>
    <p:sldId id="556" r:id="rId41"/>
    <p:sldId id="558" r:id="rId42"/>
    <p:sldId id="534" r:id="rId43"/>
    <p:sldId id="535" r:id="rId44"/>
    <p:sldId id="536" r:id="rId45"/>
    <p:sldId id="537" r:id="rId46"/>
    <p:sldId id="559" r:id="rId47"/>
    <p:sldId id="554" r:id="rId48"/>
    <p:sldId id="553" r:id="rId49"/>
    <p:sldId id="538" r:id="rId50"/>
    <p:sldId id="507" r:id="rId51"/>
    <p:sldId id="539" r:id="rId52"/>
    <p:sldId id="540" r:id="rId5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388"/>
    <a:srgbClr val="5C6884"/>
    <a:srgbClr val="008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2" autoAdjust="0"/>
    <p:restoredTop sz="86131" autoAdjust="0"/>
  </p:normalViewPr>
  <p:slideViewPr>
    <p:cSldViewPr snapToGrid="0" snapToObjects="1">
      <p:cViewPr>
        <p:scale>
          <a:sx n="60" d="100"/>
          <a:sy n="60" d="100"/>
        </p:scale>
        <p:origin x="-1098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EB87B02C-B21B-4BF0-AE9C-BF7BFFED64FA}" type="datetimeFigureOut">
              <a:rPr lang="en-US" smtClean="0"/>
              <a:t>10/17/2013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FEA955AC-4B03-4A78-A9E2-A36BAA974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3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7DD0274B-D6C0-4EEB-90AC-61756667238E}" type="datetimeFigureOut">
              <a:rPr lang="en-US" smtClean="0"/>
              <a:t>10/17/2013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D6EE9C7E-4E1F-4344-9DC8-E124912CB6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372E6-6513-4A2A-8F9E-C54C1223285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1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Main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7565"/>
            <a:ext cx="7772400" cy="1470025"/>
          </a:xfrm>
        </p:spPr>
        <p:txBody>
          <a:bodyPr>
            <a:normAutofit/>
          </a:bodyPr>
          <a:lstStyle>
            <a:lvl1pPr>
              <a:defRPr sz="4400" b="1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81630"/>
            <a:ext cx="8229600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9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2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Main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7565"/>
            <a:ext cx="7772400" cy="1470025"/>
          </a:xfrm>
        </p:spPr>
        <p:txBody>
          <a:bodyPr>
            <a:normAutofit/>
          </a:bodyPr>
          <a:lstStyle>
            <a:lvl1pPr>
              <a:defRPr sz="4400" b="1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3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5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39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1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82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4448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582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630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5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46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5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48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4480"/>
            <a:ext cx="5111750" cy="5853113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1653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0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18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5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81630"/>
            <a:ext cx="8229600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19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7565"/>
            <a:ext cx="7772400" cy="1470025"/>
          </a:xfrm>
        </p:spPr>
        <p:txBody>
          <a:bodyPr>
            <a:normAutofit/>
          </a:bodyPr>
          <a:lstStyle>
            <a:lvl1pPr>
              <a:defRPr sz="4400" b="1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99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00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32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4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82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4448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582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630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6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29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5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57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48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4480"/>
            <a:ext cx="5111750" cy="5853113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1653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22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88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81630"/>
            <a:ext cx="8229600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11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1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82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4448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582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630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1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2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6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48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4480"/>
            <a:ext cx="5111750" cy="5853113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1653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0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4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4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8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4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5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learningplan.com/WebReg/ActivityProfile.asp?D=15882&amp;I=1392992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mylearningplan.com/WebReg/ActivityProfile.asp?D=15882&amp;I=143484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ylearningplan.com/WebReg/ActivityProfile.asp?D=15882&amp;I=1391219" TargetMode="External"/><Relationship Id="rId5" Type="http://schemas.openxmlformats.org/officeDocument/2006/relationships/hyperlink" Target="https://www.mylearningplan.com/WebReg/ActivityProfile.asp?D=15882&amp;I=1392407" TargetMode="External"/><Relationship Id="rId4" Type="http://schemas.openxmlformats.org/officeDocument/2006/relationships/hyperlink" Target="https://www.mylearningplan.com/WebReg/ActivityProfile.asp?D=15882&amp;I=135304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mboces.org/teacherpage.cfm?teacher=2346" TargetMode="External"/><Relationship Id="rId2" Type="http://schemas.openxmlformats.org/officeDocument/2006/relationships/hyperlink" Target="https://docs.google.com/spreadsheet/ccc?key=0Ahd6ttH8ooawdEdYVGF5aE4wZWFUeVBROXgwU1JjSmc&amp;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www.ocmboces.org/teacherpage.cfm?teacher=229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cmboces.org/teacherpage.cfm?teacher=2224" TargetMode="Externa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cmboces.org/tfiles/folder2134/APPR2.0minutes7.13.pdf" TargetMode="Externa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youtube.com/watch?v=OqEeIG8aPP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1OqznsOpavu0T0rE4LkK9iPkxqBtNAWYhMuB-fcpoEWw/viewform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ageny.org/resource/regents-exams-mathematics" TargetMode="External"/><Relationship Id="rId2" Type="http://schemas.openxmlformats.org/officeDocument/2006/relationships/hyperlink" Target="http://www.engageny.org/resource/regents-exams-el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12.nysed.gov/assessment/math/ccmath/transitioncc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itd.cnyric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BCIC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CI&amp;A: Upcoming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NEW-ADDED SESSIONS: </a:t>
            </a:r>
            <a:r>
              <a:rPr lang="en-US" dirty="0" smtClean="0">
                <a:hlinkClick r:id="rId2"/>
              </a:rPr>
              <a:t>PBL Oct 29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Co-Teaching:</a:t>
            </a:r>
            <a:r>
              <a:rPr lang="en-US" dirty="0" smtClean="0"/>
              <a:t> What to do with two teachers? Nov 13</a:t>
            </a:r>
          </a:p>
          <a:p>
            <a:r>
              <a:rPr lang="en-US" dirty="0" smtClean="0"/>
              <a:t>Responsive Classroom </a:t>
            </a:r>
            <a:r>
              <a:rPr lang="en-US" dirty="0" smtClean="0">
                <a:hlinkClick r:id="rId4"/>
              </a:rPr>
              <a:t>Level 2</a:t>
            </a:r>
            <a:r>
              <a:rPr lang="en-US" dirty="0" smtClean="0"/>
              <a:t>: Dec 11</a:t>
            </a:r>
          </a:p>
          <a:p>
            <a:r>
              <a:rPr lang="en-US" dirty="0" smtClean="0"/>
              <a:t>Going Deeper into the Literacy Shifts:</a:t>
            </a:r>
            <a:r>
              <a:rPr lang="en-US" dirty="0" smtClean="0">
                <a:hlinkClick r:id="rId5"/>
              </a:rPr>
              <a:t> Text Complexity</a:t>
            </a:r>
            <a:r>
              <a:rPr lang="en-US" dirty="0" smtClean="0"/>
              <a:t>- Dec 12</a:t>
            </a:r>
          </a:p>
          <a:p>
            <a:r>
              <a:rPr lang="en-US" dirty="0" smtClean="0">
                <a:hlinkClick r:id="rId6"/>
              </a:rPr>
              <a:t>Scaffolding for Student Outcomes</a:t>
            </a:r>
            <a:r>
              <a:rPr lang="en-US" dirty="0" smtClean="0"/>
              <a:t>: Meeting Needs of Diverse Learners- Dec 17</a:t>
            </a:r>
            <a:endParaRPr lang="en-US" dirty="0"/>
          </a:p>
        </p:txBody>
      </p:sp>
      <p:pic>
        <p:nvPicPr>
          <p:cNvPr id="1026" name="Picture 2" descr="C:\Users\lradicel\AppData\Local\Microsoft\Windows\Temporary Internet Files\Content.IE5\35NOLR2G\MC900432664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60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CI&amp;A and Literacy– In the Mix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90915"/>
            <a:ext cx="8495731" cy="464164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PBL- Sessions, On-site presentations, Coaching</a:t>
            </a:r>
          </a:p>
          <a:p>
            <a:r>
              <a:rPr lang="en-US" dirty="0" smtClean="0"/>
              <a:t>Responsive Classroom Level One</a:t>
            </a:r>
          </a:p>
          <a:p>
            <a:r>
              <a:rPr lang="en-US" dirty="0" smtClean="0"/>
              <a:t>Standards Based Planning</a:t>
            </a:r>
          </a:p>
          <a:p>
            <a:r>
              <a:rPr lang="en-US" dirty="0" smtClean="0"/>
              <a:t>LLI groups- Initial K-2, Ongoing and Initial Intermediate (10/29)</a:t>
            </a:r>
          </a:p>
          <a:p>
            <a:r>
              <a:rPr lang="en-US" dirty="0" smtClean="0"/>
              <a:t>Curriculum Development</a:t>
            </a:r>
          </a:p>
          <a:p>
            <a:r>
              <a:rPr lang="en-US" dirty="0" smtClean="0"/>
              <a:t>Support for data gathering for school planning</a:t>
            </a:r>
          </a:p>
          <a:p>
            <a:r>
              <a:rPr lang="en-US" dirty="0" smtClean="0"/>
              <a:t>Research-Oct 25--- Full with wait list.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0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185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6268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CNY NYS ASCD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Data-Driven Instruction </a:t>
            </a:r>
            <a:r>
              <a:rPr lang="en-US" dirty="0" smtClean="0"/>
              <a:t>theme</a:t>
            </a:r>
          </a:p>
          <a:p>
            <a:r>
              <a:rPr lang="en-US" dirty="0" smtClean="0"/>
              <a:t>October 9: What’s a PLC, Really?</a:t>
            </a:r>
          </a:p>
          <a:p>
            <a:r>
              <a:rPr lang="en-US" dirty="0" smtClean="0"/>
              <a:t>December </a:t>
            </a:r>
            <a:r>
              <a:rPr lang="en-US" dirty="0"/>
              <a:t>10, 2013 – How To Talk (About Common Formative </a:t>
            </a:r>
            <a:r>
              <a:rPr lang="en-US" dirty="0" smtClean="0"/>
              <a:t>Assessments)</a:t>
            </a:r>
          </a:p>
          <a:p>
            <a:r>
              <a:rPr lang="en-US" dirty="0" smtClean="0"/>
              <a:t>February </a:t>
            </a:r>
            <a:r>
              <a:rPr lang="en-US" dirty="0"/>
              <a:t>27, 2014 – Now What? (Tier 1 Strategies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March 19, 2014 – How Do I Teach Every Kid? (Meeting the Needs of Diverse Learners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May 15, 2014 – Annual Meeting at Dinosaur </a:t>
            </a:r>
          </a:p>
          <a:p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191069" y="2268938"/>
            <a:ext cx="8482083" cy="157972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4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School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448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Some Interest Expressed</a:t>
            </a:r>
          </a:p>
          <a:p>
            <a:pPr lvl="1"/>
            <a:r>
              <a:rPr lang="en-US" dirty="0" smtClean="0"/>
              <a:t>Forms</a:t>
            </a:r>
          </a:p>
          <a:p>
            <a:pPr lvl="1"/>
            <a:r>
              <a:rPr lang="en-US" dirty="0" smtClean="0"/>
              <a:t>Process and procedures</a:t>
            </a:r>
          </a:p>
          <a:p>
            <a:pPr lvl="1"/>
            <a:r>
              <a:rPr lang="en-US" dirty="0" smtClean="0"/>
              <a:t>“Accountability”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dirty="0" smtClean="0"/>
              <a:t>CSA Committee says “go”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53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4" t="10438" r="6161" b="5672"/>
          <a:stretch/>
        </p:blipFill>
        <p:spPr bwMode="auto">
          <a:xfrm>
            <a:off x="1686912" y="87103"/>
            <a:ext cx="6258910" cy="673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532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Race To The Top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(the Regents Reform Agenda)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the are we doing?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>
                <a:hlinkClick r:id="rId2"/>
              </a:rPr>
              <a:t>chart</a:t>
            </a:r>
            <a:r>
              <a:rPr lang="en-US" dirty="0" smtClean="0"/>
              <a:t> is available</a:t>
            </a:r>
          </a:p>
          <a:p>
            <a:pPr lvl="1"/>
            <a:r>
              <a:rPr lang="en-US" dirty="0" smtClean="0"/>
              <a:t>What have we learned so far?</a:t>
            </a:r>
          </a:p>
          <a:p>
            <a:pPr lvl="1"/>
            <a:r>
              <a:rPr lang="en-US" dirty="0" smtClean="0">
                <a:hlinkClick r:id="rId3"/>
              </a:rPr>
              <a:t>ELA </a:t>
            </a:r>
            <a:r>
              <a:rPr lang="en-US" dirty="0" smtClean="0"/>
              <a:t>support is scheduled</a:t>
            </a:r>
          </a:p>
          <a:p>
            <a:pPr lvl="1"/>
            <a:r>
              <a:rPr lang="en-US" dirty="0" smtClean="0">
                <a:hlinkClick r:id="rId4"/>
              </a:rPr>
              <a:t>Math</a:t>
            </a:r>
            <a:r>
              <a:rPr lang="en-US" dirty="0" smtClean="0"/>
              <a:t> support is scheduled</a:t>
            </a:r>
          </a:p>
          <a:p>
            <a:pPr lvl="1"/>
            <a:r>
              <a:rPr lang="en-US" dirty="0" smtClean="0"/>
              <a:t>Flexibility and recovery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45" y="4237579"/>
            <a:ext cx="2909455" cy="21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Boot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Friday night keynote address and warm-up activity</a:t>
            </a:r>
          </a:p>
          <a:p>
            <a:pPr marL="0" indent="0">
              <a:buNone/>
            </a:pPr>
            <a:r>
              <a:rPr lang="en-US" dirty="0" smtClean="0"/>
              <a:t>Saturday grade level groups doing the math in their grade level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3333"/>
          <a:stretch/>
        </p:blipFill>
        <p:spPr bwMode="auto">
          <a:xfrm>
            <a:off x="2181224" y="3857625"/>
            <a:ext cx="477157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8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</a:p>
          <a:p>
            <a:r>
              <a:rPr lang="en-US" dirty="0" smtClean="0"/>
              <a:t>Overview of 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Boot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Probable location: Central</a:t>
            </a:r>
            <a:br>
              <a:rPr lang="en-US" dirty="0" smtClean="0"/>
            </a:br>
            <a:r>
              <a:rPr lang="en-US" dirty="0" smtClean="0"/>
              <a:t>Square Middle School</a:t>
            </a:r>
          </a:p>
          <a:p>
            <a:pPr marL="0" indent="0">
              <a:buNone/>
            </a:pPr>
            <a:r>
              <a:rPr lang="en-US" dirty="0" smtClean="0"/>
              <a:t>Probable date:</a:t>
            </a:r>
            <a:br>
              <a:rPr lang="en-US" dirty="0" smtClean="0"/>
            </a:br>
            <a:r>
              <a:rPr lang="en-US" dirty="0" smtClean="0"/>
              <a:t>January, TBA</a:t>
            </a:r>
          </a:p>
          <a:p>
            <a:pPr marL="0" indent="0">
              <a:buNone/>
            </a:pPr>
            <a:r>
              <a:rPr lang="en-US" dirty="0" smtClean="0"/>
              <a:t>Oswego/OCM</a:t>
            </a:r>
            <a:br>
              <a:rPr lang="en-US" dirty="0" smtClean="0"/>
            </a:br>
            <a:r>
              <a:rPr lang="en-US" dirty="0" smtClean="0"/>
              <a:t>BOCES/TC</a:t>
            </a:r>
            <a:br>
              <a:rPr lang="en-US" dirty="0" smtClean="0"/>
            </a:br>
            <a:r>
              <a:rPr lang="en-US" dirty="0" smtClean="0"/>
              <a:t>Joint </a:t>
            </a:r>
            <a:r>
              <a:rPr lang="en-US" dirty="0"/>
              <a:t>Project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96" y="2947913"/>
            <a:ext cx="4952853" cy="323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5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0" dirty="0" smtClean="0">
                <a:effectLst/>
              </a:rPr>
              <a:t>Core Research</a:t>
            </a:r>
            <a:br>
              <a:rPr lang="en-US" sz="6000" b="0" dirty="0" smtClean="0">
                <a:effectLst/>
              </a:rPr>
            </a:br>
            <a:r>
              <a:rPr lang="en-US" sz="3100" b="0" dirty="0" smtClean="0">
                <a:effectLst/>
              </a:rPr>
              <a:t>Research </a:t>
            </a:r>
            <a:r>
              <a:rPr lang="en-US" sz="3100" b="0" dirty="0">
                <a:effectLst/>
              </a:rPr>
              <a:t>and the </a:t>
            </a:r>
            <a:r>
              <a:rPr lang="en-US" sz="3100" b="0" dirty="0" smtClean="0">
                <a:effectLst/>
              </a:rPr>
              <a:t/>
            </a:r>
            <a:br>
              <a:rPr lang="en-US" sz="3100" b="0" dirty="0" smtClean="0">
                <a:effectLst/>
              </a:rPr>
            </a:br>
            <a:r>
              <a:rPr lang="en-US" sz="3100" b="0" dirty="0" smtClean="0">
                <a:effectLst/>
              </a:rPr>
              <a:t>Common </a:t>
            </a:r>
            <a:r>
              <a:rPr lang="en-US" sz="3100" b="0" dirty="0">
                <a:effectLst/>
              </a:rPr>
              <a:t>Core Learning Standards (CCLS)</a:t>
            </a:r>
            <a:endParaRPr lang="en-US" sz="3100" b="0" dirty="0"/>
          </a:p>
        </p:txBody>
      </p:sp>
    </p:spTree>
    <p:extLst>
      <p:ext uri="{BB962C8B-B14F-4D97-AF65-F5344CB8AC3E}">
        <p14:creationId xmlns:p14="http://schemas.microsoft.com/office/powerpoint/2010/main" val="704784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Core Research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October 25</a:t>
            </a:r>
            <a:r>
              <a:rPr lang="en-US" baseline="30000" dirty="0" smtClean="0"/>
              <a:t>th</a:t>
            </a:r>
            <a:r>
              <a:rPr lang="en-US" dirty="0" smtClean="0"/>
              <a:t> status</a:t>
            </a:r>
          </a:p>
          <a:p>
            <a:r>
              <a:rPr lang="en-US" dirty="0" smtClean="0"/>
              <a:t>Post-October 25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engageNY samples</a:t>
            </a:r>
          </a:p>
          <a:p>
            <a:r>
              <a:rPr lang="en-US" dirty="0"/>
              <a:t>r</a:t>
            </a:r>
            <a:r>
              <a:rPr lang="en-US" dirty="0" smtClean="0"/>
              <a:t>esearch.ocmboces.org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7"/>
          <a:stretch/>
        </p:blipFill>
        <p:spPr bwMode="auto">
          <a:xfrm>
            <a:off x="1955582" y="4083269"/>
            <a:ext cx="5233264" cy="263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6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67565"/>
            <a:ext cx="9144000" cy="1470025"/>
          </a:xfrm>
        </p:spPr>
        <p:txBody>
          <a:bodyPr/>
          <a:lstStyle/>
          <a:p>
            <a:r>
              <a:rPr lang="en-US" dirty="0" smtClean="0"/>
              <a:t>Data-Driven Instruction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PLCs at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Follow-up sessions</a:t>
            </a:r>
          </a:p>
          <a:p>
            <a:r>
              <a:rPr lang="en-US" dirty="0" smtClean="0"/>
              <a:t>Coaching available</a:t>
            </a:r>
          </a:p>
          <a:p>
            <a:r>
              <a:rPr lang="en-US" dirty="0" smtClean="0"/>
              <a:t>CNY NYS ASCD Focus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Your RtI Upside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possible that </a:t>
            </a:r>
            <a:r>
              <a:rPr lang="en-US" b="1" dirty="0" smtClean="0"/>
              <a:t>Mike Mattos </a:t>
            </a:r>
            <a:r>
              <a:rPr lang="en-US" dirty="0" smtClean="0"/>
              <a:t>might be here on October 24, 2014</a:t>
            </a:r>
            <a:endParaRPr lang="en-US" dirty="0"/>
          </a:p>
          <a:p>
            <a:r>
              <a:rPr lang="en-US" dirty="0" smtClean="0"/>
              <a:t>CSA Calendar</a:t>
            </a:r>
            <a:br>
              <a:rPr lang="en-US" dirty="0" smtClean="0"/>
            </a:br>
            <a:r>
              <a:rPr lang="en-US" dirty="0" smtClean="0"/>
              <a:t>Committee knows</a:t>
            </a:r>
          </a:p>
          <a:p>
            <a:r>
              <a:rPr lang="en-US" dirty="0" smtClean="0"/>
              <a:t>SRC Arena</a:t>
            </a:r>
            <a:br>
              <a:rPr lang="en-US" dirty="0" smtClean="0"/>
            </a:br>
            <a:r>
              <a:rPr lang="en-US" dirty="0" smtClean="0"/>
              <a:t>is reserved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97" y="2624958"/>
            <a:ext cx="4251603" cy="399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2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Opportunity: State DDI project for grades 3-8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address question of are students reaching standards ? </a:t>
            </a:r>
          </a:p>
          <a:p>
            <a:pPr lvl="1"/>
            <a:r>
              <a:rPr lang="en-US" dirty="0" smtClean="0"/>
              <a:t>Larger n; common quick assessment </a:t>
            </a:r>
          </a:p>
          <a:p>
            <a:r>
              <a:rPr lang="en-US" dirty="0" smtClean="0"/>
              <a:t>To examine if there is difference between adopting, adapting, referring to modules?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5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Broome Tioga BOCES convened group to write short common periodic assessments for 3-8 ELA and Math</a:t>
            </a:r>
          </a:p>
          <a:p>
            <a:r>
              <a:rPr lang="en-US" dirty="0" smtClean="0"/>
              <a:t>Designed to be administered within windows within module schedule</a:t>
            </a:r>
          </a:p>
          <a:p>
            <a:r>
              <a:rPr lang="en-US" dirty="0" smtClean="0"/>
              <a:t>Data shared (region by region) to gather information on student progress towards achievement of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18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467282"/>
              </p:ext>
            </p:extLst>
          </p:nvPr>
        </p:nvGraphicFramePr>
        <p:xfrm>
          <a:off x="304800" y="228599"/>
          <a:ext cx="8534400" cy="6404797"/>
        </p:xfrm>
        <a:graphic>
          <a:graphicData uri="http://schemas.openxmlformats.org/drawingml/2006/table">
            <a:tbl>
              <a:tblPr firstRow="1" firstCol="1" bandRow="1"/>
              <a:tblGrid>
                <a:gridCol w="457200"/>
                <a:gridCol w="838200"/>
                <a:gridCol w="1905000"/>
                <a:gridCol w="5334000"/>
              </a:tblGrid>
              <a:tr h="17748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Grade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Format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183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source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Extended Written Response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 :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  Becoming a Close Reader and Writing to Learn:  The Power of Reading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2A :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 Researching to Build Knowledge and Teaching Others:  Adaptations and the Wide</a:t>
                      </a: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World of Frogs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3A: 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Considering Perspectives and Supporting Opinions:  Staging Stories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sources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Extended Written Response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  Becoming a Close Reader and Writing to Learn:  Native Americans in New York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2A: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Researching to Build Knowledge and Teaching Others:  Interdependent Roles in Colonial Times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3A</a:t>
                      </a:r>
                      <a:r>
                        <a:rPr lang="en-US" sz="1100" b="1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Considering Perspectives and Supporting Opinions:  Simple Machines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sources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Extended Written Response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Becoming a Close Reader and Writing to Learn:  Stories of Human Rights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2A 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Researching to Build Knowledge and Teaching Others:  Biodiversity in Rainforests of the Western Hemisphere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3A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 Considering Perspectives and Supporting Opinions:  Sports and Athletes’ Impact on Culture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sources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Extended Written Response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Close Reading and Writing to Learn:  Myths:  Not Just Long Ago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2A: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Working with Evidence:  Rules to Live By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3A: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Understanding Perspectives:  The Land of the Golden Mountain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sources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Extended Written Response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Close Reading and Writing to Learn:  Journeys and Survival</a:t>
                      </a: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2A: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Working with Evidence:  Working Conditions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3A: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Understanding Perspectives:  Slavery:  The People Could Fly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sources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Extended Written Response</a:t>
                      </a: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Close Reading and Writing to Learn:  Finding Home:  Refugees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2A:  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Working with Evidence:  Taking a Stand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3A</a:t>
                      </a:r>
                      <a:r>
                        <a:rPr lang="en-US" sz="11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Understanding Perspectives:  Japanese American Relations in WWII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41" marR="36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1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14536"/>
              </p:ext>
            </p:extLst>
          </p:nvPr>
        </p:nvGraphicFramePr>
        <p:xfrm>
          <a:off x="609600" y="228599"/>
          <a:ext cx="8229600" cy="6324600"/>
        </p:xfrm>
        <a:graphic>
          <a:graphicData uri="http://schemas.openxmlformats.org/drawingml/2006/table">
            <a:tbl>
              <a:tblPr firstRow="1" firstCol="1" bandRow="1"/>
              <a:tblGrid>
                <a:gridCol w="643206"/>
                <a:gridCol w="1185594"/>
                <a:gridCol w="2602523"/>
                <a:gridCol w="3798277"/>
              </a:tblGrid>
              <a:tr h="20743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MATH  (highlighted</a:t>
                      </a:r>
                      <a:r>
                        <a:rPr lang="en-US" sz="12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modules not available as of 9/25/13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Grade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Format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135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Constructed Response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Properties of Multiplication and Division and Solving Problems with Units of 2–5 and 10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Multiplication and Division with Units of 0, 1, 6–9, and Multiples of 10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4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: Multiplication and Area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Constructed Response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Place Value, Rounding, and Algorithms for Addition and Subtraction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Multi-Digit Multiplication and Division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4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: Angle Measure and Plane Figures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3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Constructed Response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Place Value and Decimal Fractions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3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 Addition and Subtraction of Fractions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4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: Multiplication and Division of Fractions and Decimal Fractions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Constructed Response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1:</a:t>
                      </a:r>
                      <a:r>
                        <a:rPr lang="en-US" sz="1200" b="1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Ratios and Unit Rates</a:t>
                      </a:r>
                      <a:r>
                        <a:rPr lang="en-US" sz="1200" b="1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3:</a:t>
                      </a:r>
                      <a:r>
                        <a:rPr lang="en-US" sz="1200" b="1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Rational Numbers</a:t>
                      </a: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4:</a:t>
                      </a:r>
                      <a:r>
                        <a:rPr lang="en-US" sz="1200" b="1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Expressions and Equations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Constructed Response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1: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Ratios and Proportional Relationships 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n-US" sz="1200" b="1" u="sng" kern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2:</a:t>
                      </a:r>
                      <a:r>
                        <a:rPr kumimoji="0" lang="en-US" sz="1200" kern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Rational Numbers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4: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 Percent and Proportional Relationships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minutes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Multiple Choice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Constructed Response</a:t>
                      </a: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Module 1: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Integer Exponents and Scientific Notation</a:t>
                      </a: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3: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 Similarity</a:t>
                      </a: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u="sng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Module 5:</a:t>
                      </a:r>
                      <a:r>
                        <a:rPr lang="en-US" sz="1200" dirty="0">
                          <a:solidFill>
                            <a:srgbClr val="211E1E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 Examples of Functions from Geometry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86" marR="51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8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3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166" y="360434"/>
            <a:ext cx="5129033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SED Updates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Any OCM District may participate: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notify Lynn if interested by Nov 1</a:t>
            </a:r>
          </a:p>
          <a:p>
            <a:endParaRPr lang="en-US" dirty="0"/>
          </a:p>
          <a:p>
            <a:r>
              <a:rPr lang="en-US" dirty="0" smtClean="0"/>
              <a:t>District will have access to assessments and schedule</a:t>
            </a:r>
          </a:p>
          <a:p>
            <a:endParaRPr lang="en-US" dirty="0"/>
          </a:p>
          <a:p>
            <a:r>
              <a:rPr lang="en-US" dirty="0" smtClean="0"/>
              <a:t>Report district data and participate in larger data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676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Professional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 APPR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844"/>
            <a:ext cx="8229600" cy="5358156"/>
          </a:xfrm>
        </p:spPr>
        <p:txBody>
          <a:bodyPr>
            <a:normAutofit/>
          </a:bodyPr>
          <a:lstStyle/>
          <a:p>
            <a:r>
              <a:rPr lang="en-US" dirty="0" smtClean="0"/>
              <a:t>Regional approach</a:t>
            </a:r>
          </a:p>
          <a:p>
            <a:pPr lvl="1"/>
            <a:r>
              <a:rPr lang="en-US" dirty="0" smtClean="0"/>
              <a:t>67% writing/writing</a:t>
            </a:r>
          </a:p>
          <a:p>
            <a:pPr lvl="1"/>
            <a:r>
              <a:rPr lang="en-US" dirty="0" smtClean="0"/>
              <a:t>30% writing/verbal</a:t>
            </a:r>
          </a:p>
          <a:p>
            <a:r>
              <a:rPr lang="en-US" dirty="0" smtClean="0">
                <a:hlinkClick r:id="rId2"/>
              </a:rPr>
              <a:t>Resources </a:t>
            </a:r>
            <a:r>
              <a:rPr lang="en-US" dirty="0" smtClean="0"/>
              <a:t>prepared</a:t>
            </a:r>
          </a:p>
          <a:p>
            <a:r>
              <a:rPr lang="en-US" dirty="0" smtClean="0"/>
              <a:t>Requests to date, very 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(APPR)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844"/>
            <a:ext cx="8229600" cy="5358156"/>
          </a:xfrm>
        </p:spPr>
        <p:txBody>
          <a:bodyPr/>
          <a:lstStyle/>
          <a:p>
            <a:r>
              <a:rPr lang="en-US" dirty="0" smtClean="0"/>
              <a:t>Lead Evaluator Training</a:t>
            </a:r>
          </a:p>
          <a:p>
            <a:pPr lvl="1"/>
            <a:r>
              <a:rPr lang="en-US" dirty="0" smtClean="0"/>
              <a:t>Year one cohort</a:t>
            </a:r>
          </a:p>
          <a:p>
            <a:pPr lvl="1"/>
            <a:r>
              <a:rPr lang="en-US" dirty="0" smtClean="0"/>
              <a:t>Ongoing (3 days)</a:t>
            </a:r>
          </a:p>
          <a:p>
            <a:pPr lvl="1"/>
            <a:r>
              <a:rPr lang="en-US" dirty="0" smtClean="0"/>
              <a:t>October 28 or 29</a:t>
            </a:r>
          </a:p>
          <a:p>
            <a:pPr lvl="1"/>
            <a:r>
              <a:rPr lang="en-US" dirty="0" smtClean="0"/>
              <a:t>Please make sure people know</a:t>
            </a:r>
            <a:br>
              <a:rPr lang="en-US" dirty="0" smtClean="0"/>
            </a:br>
            <a:r>
              <a:rPr lang="en-US" dirty="0" smtClean="0"/>
              <a:t>and are signed up</a:t>
            </a:r>
          </a:p>
          <a:p>
            <a:r>
              <a:rPr lang="en-US" dirty="0" smtClean="0"/>
              <a:t>Principal Evaluator Training</a:t>
            </a:r>
          </a:p>
          <a:p>
            <a:pPr lvl="1"/>
            <a:r>
              <a:rPr lang="en-US" dirty="0"/>
              <a:t>Ongoing (3 days)</a:t>
            </a:r>
          </a:p>
          <a:p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573206" y="3429000"/>
            <a:ext cx="6100549" cy="127199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2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844"/>
            <a:ext cx="8229600" cy="5358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Lessons Learned </a:t>
            </a:r>
            <a:r>
              <a:rPr lang="en-US" dirty="0" smtClean="0"/>
              <a:t>(APPR 2.0 session)</a:t>
            </a:r>
          </a:p>
          <a:p>
            <a:r>
              <a:rPr lang="en-US" dirty="0" smtClean="0"/>
              <a:t>It is about setting a target for the students and then determining the percent of student who meet the target (avoid confounding double-target)</a:t>
            </a:r>
          </a:p>
          <a:p>
            <a:r>
              <a:rPr lang="en-US" dirty="0" smtClean="0"/>
              <a:t>Our assessments aren’t all that great</a:t>
            </a:r>
          </a:p>
          <a:p>
            <a:r>
              <a:rPr lang="en-US" dirty="0" smtClean="0"/>
              <a:t>More testing means less learning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31178" y="1951552"/>
            <a:ext cx="4264220" cy="88910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Assessment &amp; Systems Thinking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956077"/>
              </p:ext>
            </p:extLst>
          </p:nvPr>
        </p:nvGraphicFramePr>
        <p:xfrm>
          <a:off x="193168" y="1327631"/>
          <a:ext cx="8726133" cy="5211763"/>
        </p:xfrm>
        <a:graphic>
          <a:graphicData uri="http://schemas.openxmlformats.org/drawingml/2006/table">
            <a:tbl>
              <a:tblPr/>
              <a:tblGrid>
                <a:gridCol w="1208787"/>
                <a:gridCol w="1252891"/>
                <a:gridCol w="1252891"/>
                <a:gridCol w="1252891"/>
                <a:gridCol w="1252891"/>
                <a:gridCol w="1252891"/>
                <a:gridCol w="1252891"/>
              </a:tblGrid>
              <a:tr h="105598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Rockwell"/>
                        </a:rPr>
                        <a:t> </a:t>
                      </a: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3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effectLst/>
                          <a:latin typeface="Rockwell"/>
                        </a:rPr>
                        <a:t>  </a:t>
                      </a: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Classroom Assessments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3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Common Formative Assessments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37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Common Interim Assessments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37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Student Learning Objectives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370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External Assessments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370"/>
                    </a:solidFill>
                  </a:tcPr>
                </a:tc>
              </a:tr>
              <a:tr h="1203460">
                <a:tc>
                  <a:txBody>
                    <a:bodyPr/>
                    <a:lstStyle/>
                    <a:p>
                      <a:pPr marR="0" indent="0" algn="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Examples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Worksheets, classroom response, whiteboards, exit tickets, conferences, student self-assessment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Chapter/unit tests, final projects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Common tasks and prompts assessed with rubric, quizzes 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Performances, tests, or writing prompts given every 6-8 weeks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Growth measures designed for use with the APPR growth and local achievement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3-8 tests, Regents exams, SAT, AP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</a:tr>
              <a:tr h="951547">
                <a:tc>
                  <a:txBody>
                    <a:bodyPr/>
                    <a:lstStyle/>
                    <a:p>
                      <a:pPr marR="0" indent="0" algn="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Format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Very formative; can be diagnostic if used prior to instruction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Mostly summative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Formative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Formative and summative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Summative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Very summative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</a:tr>
              <a:tr h="1002464">
                <a:tc>
                  <a:txBody>
                    <a:bodyPr/>
                    <a:lstStyle/>
                    <a:p>
                      <a:pPr marR="0" indent="0" algn="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Responsibility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Classroom teachers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Classroom teachers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Grade level/discipline teams of teachers working together. District teams of representative  teachers may also look at the data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Teachers and lead evaluators/principals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An external group of “experts”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</a:tr>
              <a:tr h="998304">
                <a:tc>
                  <a:txBody>
                    <a:bodyPr/>
                    <a:lstStyle/>
                    <a:p>
                      <a:pPr marR="0" indent="0" algn="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rgbClr val="6D0000"/>
                          </a:solidFill>
                          <a:effectLst/>
                          <a:latin typeface="Rockwell"/>
                        </a:rPr>
                        <a:t>Purpose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Provides immediate feedback and guides instructional decisions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Provision of grades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To assess student learning in order to make instructional decisions. Also serves to assess curriculum, instruction, and pacing.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Conversion to scores for use in teacher and principal evaluation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585858"/>
                          </a:solidFill>
                          <a:effectLst/>
                          <a:latin typeface="Arial"/>
                        </a:rPr>
                        <a:t>Accountability and placement</a:t>
                      </a:r>
                      <a:endParaRPr lang="en-US" sz="1200" kern="1400" dirty="0">
                        <a:solidFill>
                          <a:srgbClr val="000000"/>
                        </a:solidFill>
                        <a:effectLst/>
                        <a:latin typeface="Rockwell"/>
                      </a:endParaRPr>
                    </a:p>
                  </a:txBody>
                  <a:tcPr marL="65125" marR="65125" marT="0" marB="0" anchor="ctr">
                    <a:lnL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93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739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64024" y="3630304"/>
            <a:ext cx="8243248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464024" y="3302758"/>
            <a:ext cx="464024" cy="6823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flipH="1">
            <a:off x="8243248" y="3289110"/>
            <a:ext cx="464024" cy="6823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33730" y="2435704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September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53866" y="2435704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June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324041" y="4762648"/>
            <a:ext cx="19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 Baseline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560438" y="4749001"/>
            <a:ext cx="19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 Summative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869743" y="2470245"/>
            <a:ext cx="368490" cy="9962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3496" y="1322985"/>
            <a:ext cx="1480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Common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Formative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Interim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Assessment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46827" y="1322985"/>
            <a:ext cx="1480983" cy="2143546"/>
            <a:chOff x="1313496" y="1322985"/>
            <a:chExt cx="1480983" cy="2143546"/>
          </a:xfrm>
        </p:grpSpPr>
        <p:sp>
          <p:nvSpPr>
            <p:cNvPr id="15" name="Down Arrow 14"/>
            <p:cNvSpPr/>
            <p:nvPr/>
          </p:nvSpPr>
          <p:spPr>
            <a:xfrm>
              <a:off x="1869743" y="2470245"/>
              <a:ext cx="368490" cy="99628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13496" y="1322985"/>
              <a:ext cx="1480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Common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Formative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Interim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Assessment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08594" y="1322985"/>
            <a:ext cx="1480983" cy="2143546"/>
            <a:chOff x="1313496" y="1322985"/>
            <a:chExt cx="1480983" cy="2143546"/>
          </a:xfrm>
        </p:grpSpPr>
        <p:sp>
          <p:nvSpPr>
            <p:cNvPr id="18" name="Down Arrow 17"/>
            <p:cNvSpPr/>
            <p:nvPr/>
          </p:nvSpPr>
          <p:spPr>
            <a:xfrm>
              <a:off x="1869743" y="2470245"/>
              <a:ext cx="368490" cy="99628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3496" y="1322985"/>
              <a:ext cx="1480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Common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Formative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Interim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Assessment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32696" y="3794481"/>
            <a:ext cx="1480983" cy="2182157"/>
            <a:chOff x="2532696" y="2893713"/>
            <a:chExt cx="1480983" cy="2182157"/>
          </a:xfrm>
        </p:grpSpPr>
        <p:sp>
          <p:nvSpPr>
            <p:cNvPr id="21" name="Down Arrow 20"/>
            <p:cNvSpPr/>
            <p:nvPr/>
          </p:nvSpPr>
          <p:spPr>
            <a:xfrm flipV="1">
              <a:off x="3088943" y="2893713"/>
              <a:ext cx="368490" cy="99628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32696" y="3875541"/>
              <a:ext cx="1480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Common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Formative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Interim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Assessment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43716" y="3794481"/>
            <a:ext cx="1480983" cy="2182157"/>
            <a:chOff x="2532696" y="2893713"/>
            <a:chExt cx="1480983" cy="2182157"/>
          </a:xfrm>
        </p:grpSpPr>
        <p:sp>
          <p:nvSpPr>
            <p:cNvPr id="25" name="Down Arrow 24"/>
            <p:cNvSpPr/>
            <p:nvPr/>
          </p:nvSpPr>
          <p:spPr>
            <a:xfrm flipV="1">
              <a:off x="3088943" y="2893713"/>
              <a:ext cx="368490" cy="99628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32696" y="3875541"/>
              <a:ext cx="1480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Common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Formative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Interim</a:t>
              </a:r>
              <a:b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Assessment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975415" y="2919778"/>
            <a:ext cx="74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UNIT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38233" y="4107958"/>
            <a:ext cx="74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UNIT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3188" y="2865609"/>
            <a:ext cx="74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UNIT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0528" y="4148499"/>
            <a:ext cx="74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UNIT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84207" y="2865609"/>
            <a:ext cx="74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UNIT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09664" y="4107958"/>
            <a:ext cx="74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UNIT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current “story” of assessment?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98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we want to assess?</a:t>
            </a:r>
          </a:p>
          <a:p>
            <a:r>
              <a:rPr lang="en-US" dirty="0" smtClean="0"/>
              <a:t>What do we assess?</a:t>
            </a:r>
          </a:p>
          <a:p>
            <a:r>
              <a:rPr lang="en-US" dirty="0" smtClean="0"/>
              <a:t>Coherence &amp; </a:t>
            </a:r>
            <a:r>
              <a:rPr lang="en-US" dirty="0" smtClean="0">
                <a:hlinkClick r:id="rId2"/>
              </a:rPr>
              <a:t>systems thinking</a:t>
            </a:r>
            <a:endParaRPr lang="en-US" dirty="0" smtClean="0"/>
          </a:p>
          <a:p>
            <a:r>
              <a:rPr lang="en-US" dirty="0" smtClean="0"/>
              <a:t>Are we missing an</a:t>
            </a:r>
            <a:br>
              <a:rPr lang="en-US" dirty="0" smtClean="0"/>
            </a:br>
            <a:r>
              <a:rPr lang="en-US" dirty="0" smtClean="0"/>
              <a:t>opportunity?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8629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923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PARCC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Board of </a:t>
            </a:r>
            <a:r>
              <a:rPr lang="en-US" dirty="0"/>
              <a:t>R</a:t>
            </a:r>
            <a:r>
              <a:rPr lang="en-US" dirty="0" smtClean="0"/>
              <a:t>egents October Agenda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Not sure when decision will be made</a:t>
            </a:r>
            <a:br>
              <a:rPr lang="en-US" dirty="0" smtClean="0"/>
            </a:br>
            <a:r>
              <a:rPr lang="en-US" dirty="0" smtClean="0"/>
              <a:t>(but needs to be soon)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Prepare for Computer Based Testing</a:t>
            </a:r>
            <a:br>
              <a:rPr lang="en-US" dirty="0" smtClean="0"/>
            </a:br>
            <a:r>
              <a:rPr lang="en-US" dirty="0" smtClean="0"/>
              <a:t>(no matter what)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5010278"/>
            <a:ext cx="2552700" cy="125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Long Term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RTTT Reporting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Other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788713"/>
          </a:xfrm>
        </p:spPr>
        <p:txBody>
          <a:bodyPr>
            <a:normAutofit/>
          </a:bodyPr>
          <a:lstStyle/>
          <a:p>
            <a:r>
              <a:rPr lang="en-US" dirty="0" smtClean="0"/>
              <a:t>WCNY October 30</a:t>
            </a:r>
            <a:r>
              <a:rPr lang="en-US" baseline="30000" dirty="0" smtClean="0"/>
              <a:t>th</a:t>
            </a:r>
            <a:r>
              <a:rPr lang="en-US" dirty="0" smtClean="0"/>
              <a:t> 2:00p</a:t>
            </a:r>
          </a:p>
          <a:p>
            <a:r>
              <a:rPr lang="en-US" dirty="0" smtClean="0"/>
              <a:t>Education Center 3:30p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3077423"/>
            <a:ext cx="5495103" cy="351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29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Odds &amp; 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788713"/>
          </a:xfrm>
        </p:spPr>
        <p:txBody>
          <a:bodyPr>
            <a:normAutofit/>
          </a:bodyPr>
          <a:lstStyle/>
          <a:p>
            <a:r>
              <a:rPr lang="en-US" dirty="0" smtClean="0"/>
              <a:t>Enterprise America status?</a:t>
            </a:r>
          </a:p>
          <a:p>
            <a:r>
              <a:rPr lang="en-US" dirty="0" smtClean="0"/>
              <a:t>Regional Summer School Report out</a:t>
            </a:r>
          </a:p>
          <a:p>
            <a:r>
              <a:rPr lang="en-US" dirty="0" smtClean="0"/>
              <a:t>Regional Vision/New Tech </a:t>
            </a:r>
          </a:p>
          <a:p>
            <a:r>
              <a:rPr lang="en-US" dirty="0" smtClean="0"/>
              <a:t>PBLNY</a:t>
            </a:r>
          </a:p>
          <a:p>
            <a:pPr lvl="1"/>
            <a:r>
              <a:rPr lang="en-US" dirty="0"/>
              <a:t>Yong </a:t>
            </a:r>
            <a:r>
              <a:rPr lang="en-US" dirty="0" smtClean="0"/>
              <a:t>Zhao, Sam Chaltain, Suzie Boss, Ron </a:t>
            </a:r>
            <a:r>
              <a:rPr lang="en-US" dirty="0"/>
              <a:t>Berger</a:t>
            </a:r>
          </a:p>
          <a:p>
            <a:pPr lvl="1"/>
            <a:r>
              <a:rPr lang="en-US" dirty="0"/>
              <a:t>PBL 101</a:t>
            </a:r>
          </a:p>
          <a:p>
            <a:pPr lvl="1"/>
            <a:r>
              <a:rPr lang="en-US" dirty="0"/>
              <a:t>PBL </a:t>
            </a:r>
            <a:r>
              <a:rPr lang="en-US" dirty="0" smtClean="0"/>
              <a:t>Leadership, PBL Systems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78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BCIC Meetings This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788713"/>
          </a:xfrm>
        </p:spPr>
        <p:txBody>
          <a:bodyPr>
            <a:normAutofit/>
          </a:bodyPr>
          <a:lstStyle/>
          <a:p>
            <a:r>
              <a:rPr lang="en-US" dirty="0" smtClean="0"/>
              <a:t>Share a practice</a:t>
            </a:r>
          </a:p>
          <a:p>
            <a:r>
              <a:rPr lang="en-US" dirty="0" smtClean="0"/>
              <a:t>10 minute slot per meeting</a:t>
            </a:r>
          </a:p>
          <a:p>
            <a:r>
              <a:rPr lang="en-US" dirty="0" smtClean="0"/>
              <a:t>Volunteers?</a:t>
            </a:r>
          </a:p>
          <a:p>
            <a:r>
              <a:rPr lang="en-US" dirty="0" smtClean="0"/>
              <a:t>Set up a schedule?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b="18157"/>
          <a:stretch/>
        </p:blipFill>
        <p:spPr bwMode="auto">
          <a:xfrm>
            <a:off x="4876800" y="2983687"/>
            <a:ext cx="3810000" cy="32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045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41" y="3192518"/>
            <a:ext cx="3404859" cy="340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BCIC Meetings Next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788713"/>
          </a:xfrm>
        </p:spPr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Thursday of the Month</a:t>
            </a:r>
          </a:p>
          <a:p>
            <a:r>
              <a:rPr lang="en-US" dirty="0" smtClean="0"/>
              <a:t>Do you care for next year?</a:t>
            </a:r>
          </a:p>
          <a:p>
            <a:r>
              <a:rPr lang="en-US" dirty="0" smtClean="0"/>
              <a:t>Rodax 8 Large for next year?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95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January 2014</a:t>
            </a:r>
            <a:br>
              <a:rPr lang="en-US" dirty="0" smtClean="0"/>
            </a:br>
            <a:r>
              <a:rPr lang="en-US" dirty="0" smtClean="0"/>
              <a:t>Regional Regents 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Please respond to </a:t>
            </a:r>
            <a:r>
              <a:rPr lang="en-US" dirty="0">
                <a:hlinkClick r:id="rId2"/>
              </a:rPr>
              <a:t>quick link </a:t>
            </a:r>
            <a:r>
              <a:rPr lang="en-US" dirty="0"/>
              <a:t>--- </a:t>
            </a:r>
            <a:r>
              <a:rPr lang="en-US" dirty="0" smtClean="0"/>
              <a:t>deadline is November 15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coring </a:t>
            </a:r>
            <a:r>
              <a:rPr lang="en-US" dirty="0"/>
              <a:t>leaders are important so please consider nominating </a:t>
            </a:r>
            <a:r>
              <a:rPr lang="en-US" smtClean="0"/>
              <a:t>capable teacher </a:t>
            </a:r>
            <a:r>
              <a:rPr lang="en-US" dirty="0" smtClean="0"/>
              <a:t>leaders </a:t>
            </a:r>
          </a:p>
        </p:txBody>
      </p:sp>
    </p:spTree>
    <p:extLst>
      <p:ext uri="{BB962C8B-B14F-4D97-AF65-F5344CB8AC3E}">
        <p14:creationId xmlns:p14="http://schemas.microsoft.com/office/powerpoint/2010/main" val="2676555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3-8 Cluster 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3-8 Presentation today from one vendor</a:t>
            </a:r>
          </a:p>
          <a:p>
            <a:r>
              <a:rPr lang="en-US" dirty="0"/>
              <a:t>3-8 Tentative participation due by Dec</a:t>
            </a:r>
          </a:p>
          <a:p>
            <a:r>
              <a:rPr lang="en-US" dirty="0"/>
              <a:t>Reconfigure sites and finalize schedule as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3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Core Regents 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686800" cy="49194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imeline </a:t>
            </a:r>
            <a:r>
              <a:rPr lang="en-US" dirty="0"/>
              <a:t>of the new </a:t>
            </a:r>
            <a:r>
              <a:rPr lang="en-US" dirty="0" smtClean="0"/>
              <a:t>Regents </a:t>
            </a:r>
            <a:r>
              <a:rPr lang="en-US" dirty="0"/>
              <a:t>Examinations:</a:t>
            </a:r>
          </a:p>
          <a:p>
            <a:r>
              <a:rPr lang="en-US" dirty="0" smtClean="0"/>
              <a:t>The </a:t>
            </a:r>
            <a:r>
              <a:rPr lang="en-US" dirty="0"/>
              <a:t>Common Core ELA Regents Exam (</a:t>
            </a:r>
            <a:r>
              <a:rPr lang="en-US" dirty="0" smtClean="0"/>
              <a:t>Grade 11</a:t>
            </a:r>
            <a:r>
              <a:rPr lang="en-US" dirty="0"/>
              <a:t>) is required for those students first entering grade 9 in 2013-14 or later</a:t>
            </a:r>
          </a:p>
          <a:p>
            <a:r>
              <a:rPr lang="en-US" dirty="0" smtClean="0"/>
              <a:t>The </a:t>
            </a:r>
            <a:r>
              <a:rPr lang="en-US" dirty="0"/>
              <a:t>Common Core Algebra I Regents Exam is required for those students first beginning commencement-level math in 2013-14 or later</a:t>
            </a:r>
          </a:p>
          <a:p>
            <a:r>
              <a:rPr lang="en-US" dirty="0" smtClean="0"/>
              <a:t>For </a:t>
            </a:r>
            <a:r>
              <a:rPr lang="en-US" dirty="0"/>
              <a:t>the first year, students enrolled in Common Core classes may take the old ELA or math exam in addition to the new exam and have the higher score count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32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BCIC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November 14, 2013</a:t>
            </a:r>
          </a:p>
          <a:p>
            <a:r>
              <a:rPr lang="en-US" dirty="0" smtClean="0"/>
              <a:t>Rodax 8 Small Conference Room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993139">
            <a:off x="1623849" y="1718441"/>
            <a:ext cx="2112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Stencil" panose="040409050D0802020404" pitchFamily="82" charset="0"/>
              </a:rPr>
              <a:t>NEXT</a:t>
            </a:r>
            <a:endParaRPr lang="en-US" sz="4400" dirty="0">
              <a:solidFill>
                <a:srgbClr val="FFFF00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3" t="13322" r="2697" b="3783"/>
          <a:stretch/>
        </p:blipFill>
        <p:spPr bwMode="auto">
          <a:xfrm>
            <a:off x="15039" y="1"/>
            <a:ext cx="9148011" cy="686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7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Core Regents 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686800" cy="491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Resources have just been posted:</a:t>
            </a:r>
          </a:p>
          <a:p>
            <a:r>
              <a:rPr lang="en-US" dirty="0" smtClean="0"/>
              <a:t>ELA 11 </a:t>
            </a:r>
            <a:r>
              <a:rPr lang="en-US" dirty="0" smtClean="0">
                <a:hlinkClick r:id="rId2"/>
              </a:rPr>
              <a:t>resources</a:t>
            </a:r>
            <a:endParaRPr lang="en-US" dirty="0" smtClean="0"/>
          </a:p>
          <a:p>
            <a:r>
              <a:rPr lang="en-US" dirty="0" smtClean="0"/>
              <a:t>A1 </a:t>
            </a:r>
            <a:r>
              <a:rPr lang="en-US" dirty="0" smtClean="0">
                <a:hlinkClick r:id="rId3"/>
              </a:rPr>
              <a:t>resources</a:t>
            </a:r>
            <a:endParaRPr lang="en-US" dirty="0" smtClean="0"/>
          </a:p>
          <a:p>
            <a:r>
              <a:rPr lang="en-US" dirty="0" smtClean="0"/>
              <a:t>The transition </a:t>
            </a:r>
            <a:r>
              <a:rPr lang="en-US" dirty="0" smtClean="0">
                <a:hlinkClick r:id="rId4"/>
              </a:rPr>
              <a:t>memo</a:t>
            </a:r>
            <a:r>
              <a:rPr lang="en-US" dirty="0" smtClean="0"/>
              <a:t> (the September update)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3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3414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0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Legislative Updates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ITD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r="50000" b="5264"/>
          <a:stretch/>
        </p:blipFill>
        <p:spPr bwMode="auto">
          <a:xfrm>
            <a:off x="1010652" y="1285973"/>
            <a:ext cx="7329295" cy="5005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07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211_sc_pp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2670</TotalTime>
  <Words>1360</Words>
  <Application>Microsoft Office PowerPoint</Application>
  <PresentationFormat>On-screen Show (4:3)</PresentationFormat>
  <Paragraphs>330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IS_template</vt:lpstr>
      <vt:lpstr>1_IS_template</vt:lpstr>
      <vt:lpstr>1211_sc_pptemplate</vt:lpstr>
      <vt:lpstr>BCIC Meeting</vt:lpstr>
      <vt:lpstr>Welcome</vt:lpstr>
      <vt:lpstr>SED Updates</vt:lpstr>
      <vt:lpstr>PARCC Timeline</vt:lpstr>
      <vt:lpstr>Common Core Regents Exams</vt:lpstr>
      <vt:lpstr>PowerPoint Presentation</vt:lpstr>
      <vt:lpstr>Common Core Regents Exams</vt:lpstr>
      <vt:lpstr>Legislative Updates</vt:lpstr>
      <vt:lpstr>ITD</vt:lpstr>
      <vt:lpstr>CI&amp;A: Upcoming</vt:lpstr>
      <vt:lpstr>CI&amp;A and Literacy– In the Mix</vt:lpstr>
      <vt:lpstr>Teacher Centers</vt:lpstr>
      <vt:lpstr>Higher Education</vt:lpstr>
      <vt:lpstr>CNY NYS ASCD</vt:lpstr>
      <vt:lpstr>Home School Service</vt:lpstr>
      <vt:lpstr>PowerPoint Presentation</vt:lpstr>
      <vt:lpstr>Race To The Top</vt:lpstr>
      <vt:lpstr>Modules</vt:lpstr>
      <vt:lpstr>Math Boot Camp</vt:lpstr>
      <vt:lpstr>Math Boot Camp</vt:lpstr>
      <vt:lpstr>Core Research Research and the  Common Core Learning Standards (CCLS)</vt:lpstr>
      <vt:lpstr>Core Research Update</vt:lpstr>
      <vt:lpstr>Data-Driven Instruction</vt:lpstr>
      <vt:lpstr>PLCs at Work</vt:lpstr>
      <vt:lpstr>Turn Your RtI Upside Down</vt:lpstr>
      <vt:lpstr>Opportunity: State DDI project for grades 3-8</vt:lpstr>
      <vt:lpstr>PowerPoint Presentation</vt:lpstr>
      <vt:lpstr>PowerPoint Presentation</vt:lpstr>
      <vt:lpstr>PowerPoint Presentation</vt:lpstr>
      <vt:lpstr>Any OCM District may participate:</vt:lpstr>
      <vt:lpstr>Professional Practice</vt:lpstr>
      <vt:lpstr>Parent APPR Reporting</vt:lpstr>
      <vt:lpstr>Training (APPR)</vt:lpstr>
      <vt:lpstr>SLO Season</vt:lpstr>
      <vt:lpstr>Culture</vt:lpstr>
      <vt:lpstr>Assessment &amp; Systems Thinking</vt:lpstr>
      <vt:lpstr>PowerPoint Presentation</vt:lpstr>
      <vt:lpstr>Assessment</vt:lpstr>
      <vt:lpstr>Assessment</vt:lpstr>
      <vt:lpstr>Long Term Planning</vt:lpstr>
      <vt:lpstr>RTTT Reporting</vt:lpstr>
      <vt:lpstr>Other Business</vt:lpstr>
      <vt:lpstr>Enterprise America</vt:lpstr>
      <vt:lpstr>Odds &amp; Ends</vt:lpstr>
      <vt:lpstr>BCIC Meetings This Year</vt:lpstr>
      <vt:lpstr>BCIC Meetings Next Year</vt:lpstr>
      <vt:lpstr>Assessment</vt:lpstr>
      <vt:lpstr>January 2014 Regional Regents Scoring</vt:lpstr>
      <vt:lpstr>3-8 Cluster Scoring</vt:lpstr>
      <vt:lpstr>BCIC Meeting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Craig</dc:creator>
  <cp:lastModifiedBy>Jeff Craig</cp:lastModifiedBy>
  <cp:revision>239</cp:revision>
  <cp:lastPrinted>2013-06-19T10:30:19Z</cp:lastPrinted>
  <dcterms:created xsi:type="dcterms:W3CDTF">2012-08-15T11:27:34Z</dcterms:created>
  <dcterms:modified xsi:type="dcterms:W3CDTF">2013-10-17T11:45:07Z</dcterms:modified>
</cp:coreProperties>
</file>