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Lst>
  <p:notesMasterIdLst>
    <p:notesMasterId r:id="rId60"/>
  </p:notesMasterIdLst>
  <p:handoutMasterIdLst>
    <p:handoutMasterId r:id="rId61"/>
  </p:handoutMasterIdLst>
  <p:sldIdLst>
    <p:sldId id="256" r:id="rId4"/>
    <p:sldId id="257" r:id="rId5"/>
    <p:sldId id="322" r:id="rId6"/>
    <p:sldId id="499" r:id="rId7"/>
    <p:sldId id="483" r:id="rId8"/>
    <p:sldId id="451" r:id="rId9"/>
    <p:sldId id="488" r:id="rId10"/>
    <p:sldId id="482" r:id="rId11"/>
    <p:sldId id="500" r:id="rId12"/>
    <p:sldId id="278" r:id="rId13"/>
    <p:sldId id="505" r:id="rId14"/>
    <p:sldId id="279" r:id="rId15"/>
    <p:sldId id="511" r:id="rId16"/>
    <p:sldId id="512" r:id="rId17"/>
    <p:sldId id="489" r:id="rId18"/>
    <p:sldId id="514" r:id="rId19"/>
    <p:sldId id="515" r:id="rId20"/>
    <p:sldId id="513" r:id="rId21"/>
    <p:sldId id="516" r:id="rId22"/>
    <p:sldId id="517" r:id="rId23"/>
    <p:sldId id="285" r:id="rId24"/>
    <p:sldId id="519" r:id="rId25"/>
    <p:sldId id="529" r:id="rId26"/>
    <p:sldId id="518" r:id="rId27"/>
    <p:sldId id="530" r:id="rId28"/>
    <p:sldId id="531" r:id="rId29"/>
    <p:sldId id="532" r:id="rId30"/>
    <p:sldId id="533" r:id="rId31"/>
    <p:sldId id="484" r:id="rId32"/>
    <p:sldId id="520" r:id="rId33"/>
    <p:sldId id="521" r:id="rId34"/>
    <p:sldId id="522" r:id="rId35"/>
    <p:sldId id="523" r:id="rId36"/>
    <p:sldId id="524" r:id="rId37"/>
    <p:sldId id="525" r:id="rId38"/>
    <p:sldId id="526" r:id="rId39"/>
    <p:sldId id="527" r:id="rId40"/>
    <p:sldId id="528" r:id="rId41"/>
    <p:sldId id="485" r:id="rId42"/>
    <p:sldId id="417" r:id="rId43"/>
    <p:sldId id="445" r:id="rId44"/>
    <p:sldId id="487" r:id="rId45"/>
    <p:sldId id="486" r:id="rId46"/>
    <p:sldId id="495" r:id="rId47"/>
    <p:sldId id="444" r:id="rId48"/>
    <p:sldId id="534" r:id="rId49"/>
    <p:sldId id="535" r:id="rId50"/>
    <p:sldId id="536" r:id="rId51"/>
    <p:sldId id="537" r:id="rId52"/>
    <p:sldId id="538" r:id="rId53"/>
    <p:sldId id="507" r:id="rId54"/>
    <p:sldId id="508" r:id="rId55"/>
    <p:sldId id="509" r:id="rId56"/>
    <p:sldId id="510" r:id="rId57"/>
    <p:sldId id="539" r:id="rId58"/>
    <p:sldId id="540" r:id="rId5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2" autoAdjust="0"/>
    <p:restoredTop sz="86131" autoAdjust="0"/>
  </p:normalViewPr>
  <p:slideViewPr>
    <p:cSldViewPr snapToGrid="0" snapToObjects="1">
      <p:cViewPr>
        <p:scale>
          <a:sx n="60" d="100"/>
          <a:sy n="60" d="100"/>
        </p:scale>
        <p:origin x="-666"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9/19/2013</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9/19/2013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14</a:t>
            </a:fld>
            <a:endParaRPr lang="en-US" dirty="0"/>
          </a:p>
        </p:txBody>
      </p:sp>
    </p:spTree>
    <p:extLst>
      <p:ext uri="{BB962C8B-B14F-4D97-AF65-F5344CB8AC3E}">
        <p14:creationId xmlns:p14="http://schemas.microsoft.com/office/powerpoint/2010/main" val="280935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23</a:t>
            </a:fld>
            <a:endParaRPr lang="en-US" dirty="0"/>
          </a:p>
        </p:txBody>
      </p:sp>
    </p:spTree>
    <p:extLst>
      <p:ext uri="{BB962C8B-B14F-4D97-AF65-F5344CB8AC3E}">
        <p14:creationId xmlns:p14="http://schemas.microsoft.com/office/powerpoint/2010/main" val="17563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28</a:t>
            </a:fld>
            <a:endParaRPr lang="en-US" dirty="0"/>
          </a:p>
        </p:txBody>
      </p:sp>
    </p:spTree>
    <p:extLst>
      <p:ext uri="{BB962C8B-B14F-4D97-AF65-F5344CB8AC3E}">
        <p14:creationId xmlns:p14="http://schemas.microsoft.com/office/powerpoint/2010/main" val="379419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064215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itd.cnyric.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ia.ocmboces.org/teacherpage.cfm?teacher=131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ocmboces.org/teacherpage.cfm?teacher=205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google.com/url?q=http://www.engageny.org/sites/default/files/resource/attachments/expectations-and-metrics-2013-14.docx&amp;sa=D&amp;sntz=1&amp;usg=AFQjCNGc_VK8pDfAuf64fkszGBatIhqvt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cmboces.org/teacherpage.cfm?teacher=2346" TargetMode="External"/><Relationship Id="rId2" Type="http://schemas.openxmlformats.org/officeDocument/2006/relationships/hyperlink" Target="https://docs.google.com/spreadsheet/ccc?key=0Ahd6ttH8ooawdEdYVGF5aE4wZWFUeVBROXgwU1JjSmc&amp;usp=sharing"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ocmboces.org/teacherpage.cfm?teacher=229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ngageny.org/sites/default/files/resource/attachments/writing_standards_graphic2a.docx" TargetMode="External"/><Relationship Id="rId2" Type="http://schemas.openxmlformats.org/officeDocument/2006/relationships/hyperlink" Target="http://www.engageny.org/sites/default/files/resource/attachments/sub_shifts.final_.doc" TargetMode="External"/><Relationship Id="rId1" Type="http://schemas.openxmlformats.org/officeDocument/2006/relationships/slideLayout" Target="../slideLayouts/slideLayout2.xml"/><Relationship Id="rId6" Type="http://schemas.openxmlformats.org/officeDocument/2006/relationships/hyperlink" Target="http://www.engageny.org/sites/default/files/resource/attachments/writing_standards_research_table_9-12.final_.doc" TargetMode="External"/><Relationship Id="rId5" Type="http://schemas.openxmlformats.org/officeDocument/2006/relationships/hyperlink" Target="http://www.engageny.org/sites/default/files/resource/attachments/writing_standards_research_table_6-8.final_.doc" TargetMode="External"/><Relationship Id="rId4" Type="http://schemas.openxmlformats.org/officeDocument/2006/relationships/hyperlink" Target="http://www.engageny.org/sites/default/files/resource/attachments/writing_standards_research_table_k-5.final_.doc"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www.ocmboces.org/teacherpage.cfm?teacher=2224" TargetMode="Externa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hyperlink" Target="http://www.ocmboces.org/tfiles/folder2134/APPR2.0minutes7.13.pdf" TargetMode="Externa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September, 2013</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75" r="50000" b="5264"/>
          <a:stretch/>
        </p:blipFill>
        <p:spPr bwMode="auto">
          <a:xfrm>
            <a:off x="1010652" y="1285973"/>
            <a:ext cx="7329295" cy="5005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9074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CI&amp;A Upcoming</a:t>
            </a:r>
            <a:endParaRPr lang="en-US" dirty="0"/>
          </a:p>
        </p:txBody>
      </p:sp>
      <p:sp>
        <p:nvSpPr>
          <p:cNvPr id="3" name="Content Placeholder 2"/>
          <p:cNvSpPr>
            <a:spLocks noGrp="1"/>
          </p:cNvSpPr>
          <p:nvPr>
            <p:ph idx="1"/>
          </p:nvPr>
        </p:nvSpPr>
        <p:spPr/>
        <p:txBody>
          <a:bodyPr>
            <a:normAutofit fontScale="92500"/>
          </a:bodyPr>
          <a:lstStyle/>
          <a:p>
            <a:r>
              <a:rPr lang="en-US" dirty="0" smtClean="0"/>
              <a:t>Standards Based Planning for the 21</a:t>
            </a:r>
            <a:r>
              <a:rPr lang="en-US" baseline="30000" dirty="0" smtClean="0"/>
              <a:t>st</a:t>
            </a:r>
            <a:r>
              <a:rPr lang="en-US" dirty="0" smtClean="0"/>
              <a:t> Century-Instruction for All:  Oct 2,3, Nov 4,5, Dec 10</a:t>
            </a:r>
          </a:p>
          <a:p>
            <a:r>
              <a:rPr lang="en-US" dirty="0" smtClean="0"/>
              <a:t>Project Based Learning 101: Oct. 7,11, Nov 8</a:t>
            </a:r>
          </a:p>
          <a:p>
            <a:r>
              <a:rPr lang="en-US" dirty="0" smtClean="0"/>
              <a:t>Responsive Classroom Level One: Oct 16,17,18, Nov 14,15</a:t>
            </a:r>
          </a:p>
          <a:p>
            <a:r>
              <a:rPr lang="en-US" dirty="0" smtClean="0"/>
              <a:t>Formative Assessment: Strategies to Improve Instruction and Student Learning: Oct 21</a:t>
            </a:r>
            <a:endParaRPr lang="en-US" dirty="0"/>
          </a:p>
        </p:txBody>
      </p:sp>
    </p:spTree>
    <p:extLst>
      <p:ext uri="{BB962C8B-B14F-4D97-AF65-F5344CB8AC3E}">
        <p14:creationId xmlns:p14="http://schemas.microsoft.com/office/powerpoint/2010/main" val="369702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r>
              <a:rPr lang="en-US" dirty="0" smtClean="0"/>
              <a:t>New Teacher Welcome Project</a:t>
            </a:r>
          </a:p>
          <a:p>
            <a:pPr lvl="1"/>
            <a:r>
              <a:rPr lang="en-US" dirty="0" smtClean="0"/>
              <a:t>24 teachers</a:t>
            </a:r>
          </a:p>
          <a:p>
            <a:pPr lvl="1"/>
            <a:r>
              <a:rPr lang="en-US" dirty="0" smtClean="0"/>
              <a:t>Oswego &amp; OCM</a:t>
            </a:r>
          </a:p>
          <a:p>
            <a:pPr lvl="1"/>
            <a:r>
              <a:rPr lang="en-US" dirty="0" smtClean="0"/>
              <a:t>OCM DISTRICTS: Cazenovia, </a:t>
            </a:r>
            <a:r>
              <a:rPr lang="en-US" dirty="0"/>
              <a:t>FM, </a:t>
            </a:r>
            <a:r>
              <a:rPr lang="en-US" dirty="0" smtClean="0"/>
              <a:t>Fabius-Pompey, Homer, McGraw, Solvay</a:t>
            </a:r>
            <a:endParaRPr lang="en-US" dirty="0"/>
          </a:p>
          <a:p>
            <a:pPr lvl="1"/>
            <a:r>
              <a:rPr lang="en-US" i="1" dirty="0"/>
              <a:t>“You guys </a:t>
            </a:r>
            <a:r>
              <a:rPr lang="en-US" i="1" dirty="0" smtClean="0"/>
              <a:t>organized </a:t>
            </a:r>
            <a:r>
              <a:rPr lang="en-US" i="1" dirty="0"/>
              <a:t>a great seminar! Lots of learning took place and you made us feel exited about the </a:t>
            </a:r>
            <a:r>
              <a:rPr lang="en-US" i="1" dirty="0" smtClean="0"/>
              <a:t>profession. Thanks </a:t>
            </a:r>
            <a:r>
              <a:rPr lang="en-US" i="1" dirty="0"/>
              <a:t>again and best wishes</a:t>
            </a:r>
            <a:r>
              <a:rPr lang="en-US" i="1" dirty="0" smtClean="0"/>
              <a:t>!”</a:t>
            </a:r>
          </a:p>
          <a:p>
            <a:pPr lvl="1"/>
            <a:endParaRPr lang="en-US" dirty="0" smtClean="0"/>
          </a:p>
        </p:txBody>
      </p:sp>
    </p:spTree>
    <p:extLst>
      <p:ext uri="{BB962C8B-B14F-4D97-AF65-F5344CB8AC3E}">
        <p14:creationId xmlns:p14="http://schemas.microsoft.com/office/powerpoint/2010/main" val="384185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r>
              <a:rPr lang="en-US" dirty="0" smtClean="0"/>
              <a:t>New Teacher Welcome Project</a:t>
            </a:r>
          </a:p>
          <a:p>
            <a:pPr lvl="1"/>
            <a:r>
              <a:rPr lang="en-US" dirty="0" smtClean="0"/>
              <a:t>24 teachers</a:t>
            </a:r>
          </a:p>
          <a:p>
            <a:pPr lvl="1"/>
            <a:r>
              <a:rPr lang="en-US" dirty="0" smtClean="0"/>
              <a:t>Oswego &amp; OCM</a:t>
            </a:r>
          </a:p>
          <a:p>
            <a:pPr lvl="1"/>
            <a:r>
              <a:rPr lang="en-US" dirty="0" smtClean="0"/>
              <a:t>OCM DISTRICTS: Cazenovia, </a:t>
            </a:r>
            <a:r>
              <a:rPr lang="en-US" dirty="0"/>
              <a:t>FM, </a:t>
            </a:r>
            <a:r>
              <a:rPr lang="en-US" dirty="0" smtClean="0"/>
              <a:t>Fabius-Pompey, Homer, McGraw, Solvay</a:t>
            </a:r>
            <a:endParaRPr lang="en-US" dirty="0"/>
          </a:p>
        </p:txBody>
      </p:sp>
    </p:spTree>
    <p:extLst>
      <p:ext uri="{BB962C8B-B14F-4D97-AF65-F5344CB8AC3E}">
        <p14:creationId xmlns:p14="http://schemas.microsoft.com/office/powerpoint/2010/main" val="2322053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r>
              <a:rPr lang="en-US" dirty="0" smtClean="0"/>
              <a:t>New Teacher Welcome Project</a:t>
            </a:r>
          </a:p>
          <a:p>
            <a:pPr lvl="1"/>
            <a:r>
              <a:rPr lang="en-US" i="1" dirty="0" smtClean="0"/>
              <a:t>“</a:t>
            </a:r>
            <a:r>
              <a:rPr lang="en-US" i="1" dirty="0"/>
              <a:t>You guys </a:t>
            </a:r>
            <a:r>
              <a:rPr lang="en-US" i="1" dirty="0" smtClean="0"/>
              <a:t>organized </a:t>
            </a:r>
            <a:r>
              <a:rPr lang="en-US" i="1" dirty="0"/>
              <a:t>a great seminar! Lots of learning took place and you made us feel exited about the </a:t>
            </a:r>
            <a:r>
              <a:rPr lang="en-US" i="1" dirty="0" smtClean="0"/>
              <a:t>profession. Thanks </a:t>
            </a:r>
            <a:r>
              <a:rPr lang="en-US" i="1" dirty="0"/>
              <a:t>again and best wishes</a:t>
            </a:r>
            <a:r>
              <a:rPr lang="en-US" i="1" dirty="0" smtClean="0"/>
              <a:t>!”</a:t>
            </a:r>
          </a:p>
          <a:p>
            <a:pPr lvl="1"/>
            <a:endParaRPr lang="en-US" dirty="0" smtClean="0"/>
          </a:p>
        </p:txBody>
      </p:sp>
      <p:pic>
        <p:nvPicPr>
          <p:cNvPr id="1033" name="Picture 9" descr="H:\Teacher Centers\New Teacher Welcome Project\IMG_17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619" y="4011972"/>
            <a:ext cx="306059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eacher Centers\New Teacher Welcome Project\IMG_17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546" y="4011972"/>
            <a:ext cx="306059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3" name="Content Placeholder 2"/>
          <p:cNvSpPr>
            <a:spLocks noGrp="1"/>
          </p:cNvSpPr>
          <p:nvPr>
            <p:ph idx="1"/>
          </p:nvPr>
        </p:nvSpPr>
        <p:spPr>
          <a:xfrm>
            <a:off x="457200" y="1690915"/>
            <a:ext cx="8229600" cy="4525963"/>
          </a:xfrm>
        </p:spPr>
        <p:txBody>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 NEWS</a:t>
            </a:r>
            <a:endParaRPr lang="en-US" dirty="0"/>
          </a:p>
        </p:txBody>
      </p:sp>
      <p:sp>
        <p:nvSpPr>
          <p:cNvPr id="3" name="Content Placeholder 2"/>
          <p:cNvSpPr>
            <a:spLocks noGrp="1"/>
          </p:cNvSpPr>
          <p:nvPr>
            <p:ph idx="1"/>
          </p:nvPr>
        </p:nvSpPr>
        <p:spPr>
          <a:xfrm>
            <a:off x="457200" y="1690915"/>
            <a:ext cx="8229600" cy="4525963"/>
          </a:xfrm>
        </p:spPr>
        <p:txBody>
          <a:bodyPr/>
          <a:lstStyle/>
          <a:p>
            <a:pPr marL="0" indent="0">
              <a:buNone/>
            </a:pPr>
            <a:r>
              <a:rPr lang="en-US" dirty="0" smtClean="0"/>
              <a:t>Some new staff:</a:t>
            </a:r>
          </a:p>
          <a:p>
            <a:r>
              <a:rPr lang="en-US" dirty="0" smtClean="0"/>
              <a:t>Tanya Rosada-Barringer (RBERN)</a:t>
            </a:r>
          </a:p>
          <a:p>
            <a:r>
              <a:rPr lang="en-US" dirty="0" smtClean="0"/>
              <a:t>Catie Reeve (NT/CIA)</a:t>
            </a:r>
          </a:p>
        </p:txBody>
      </p:sp>
    </p:spTree>
    <p:extLst>
      <p:ext uri="{BB962C8B-B14F-4D97-AF65-F5344CB8AC3E}">
        <p14:creationId xmlns:p14="http://schemas.microsoft.com/office/powerpoint/2010/main" val="332406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229600" cy="4525963"/>
          </a:xfrm>
        </p:spPr>
        <p:txBody>
          <a:bodyPr>
            <a:normAutofit fontScale="92500" lnSpcReduction="10000"/>
          </a:bodyPr>
          <a:lstStyle/>
          <a:p>
            <a:pPr marL="0" indent="0">
              <a:buNone/>
            </a:pPr>
            <a:r>
              <a:rPr lang="en-US" b="1" dirty="0" smtClean="0"/>
              <a:t>Data-Driven Instruction </a:t>
            </a:r>
            <a:r>
              <a:rPr lang="en-US" dirty="0" smtClean="0"/>
              <a:t>theme</a:t>
            </a:r>
          </a:p>
          <a:p>
            <a:r>
              <a:rPr lang="en-US" dirty="0" smtClean="0"/>
              <a:t>October 9: What’s a PLC, Really?</a:t>
            </a:r>
          </a:p>
          <a:p>
            <a:r>
              <a:rPr lang="en-US" dirty="0" smtClean="0"/>
              <a:t>December </a:t>
            </a:r>
            <a:r>
              <a:rPr lang="en-US" dirty="0"/>
              <a:t>10, 2013 – How To Talk (About Common Formative </a:t>
            </a:r>
            <a:r>
              <a:rPr lang="en-US" dirty="0" smtClean="0"/>
              <a:t>Assessments)</a:t>
            </a:r>
          </a:p>
          <a:p>
            <a:r>
              <a:rPr lang="en-US" dirty="0" smtClean="0"/>
              <a:t>February </a:t>
            </a:r>
            <a:r>
              <a:rPr lang="en-US" dirty="0"/>
              <a:t>27, 2014 – Now What? (Tier 1 Strategies</a:t>
            </a:r>
            <a:r>
              <a:rPr lang="en-US" dirty="0" smtClean="0"/>
              <a:t>)</a:t>
            </a:r>
            <a:endParaRPr lang="en-US" dirty="0"/>
          </a:p>
          <a:p>
            <a:r>
              <a:rPr lang="en-US" dirty="0"/>
              <a:t>March 19, 2014 – How Do I Teach Every Kid? (Meeting the Needs of Diverse Learners</a:t>
            </a:r>
            <a:r>
              <a:rPr lang="en-US" dirty="0" smtClean="0"/>
              <a:t>)</a:t>
            </a:r>
            <a:endParaRPr lang="en-US" dirty="0"/>
          </a:p>
          <a:p>
            <a:r>
              <a:rPr lang="en-US" dirty="0"/>
              <a:t>May 15, 2014 – Annual Meeting at Dinosaur </a:t>
            </a:r>
          </a:p>
          <a:p>
            <a:endParaRPr lang="en-US" dirty="0" smtClean="0"/>
          </a:p>
        </p:txBody>
      </p:sp>
    </p:spTree>
    <p:extLst>
      <p:ext uri="{BB962C8B-B14F-4D97-AF65-F5344CB8AC3E}">
        <p14:creationId xmlns:p14="http://schemas.microsoft.com/office/powerpoint/2010/main" val="1389240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Writing</a:t>
            </a:r>
            <a:endParaRPr lang="en-US" dirty="0"/>
          </a:p>
        </p:txBody>
      </p:sp>
      <p:sp>
        <p:nvSpPr>
          <p:cNvPr id="3" name="Content Placeholder 2"/>
          <p:cNvSpPr>
            <a:spLocks noGrp="1"/>
          </p:cNvSpPr>
          <p:nvPr>
            <p:ph idx="1"/>
          </p:nvPr>
        </p:nvSpPr>
        <p:spPr>
          <a:xfrm>
            <a:off x="457200" y="1690915"/>
            <a:ext cx="8229600" cy="1738085"/>
          </a:xfrm>
        </p:spPr>
        <p:txBody>
          <a:bodyPr/>
          <a:lstStyle/>
          <a:p>
            <a:r>
              <a:rPr lang="en-US" dirty="0" smtClean="0"/>
              <a:t>Grant Writing Service is re-activated (</a:t>
            </a:r>
            <a:r>
              <a:rPr lang="en-US" dirty="0" smtClean="0">
                <a:hlinkClick r:id="rId2"/>
              </a:rPr>
              <a:t>link</a:t>
            </a:r>
            <a:r>
              <a:rPr lang="en-US" dirty="0" smtClean="0"/>
              <a:t>)</a:t>
            </a:r>
          </a:p>
          <a:p>
            <a:pPr lvl="1"/>
            <a:r>
              <a:rPr lang="en-US" dirty="0" smtClean="0"/>
              <a:t>Four levels</a:t>
            </a:r>
          </a:p>
          <a:p>
            <a:pPr lvl="1"/>
            <a:r>
              <a:rPr lang="en-US" dirty="0" smtClean="0"/>
              <a:t>Aidable</a:t>
            </a:r>
          </a:p>
        </p:txBody>
      </p:sp>
    </p:spTree>
    <p:extLst>
      <p:ext uri="{BB962C8B-B14F-4D97-AF65-F5344CB8AC3E}">
        <p14:creationId xmlns:p14="http://schemas.microsoft.com/office/powerpoint/2010/main" val="171384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School Service</a:t>
            </a:r>
            <a:endParaRPr lang="en-US" dirty="0"/>
          </a:p>
        </p:txBody>
      </p:sp>
      <p:sp>
        <p:nvSpPr>
          <p:cNvPr id="3" name="Content Placeholder 2"/>
          <p:cNvSpPr>
            <a:spLocks noGrp="1"/>
          </p:cNvSpPr>
          <p:nvPr>
            <p:ph idx="1"/>
          </p:nvPr>
        </p:nvSpPr>
        <p:spPr>
          <a:xfrm>
            <a:off x="457200" y="1690915"/>
            <a:ext cx="8229600" cy="4448628"/>
          </a:xfrm>
        </p:spPr>
        <p:txBody>
          <a:bodyPr>
            <a:normAutofit/>
          </a:bodyPr>
          <a:lstStyle/>
          <a:p>
            <a:pPr marL="0" indent="0">
              <a:buNone/>
            </a:pPr>
            <a:r>
              <a:rPr lang="en-US" dirty="0" smtClean="0"/>
              <a:t>Some Interest Expressed</a:t>
            </a:r>
          </a:p>
          <a:p>
            <a:pPr lvl="1"/>
            <a:r>
              <a:rPr lang="en-US" dirty="0" smtClean="0"/>
              <a:t>Forms</a:t>
            </a:r>
          </a:p>
          <a:p>
            <a:pPr lvl="1"/>
            <a:r>
              <a:rPr lang="en-US" dirty="0" smtClean="0"/>
              <a:t>Process and procedures</a:t>
            </a:r>
          </a:p>
          <a:p>
            <a:pPr lvl="1"/>
            <a:r>
              <a:rPr lang="en-US" dirty="0" smtClean="0"/>
              <a:t>“accountability”</a:t>
            </a:r>
          </a:p>
          <a:p>
            <a:pPr lvl="1"/>
            <a:endParaRPr lang="en-US" dirty="0"/>
          </a:p>
          <a:p>
            <a:pPr marL="57150" indent="0">
              <a:buNone/>
            </a:pPr>
            <a:r>
              <a:rPr lang="en-US" dirty="0" smtClean="0"/>
              <a:t>Any other interest? Explore further?</a:t>
            </a:r>
            <a:endParaRPr lang="en-US" dirty="0"/>
          </a:p>
          <a:p>
            <a:pPr marL="457200" lvl="1" indent="0">
              <a:buNone/>
            </a:pPr>
            <a:endParaRPr lang="en-US" dirty="0" smtClean="0"/>
          </a:p>
        </p:txBody>
      </p:sp>
    </p:spTree>
    <p:extLst>
      <p:ext uri="{BB962C8B-B14F-4D97-AF65-F5344CB8AC3E}">
        <p14:creationId xmlns:p14="http://schemas.microsoft.com/office/powerpoint/2010/main" val="259063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a:t>
            </a:r>
            <a:endParaRPr lang="en-US" dirty="0"/>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LDP</a:t>
            </a:r>
            <a:endParaRPr lang="en-US" dirty="0"/>
          </a:p>
        </p:txBody>
      </p:sp>
      <p:sp>
        <p:nvSpPr>
          <p:cNvPr id="3" name="Content Placeholder 2"/>
          <p:cNvSpPr>
            <a:spLocks noGrp="1"/>
          </p:cNvSpPr>
          <p:nvPr>
            <p:ph idx="1"/>
          </p:nvPr>
        </p:nvSpPr>
        <p:spPr>
          <a:xfrm>
            <a:off x="457200" y="1690915"/>
            <a:ext cx="8229600" cy="4448628"/>
          </a:xfrm>
        </p:spPr>
        <p:txBody>
          <a:bodyPr>
            <a:normAutofit/>
          </a:bodyPr>
          <a:lstStyle/>
          <a:p>
            <a:pPr marL="0" indent="0">
              <a:buNone/>
            </a:pPr>
            <a:r>
              <a:rPr lang="en-US" dirty="0" smtClean="0"/>
              <a:t>New Year One Cohort</a:t>
            </a:r>
          </a:p>
          <a:p>
            <a:r>
              <a:rPr lang="en-US" dirty="0" smtClean="0"/>
              <a:t>North Syracuse, FM, Liverpool</a:t>
            </a:r>
          </a:p>
          <a:p>
            <a:pPr marL="0" indent="0">
              <a:buNone/>
            </a:pPr>
            <a:endParaRPr lang="en-US" dirty="0"/>
          </a:p>
          <a:p>
            <a:pPr marL="0" indent="0">
              <a:buNone/>
            </a:pPr>
            <a:r>
              <a:rPr lang="en-US" dirty="0" smtClean="0"/>
              <a:t>Year Two cohort, too</a:t>
            </a:r>
          </a:p>
          <a:p>
            <a:r>
              <a:rPr lang="en-US" dirty="0"/>
              <a:t>North Syracuse, </a:t>
            </a:r>
            <a:r>
              <a:rPr lang="en-US" dirty="0" smtClean="0"/>
              <a:t>FM</a:t>
            </a:r>
            <a:endParaRPr lang="en-US" dirty="0"/>
          </a:p>
          <a:p>
            <a:pPr marL="457200" lvl="1" indent="0">
              <a:buNone/>
            </a:pPr>
            <a:endParaRPr lang="en-US" dirty="0" smtClean="0"/>
          </a:p>
        </p:txBody>
      </p:sp>
    </p:spTree>
    <p:extLst>
      <p:ext uri="{BB962C8B-B14F-4D97-AF65-F5344CB8AC3E}">
        <p14:creationId xmlns:p14="http://schemas.microsoft.com/office/powerpoint/2010/main" val="74478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Race To The Top</a:t>
            </a:r>
            <a:endParaRPr lang="en-US" dirty="0"/>
          </a:p>
        </p:txBody>
      </p:sp>
      <p:sp>
        <p:nvSpPr>
          <p:cNvPr id="3" name="Subtitle 2"/>
          <p:cNvSpPr>
            <a:spLocks noGrp="1"/>
          </p:cNvSpPr>
          <p:nvPr>
            <p:ph type="subTitle" idx="1"/>
          </p:nvPr>
        </p:nvSpPr>
        <p:spPr/>
        <p:txBody>
          <a:bodyPr/>
          <a:lstStyle/>
          <a:p>
            <a:r>
              <a:rPr lang="en-US" dirty="0" smtClean="0"/>
              <a:t>(the Regents Reform Agenda)</a:t>
            </a:r>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and Expectations</a:t>
            </a:r>
            <a:endParaRPr lang="en-US" dirty="0"/>
          </a:p>
        </p:txBody>
      </p:sp>
      <p:sp>
        <p:nvSpPr>
          <p:cNvPr id="3" name="Content Placeholder 2"/>
          <p:cNvSpPr>
            <a:spLocks noGrp="1"/>
          </p:cNvSpPr>
          <p:nvPr>
            <p:ph idx="1"/>
          </p:nvPr>
        </p:nvSpPr>
        <p:spPr/>
        <p:txBody>
          <a:bodyPr/>
          <a:lstStyle/>
          <a:p>
            <a:r>
              <a:rPr lang="en-US" dirty="0" smtClean="0">
                <a:hlinkClick r:id="rId2"/>
              </a:rPr>
              <a:t>SED for 2013-2014</a:t>
            </a:r>
            <a:endParaRPr lang="en-US" dirty="0" smtClean="0"/>
          </a:p>
          <a:p>
            <a:r>
              <a:rPr lang="en-US" dirty="0" smtClean="0"/>
              <a:t>At implementation?</a:t>
            </a:r>
          </a:p>
          <a:p>
            <a:endParaRPr lang="en-US" dirty="0"/>
          </a:p>
        </p:txBody>
      </p:sp>
    </p:spTree>
    <p:extLst>
      <p:ext uri="{BB962C8B-B14F-4D97-AF65-F5344CB8AC3E}">
        <p14:creationId xmlns:p14="http://schemas.microsoft.com/office/powerpoint/2010/main" val="3082414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Selection</a:t>
            </a:r>
            <a:endParaRPr lang="en-US" dirty="0"/>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172" t="20212" r="10025" b="25725"/>
          <a:stretch/>
        </p:blipFill>
        <p:spPr bwMode="auto">
          <a:xfrm>
            <a:off x="1611268" y="1425038"/>
            <a:ext cx="5631086" cy="477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793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3" name="Content Placeholder 2"/>
          <p:cNvSpPr>
            <a:spLocks noGrp="1"/>
          </p:cNvSpPr>
          <p:nvPr>
            <p:ph idx="1"/>
          </p:nvPr>
        </p:nvSpPr>
        <p:spPr/>
        <p:txBody>
          <a:bodyPr/>
          <a:lstStyle/>
          <a:p>
            <a:r>
              <a:rPr lang="en-US" dirty="0" smtClean="0"/>
              <a:t>What the $#@&amp; </a:t>
            </a:r>
            <a:r>
              <a:rPr lang="en-US" dirty="0"/>
              <a:t>a</a:t>
            </a:r>
            <a:r>
              <a:rPr lang="en-US" dirty="0" smtClean="0"/>
              <a:t>re we doing?</a:t>
            </a:r>
          </a:p>
          <a:p>
            <a:pPr lvl="1"/>
            <a:r>
              <a:rPr lang="en-US" dirty="0" smtClean="0"/>
              <a:t>Go around and fill in the </a:t>
            </a:r>
            <a:r>
              <a:rPr lang="en-US" dirty="0" smtClean="0">
                <a:hlinkClick r:id="rId2"/>
              </a:rPr>
              <a:t>chart</a:t>
            </a:r>
            <a:endParaRPr lang="en-US" dirty="0" smtClean="0"/>
          </a:p>
          <a:p>
            <a:pPr lvl="1"/>
            <a:r>
              <a:rPr lang="en-US" dirty="0" smtClean="0"/>
              <a:t>What have we learned so far?</a:t>
            </a:r>
          </a:p>
          <a:p>
            <a:pPr lvl="1"/>
            <a:r>
              <a:rPr lang="en-US" dirty="0" smtClean="0"/>
              <a:t>If printing, do we want coordination?</a:t>
            </a:r>
          </a:p>
          <a:p>
            <a:pPr lvl="1"/>
            <a:r>
              <a:rPr lang="en-US" dirty="0" smtClean="0">
                <a:hlinkClick r:id="rId3"/>
              </a:rPr>
              <a:t>ELA </a:t>
            </a:r>
            <a:r>
              <a:rPr lang="en-US" dirty="0" smtClean="0"/>
              <a:t>support is scheduled</a:t>
            </a:r>
          </a:p>
          <a:p>
            <a:pPr lvl="1"/>
            <a:r>
              <a:rPr lang="en-US" dirty="0" smtClean="0">
                <a:hlinkClick r:id="rId4"/>
              </a:rPr>
              <a:t>Math</a:t>
            </a:r>
            <a:r>
              <a:rPr lang="en-US" dirty="0" smtClean="0"/>
              <a:t> support is scheduled</a:t>
            </a:r>
          </a:p>
          <a:p>
            <a:pPr lvl="1"/>
            <a:r>
              <a:rPr lang="en-US" dirty="0" smtClean="0"/>
              <a:t>Flexibility and recovery</a:t>
            </a:r>
          </a:p>
          <a:p>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7345" y="4237579"/>
            <a:ext cx="2909455" cy="21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10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 (1</a:t>
            </a:r>
            <a:r>
              <a:rPr lang="en-US" baseline="30000" dirty="0" smtClean="0"/>
              <a:t>st</a:t>
            </a:r>
            <a:r>
              <a:rPr lang="en-US" dirty="0" smtClean="0"/>
              <a:t> Grade 8.4)</a:t>
            </a:r>
            <a:endParaRPr lang="en-US" dirty="0"/>
          </a:p>
        </p:txBody>
      </p:sp>
      <p:sp>
        <p:nvSpPr>
          <p:cNvPr id="3" name="Content Placeholder 2"/>
          <p:cNvSpPr>
            <a:spLocks noGrp="1"/>
          </p:cNvSpPr>
          <p:nvPr>
            <p:ph idx="1"/>
          </p:nvPr>
        </p:nvSpPr>
        <p:spPr/>
        <p:txBody>
          <a:bodyPr/>
          <a:lstStyle/>
          <a:p>
            <a:pPr marL="0" indent="0">
              <a:buNone/>
            </a:pPr>
            <a:r>
              <a:rPr lang="en-US" dirty="0"/>
              <a:t>Kit's mom gets up at six.</a:t>
            </a:r>
          </a:p>
          <a:p>
            <a:pPr marL="0" indent="0">
              <a:buNone/>
            </a:pPr>
            <a:r>
              <a:rPr lang="en-US" dirty="0"/>
              <a:t>Kit's mom gets dad up.</a:t>
            </a:r>
          </a:p>
          <a:p>
            <a:pPr marL="0" indent="0">
              <a:buNone/>
            </a:pPr>
            <a:r>
              <a:rPr lang="en-US" dirty="0"/>
              <a:t>Kit's mom gets Kit up.</a:t>
            </a:r>
          </a:p>
          <a:p>
            <a:pPr marL="0" indent="0">
              <a:buNone/>
            </a:pPr>
            <a:r>
              <a:rPr lang="en-US" dirty="0"/>
              <a:t>Kit's mom gets dad fed.</a:t>
            </a:r>
          </a:p>
          <a:p>
            <a:pPr marL="0" indent="0">
              <a:buNone/>
            </a:pPr>
            <a:r>
              <a:rPr lang="en-US" dirty="0"/>
              <a:t>Kit's mom gets Kit fed.</a:t>
            </a:r>
          </a:p>
          <a:p>
            <a:pPr marL="0" indent="0">
              <a:buNone/>
            </a:pPr>
            <a:r>
              <a:rPr lang="en-US" dirty="0"/>
              <a:t>Kit's mom gets Kit's pets fed. </a:t>
            </a:r>
          </a:p>
        </p:txBody>
      </p:sp>
    </p:spTree>
    <p:extLst>
      <p:ext uri="{BB962C8B-B14F-4D97-AF65-F5344CB8AC3E}">
        <p14:creationId xmlns:p14="http://schemas.microsoft.com/office/powerpoint/2010/main" val="3253189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069" t="13254" r="11294"/>
          <a:stretch/>
        </p:blipFill>
        <p:spPr bwMode="auto">
          <a:xfrm>
            <a:off x="2380593" y="705801"/>
            <a:ext cx="4335517" cy="5647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5259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069" t="12284" r="11294"/>
          <a:stretch/>
        </p:blipFill>
        <p:spPr bwMode="auto">
          <a:xfrm>
            <a:off x="2514261" y="819807"/>
            <a:ext cx="4115478" cy="54207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08682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086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p:txBody>
          <a:bodyPr/>
          <a:lstStyle/>
          <a:p>
            <a:pPr marL="0" indent="0">
              <a:buNone/>
            </a:pPr>
            <a:r>
              <a:rPr lang="en-US" dirty="0" smtClean="0"/>
              <a:t>Next Generation Science Standards</a:t>
            </a:r>
          </a:p>
          <a:p>
            <a:r>
              <a:rPr lang="en-US" dirty="0" smtClean="0"/>
              <a:t>Comment still open</a:t>
            </a:r>
          </a:p>
          <a:p>
            <a:r>
              <a:rPr lang="en-US" dirty="0" smtClean="0"/>
              <a:t>Decision ???</a:t>
            </a:r>
          </a:p>
          <a:p>
            <a:pPr marL="0" indent="0">
              <a:buNone/>
            </a:pPr>
            <a:endParaRPr lang="en-US" dirty="0" smtClean="0"/>
          </a:p>
          <a:p>
            <a:endParaRPr lang="en-US" dirty="0"/>
          </a:p>
        </p:txBody>
      </p:sp>
    </p:spTree>
    <p:extLst>
      <p:ext uri="{BB962C8B-B14F-4D97-AF65-F5344CB8AC3E}">
        <p14:creationId xmlns:p14="http://schemas.microsoft.com/office/powerpoint/2010/main" val="2255663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952" y="683072"/>
            <a:ext cx="4887311" cy="1143000"/>
          </a:xfrm>
        </p:spPr>
        <p:txBody>
          <a:bodyPr/>
          <a:lstStyle/>
          <a:p>
            <a:r>
              <a:rPr lang="en-US" dirty="0" smtClean="0"/>
              <a:t>SED Updates</a:t>
            </a:r>
            <a:endParaRPr lang="en-US" dirty="0"/>
          </a:p>
        </p:txBody>
      </p:sp>
    </p:spTree>
    <p:extLst>
      <p:ext uri="{BB962C8B-B14F-4D97-AF65-F5344CB8AC3E}">
        <p14:creationId xmlns:p14="http://schemas.microsoft.com/office/powerpoint/2010/main" val="3813438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0" dirty="0" smtClean="0">
                <a:effectLst/>
              </a:rPr>
              <a:t>Core Research</a:t>
            </a:r>
            <a:br>
              <a:rPr lang="en-US" sz="6000" b="0" dirty="0" smtClean="0">
                <a:effectLst/>
              </a:rPr>
            </a:br>
            <a:r>
              <a:rPr lang="en-US" sz="3100" b="0" dirty="0" smtClean="0">
                <a:effectLst/>
              </a:rPr>
              <a:t>Research </a:t>
            </a:r>
            <a:r>
              <a:rPr lang="en-US" sz="3100" b="0" dirty="0">
                <a:effectLst/>
              </a:rPr>
              <a:t>and the </a:t>
            </a:r>
            <a:r>
              <a:rPr lang="en-US" sz="3100" b="0" dirty="0" smtClean="0">
                <a:effectLst/>
              </a:rPr>
              <a:t/>
            </a:r>
            <a:br>
              <a:rPr lang="en-US" sz="3100" b="0" dirty="0" smtClean="0">
                <a:effectLst/>
              </a:rPr>
            </a:br>
            <a:r>
              <a:rPr lang="en-US" sz="3100" b="0" dirty="0" smtClean="0">
                <a:effectLst/>
              </a:rPr>
              <a:t>Common </a:t>
            </a:r>
            <a:r>
              <a:rPr lang="en-US" sz="3100" b="0" dirty="0">
                <a:effectLst/>
              </a:rPr>
              <a:t>Core Learning Standards (CCLS)</a:t>
            </a:r>
            <a:endParaRPr lang="en-US" sz="3100" b="0" dirty="0"/>
          </a:p>
        </p:txBody>
      </p:sp>
    </p:spTree>
    <p:extLst>
      <p:ext uri="{BB962C8B-B14F-4D97-AF65-F5344CB8AC3E}">
        <p14:creationId xmlns:p14="http://schemas.microsoft.com/office/powerpoint/2010/main" val="704784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it</a:t>
            </a:r>
            <a:r>
              <a:rPr lang="en-US" dirty="0" smtClean="0"/>
              <a:t>?</a:t>
            </a:r>
            <a:endParaRPr lang="en-US" dirty="0"/>
          </a:p>
        </p:txBody>
      </p:sp>
      <p:sp>
        <p:nvSpPr>
          <p:cNvPr id="3" name="Content Placeholder 2"/>
          <p:cNvSpPr>
            <a:spLocks noGrp="1"/>
          </p:cNvSpPr>
          <p:nvPr>
            <p:ph idx="1"/>
          </p:nvPr>
        </p:nvSpPr>
        <p:spPr/>
        <p:txBody>
          <a:bodyPr/>
          <a:lstStyle/>
          <a:p>
            <a:r>
              <a:rPr lang="en-US" dirty="0"/>
              <a:t>Core Research is an inquiry-based research process for use in grades K – 12.  Research is the process we use to find the right information when we need it, and to effectively present the results of that research in writing and other ways</a:t>
            </a:r>
            <a:r>
              <a:rPr lang="en-US" dirty="0" smtClean="0"/>
              <a:t>.</a:t>
            </a:r>
          </a:p>
          <a:p>
            <a:r>
              <a:rPr lang="en-US" dirty="0" smtClean="0"/>
              <a:t>All roads lead to research.</a:t>
            </a:r>
            <a:endParaRPr lang="en-US" dirty="0"/>
          </a:p>
          <a:p>
            <a:endParaRPr lang="en-US" dirty="0"/>
          </a:p>
        </p:txBody>
      </p:sp>
    </p:spTree>
    <p:extLst>
      <p:ext uri="{BB962C8B-B14F-4D97-AF65-F5344CB8AC3E}">
        <p14:creationId xmlns:p14="http://schemas.microsoft.com/office/powerpoint/2010/main" val="3953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is </a:t>
            </a:r>
            <a:r>
              <a:rPr lang="en-US" dirty="0" smtClean="0"/>
              <a:t>this different?</a:t>
            </a:r>
            <a:endParaRPr lang="en-US" dirty="0"/>
          </a:p>
        </p:txBody>
      </p:sp>
      <p:sp>
        <p:nvSpPr>
          <p:cNvPr id="3" name="Content Placeholder 2"/>
          <p:cNvSpPr>
            <a:spLocks noGrp="1"/>
          </p:cNvSpPr>
          <p:nvPr>
            <p:ph idx="1"/>
          </p:nvPr>
        </p:nvSpPr>
        <p:spPr/>
        <p:txBody>
          <a:bodyPr/>
          <a:lstStyle/>
          <a:p>
            <a:pPr marL="0" indent="0">
              <a:buNone/>
            </a:pPr>
            <a:r>
              <a:rPr lang="en-US" dirty="0"/>
              <a:t>The focus is on inquiry-based research and how that’s related to the Common Core.  It’s not about searching for information to support conclusions we’ve already made. Instead, it’s about research to deepen understanding and the accompanying expression of that understanding.</a:t>
            </a:r>
          </a:p>
        </p:txBody>
      </p:sp>
    </p:spTree>
    <p:extLst>
      <p:ext uri="{BB962C8B-B14F-4D97-AF65-F5344CB8AC3E}">
        <p14:creationId xmlns:p14="http://schemas.microsoft.com/office/powerpoint/2010/main" val="1355348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normAutofit/>
          </a:bodyPr>
          <a:lstStyle/>
          <a:p>
            <a:pPr marL="0" indent="0">
              <a:buNone/>
            </a:pPr>
            <a:r>
              <a:rPr lang="en-US" dirty="0"/>
              <a:t>Our students need to be able to find, evaluate, and apply information now. More importantly, the ability to research and to express an understanding of it are authentic college and career ready skills</a:t>
            </a:r>
            <a:r>
              <a:rPr lang="en-US" dirty="0" smtClean="0"/>
              <a:t>.</a:t>
            </a:r>
          </a:p>
          <a:p>
            <a:pPr marL="0" indent="0">
              <a:buNone/>
            </a:pPr>
            <a:endParaRPr lang="en-US" dirty="0"/>
          </a:p>
        </p:txBody>
      </p:sp>
    </p:spTree>
    <p:extLst>
      <p:ext uri="{BB962C8B-B14F-4D97-AF65-F5344CB8AC3E}">
        <p14:creationId xmlns:p14="http://schemas.microsoft.com/office/powerpoint/2010/main" val="2836721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Useful/important links </a:t>
            </a:r>
            <a:br>
              <a:rPr lang="en-US" dirty="0" smtClean="0"/>
            </a:br>
            <a:r>
              <a:rPr lang="en-US" dirty="0" smtClean="0"/>
              <a:t>to engageny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hlinkClick r:id="rId2"/>
              </a:rPr>
              <a:t>The five subshifts: </a:t>
            </a:r>
            <a:r>
              <a:rPr lang="en-US" sz="2000" dirty="0" smtClean="0">
                <a:hlinkClick r:id="rId2"/>
              </a:rPr>
              <a:t>http</a:t>
            </a:r>
            <a:r>
              <a:rPr lang="en-US" sz="2000" dirty="0">
                <a:hlinkClick r:id="rId2"/>
              </a:rPr>
              <a:t>://www.engageny.org/sites/default/files/resource/attachments/sub_shifts.final_.doc</a:t>
            </a:r>
            <a:r>
              <a:rPr lang="en-US" sz="2000" dirty="0"/>
              <a:t> </a:t>
            </a:r>
          </a:p>
          <a:p>
            <a:pPr marL="0" indent="0">
              <a:buNone/>
            </a:pPr>
            <a:r>
              <a:rPr lang="en-US" dirty="0"/>
              <a:t> </a:t>
            </a:r>
          </a:p>
          <a:p>
            <a:pPr marL="0" indent="0">
              <a:buNone/>
            </a:pPr>
            <a:r>
              <a:rPr lang="en-US" dirty="0" smtClean="0">
                <a:hlinkClick r:id="rId3"/>
              </a:rPr>
              <a:t>The Research and Writing Process: </a:t>
            </a:r>
            <a:r>
              <a:rPr lang="en-US" sz="1700" dirty="0" smtClean="0">
                <a:hlinkClick r:id="rId3"/>
              </a:rPr>
              <a:t>http</a:t>
            </a:r>
            <a:r>
              <a:rPr lang="en-US" sz="1700" dirty="0">
                <a:hlinkClick r:id="rId3"/>
              </a:rPr>
              <a:t>://www.engageny.org/sites/default/files/resource/attachments/writing_standards_graphic2a.docx</a:t>
            </a:r>
            <a:r>
              <a:rPr lang="en-US" sz="1700" dirty="0"/>
              <a:t> </a:t>
            </a:r>
          </a:p>
          <a:p>
            <a:pPr marL="0" indent="0">
              <a:buNone/>
            </a:pPr>
            <a:r>
              <a:rPr lang="en-US" dirty="0"/>
              <a:t> </a:t>
            </a:r>
          </a:p>
          <a:p>
            <a:pPr marL="0" indent="0">
              <a:buNone/>
            </a:pPr>
            <a:r>
              <a:rPr lang="en-US" dirty="0" smtClean="0">
                <a:hlinkClick r:id="rId4"/>
              </a:rPr>
              <a:t>Writing Standards  K – 5: </a:t>
            </a:r>
            <a:r>
              <a:rPr lang="en-US" sz="1700" dirty="0" smtClean="0">
                <a:hlinkClick r:id="rId4"/>
              </a:rPr>
              <a:t>http://www.engageny.org/sites/default/files/resource/attachments/writing_standards_research_table_k-5.final_.doc</a:t>
            </a:r>
            <a:r>
              <a:rPr lang="en-US" sz="1700" dirty="0" smtClean="0"/>
              <a:t> </a:t>
            </a:r>
          </a:p>
          <a:p>
            <a:pPr marL="0" indent="0">
              <a:buNone/>
            </a:pPr>
            <a:endParaRPr lang="en-US" dirty="0" smtClean="0">
              <a:hlinkClick r:id=""/>
            </a:endParaRPr>
          </a:p>
          <a:p>
            <a:pPr marL="0" indent="0">
              <a:buNone/>
            </a:pPr>
            <a:r>
              <a:rPr lang="en-US" dirty="0" smtClean="0">
                <a:hlinkClick r:id=""/>
              </a:rPr>
              <a:t>Writing Standards 6 – 8: </a:t>
            </a:r>
            <a:r>
              <a:rPr lang="en-US" sz="1700" dirty="0" smtClean="0">
                <a:hlinkClick r:id="rId5"/>
              </a:rPr>
              <a:t>http</a:t>
            </a:r>
            <a:r>
              <a:rPr lang="en-US" sz="1700" dirty="0">
                <a:hlinkClick r:id="rId5"/>
              </a:rPr>
              <a:t>://www.engageny.org/sites/default/files/resource/attachments/writing_standards_research_table_6-8.final_.doc</a:t>
            </a:r>
            <a:r>
              <a:rPr lang="en-US" sz="1700" dirty="0"/>
              <a:t> </a:t>
            </a:r>
          </a:p>
          <a:p>
            <a:pPr marL="0" indent="0">
              <a:buNone/>
            </a:pPr>
            <a:endParaRPr lang="en-US" dirty="0" smtClean="0">
              <a:hlinkClick r:id=""/>
            </a:endParaRPr>
          </a:p>
          <a:p>
            <a:pPr marL="0" indent="0">
              <a:buNone/>
            </a:pPr>
            <a:r>
              <a:rPr lang="en-US" dirty="0" smtClean="0">
                <a:hlinkClick r:id=""/>
              </a:rPr>
              <a:t>Writing Standards 9 – 12: </a:t>
            </a:r>
            <a:r>
              <a:rPr lang="en-US" sz="1700" dirty="0" smtClean="0">
                <a:hlinkClick r:id="rId6"/>
              </a:rPr>
              <a:t>http</a:t>
            </a:r>
            <a:r>
              <a:rPr lang="en-US" sz="1700" dirty="0">
                <a:hlinkClick r:id="rId6"/>
              </a:rPr>
              <a:t>://www.engageny.org/sites/default/files/resource/attachments/writing_standards_research_table_9-12.final_.doc</a:t>
            </a:r>
            <a:r>
              <a:rPr lang="en-US" sz="1700" dirty="0"/>
              <a:t> </a:t>
            </a:r>
          </a:p>
        </p:txBody>
      </p:sp>
    </p:spTree>
    <p:extLst>
      <p:ext uri="{BB962C8B-B14F-4D97-AF65-F5344CB8AC3E}">
        <p14:creationId xmlns:p14="http://schemas.microsoft.com/office/powerpoint/2010/main" val="2611939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BOCES Instructional Support </a:t>
            </a:r>
            <a:r>
              <a:rPr lang="en-US" dirty="0" smtClean="0"/>
              <a:t>Team (IS) can </a:t>
            </a:r>
            <a:r>
              <a:rPr lang="en-US" dirty="0"/>
              <a:t>help</a:t>
            </a:r>
            <a:r>
              <a:rPr lang="en-US" dirty="0" smtClean="0"/>
              <a:t>.</a:t>
            </a:r>
            <a:endParaRPr lang="en-US" dirty="0"/>
          </a:p>
        </p:txBody>
      </p:sp>
      <p:sp>
        <p:nvSpPr>
          <p:cNvPr id="3" name="Content Placeholder 2"/>
          <p:cNvSpPr>
            <a:spLocks noGrp="1"/>
          </p:cNvSpPr>
          <p:nvPr>
            <p:ph idx="1"/>
          </p:nvPr>
        </p:nvSpPr>
        <p:spPr/>
        <p:txBody>
          <a:bodyPr>
            <a:normAutofit/>
          </a:bodyPr>
          <a:lstStyle/>
          <a:p>
            <a:r>
              <a:rPr lang="en-US" sz="2400" dirty="0"/>
              <a:t>Instructional Support Services has created a web page of materials to support </a:t>
            </a:r>
            <a:r>
              <a:rPr lang="en-US" sz="2400" dirty="0" smtClean="0"/>
              <a:t>Core Research.  </a:t>
            </a:r>
            <a:r>
              <a:rPr lang="en-US" sz="2400" dirty="0"/>
              <a:t>It can found in the following locations:  </a:t>
            </a:r>
            <a:endParaRPr lang="en-US" sz="2400" dirty="0" smtClean="0"/>
          </a:p>
          <a:p>
            <a:pPr marL="0" indent="0">
              <a:buNone/>
            </a:pPr>
            <a:endParaRPr lang="en-US" sz="2400" dirty="0"/>
          </a:p>
          <a:p>
            <a:r>
              <a:rPr lang="en-US" sz="2400" b="1" dirty="0"/>
              <a:t>C </a:t>
            </a:r>
            <a:r>
              <a:rPr lang="en-US" sz="2400" b="1" dirty="0" smtClean="0"/>
              <a:t>I &amp; A </a:t>
            </a:r>
            <a:r>
              <a:rPr lang="en-US" sz="2400" b="1" dirty="0"/>
              <a:t>Professional Development </a:t>
            </a:r>
            <a:endParaRPr lang="en-US" sz="2400" b="1" dirty="0" smtClean="0"/>
          </a:p>
          <a:p>
            <a:pPr marL="0" indent="0">
              <a:buNone/>
            </a:pPr>
            <a:r>
              <a:rPr lang="en-US" sz="2000" dirty="0"/>
              <a:t>	</a:t>
            </a:r>
            <a:r>
              <a:rPr lang="en-US" sz="2000" dirty="0" smtClean="0"/>
              <a:t>http://cia.ocmboces.org/</a:t>
            </a:r>
          </a:p>
          <a:p>
            <a:r>
              <a:rPr lang="en-US" sz="2400" b="1" dirty="0" smtClean="0"/>
              <a:t>Network </a:t>
            </a:r>
            <a:r>
              <a:rPr lang="en-US" sz="2400" b="1" dirty="0"/>
              <a:t>Team </a:t>
            </a:r>
            <a:r>
              <a:rPr lang="en-US" sz="2400" b="1" dirty="0" smtClean="0"/>
              <a:t> </a:t>
            </a:r>
          </a:p>
          <a:p>
            <a:pPr marL="0" indent="0">
              <a:buNone/>
            </a:pPr>
            <a:r>
              <a:rPr lang="en-US" sz="2400" b="1" dirty="0"/>
              <a:t>	</a:t>
            </a:r>
            <a:r>
              <a:rPr lang="en-US" sz="2000" dirty="0" smtClean="0"/>
              <a:t>http://networkteam.ocmboces.org </a:t>
            </a:r>
            <a:endParaRPr lang="en-US" sz="2400" dirty="0"/>
          </a:p>
          <a:p>
            <a:r>
              <a:rPr lang="en-US" sz="2400" b="1" dirty="0"/>
              <a:t>School Library System </a:t>
            </a:r>
            <a:r>
              <a:rPr lang="en-US" sz="2400" b="1" dirty="0" smtClean="0"/>
              <a:t> </a:t>
            </a:r>
          </a:p>
          <a:p>
            <a:pPr marL="0" indent="0">
              <a:buNone/>
            </a:pPr>
            <a:r>
              <a:rPr lang="en-US" sz="2000" dirty="0"/>
              <a:t>	</a:t>
            </a:r>
            <a:r>
              <a:rPr lang="en-US" sz="2000" dirty="0" smtClean="0"/>
              <a:t>http</a:t>
            </a:r>
            <a:r>
              <a:rPr lang="en-US" sz="2000" dirty="0"/>
              <a:t>://sls.ocmboces.org/</a:t>
            </a:r>
          </a:p>
          <a:p>
            <a:endParaRPr lang="en-US" dirty="0"/>
          </a:p>
        </p:txBody>
      </p:sp>
    </p:spTree>
    <p:extLst>
      <p:ext uri="{BB962C8B-B14F-4D97-AF65-F5344CB8AC3E}">
        <p14:creationId xmlns:p14="http://schemas.microsoft.com/office/powerpoint/2010/main" val="127684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52"/>
            <a:ext cx="8229600" cy="1663019"/>
          </a:xfrm>
        </p:spPr>
        <p:txBody>
          <a:bodyPr>
            <a:normAutofit fontScale="90000"/>
          </a:bodyPr>
          <a:lstStyle/>
          <a:p>
            <a:r>
              <a:rPr lang="en-US" dirty="0"/>
              <a:t>Regional Training Opportunity for Teacher/Librarian Teams – October 25, 2013, </a:t>
            </a:r>
            <a:r>
              <a:rPr lang="en-US" dirty="0" smtClean="0"/>
              <a:t>8a </a:t>
            </a:r>
            <a:r>
              <a:rPr lang="en-US" dirty="0"/>
              <a:t>– </a:t>
            </a:r>
            <a:r>
              <a:rPr lang="en-US" dirty="0" smtClean="0"/>
              <a:t>3p</a:t>
            </a:r>
            <a:endParaRPr lang="en-US" dirty="0"/>
          </a:p>
        </p:txBody>
      </p:sp>
      <p:sp>
        <p:nvSpPr>
          <p:cNvPr id="3" name="Content Placeholder 2"/>
          <p:cNvSpPr>
            <a:spLocks noGrp="1"/>
          </p:cNvSpPr>
          <p:nvPr>
            <p:ph idx="1"/>
          </p:nvPr>
        </p:nvSpPr>
        <p:spPr>
          <a:xfrm>
            <a:off x="457200" y="2332037"/>
            <a:ext cx="8229600" cy="4525963"/>
          </a:xfrm>
        </p:spPr>
        <p:txBody>
          <a:bodyPr>
            <a:normAutofit/>
          </a:bodyPr>
          <a:lstStyle/>
          <a:p>
            <a:pPr marL="0" indent="0">
              <a:buNone/>
            </a:pPr>
            <a:r>
              <a:rPr lang="en-US" sz="2800" dirty="0"/>
              <a:t>Expected outcomes:</a:t>
            </a:r>
          </a:p>
          <a:p>
            <a:pPr>
              <a:buFont typeface="Arial" pitchFamily="34" charset="0"/>
              <a:buChar char="•"/>
            </a:pPr>
            <a:r>
              <a:rPr lang="en-US" sz="2400" dirty="0" smtClean="0"/>
              <a:t>Identify </a:t>
            </a:r>
            <a:r>
              <a:rPr lang="en-US" sz="2400" dirty="0"/>
              <a:t>the components of a Common </a:t>
            </a:r>
            <a:r>
              <a:rPr lang="en-US" sz="2400" dirty="0" smtClean="0"/>
              <a:t>Core-aligned inquiry </a:t>
            </a:r>
            <a:r>
              <a:rPr lang="en-US" sz="2400" dirty="0"/>
              <a:t>and research process</a:t>
            </a:r>
            <a:r>
              <a:rPr lang="en-US" sz="2400" dirty="0" smtClean="0"/>
              <a:t>.</a:t>
            </a:r>
          </a:p>
          <a:p>
            <a:pPr>
              <a:buFont typeface="Arial" pitchFamily="34" charset="0"/>
              <a:buChar char="•"/>
            </a:pPr>
            <a:r>
              <a:rPr lang="en-US" sz="2400" dirty="0" smtClean="0"/>
              <a:t>Explain </a:t>
            </a:r>
            <a:r>
              <a:rPr lang="en-US" sz="2400" dirty="0"/>
              <a:t>how a Common Core-aligned research project </a:t>
            </a:r>
            <a:r>
              <a:rPr lang="en-US" sz="2400" dirty="0" smtClean="0"/>
              <a:t>	 emphasizes </a:t>
            </a:r>
            <a:r>
              <a:rPr lang="en-US" sz="2400" dirty="0"/>
              <a:t>questioning, inquiry, </a:t>
            </a:r>
            <a:r>
              <a:rPr lang="en-US" sz="2400" dirty="0" smtClean="0"/>
              <a:t>and </a:t>
            </a:r>
            <a:r>
              <a:rPr lang="en-US" sz="2400" dirty="0"/>
              <a:t>deepening and </a:t>
            </a:r>
            <a:r>
              <a:rPr lang="en-US" sz="2400" dirty="0" smtClean="0"/>
              <a:t>explaining understand </a:t>
            </a:r>
            <a:r>
              <a:rPr lang="en-US" sz="2400" dirty="0"/>
              <a:t>rather than defending a </a:t>
            </a:r>
            <a:r>
              <a:rPr lang="en-US" sz="2400" dirty="0" smtClean="0"/>
              <a:t>position</a:t>
            </a:r>
            <a:r>
              <a:rPr lang="en-US" sz="2400" dirty="0"/>
              <a:t>.</a:t>
            </a:r>
          </a:p>
          <a:p>
            <a:pPr>
              <a:buFont typeface="Arial" pitchFamily="34" charset="0"/>
              <a:buChar char="•"/>
            </a:pPr>
            <a:r>
              <a:rPr lang="en-US" sz="2400" dirty="0" smtClean="0"/>
              <a:t>Understand </a:t>
            </a:r>
            <a:r>
              <a:rPr lang="en-US" sz="2400" dirty="0"/>
              <a:t>that inquiry and research are iterative, </a:t>
            </a:r>
            <a:r>
              <a:rPr lang="en-US" sz="2400" dirty="0" smtClean="0"/>
              <a:t>cyclical </a:t>
            </a:r>
            <a:r>
              <a:rPr lang="en-US" sz="2400" dirty="0"/>
              <a:t>processes.</a:t>
            </a:r>
          </a:p>
          <a:p>
            <a:r>
              <a:rPr lang="en-US" sz="2400" dirty="0" smtClean="0"/>
              <a:t>Have </a:t>
            </a:r>
            <a:r>
              <a:rPr lang="en-US" sz="2400" dirty="0"/>
              <a:t>the opportunity to develop a new research plan or refine </a:t>
            </a:r>
            <a:r>
              <a:rPr lang="en-US" sz="2400" dirty="0" smtClean="0"/>
              <a:t>an existing </a:t>
            </a:r>
            <a:r>
              <a:rPr lang="en-US" sz="2400" dirty="0"/>
              <a:t>research plan to </a:t>
            </a:r>
            <a:r>
              <a:rPr lang="en-US" sz="2400" dirty="0" smtClean="0"/>
              <a:t>align </a:t>
            </a:r>
            <a:r>
              <a:rPr lang="en-US" sz="2400" dirty="0"/>
              <a:t>with the CCLS</a:t>
            </a:r>
            <a:r>
              <a:rPr lang="en-US" sz="2400" dirty="0" smtClean="0"/>
              <a:t>.</a:t>
            </a:r>
            <a:endParaRPr lang="en-US" sz="2400" dirty="0"/>
          </a:p>
        </p:txBody>
      </p:sp>
    </p:spTree>
    <p:extLst>
      <p:ext uri="{BB962C8B-B14F-4D97-AF65-F5344CB8AC3E}">
        <p14:creationId xmlns:p14="http://schemas.microsoft.com/office/powerpoint/2010/main" val="1744803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 the Regional Training Opportunity</a:t>
            </a:r>
            <a:r>
              <a:rPr lang="en-US" dirty="0" smtClean="0"/>
              <a:t>…</a:t>
            </a:r>
            <a:endParaRPr lang="en-US" dirty="0"/>
          </a:p>
        </p:txBody>
      </p:sp>
      <p:sp>
        <p:nvSpPr>
          <p:cNvPr id="3" name="Content Placeholder 2"/>
          <p:cNvSpPr>
            <a:spLocks noGrp="1"/>
          </p:cNvSpPr>
          <p:nvPr>
            <p:ph idx="1"/>
          </p:nvPr>
        </p:nvSpPr>
        <p:spPr>
          <a:xfrm>
            <a:off x="457200" y="2278744"/>
            <a:ext cx="8229600" cy="3066142"/>
          </a:xfrm>
        </p:spPr>
        <p:txBody>
          <a:bodyPr>
            <a:normAutofit/>
          </a:bodyPr>
          <a:lstStyle/>
          <a:p>
            <a:pPr marL="0" indent="0">
              <a:buNone/>
            </a:pPr>
            <a:r>
              <a:rPr lang="en-US" sz="2800" dirty="0"/>
              <a:t>There will be </a:t>
            </a:r>
            <a:r>
              <a:rPr lang="en-US" sz="2800" dirty="0" smtClean="0"/>
              <a:t>additional/follow-up </a:t>
            </a:r>
            <a:r>
              <a:rPr lang="en-US" sz="2800" dirty="0"/>
              <a:t>training for Teacher/Librarian teams offered through School Library System, Network Team and C </a:t>
            </a:r>
            <a:r>
              <a:rPr lang="en-US" sz="2800" dirty="0" smtClean="0"/>
              <a:t>I &amp; A</a:t>
            </a:r>
            <a:r>
              <a:rPr lang="en-US" sz="2800" dirty="0"/>
              <a:t>. Training can be individualized, at your school, at </a:t>
            </a:r>
            <a:r>
              <a:rPr lang="en-US" sz="2800" dirty="0" smtClean="0"/>
              <a:t>BOCES, </a:t>
            </a:r>
            <a:r>
              <a:rPr lang="en-US" sz="2800" dirty="0"/>
              <a:t>and other locations.  </a:t>
            </a:r>
          </a:p>
        </p:txBody>
      </p:sp>
    </p:spTree>
    <p:extLst>
      <p:ext uri="{BB962C8B-B14F-4D97-AF65-F5344CB8AC3E}">
        <p14:creationId xmlns:p14="http://schemas.microsoft.com/office/powerpoint/2010/main" val="3091503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68868"/>
            <a:ext cx="8229600" cy="1143000"/>
          </a:xfrm>
        </p:spPr>
        <p:txBody>
          <a:bodyPr>
            <a:normAutofit fontScale="90000"/>
          </a:bodyPr>
          <a:lstStyle/>
          <a:p>
            <a:r>
              <a:rPr lang="en-US" dirty="0"/>
              <a:t>October 25 is not the end – it’s just the beginning.</a:t>
            </a:r>
          </a:p>
        </p:txBody>
      </p:sp>
    </p:spTree>
    <p:extLst>
      <p:ext uri="{BB962C8B-B14F-4D97-AF65-F5344CB8AC3E}">
        <p14:creationId xmlns:p14="http://schemas.microsoft.com/office/powerpoint/2010/main" val="2942712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7565"/>
            <a:ext cx="9144000" cy="1470025"/>
          </a:xfrm>
        </p:spPr>
        <p:txBody>
          <a:bodyPr/>
          <a:lstStyle/>
          <a:p>
            <a:r>
              <a:rPr lang="en-US" dirty="0" smtClean="0"/>
              <a:t>Data-Driven Instruction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5320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565"/>
          <a:stretch/>
        </p:blipFill>
        <p:spPr bwMode="auto">
          <a:xfrm>
            <a:off x="0" y="0"/>
            <a:ext cx="9144010" cy="685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33766" y="5885692"/>
            <a:ext cx="4887311" cy="1143000"/>
          </a:xfrm>
        </p:spPr>
        <p:txBody>
          <a:bodyPr/>
          <a:lstStyle/>
          <a:p>
            <a:r>
              <a:rPr lang="en-US" dirty="0" smtClean="0">
                <a:solidFill>
                  <a:schemeClr val="bg1"/>
                </a:solidFill>
              </a:rPr>
              <a:t>SED Updates</a:t>
            </a:r>
            <a:endParaRPr lang="en-US" dirty="0">
              <a:solidFill>
                <a:schemeClr val="bg1"/>
              </a:solidFill>
            </a:endParaRPr>
          </a:p>
        </p:txBody>
      </p:sp>
    </p:spTree>
    <p:extLst>
      <p:ext uri="{BB962C8B-B14F-4D97-AF65-F5344CB8AC3E}">
        <p14:creationId xmlns:p14="http://schemas.microsoft.com/office/powerpoint/2010/main" val="2292972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5273"/>
            <a:ext cx="8403021" cy="20022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PLCs at Work</a:t>
            </a:r>
            <a:endParaRPr lang="en-US" dirty="0"/>
          </a:p>
        </p:txBody>
      </p:sp>
      <p:sp>
        <p:nvSpPr>
          <p:cNvPr id="3" name="Content Placeholder 2"/>
          <p:cNvSpPr>
            <a:spLocks noGrp="1"/>
          </p:cNvSpPr>
          <p:nvPr>
            <p:ph idx="1"/>
          </p:nvPr>
        </p:nvSpPr>
        <p:spPr/>
        <p:txBody>
          <a:bodyPr>
            <a:normAutofit/>
          </a:bodyPr>
          <a:lstStyle/>
          <a:p>
            <a:r>
              <a:rPr lang="en-US" dirty="0" smtClean="0"/>
              <a:t>Follow-up sessions</a:t>
            </a:r>
          </a:p>
          <a:p>
            <a:r>
              <a:rPr lang="en-US" dirty="0" smtClean="0"/>
              <a:t>Coaching available</a:t>
            </a:r>
          </a:p>
          <a:p>
            <a:r>
              <a:rPr lang="en-US" dirty="0" smtClean="0"/>
              <a:t>CNY NYS ASCD Focus</a:t>
            </a:r>
          </a:p>
          <a:p>
            <a:endParaRPr lang="en-US" dirty="0"/>
          </a:p>
          <a:p>
            <a:r>
              <a:rPr lang="en-US" dirty="0" smtClean="0"/>
              <a:t>Note: It is possible that </a:t>
            </a:r>
            <a:r>
              <a:rPr lang="en-US" b="1" dirty="0" smtClean="0"/>
              <a:t>Mike Mattos </a:t>
            </a:r>
            <a:r>
              <a:rPr lang="en-US" dirty="0" smtClean="0"/>
              <a:t>might be here on October 24, 2014, for </a:t>
            </a:r>
            <a:r>
              <a:rPr lang="en-US" b="1" dirty="0" smtClean="0"/>
              <a:t>Turn Your RtI Upside-Down</a:t>
            </a:r>
          </a:p>
          <a:p>
            <a:endParaRPr lang="en-US" dirty="0"/>
          </a:p>
        </p:txBody>
      </p:sp>
    </p:spTree>
    <p:extLst>
      <p:ext uri="{BB962C8B-B14F-4D97-AF65-F5344CB8AC3E}">
        <p14:creationId xmlns:p14="http://schemas.microsoft.com/office/powerpoint/2010/main" val="1281250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APPR Reporting</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smtClean="0"/>
              <a:t>Regional approach</a:t>
            </a:r>
          </a:p>
          <a:p>
            <a:pPr lvl="1"/>
            <a:r>
              <a:rPr lang="en-US" dirty="0" smtClean="0"/>
              <a:t>67% writing/writing</a:t>
            </a:r>
          </a:p>
          <a:p>
            <a:pPr lvl="1"/>
            <a:r>
              <a:rPr lang="en-US" dirty="0" smtClean="0"/>
              <a:t>30% writing/verbal</a:t>
            </a:r>
          </a:p>
          <a:p>
            <a:r>
              <a:rPr lang="en-US" dirty="0" smtClean="0">
                <a:hlinkClick r:id="rId2"/>
              </a:rPr>
              <a:t>Resources </a:t>
            </a:r>
            <a:r>
              <a:rPr lang="en-US" dirty="0" smtClean="0"/>
              <a:t>prepared</a:t>
            </a:r>
          </a:p>
          <a:p>
            <a:r>
              <a:rPr lang="en-US" dirty="0" smtClean="0"/>
              <a:t>Requests to date, very low</a:t>
            </a:r>
          </a:p>
          <a:p>
            <a:endParaRPr lang="en-US" dirty="0"/>
          </a:p>
        </p:txBody>
      </p:sp>
    </p:spTree>
    <p:extLst>
      <p:ext uri="{BB962C8B-B14F-4D97-AF65-F5344CB8AC3E}">
        <p14:creationId xmlns:p14="http://schemas.microsoft.com/office/powerpoint/2010/main" val="394783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(APPR)</a:t>
            </a:r>
            <a:endParaRPr lang="en-US" dirty="0"/>
          </a:p>
        </p:txBody>
      </p:sp>
      <p:sp>
        <p:nvSpPr>
          <p:cNvPr id="3" name="Content Placeholder 2"/>
          <p:cNvSpPr>
            <a:spLocks noGrp="1"/>
          </p:cNvSpPr>
          <p:nvPr>
            <p:ph idx="1"/>
          </p:nvPr>
        </p:nvSpPr>
        <p:spPr>
          <a:xfrm>
            <a:off x="457200" y="1499844"/>
            <a:ext cx="8229600" cy="5358156"/>
          </a:xfrm>
        </p:spPr>
        <p:txBody>
          <a:bodyPr/>
          <a:lstStyle/>
          <a:p>
            <a:r>
              <a:rPr lang="en-US" dirty="0" smtClean="0"/>
              <a:t>Lead Evaluator Training</a:t>
            </a:r>
          </a:p>
          <a:p>
            <a:pPr lvl="1"/>
            <a:r>
              <a:rPr lang="en-US" dirty="0" smtClean="0"/>
              <a:t>Year one cohort</a:t>
            </a:r>
          </a:p>
          <a:p>
            <a:pPr lvl="1"/>
            <a:r>
              <a:rPr lang="en-US" dirty="0" smtClean="0"/>
              <a:t>Ongoing (3 days)</a:t>
            </a:r>
          </a:p>
          <a:p>
            <a:r>
              <a:rPr lang="en-US" dirty="0" smtClean="0"/>
              <a:t>Principal Evaluator Training</a:t>
            </a:r>
          </a:p>
          <a:p>
            <a:pPr lvl="1"/>
            <a:r>
              <a:rPr lang="en-US" dirty="0"/>
              <a:t>Ongoing (3 days)</a:t>
            </a:r>
          </a:p>
          <a:p>
            <a:endParaRPr lang="en-US" dirty="0" smtClean="0"/>
          </a:p>
        </p:txBody>
      </p:sp>
    </p:spTree>
    <p:extLst>
      <p:ext uri="{BB962C8B-B14F-4D97-AF65-F5344CB8AC3E}">
        <p14:creationId xmlns:p14="http://schemas.microsoft.com/office/powerpoint/2010/main" val="3859204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Season</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pPr marL="0" indent="0">
              <a:buNone/>
            </a:pPr>
            <a:r>
              <a:rPr lang="en-US" dirty="0" smtClean="0">
                <a:hlinkClick r:id="rId2"/>
              </a:rPr>
              <a:t>Lessons Learned </a:t>
            </a:r>
            <a:r>
              <a:rPr lang="en-US" dirty="0" smtClean="0"/>
              <a:t>(APPR 2.0 session)</a:t>
            </a:r>
          </a:p>
          <a:p>
            <a:r>
              <a:rPr lang="en-US" dirty="0" smtClean="0"/>
              <a:t>It is about a setting a target for the students and then determining the percent of student who meet the target (avoid confounding double-target)</a:t>
            </a:r>
          </a:p>
          <a:p>
            <a:r>
              <a:rPr lang="en-US" dirty="0" smtClean="0"/>
              <a:t>Our assessments aren’t all that great</a:t>
            </a:r>
          </a:p>
          <a:p>
            <a:r>
              <a:rPr lang="en-US" dirty="0" smtClean="0"/>
              <a:t>More testing means less learning</a:t>
            </a:r>
          </a:p>
          <a:p>
            <a:endParaRPr lang="en-US" dirty="0" smtClean="0"/>
          </a:p>
          <a:p>
            <a:endParaRPr lang="en-US" dirty="0"/>
          </a:p>
        </p:txBody>
      </p:sp>
    </p:spTree>
    <p:extLst>
      <p:ext uri="{BB962C8B-B14F-4D97-AF65-F5344CB8AC3E}">
        <p14:creationId xmlns:p14="http://schemas.microsoft.com/office/powerpoint/2010/main" val="2742320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 Term Planning</a:t>
            </a:r>
            <a:endParaRPr lang="en-US" dirty="0"/>
          </a:p>
        </p:txBody>
      </p:sp>
    </p:spTree>
    <p:extLst>
      <p:ext uri="{BB962C8B-B14F-4D97-AF65-F5344CB8AC3E}">
        <p14:creationId xmlns:p14="http://schemas.microsoft.com/office/powerpoint/2010/main" val="23275873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RTTT Finances</a:t>
            </a:r>
            <a:endParaRPr lang="en-US" dirty="0"/>
          </a:p>
        </p:txBody>
      </p:sp>
    </p:spTree>
    <p:extLst>
      <p:ext uri="{BB962C8B-B14F-4D97-AF65-F5344CB8AC3E}">
        <p14:creationId xmlns:p14="http://schemas.microsoft.com/office/powerpoint/2010/main" val="3157336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 Business</a:t>
            </a:r>
            <a:endParaRPr lang="en-US" dirty="0"/>
          </a:p>
        </p:txBody>
      </p:sp>
    </p:spTree>
    <p:extLst>
      <p:ext uri="{BB962C8B-B14F-4D97-AF65-F5344CB8AC3E}">
        <p14:creationId xmlns:p14="http://schemas.microsoft.com/office/powerpoint/2010/main" val="2506916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Odds &amp; Ends</a:t>
            </a:r>
            <a:endParaRPr lang="en-US" dirty="0"/>
          </a:p>
        </p:txBody>
      </p:sp>
      <p:sp>
        <p:nvSpPr>
          <p:cNvPr id="3" name="Content Placeholder 2"/>
          <p:cNvSpPr>
            <a:spLocks noGrp="1"/>
          </p:cNvSpPr>
          <p:nvPr>
            <p:ph idx="1"/>
          </p:nvPr>
        </p:nvSpPr>
        <p:spPr>
          <a:xfrm>
            <a:off x="457200" y="1690915"/>
            <a:ext cx="8229600" cy="4788713"/>
          </a:xfrm>
        </p:spPr>
        <p:txBody>
          <a:bodyPr>
            <a:normAutofit/>
          </a:bodyPr>
          <a:lstStyle/>
          <a:p>
            <a:r>
              <a:rPr lang="en-US" dirty="0" smtClean="0"/>
              <a:t>Enterprise America</a:t>
            </a:r>
          </a:p>
          <a:p>
            <a:r>
              <a:rPr lang="en-US" dirty="0" smtClean="0"/>
              <a:t>Regional Summer School Report</a:t>
            </a:r>
          </a:p>
          <a:p>
            <a:r>
              <a:rPr lang="en-US" dirty="0" smtClean="0"/>
              <a:t>Regional Vision/New Tech</a:t>
            </a:r>
          </a:p>
          <a:p>
            <a:r>
              <a:rPr lang="en-US" dirty="0" smtClean="0"/>
              <a:t>PBLNY</a:t>
            </a:r>
          </a:p>
          <a:p>
            <a:pPr lvl="1"/>
            <a:r>
              <a:rPr lang="en-US" dirty="0"/>
              <a:t>Yong </a:t>
            </a:r>
            <a:r>
              <a:rPr lang="en-US" dirty="0" smtClean="0"/>
              <a:t>Zhao, Sam Chaltain, Suzie Boss, Ron </a:t>
            </a:r>
            <a:r>
              <a:rPr lang="en-US" dirty="0"/>
              <a:t>Berger</a:t>
            </a:r>
          </a:p>
          <a:p>
            <a:pPr lvl="1"/>
            <a:r>
              <a:rPr lang="en-US" dirty="0"/>
              <a:t>PBL 101</a:t>
            </a:r>
          </a:p>
          <a:p>
            <a:pPr lvl="1"/>
            <a:r>
              <a:rPr lang="en-US" dirty="0"/>
              <a:t>PBL </a:t>
            </a:r>
            <a:r>
              <a:rPr lang="en-US" dirty="0" smtClean="0"/>
              <a:t>Leadership, PBL Systems</a:t>
            </a:r>
            <a:endParaRPr lang="en-US" dirty="0"/>
          </a:p>
          <a:p>
            <a:endParaRPr lang="en-US" dirty="0" smtClean="0"/>
          </a:p>
          <a:p>
            <a:endParaRPr lang="en-US" dirty="0"/>
          </a:p>
        </p:txBody>
      </p:sp>
    </p:spTree>
    <p:extLst>
      <p:ext uri="{BB962C8B-B14F-4D97-AF65-F5344CB8AC3E}">
        <p14:creationId xmlns:p14="http://schemas.microsoft.com/office/powerpoint/2010/main" val="20622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Assessment</a:t>
            </a:r>
          </a:p>
          <a:p>
            <a:pPr lvl="1"/>
            <a:r>
              <a:rPr lang="en-US" dirty="0" smtClean="0"/>
              <a:t>PARCC Filed testing</a:t>
            </a:r>
          </a:p>
          <a:p>
            <a:pPr lvl="1"/>
            <a:r>
              <a:rPr lang="en-US" dirty="0" smtClean="0"/>
              <a:t>To PARCC or not to PARCC</a:t>
            </a: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217141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725398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June 2013 Regional Regents Scoring</a:t>
            </a:r>
            <a:endParaRPr lang="en-US" dirty="0"/>
          </a:p>
        </p:txBody>
      </p:sp>
      <p:sp>
        <p:nvSpPr>
          <p:cNvPr id="3" name="Content Placeholder 2"/>
          <p:cNvSpPr>
            <a:spLocks noGrp="1"/>
          </p:cNvSpPr>
          <p:nvPr>
            <p:ph idx="1"/>
          </p:nvPr>
        </p:nvSpPr>
        <p:spPr/>
        <p:txBody>
          <a:bodyPr/>
          <a:lstStyle/>
          <a:p>
            <a:r>
              <a:rPr lang="en-US" dirty="0" smtClean="0"/>
              <a:t>Accomplished</a:t>
            </a:r>
          </a:p>
          <a:p>
            <a:pPr lvl="1"/>
            <a:r>
              <a:rPr lang="en-US" dirty="0" smtClean="0"/>
              <a:t>All exams and scorers were at designated places and times</a:t>
            </a:r>
          </a:p>
          <a:p>
            <a:pPr lvl="1"/>
            <a:r>
              <a:rPr lang="en-US" dirty="0" smtClean="0"/>
              <a:t>Tully hosting and facilities were outstanding</a:t>
            </a:r>
          </a:p>
          <a:p>
            <a:pPr lvl="1"/>
            <a:r>
              <a:rPr lang="en-US" dirty="0" smtClean="0"/>
              <a:t>First take at “mixing cultures”</a:t>
            </a:r>
          </a:p>
          <a:p>
            <a:pPr lvl="1"/>
            <a:r>
              <a:rPr lang="en-US" dirty="0" smtClean="0"/>
              <a:t>Networking and sharing across districts with some future plans made</a:t>
            </a:r>
            <a:endParaRPr lang="en-US" dirty="0"/>
          </a:p>
        </p:txBody>
      </p:sp>
    </p:spTree>
    <p:extLst>
      <p:ext uri="{BB962C8B-B14F-4D97-AF65-F5344CB8AC3E}">
        <p14:creationId xmlns:p14="http://schemas.microsoft.com/office/powerpoint/2010/main" val="2676555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81000"/>
            <a:ext cx="3008313" cy="1162050"/>
          </a:xfrm>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3317370"/>
              </p:ext>
            </p:extLst>
          </p:nvPr>
        </p:nvGraphicFramePr>
        <p:xfrm>
          <a:off x="914400" y="685800"/>
          <a:ext cx="7620000" cy="5196840"/>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640080">
                <a:tc>
                  <a:txBody>
                    <a:bodyPr/>
                    <a:lstStyle/>
                    <a:p>
                      <a:r>
                        <a:rPr lang="en-US" dirty="0" smtClean="0"/>
                        <a:t>Test</a:t>
                      </a:r>
                      <a:endParaRPr lang="en-US" dirty="0"/>
                    </a:p>
                  </a:txBody>
                  <a:tcPr/>
                </a:tc>
                <a:tc>
                  <a:txBody>
                    <a:bodyPr/>
                    <a:lstStyle/>
                    <a:p>
                      <a:r>
                        <a:rPr lang="en-US" dirty="0" smtClean="0"/>
                        <a:t># Papers</a:t>
                      </a:r>
                      <a:endParaRPr lang="en-US" dirty="0"/>
                    </a:p>
                  </a:txBody>
                  <a:tcPr/>
                </a:tc>
                <a:tc>
                  <a:txBody>
                    <a:bodyPr/>
                    <a:lstStyle/>
                    <a:p>
                      <a:r>
                        <a:rPr lang="en-US" dirty="0" smtClean="0"/>
                        <a:t># Scorers</a:t>
                      </a:r>
                      <a:endParaRPr lang="en-US" dirty="0"/>
                    </a:p>
                  </a:txBody>
                  <a:tcPr/>
                </a:tc>
                <a:tc>
                  <a:txBody>
                    <a:bodyPr/>
                    <a:lstStyle/>
                    <a:p>
                      <a:r>
                        <a:rPr lang="en-US" dirty="0" smtClean="0"/>
                        <a:t>Time Taken</a:t>
                      </a:r>
                      <a:endParaRPr lang="en-US" dirty="0"/>
                    </a:p>
                  </a:txBody>
                  <a:tcPr/>
                </a:tc>
                <a:tc>
                  <a:txBody>
                    <a:bodyPr/>
                    <a:lstStyle/>
                    <a:p>
                      <a:r>
                        <a:rPr lang="en-US" dirty="0" smtClean="0"/>
                        <a:t>Notes</a:t>
                      </a:r>
                      <a:endParaRPr lang="en-US" dirty="0"/>
                    </a:p>
                  </a:txBody>
                  <a:tcPr/>
                </a:tc>
              </a:tr>
              <a:tr h="350520">
                <a:tc>
                  <a:txBody>
                    <a:bodyPr/>
                    <a:lstStyle/>
                    <a:p>
                      <a:r>
                        <a:rPr lang="en-US" sz="1400" dirty="0" smtClean="0"/>
                        <a:t>ELA</a:t>
                      </a:r>
                      <a:endParaRPr lang="en-US" sz="1400" dirty="0"/>
                    </a:p>
                  </a:txBody>
                  <a:tcPr/>
                </a:tc>
                <a:tc>
                  <a:txBody>
                    <a:bodyPr/>
                    <a:lstStyle/>
                    <a:p>
                      <a:r>
                        <a:rPr lang="en-US" sz="1400" dirty="0" smtClean="0"/>
                        <a:t> 276</a:t>
                      </a:r>
                      <a:endParaRPr lang="en-US" sz="1400" dirty="0"/>
                    </a:p>
                  </a:txBody>
                  <a:tcPr/>
                </a:tc>
                <a:tc>
                  <a:txBody>
                    <a:bodyPr/>
                    <a:lstStyle/>
                    <a:p>
                      <a:r>
                        <a:rPr lang="en-US" sz="1400" dirty="0" smtClean="0"/>
                        <a:t>8</a:t>
                      </a:r>
                      <a:endParaRPr lang="en-US" sz="1400" dirty="0"/>
                    </a:p>
                  </a:txBody>
                  <a:tcPr/>
                </a:tc>
                <a:tc>
                  <a:txBody>
                    <a:bodyPr/>
                    <a:lstStyle/>
                    <a:p>
                      <a:r>
                        <a:rPr lang="en-US" sz="1400" dirty="0" smtClean="0"/>
                        <a:t>1.5 days</a:t>
                      </a:r>
                      <a:endParaRPr lang="en-US" sz="1400" dirty="0"/>
                    </a:p>
                  </a:txBody>
                  <a:tcPr/>
                </a:tc>
                <a:tc>
                  <a:txBody>
                    <a:bodyPr/>
                    <a:lstStyle/>
                    <a:p>
                      <a:endParaRPr lang="en-US" sz="1400" dirty="0"/>
                    </a:p>
                  </a:txBody>
                  <a:tcPr/>
                </a:tc>
              </a:tr>
              <a:tr h="370840">
                <a:tc>
                  <a:txBody>
                    <a:bodyPr/>
                    <a:lstStyle/>
                    <a:p>
                      <a:r>
                        <a:rPr lang="en-US" sz="1400" dirty="0" smtClean="0"/>
                        <a:t>Living Environment</a:t>
                      </a:r>
                      <a:endParaRPr lang="en-US" sz="1400" dirty="0"/>
                    </a:p>
                  </a:txBody>
                  <a:tcPr/>
                </a:tc>
                <a:tc>
                  <a:txBody>
                    <a:bodyPr/>
                    <a:lstStyle/>
                    <a:p>
                      <a:r>
                        <a:rPr lang="en-US" sz="1400" dirty="0" smtClean="0"/>
                        <a:t>264</a:t>
                      </a:r>
                      <a:endParaRPr lang="en-US" sz="1400" dirty="0"/>
                    </a:p>
                  </a:txBody>
                  <a:tcPr/>
                </a:tc>
                <a:tc>
                  <a:txBody>
                    <a:bodyPr/>
                    <a:lstStyle/>
                    <a:p>
                      <a:r>
                        <a:rPr lang="en-US" sz="1400" dirty="0" smtClean="0"/>
                        <a:t>6</a:t>
                      </a:r>
                      <a:endParaRPr lang="en-US" sz="1400" dirty="0"/>
                    </a:p>
                  </a:txBody>
                  <a:tcPr/>
                </a:tc>
                <a:tc>
                  <a:txBody>
                    <a:bodyPr/>
                    <a:lstStyle/>
                    <a:p>
                      <a:r>
                        <a:rPr lang="en-US" sz="1400" dirty="0" smtClean="0"/>
                        <a:t>1 day and 1.5 hours</a:t>
                      </a:r>
                      <a:endParaRPr lang="en-US" sz="1400" dirty="0"/>
                    </a:p>
                  </a:txBody>
                  <a:tcPr/>
                </a:tc>
                <a:tc>
                  <a:txBody>
                    <a:bodyPr/>
                    <a:lstStyle/>
                    <a:p>
                      <a:r>
                        <a:rPr lang="en-US" sz="1400" dirty="0" smtClean="0"/>
                        <a:t>One more team needed to finish in one day</a:t>
                      </a:r>
                      <a:endParaRPr lang="en-US" sz="1400" dirty="0"/>
                    </a:p>
                  </a:txBody>
                  <a:tcPr/>
                </a:tc>
              </a:tr>
              <a:tr h="370840">
                <a:tc>
                  <a:txBody>
                    <a:bodyPr/>
                    <a:lstStyle/>
                    <a:p>
                      <a:r>
                        <a:rPr lang="en-US" sz="1400" dirty="0" smtClean="0"/>
                        <a:t>US History</a:t>
                      </a:r>
                      <a:endParaRPr lang="en-US" sz="1400" dirty="0"/>
                    </a:p>
                  </a:txBody>
                  <a:tcPr/>
                </a:tc>
                <a:tc>
                  <a:txBody>
                    <a:bodyPr/>
                    <a:lstStyle/>
                    <a:p>
                      <a:r>
                        <a:rPr lang="en-US" sz="1400" dirty="0" smtClean="0"/>
                        <a:t>283</a:t>
                      </a:r>
                      <a:endParaRPr lang="en-US" sz="1400" dirty="0"/>
                    </a:p>
                  </a:txBody>
                  <a:tcPr/>
                </a:tc>
                <a:tc>
                  <a:txBody>
                    <a:bodyPr/>
                    <a:lstStyle/>
                    <a:p>
                      <a:r>
                        <a:rPr lang="en-US" sz="1400" dirty="0" smtClean="0"/>
                        <a:t>10</a:t>
                      </a:r>
                      <a:endParaRPr lang="en-US" sz="1400" dirty="0"/>
                    </a:p>
                  </a:txBody>
                  <a:tcPr/>
                </a:tc>
                <a:tc>
                  <a:txBody>
                    <a:bodyPr/>
                    <a:lstStyle/>
                    <a:p>
                      <a:r>
                        <a:rPr lang="en-US" sz="1400" dirty="0" smtClean="0"/>
                        <a:t>1.5 days</a:t>
                      </a:r>
                      <a:endParaRPr lang="en-US" sz="1400" dirty="0"/>
                    </a:p>
                  </a:txBody>
                  <a:tcPr/>
                </a:tc>
                <a:tc>
                  <a:txBody>
                    <a:bodyPr/>
                    <a:lstStyle/>
                    <a:p>
                      <a:r>
                        <a:rPr lang="en-US" sz="1400" dirty="0" smtClean="0"/>
                        <a:t>One team took 1.5 hours longer</a:t>
                      </a:r>
                      <a:endParaRPr lang="en-US" sz="1400" dirty="0"/>
                    </a:p>
                  </a:txBody>
                  <a:tcPr/>
                </a:tc>
              </a:tr>
              <a:tr h="370840">
                <a:tc>
                  <a:txBody>
                    <a:bodyPr/>
                    <a:lstStyle/>
                    <a:p>
                      <a:r>
                        <a:rPr lang="en-US" sz="1400" dirty="0" smtClean="0"/>
                        <a:t>Algebra</a:t>
                      </a:r>
                      <a:endParaRPr lang="en-US" sz="1400" dirty="0"/>
                    </a:p>
                  </a:txBody>
                  <a:tcPr/>
                </a:tc>
                <a:tc>
                  <a:txBody>
                    <a:bodyPr/>
                    <a:lstStyle/>
                    <a:p>
                      <a:r>
                        <a:rPr lang="en-US" sz="1400" dirty="0" smtClean="0"/>
                        <a:t>249</a:t>
                      </a:r>
                      <a:endParaRPr lang="en-US" sz="1400" dirty="0"/>
                    </a:p>
                  </a:txBody>
                  <a:tcPr/>
                </a:tc>
                <a:tc>
                  <a:txBody>
                    <a:bodyPr/>
                    <a:lstStyle/>
                    <a:p>
                      <a:r>
                        <a:rPr lang="en-US" sz="1400" dirty="0" smtClean="0"/>
                        <a:t>9</a:t>
                      </a:r>
                      <a:endParaRPr lang="en-US" sz="1400" dirty="0"/>
                    </a:p>
                  </a:txBody>
                  <a:tcPr/>
                </a:tc>
                <a:tc>
                  <a:txBody>
                    <a:bodyPr/>
                    <a:lstStyle/>
                    <a:p>
                      <a:r>
                        <a:rPr lang="en-US" sz="1400" dirty="0" smtClean="0"/>
                        <a:t>1 day</a:t>
                      </a:r>
                      <a:endParaRPr lang="en-US" sz="1400" dirty="0"/>
                    </a:p>
                  </a:txBody>
                  <a:tcPr/>
                </a:tc>
                <a:tc>
                  <a:txBody>
                    <a:bodyPr/>
                    <a:lstStyle/>
                    <a:p>
                      <a:endParaRPr lang="en-US" sz="1400" dirty="0"/>
                    </a:p>
                  </a:txBody>
                  <a:tcPr/>
                </a:tc>
              </a:tr>
              <a:tr h="370840">
                <a:tc>
                  <a:txBody>
                    <a:bodyPr/>
                    <a:lstStyle/>
                    <a:p>
                      <a:r>
                        <a:rPr lang="en-US" sz="1400" dirty="0" smtClean="0"/>
                        <a:t>Global</a:t>
                      </a:r>
                      <a:endParaRPr lang="en-US" sz="1400" dirty="0"/>
                    </a:p>
                  </a:txBody>
                  <a:tcPr/>
                </a:tc>
                <a:tc>
                  <a:txBody>
                    <a:bodyPr/>
                    <a:lstStyle/>
                    <a:p>
                      <a:r>
                        <a:rPr lang="en-US" sz="1400" dirty="0" smtClean="0"/>
                        <a:t>289</a:t>
                      </a:r>
                      <a:endParaRPr lang="en-US" sz="1400" dirty="0"/>
                    </a:p>
                  </a:txBody>
                  <a:tcPr/>
                </a:tc>
                <a:tc>
                  <a:txBody>
                    <a:bodyPr/>
                    <a:lstStyle/>
                    <a:p>
                      <a:r>
                        <a:rPr lang="en-US" sz="1400" dirty="0" smtClean="0"/>
                        <a:t>10</a:t>
                      </a:r>
                      <a:endParaRPr lang="en-US" sz="1400" dirty="0"/>
                    </a:p>
                  </a:txBody>
                  <a:tcPr/>
                </a:tc>
                <a:tc>
                  <a:txBody>
                    <a:bodyPr/>
                    <a:lstStyle/>
                    <a:p>
                      <a:r>
                        <a:rPr lang="en-US" sz="1400" dirty="0" smtClean="0"/>
                        <a:t>1 day and 2 hours</a:t>
                      </a:r>
                      <a:endParaRPr lang="en-US" sz="1400" dirty="0"/>
                    </a:p>
                  </a:txBody>
                  <a:tcPr/>
                </a:tc>
                <a:tc>
                  <a:txBody>
                    <a:bodyPr/>
                    <a:lstStyle/>
                    <a:p>
                      <a:endParaRPr lang="en-US" sz="1400" dirty="0"/>
                    </a:p>
                  </a:txBody>
                  <a:tcPr/>
                </a:tc>
              </a:tr>
              <a:tr h="370840">
                <a:tc>
                  <a:txBody>
                    <a:bodyPr/>
                    <a:lstStyle/>
                    <a:p>
                      <a:r>
                        <a:rPr lang="en-US" sz="1400" dirty="0" smtClean="0"/>
                        <a:t>Physics</a:t>
                      </a:r>
                      <a:endParaRPr lang="en-US" sz="1400" dirty="0"/>
                    </a:p>
                  </a:txBody>
                  <a:tcPr/>
                </a:tc>
                <a:tc>
                  <a:txBody>
                    <a:bodyPr/>
                    <a:lstStyle/>
                    <a:p>
                      <a:r>
                        <a:rPr lang="en-US" sz="1400" dirty="0" smtClean="0"/>
                        <a:t>158</a:t>
                      </a:r>
                      <a:endParaRPr lang="en-US" sz="1400" dirty="0"/>
                    </a:p>
                  </a:txBody>
                  <a:tcPr/>
                </a:tc>
                <a:tc>
                  <a:txBody>
                    <a:bodyPr/>
                    <a:lstStyle/>
                    <a:p>
                      <a:r>
                        <a:rPr lang="en-US" sz="1400" dirty="0" smtClean="0"/>
                        <a:t>6</a:t>
                      </a:r>
                      <a:endParaRPr lang="en-US" sz="1400" dirty="0"/>
                    </a:p>
                  </a:txBody>
                  <a:tcPr/>
                </a:tc>
                <a:tc>
                  <a:txBody>
                    <a:bodyPr/>
                    <a:lstStyle/>
                    <a:p>
                      <a:r>
                        <a:rPr lang="en-US" sz="1400" dirty="0" smtClean="0"/>
                        <a:t>1 day</a:t>
                      </a:r>
                      <a:endParaRPr lang="en-US" sz="1400" dirty="0"/>
                    </a:p>
                  </a:txBody>
                  <a:tcPr/>
                </a:tc>
                <a:tc>
                  <a:txBody>
                    <a:bodyPr/>
                    <a:lstStyle/>
                    <a:p>
                      <a:endParaRPr lang="en-US" sz="1400" dirty="0"/>
                    </a:p>
                  </a:txBody>
                  <a:tcPr/>
                </a:tc>
              </a:tr>
              <a:tr h="370840">
                <a:tc>
                  <a:txBody>
                    <a:bodyPr/>
                    <a:lstStyle/>
                    <a:p>
                      <a:r>
                        <a:rPr lang="en-US" sz="1400" dirty="0" smtClean="0"/>
                        <a:t>Earth Science</a:t>
                      </a:r>
                      <a:endParaRPr lang="en-US" sz="1400" dirty="0"/>
                    </a:p>
                  </a:txBody>
                  <a:tcPr/>
                </a:tc>
                <a:tc>
                  <a:txBody>
                    <a:bodyPr/>
                    <a:lstStyle/>
                    <a:p>
                      <a:r>
                        <a:rPr lang="en-US" sz="1400" dirty="0" smtClean="0"/>
                        <a:t>349</a:t>
                      </a:r>
                      <a:endParaRPr lang="en-US" sz="1400" dirty="0"/>
                    </a:p>
                  </a:txBody>
                  <a:tcPr/>
                </a:tc>
                <a:tc>
                  <a:txBody>
                    <a:bodyPr/>
                    <a:lstStyle/>
                    <a:p>
                      <a:r>
                        <a:rPr lang="en-US" sz="1400" dirty="0" smtClean="0"/>
                        <a:t>8</a:t>
                      </a:r>
                      <a:endParaRPr lang="en-US" sz="1400" dirty="0"/>
                    </a:p>
                  </a:txBody>
                  <a:tcPr/>
                </a:tc>
                <a:tc>
                  <a:txBody>
                    <a:bodyPr/>
                    <a:lstStyle/>
                    <a:p>
                      <a:r>
                        <a:rPr lang="en-US" sz="1400" dirty="0" smtClean="0"/>
                        <a:t>2 days</a:t>
                      </a:r>
                      <a:endParaRPr lang="en-US" sz="1400" dirty="0"/>
                    </a:p>
                  </a:txBody>
                  <a:tcPr/>
                </a:tc>
                <a:tc>
                  <a:txBody>
                    <a:bodyPr/>
                    <a:lstStyle/>
                    <a:p>
                      <a:r>
                        <a:rPr lang="en-US" sz="1400" dirty="0" smtClean="0"/>
                        <a:t>Have teams of 3-4</a:t>
                      </a:r>
                    </a:p>
                    <a:p>
                      <a:r>
                        <a:rPr lang="en-US" sz="1400" dirty="0" smtClean="0"/>
                        <a:t>Clear directions on lab portion</a:t>
                      </a:r>
                      <a:endParaRPr lang="en-US" sz="1400" dirty="0"/>
                    </a:p>
                  </a:txBody>
                  <a:tcPr/>
                </a:tc>
              </a:tr>
              <a:tr h="370840">
                <a:tc>
                  <a:txBody>
                    <a:bodyPr/>
                    <a:lstStyle/>
                    <a:p>
                      <a:r>
                        <a:rPr lang="en-US" sz="1400" dirty="0" smtClean="0"/>
                        <a:t>Algebra 2</a:t>
                      </a:r>
                      <a:endParaRPr lang="en-US" sz="1400" dirty="0"/>
                    </a:p>
                  </a:txBody>
                  <a:tcPr/>
                </a:tc>
                <a:tc>
                  <a:txBody>
                    <a:bodyPr/>
                    <a:lstStyle/>
                    <a:p>
                      <a:r>
                        <a:rPr lang="en-US" sz="1400" dirty="0" smtClean="0"/>
                        <a:t>171</a:t>
                      </a:r>
                      <a:endParaRPr lang="en-US" sz="1400" dirty="0"/>
                    </a:p>
                  </a:txBody>
                  <a:tcPr/>
                </a:tc>
                <a:tc>
                  <a:txBody>
                    <a:bodyPr/>
                    <a:lstStyle/>
                    <a:p>
                      <a:r>
                        <a:rPr lang="en-US" sz="1400" dirty="0" smtClean="0"/>
                        <a:t>6</a:t>
                      </a:r>
                      <a:endParaRPr lang="en-US" sz="1400" dirty="0"/>
                    </a:p>
                  </a:txBody>
                  <a:tcPr/>
                </a:tc>
                <a:tc>
                  <a:txBody>
                    <a:bodyPr/>
                    <a:lstStyle/>
                    <a:p>
                      <a:r>
                        <a:rPr lang="en-US" sz="1400" dirty="0" smtClean="0"/>
                        <a:t>Not quite full day</a:t>
                      </a:r>
                      <a:endParaRPr lang="en-US" sz="1400" dirty="0"/>
                    </a:p>
                  </a:txBody>
                  <a:tcPr/>
                </a:tc>
                <a:tc>
                  <a:txBody>
                    <a:bodyPr/>
                    <a:lstStyle/>
                    <a:p>
                      <a:endParaRPr lang="en-US" sz="1400" dirty="0"/>
                    </a:p>
                  </a:txBody>
                  <a:tcPr/>
                </a:tc>
              </a:tr>
              <a:tr h="370840">
                <a:tc>
                  <a:txBody>
                    <a:bodyPr/>
                    <a:lstStyle/>
                    <a:p>
                      <a:r>
                        <a:rPr lang="en-US" sz="1400" dirty="0" smtClean="0"/>
                        <a:t>Chemistry</a:t>
                      </a:r>
                      <a:endParaRPr lang="en-US" sz="1400" dirty="0"/>
                    </a:p>
                  </a:txBody>
                  <a:tcPr/>
                </a:tc>
                <a:tc>
                  <a:txBody>
                    <a:bodyPr/>
                    <a:lstStyle/>
                    <a:p>
                      <a:r>
                        <a:rPr lang="en-US" sz="1400" dirty="0" smtClean="0"/>
                        <a:t>236</a:t>
                      </a:r>
                      <a:endParaRPr lang="en-US" sz="1400" dirty="0"/>
                    </a:p>
                  </a:txBody>
                  <a:tcPr/>
                </a:tc>
                <a:tc>
                  <a:txBody>
                    <a:bodyPr/>
                    <a:lstStyle/>
                    <a:p>
                      <a:r>
                        <a:rPr lang="en-US" sz="1400" dirty="0" smtClean="0"/>
                        <a:t>8</a:t>
                      </a:r>
                      <a:endParaRPr lang="en-US" sz="1400" dirty="0"/>
                    </a:p>
                  </a:txBody>
                  <a:tcPr/>
                </a:tc>
                <a:tc>
                  <a:txBody>
                    <a:bodyPr/>
                    <a:lstStyle/>
                    <a:p>
                      <a:r>
                        <a:rPr lang="en-US" sz="1400" dirty="0" smtClean="0"/>
                        <a:t>1 day</a:t>
                      </a:r>
                      <a:endParaRPr lang="en-US" sz="1400" dirty="0"/>
                    </a:p>
                  </a:txBody>
                  <a:tcPr/>
                </a:tc>
                <a:tc>
                  <a:txBody>
                    <a:bodyPr/>
                    <a:lstStyle/>
                    <a:p>
                      <a:endParaRPr lang="en-US" dirty="0"/>
                    </a:p>
                  </a:txBody>
                  <a:tcPr/>
                </a:tc>
              </a:tr>
              <a:tr h="370840">
                <a:tc>
                  <a:txBody>
                    <a:bodyPr/>
                    <a:lstStyle/>
                    <a:p>
                      <a:r>
                        <a:rPr lang="en-US" sz="1400" dirty="0" smtClean="0"/>
                        <a:t>Geometry</a:t>
                      </a:r>
                      <a:endParaRPr lang="en-US" sz="1400" dirty="0"/>
                    </a:p>
                  </a:txBody>
                  <a:tcPr/>
                </a:tc>
                <a:tc>
                  <a:txBody>
                    <a:bodyPr/>
                    <a:lstStyle/>
                    <a:p>
                      <a:r>
                        <a:rPr lang="en-US" sz="1400" dirty="0" smtClean="0"/>
                        <a:t>184</a:t>
                      </a:r>
                      <a:endParaRPr lang="en-US" sz="1400" dirty="0"/>
                    </a:p>
                  </a:txBody>
                  <a:tcPr/>
                </a:tc>
                <a:tc>
                  <a:txBody>
                    <a:bodyPr/>
                    <a:lstStyle/>
                    <a:p>
                      <a:r>
                        <a:rPr lang="en-US" sz="1400" dirty="0" smtClean="0"/>
                        <a:t>6</a:t>
                      </a:r>
                      <a:endParaRPr lang="en-US" sz="1400" dirty="0"/>
                    </a:p>
                  </a:txBody>
                  <a:tcPr/>
                </a:tc>
                <a:tc>
                  <a:txBody>
                    <a:bodyPr/>
                    <a:lstStyle/>
                    <a:p>
                      <a:r>
                        <a:rPr lang="en-US" sz="1400" dirty="0" smtClean="0"/>
                        <a:t>Just over ½ day</a:t>
                      </a:r>
                      <a:endParaRPr lang="en-US" sz="1400" dirty="0"/>
                    </a:p>
                  </a:txBody>
                  <a:tcPr/>
                </a:tc>
                <a:tc>
                  <a:txBody>
                    <a:bodyPr/>
                    <a:lstStyle/>
                    <a:p>
                      <a:endParaRPr lang="en-US" dirty="0"/>
                    </a:p>
                  </a:txBody>
                  <a:tcPr/>
                </a:tc>
              </a:tr>
            </a:tbl>
          </a:graphicData>
        </a:graphic>
      </p:graphicFrame>
      <p:sp>
        <p:nvSpPr>
          <p:cNvPr id="4" name="Text Placeholder 3"/>
          <p:cNvSpPr>
            <a:spLocks noGrp="1"/>
          </p:cNvSpPr>
          <p:nvPr>
            <p:ph type="body" sz="half" idx="2"/>
          </p:nvPr>
        </p:nvSpPr>
        <p:spPr>
          <a:xfrm>
            <a:off x="-3124200" y="1600200"/>
            <a:ext cx="3008313" cy="4691063"/>
          </a:xfrm>
        </p:spPr>
        <p:txBody>
          <a:bodyPr/>
          <a:lstStyle/>
          <a:p>
            <a:endParaRPr lang="en-US" dirty="0"/>
          </a:p>
        </p:txBody>
      </p:sp>
    </p:spTree>
    <p:extLst>
      <p:ext uri="{BB962C8B-B14F-4D97-AF65-F5344CB8AC3E}">
        <p14:creationId xmlns:p14="http://schemas.microsoft.com/office/powerpoint/2010/main" val="3210624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for next time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Scoring leaders – need teacher leaders for consistency- perhaps then not have them score</a:t>
            </a:r>
          </a:p>
          <a:p>
            <a:r>
              <a:rPr lang="en-US" dirty="0" smtClean="0"/>
              <a:t>Have more OCM BOCES staff on site –especially in mornings</a:t>
            </a:r>
          </a:p>
          <a:p>
            <a:r>
              <a:rPr lang="en-US" dirty="0" smtClean="0"/>
              <a:t>Explicit directions for packing and shipping student papers</a:t>
            </a:r>
          </a:p>
          <a:p>
            <a:r>
              <a:rPr lang="en-US" dirty="0" smtClean="0"/>
              <a:t>Updated rosters</a:t>
            </a:r>
          </a:p>
          <a:p>
            <a:r>
              <a:rPr lang="en-US" dirty="0" smtClean="0"/>
              <a:t>Keep teams and papers by district (thus all papers from single district were scored by same scoring team)</a:t>
            </a:r>
          </a:p>
        </p:txBody>
      </p:sp>
    </p:spTree>
    <p:extLst>
      <p:ext uri="{BB962C8B-B14F-4D97-AF65-F5344CB8AC3E}">
        <p14:creationId xmlns:p14="http://schemas.microsoft.com/office/powerpoint/2010/main" val="3626171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Notices:</a:t>
            </a:r>
            <a:endParaRPr lang="en-US" dirty="0"/>
          </a:p>
        </p:txBody>
      </p:sp>
      <p:sp>
        <p:nvSpPr>
          <p:cNvPr id="3" name="Content Placeholder 2"/>
          <p:cNvSpPr>
            <a:spLocks noGrp="1"/>
          </p:cNvSpPr>
          <p:nvPr>
            <p:ph idx="1"/>
          </p:nvPr>
        </p:nvSpPr>
        <p:spPr/>
        <p:txBody>
          <a:bodyPr>
            <a:normAutofit lnSpcReduction="10000"/>
          </a:bodyPr>
          <a:lstStyle/>
          <a:p>
            <a:r>
              <a:rPr lang="en-US" dirty="0" smtClean="0"/>
              <a:t>This is a cultural shift: teachers struggled with not knowing final scorers for individual students</a:t>
            </a:r>
          </a:p>
          <a:p>
            <a:r>
              <a:rPr lang="en-US" dirty="0" smtClean="0"/>
              <a:t>This is a cultural shift: some teacher teams struggled to trust colleagues</a:t>
            </a:r>
          </a:p>
          <a:p>
            <a:r>
              <a:rPr lang="en-US" dirty="0" smtClean="0"/>
              <a:t>This is a cultural shift: some reluctance to be teacher leader- trainer to review scoring expectations and rubrics</a:t>
            </a:r>
          </a:p>
          <a:p>
            <a:r>
              <a:rPr lang="en-US" dirty="0" smtClean="0"/>
              <a:t>When the technology works, life is good</a:t>
            </a:r>
          </a:p>
          <a:p>
            <a:endParaRPr lang="en-US" dirty="0"/>
          </a:p>
        </p:txBody>
      </p:sp>
    </p:spTree>
    <p:extLst>
      <p:ext uri="{BB962C8B-B14F-4D97-AF65-F5344CB8AC3E}">
        <p14:creationId xmlns:p14="http://schemas.microsoft.com/office/powerpoint/2010/main" val="3535231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Cluster Scoring</a:t>
            </a:r>
            <a:endParaRPr lang="en-US" dirty="0"/>
          </a:p>
        </p:txBody>
      </p:sp>
      <p:sp>
        <p:nvSpPr>
          <p:cNvPr id="3" name="Content Placeholder 2"/>
          <p:cNvSpPr>
            <a:spLocks noGrp="1"/>
          </p:cNvSpPr>
          <p:nvPr>
            <p:ph idx="1"/>
          </p:nvPr>
        </p:nvSpPr>
        <p:spPr/>
        <p:txBody>
          <a:bodyPr>
            <a:normAutofit/>
          </a:bodyPr>
          <a:lstStyle/>
          <a:p>
            <a:r>
              <a:rPr lang="en-US" dirty="0" smtClean="0"/>
              <a:t>Commitment </a:t>
            </a:r>
            <a:r>
              <a:rPr lang="en-US" dirty="0" smtClean="0"/>
              <a:t>from </a:t>
            </a:r>
            <a:r>
              <a:rPr lang="en-US" dirty="0" smtClean="0"/>
              <a:t>districts</a:t>
            </a:r>
          </a:p>
          <a:p>
            <a:r>
              <a:rPr lang="en-US" dirty="0" smtClean="0"/>
              <a:t>Same clusters? Locations?</a:t>
            </a:r>
            <a:endParaRPr lang="en-US" dirty="0" smtClean="0"/>
          </a:p>
          <a:p>
            <a:r>
              <a:rPr lang="en-US" dirty="0" smtClean="0"/>
              <a:t>Calendaring</a:t>
            </a:r>
          </a:p>
          <a:p>
            <a:pPr lvl="1"/>
            <a:r>
              <a:rPr lang="en-US" dirty="0" smtClean="0"/>
              <a:t>One grade per day</a:t>
            </a:r>
          </a:p>
          <a:p>
            <a:pPr lvl="1"/>
            <a:r>
              <a:rPr lang="en-US" dirty="0" smtClean="0"/>
              <a:t>Regional schedule/coordinate with RIC</a:t>
            </a:r>
            <a:endParaRPr lang="en-US" dirty="0" smtClean="0"/>
          </a:p>
          <a:p>
            <a:endParaRPr lang="en-US" dirty="0" smtClean="0"/>
          </a:p>
          <a:p>
            <a:r>
              <a:rPr lang="en-US" dirty="0" smtClean="0"/>
              <a:t>Interested in a presentation from a vendor?</a:t>
            </a:r>
            <a:endParaRPr lang="en-US" dirty="0" smtClean="0"/>
          </a:p>
          <a:p>
            <a:endParaRPr lang="en-US" dirty="0"/>
          </a:p>
        </p:txBody>
      </p:sp>
    </p:spTree>
    <p:extLst>
      <p:ext uri="{BB962C8B-B14F-4D97-AF65-F5344CB8AC3E}">
        <p14:creationId xmlns:p14="http://schemas.microsoft.com/office/powerpoint/2010/main" val="1985036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October 17, 2013</a:t>
            </a:r>
            <a:endParaRPr lang="en-US" dirty="0"/>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4261613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APPR</a:t>
            </a:r>
          </a:p>
          <a:p>
            <a:pPr lvl="1"/>
            <a:r>
              <a:rPr lang="en-US" dirty="0" smtClean="0"/>
              <a:t>Growth Scores to 4-8 math &amp; ELA teachers</a:t>
            </a:r>
          </a:p>
          <a:p>
            <a:pPr lvl="1"/>
            <a:r>
              <a:rPr lang="en-US" dirty="0" smtClean="0"/>
              <a:t>Reporting scores to Level 0 right now</a:t>
            </a:r>
          </a:p>
          <a:p>
            <a:pPr lvl="1"/>
            <a:r>
              <a:rPr lang="en-US" dirty="0" smtClean="0"/>
              <a:t>Parent notification</a:t>
            </a:r>
          </a:p>
          <a:p>
            <a:pPr lvl="1"/>
            <a:r>
              <a:rPr lang="en-US" dirty="0" smtClean="0"/>
              <a:t>Public release to teacher and principal scores</a:t>
            </a:r>
          </a:p>
          <a:p>
            <a:pPr lvl="1"/>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966860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Curriculum</a:t>
            </a:r>
          </a:p>
          <a:p>
            <a:pPr lvl="1"/>
            <a:r>
              <a:rPr lang="en-US" dirty="0" smtClean="0"/>
              <a:t>Modules are not science (instruction</a:t>
            </a:r>
          </a:p>
          <a:p>
            <a:pPr lvl="1"/>
            <a:r>
              <a:rPr lang="en-US" dirty="0" smtClean="0"/>
              <a:t>Module schedule</a:t>
            </a:r>
          </a:p>
          <a:p>
            <a:pPr lvl="1"/>
            <a:r>
              <a:rPr lang="en-US" dirty="0" smtClean="0"/>
              <a:t>More A1 just added</a:t>
            </a:r>
          </a:p>
          <a:p>
            <a:pPr lvl="1"/>
            <a:r>
              <a:rPr lang="en-US" dirty="0" smtClean="0"/>
              <a:t>Research requirement</a:t>
            </a:r>
          </a:p>
          <a:p>
            <a:pPr lvl="1"/>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27535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McKinney-Vento</a:t>
            </a:r>
          </a:p>
          <a:p>
            <a:pPr lvl="1"/>
            <a:r>
              <a:rPr lang="en-US" dirty="0" smtClean="0"/>
              <a:t>Go to workshop or watch webinar</a:t>
            </a: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160420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Updates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6837559"/>
      </p:ext>
    </p:extLst>
  </p:cSld>
  <p:clrMapOvr>
    <a:masterClrMapping/>
  </p:clrMapOvr>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2264</TotalTime>
  <Words>1256</Words>
  <Application>Microsoft Office PowerPoint</Application>
  <PresentationFormat>On-screen Show (4:3)</PresentationFormat>
  <Paragraphs>262</Paragraphs>
  <Slides>56</Slides>
  <Notes>4</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IS_template</vt:lpstr>
      <vt:lpstr>1_IS_template</vt:lpstr>
      <vt:lpstr>1211_sc_pptemplate</vt:lpstr>
      <vt:lpstr>BCIC Meeting</vt:lpstr>
      <vt:lpstr>Welcome</vt:lpstr>
      <vt:lpstr>SED Updates</vt:lpstr>
      <vt:lpstr>SED Updates</vt:lpstr>
      <vt:lpstr>SED Updates</vt:lpstr>
      <vt:lpstr>SED Updates</vt:lpstr>
      <vt:lpstr>SED Updates</vt:lpstr>
      <vt:lpstr>SED Updates</vt:lpstr>
      <vt:lpstr>Legislative Updates</vt:lpstr>
      <vt:lpstr>ITD</vt:lpstr>
      <vt:lpstr>CI&amp;A Upcoming</vt:lpstr>
      <vt:lpstr>Teacher Centers</vt:lpstr>
      <vt:lpstr>Teacher Centers</vt:lpstr>
      <vt:lpstr>Teacher Centers</vt:lpstr>
      <vt:lpstr>Higher Education</vt:lpstr>
      <vt:lpstr>ISS NEWS</vt:lpstr>
      <vt:lpstr>CNY NYS ASCD</vt:lpstr>
      <vt:lpstr>Grant Writing</vt:lpstr>
      <vt:lpstr>Home School Service</vt:lpstr>
      <vt:lpstr>CNY LDP</vt:lpstr>
      <vt:lpstr>Race To The Top</vt:lpstr>
      <vt:lpstr>Metrics and Expectations</vt:lpstr>
      <vt:lpstr>Materials Selection</vt:lpstr>
      <vt:lpstr>Modules</vt:lpstr>
      <vt:lpstr>Kit (1st Grade 8.4)</vt:lpstr>
      <vt:lpstr>PowerPoint Presentation</vt:lpstr>
      <vt:lpstr>PowerPoint Presentation</vt:lpstr>
      <vt:lpstr>PowerPoint Presentation</vt:lpstr>
      <vt:lpstr>Science</vt:lpstr>
      <vt:lpstr>Core Research Research and the  Common Core Learning Standards (CCLS)</vt:lpstr>
      <vt:lpstr>What is it?</vt:lpstr>
      <vt:lpstr>How is this different?</vt:lpstr>
      <vt:lpstr>Why?</vt:lpstr>
      <vt:lpstr>Useful/important links  to engageny</vt:lpstr>
      <vt:lpstr>BOCES Instructional Support Team (IS) can help.</vt:lpstr>
      <vt:lpstr>Regional Training Opportunity for Teacher/Librarian Teams – October 25, 2013, 8a – 3p</vt:lpstr>
      <vt:lpstr>After the Regional Training Opportunity…</vt:lpstr>
      <vt:lpstr>October 25 is not the end – it’s just the beginning.</vt:lpstr>
      <vt:lpstr>Data-Driven Instruction</vt:lpstr>
      <vt:lpstr>PLCs at Work</vt:lpstr>
      <vt:lpstr>Professional Practice</vt:lpstr>
      <vt:lpstr>Parent APPR Reporting</vt:lpstr>
      <vt:lpstr>Training (APPR)</vt:lpstr>
      <vt:lpstr>SLO Season</vt:lpstr>
      <vt:lpstr>Culture</vt:lpstr>
      <vt:lpstr>Long Term Planning</vt:lpstr>
      <vt:lpstr>RTTT Finances</vt:lpstr>
      <vt:lpstr>Other Business</vt:lpstr>
      <vt:lpstr>Odds &amp; Ends</vt:lpstr>
      <vt:lpstr>Assessment</vt:lpstr>
      <vt:lpstr>June 2013 Regional Regents Scoring</vt:lpstr>
      <vt:lpstr>PowerPoint Presentation</vt:lpstr>
      <vt:lpstr>Notes for next time</vt:lpstr>
      <vt:lpstr>Notices:</vt:lpstr>
      <vt:lpstr>3-8 Cluster Scoring</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213</cp:revision>
  <cp:lastPrinted>2013-06-19T10:30:19Z</cp:lastPrinted>
  <dcterms:created xsi:type="dcterms:W3CDTF">2012-08-15T11:27:34Z</dcterms:created>
  <dcterms:modified xsi:type="dcterms:W3CDTF">2013-09-19T11:32:43Z</dcterms:modified>
</cp:coreProperties>
</file>