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9"/>
  </p:handoutMasterIdLst>
  <p:sldIdLst>
    <p:sldId id="256" r:id="rId2"/>
    <p:sldId id="257" r:id="rId3"/>
    <p:sldId id="262" r:id="rId4"/>
    <p:sldId id="268" r:id="rId5"/>
    <p:sldId id="263" r:id="rId6"/>
    <p:sldId id="266" r:id="rId7"/>
    <p:sldId id="267" r:id="rId8"/>
    <p:sldId id="264" r:id="rId9"/>
    <p:sldId id="269" r:id="rId10"/>
    <p:sldId id="270" r:id="rId11"/>
    <p:sldId id="273" r:id="rId12"/>
    <p:sldId id="282" r:id="rId13"/>
    <p:sldId id="283" r:id="rId14"/>
    <p:sldId id="284" r:id="rId15"/>
    <p:sldId id="285" r:id="rId16"/>
    <p:sldId id="277" r:id="rId17"/>
    <p:sldId id="281" r:id="rId1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20" y="-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2446" tIns="46223" rIns="92446" bIns="46223" rtlCol="0"/>
          <a:lstStyle>
            <a:lvl1pPr algn="r">
              <a:defRPr sz="1200"/>
            </a:lvl1pPr>
          </a:lstStyle>
          <a:p>
            <a:fld id="{B4D3F725-F7EB-4E46-A247-FF8E542CE005}" type="datetimeFigureOut">
              <a:rPr lang="en-US" smtClean="0"/>
              <a:t>4/29/2013</a:t>
            </a:fld>
            <a:endParaRPr lang="en-US"/>
          </a:p>
        </p:txBody>
      </p:sp>
      <p:sp>
        <p:nvSpPr>
          <p:cNvPr id="4" name="Footer Placeholder 3"/>
          <p:cNvSpPr>
            <a:spLocks noGrp="1"/>
          </p:cNvSpPr>
          <p:nvPr>
            <p:ph type="ftr" sz="quarter" idx="2"/>
          </p:nvPr>
        </p:nvSpPr>
        <p:spPr>
          <a:xfrm>
            <a:off x="0" y="8842030"/>
            <a:ext cx="3043343" cy="465455"/>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5455"/>
          </a:xfrm>
          <a:prstGeom prst="rect">
            <a:avLst/>
          </a:prstGeom>
        </p:spPr>
        <p:txBody>
          <a:bodyPr vert="horz" lIns="92446" tIns="46223" rIns="92446" bIns="46223" rtlCol="0" anchor="b"/>
          <a:lstStyle>
            <a:lvl1pPr algn="r">
              <a:defRPr sz="1200"/>
            </a:lvl1pPr>
          </a:lstStyle>
          <a:p>
            <a:fld id="{D5DF0C59-2F67-4EC4-BACF-7D27C68806DD}" type="slidenum">
              <a:rPr lang="en-US" smtClean="0"/>
              <a:t>‹#›</a:t>
            </a:fld>
            <a:endParaRPr lang="en-US"/>
          </a:p>
        </p:txBody>
      </p:sp>
    </p:spTree>
    <p:extLst>
      <p:ext uri="{BB962C8B-B14F-4D97-AF65-F5344CB8AC3E}">
        <p14:creationId xmlns:p14="http://schemas.microsoft.com/office/powerpoint/2010/main" val="84413927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86600" y="6248400"/>
            <a:ext cx="1836964" cy="436789"/>
          </a:xfrm>
          <a:prstGeom prst="rect">
            <a:avLst/>
          </a:prstGeom>
        </p:spPr>
      </p:pic>
    </p:spTree>
    <p:extLst>
      <p:ext uri="{BB962C8B-B14F-4D97-AF65-F5344CB8AC3E}">
        <p14:creationId xmlns:p14="http://schemas.microsoft.com/office/powerpoint/2010/main" val="50382850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7A3F6D-30B1-46D6-B5AF-64C8370AE36D}" type="datetimeFigureOut">
              <a:rPr lang="en-US" smtClean="0"/>
              <a:pPr/>
              <a:t>4/29/2013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1AD92A-7EE2-4D70-9770-A358CC3762CC}" type="slidenum">
              <a:rPr lang="en-US" smtClean="0"/>
              <a:pPr/>
              <a:t>‹#›</a:t>
            </a:fld>
            <a:endParaRPr lang="en-US" dirty="0"/>
          </a:p>
        </p:txBody>
      </p:sp>
    </p:spTree>
    <p:extLst>
      <p:ext uri="{BB962C8B-B14F-4D97-AF65-F5344CB8AC3E}">
        <p14:creationId xmlns:p14="http://schemas.microsoft.com/office/powerpoint/2010/main" val="2314242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7A3F6D-30B1-46D6-B5AF-64C8370AE36D}" type="datetimeFigureOut">
              <a:rPr lang="en-US" smtClean="0"/>
              <a:pPr/>
              <a:t>4/29/2013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1AD92A-7EE2-4D70-9770-A358CC3762CC}" type="slidenum">
              <a:rPr lang="en-US" smtClean="0"/>
              <a:pPr/>
              <a:t>‹#›</a:t>
            </a:fld>
            <a:endParaRPr lang="en-US" dirty="0"/>
          </a:p>
        </p:txBody>
      </p:sp>
    </p:spTree>
    <p:extLst>
      <p:ext uri="{BB962C8B-B14F-4D97-AF65-F5344CB8AC3E}">
        <p14:creationId xmlns:p14="http://schemas.microsoft.com/office/powerpoint/2010/main" val="2048895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7A3F6D-30B1-46D6-B5AF-64C8370AE36D}" type="datetimeFigureOut">
              <a:rPr lang="en-US" smtClean="0"/>
              <a:pPr/>
              <a:t>4/29/2013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1AD92A-7EE2-4D70-9770-A358CC3762CC}" type="slidenum">
              <a:rPr lang="en-US" smtClean="0"/>
              <a:pPr/>
              <a:t>‹#›</a:t>
            </a:fld>
            <a:endParaRPr lang="en-US" dirty="0"/>
          </a:p>
        </p:txBody>
      </p:sp>
    </p:spTree>
    <p:extLst>
      <p:ext uri="{BB962C8B-B14F-4D97-AF65-F5344CB8AC3E}">
        <p14:creationId xmlns:p14="http://schemas.microsoft.com/office/powerpoint/2010/main" val="3117862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7A3F6D-30B1-46D6-B5AF-64C8370AE36D}" type="datetimeFigureOut">
              <a:rPr lang="en-US" smtClean="0"/>
              <a:pPr/>
              <a:t>4/29/2013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1AD92A-7EE2-4D70-9770-A358CC3762CC}" type="slidenum">
              <a:rPr lang="en-US" smtClean="0"/>
              <a:pPr/>
              <a:t>‹#›</a:t>
            </a:fld>
            <a:endParaRPr lang="en-US" dirty="0"/>
          </a:p>
        </p:txBody>
      </p:sp>
    </p:spTree>
    <p:extLst>
      <p:ext uri="{BB962C8B-B14F-4D97-AF65-F5344CB8AC3E}">
        <p14:creationId xmlns:p14="http://schemas.microsoft.com/office/powerpoint/2010/main" val="2695459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7A3F6D-30B1-46D6-B5AF-64C8370AE36D}" type="datetimeFigureOut">
              <a:rPr lang="en-US" smtClean="0"/>
              <a:pPr/>
              <a:t>4/29/2013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1AD92A-7EE2-4D70-9770-A358CC3762CC}" type="slidenum">
              <a:rPr lang="en-US" smtClean="0"/>
              <a:pPr/>
              <a:t>‹#›</a:t>
            </a:fld>
            <a:endParaRPr lang="en-US" dirty="0"/>
          </a:p>
        </p:txBody>
      </p:sp>
    </p:spTree>
    <p:extLst>
      <p:ext uri="{BB962C8B-B14F-4D97-AF65-F5344CB8AC3E}">
        <p14:creationId xmlns:p14="http://schemas.microsoft.com/office/powerpoint/2010/main" val="1852791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7A3F6D-30B1-46D6-B5AF-64C8370AE36D}" type="datetimeFigureOut">
              <a:rPr lang="en-US" smtClean="0"/>
              <a:pPr/>
              <a:t>4/29/2013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A1AD92A-7EE2-4D70-9770-A358CC3762CC}" type="slidenum">
              <a:rPr lang="en-US" smtClean="0"/>
              <a:pPr/>
              <a:t>‹#›</a:t>
            </a:fld>
            <a:endParaRPr lang="en-US" dirty="0"/>
          </a:p>
        </p:txBody>
      </p:sp>
    </p:spTree>
    <p:extLst>
      <p:ext uri="{BB962C8B-B14F-4D97-AF65-F5344CB8AC3E}">
        <p14:creationId xmlns:p14="http://schemas.microsoft.com/office/powerpoint/2010/main" val="3065090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7A3F6D-30B1-46D6-B5AF-64C8370AE36D}" type="datetimeFigureOut">
              <a:rPr lang="en-US" smtClean="0"/>
              <a:pPr/>
              <a:t>4/29/2013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A1AD92A-7EE2-4D70-9770-A358CC3762CC}" type="slidenum">
              <a:rPr lang="en-US" smtClean="0"/>
              <a:pPr/>
              <a:t>‹#›</a:t>
            </a:fld>
            <a:endParaRPr lang="en-US" dirty="0"/>
          </a:p>
        </p:txBody>
      </p:sp>
    </p:spTree>
    <p:extLst>
      <p:ext uri="{BB962C8B-B14F-4D97-AF65-F5344CB8AC3E}">
        <p14:creationId xmlns:p14="http://schemas.microsoft.com/office/powerpoint/2010/main" val="812249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7A3F6D-30B1-46D6-B5AF-64C8370AE36D}" type="datetimeFigureOut">
              <a:rPr lang="en-US" smtClean="0"/>
              <a:pPr/>
              <a:t>4/29/2013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A1AD92A-7EE2-4D70-9770-A358CC3762CC}" type="slidenum">
              <a:rPr lang="en-US" smtClean="0"/>
              <a:pPr/>
              <a:t>‹#›</a:t>
            </a:fld>
            <a:endParaRPr lang="en-US" dirty="0"/>
          </a:p>
        </p:txBody>
      </p:sp>
    </p:spTree>
    <p:extLst>
      <p:ext uri="{BB962C8B-B14F-4D97-AF65-F5344CB8AC3E}">
        <p14:creationId xmlns:p14="http://schemas.microsoft.com/office/powerpoint/2010/main" val="1150082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7A3F6D-30B1-46D6-B5AF-64C8370AE36D}" type="datetimeFigureOut">
              <a:rPr lang="en-US" smtClean="0"/>
              <a:pPr/>
              <a:t>4/29/2013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1AD92A-7EE2-4D70-9770-A358CC3762CC}" type="slidenum">
              <a:rPr lang="en-US" smtClean="0"/>
              <a:pPr/>
              <a:t>‹#›</a:t>
            </a:fld>
            <a:endParaRPr lang="en-US" dirty="0"/>
          </a:p>
        </p:txBody>
      </p:sp>
    </p:spTree>
    <p:extLst>
      <p:ext uri="{BB962C8B-B14F-4D97-AF65-F5344CB8AC3E}">
        <p14:creationId xmlns:p14="http://schemas.microsoft.com/office/powerpoint/2010/main" val="525776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7A3F6D-30B1-46D6-B5AF-64C8370AE36D}" type="datetimeFigureOut">
              <a:rPr lang="en-US" smtClean="0"/>
              <a:pPr/>
              <a:t>4/29/2013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1AD92A-7EE2-4D70-9770-A358CC3762CC}" type="slidenum">
              <a:rPr lang="en-US" smtClean="0"/>
              <a:pPr/>
              <a:t>‹#›</a:t>
            </a:fld>
            <a:endParaRPr lang="en-US" dirty="0"/>
          </a:p>
        </p:txBody>
      </p:sp>
    </p:spTree>
    <p:extLst>
      <p:ext uri="{BB962C8B-B14F-4D97-AF65-F5344CB8AC3E}">
        <p14:creationId xmlns:p14="http://schemas.microsoft.com/office/powerpoint/2010/main" val="3028424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7A3F6D-30B1-46D6-B5AF-64C8370AE36D}" type="datetimeFigureOut">
              <a:rPr lang="en-US" smtClean="0"/>
              <a:pPr/>
              <a:t>4/29/2013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1AD92A-7EE2-4D70-9770-A358CC3762CC}" type="slidenum">
              <a:rPr lang="en-US" smtClean="0"/>
              <a:pPr/>
              <a:t>‹#›</a:t>
            </a:fld>
            <a:endParaRPr lang="en-US" dirty="0"/>
          </a:p>
        </p:txBody>
      </p:sp>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086600" y="6248400"/>
            <a:ext cx="1836964" cy="436789"/>
          </a:xfrm>
          <a:prstGeom prst="rect">
            <a:avLst/>
          </a:prstGeom>
        </p:spPr>
      </p:pic>
    </p:spTree>
    <p:extLst>
      <p:ext uri="{BB962C8B-B14F-4D97-AF65-F5344CB8AC3E}">
        <p14:creationId xmlns:p14="http://schemas.microsoft.com/office/powerpoint/2010/main" val="3516278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OCM BOCES</a:t>
            </a:r>
            <a:endParaRPr lang="en-US" dirty="0"/>
          </a:p>
        </p:txBody>
      </p:sp>
      <p:sp>
        <p:nvSpPr>
          <p:cNvPr id="3" name="Subtitle 2"/>
          <p:cNvSpPr>
            <a:spLocks noGrp="1"/>
          </p:cNvSpPr>
          <p:nvPr>
            <p:ph type="subTitle" idx="1"/>
          </p:nvPr>
        </p:nvSpPr>
        <p:spPr>
          <a:xfrm>
            <a:off x="457200" y="3886200"/>
            <a:ext cx="8382000" cy="1752600"/>
          </a:xfrm>
        </p:spPr>
        <p:txBody>
          <a:bodyPr/>
          <a:lstStyle/>
          <a:p>
            <a:r>
              <a:rPr lang="en-US" dirty="0" smtClean="0"/>
              <a:t>Annual Professional Performance Review</a:t>
            </a:r>
          </a:p>
          <a:p>
            <a:r>
              <a:rPr lang="en-US" dirty="0" smtClean="0"/>
              <a:t>2012-2013</a:t>
            </a:r>
            <a:endParaRPr lang="en-US" dirty="0"/>
          </a:p>
        </p:txBody>
      </p:sp>
    </p:spTree>
    <p:extLst>
      <p:ext uri="{BB962C8B-B14F-4D97-AF65-F5344CB8AC3E}">
        <p14:creationId xmlns:p14="http://schemas.microsoft.com/office/powerpoint/2010/main" val="32763657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4710192"/>
            <a:ext cx="2060575"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ight Arrow 1"/>
          <p:cNvSpPr/>
          <p:nvPr/>
        </p:nvSpPr>
        <p:spPr>
          <a:xfrm rot="7807343">
            <a:off x="2039629" y="3650279"/>
            <a:ext cx="1371600" cy="1600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3886200" y="685800"/>
            <a:ext cx="4800600" cy="4555093"/>
          </a:xfrm>
          <a:prstGeom prst="rect">
            <a:avLst/>
          </a:prstGeom>
          <a:noFill/>
        </p:spPr>
        <p:txBody>
          <a:bodyPr wrap="square" rtlCol="0">
            <a:spAutoFit/>
          </a:bodyPr>
          <a:lstStyle/>
          <a:p>
            <a:pPr>
              <a:spcAft>
                <a:spcPts val="1200"/>
              </a:spcAft>
            </a:pPr>
            <a:r>
              <a:rPr lang="en-US" sz="2400" b="1" dirty="0"/>
              <a:t>2</a:t>
            </a:r>
            <a:r>
              <a:rPr lang="en-US" sz="2400" b="1" dirty="0" smtClean="0"/>
              <a:t>0 Points for Student Growth</a:t>
            </a:r>
          </a:p>
          <a:p>
            <a:pPr marL="285750" indent="-285750">
              <a:spcAft>
                <a:spcPts val="1200"/>
              </a:spcAft>
              <a:buFont typeface="Arial" pitchFamily="34" charset="0"/>
              <a:buChar char="•"/>
            </a:pPr>
            <a:r>
              <a:rPr lang="en-US" sz="2400" u="sng" dirty="0" smtClean="0"/>
              <a:t>S</a:t>
            </a:r>
            <a:r>
              <a:rPr lang="en-US" sz="2400" dirty="0" smtClean="0"/>
              <a:t>tudent </a:t>
            </a:r>
            <a:r>
              <a:rPr lang="en-US" sz="2400" u="sng" dirty="0" smtClean="0"/>
              <a:t>L</a:t>
            </a:r>
            <a:r>
              <a:rPr lang="en-US" sz="2400" dirty="0" smtClean="0"/>
              <a:t>earning </a:t>
            </a:r>
            <a:r>
              <a:rPr lang="en-US" sz="2400" u="sng" dirty="0" smtClean="0"/>
              <a:t>O</a:t>
            </a:r>
            <a:r>
              <a:rPr lang="en-US" sz="2400" dirty="0" smtClean="0"/>
              <a:t>bjective is a process the state has prescribed</a:t>
            </a:r>
          </a:p>
          <a:p>
            <a:pPr marL="285750" indent="-285750">
              <a:spcAft>
                <a:spcPts val="1200"/>
              </a:spcAft>
              <a:buFont typeface="Arial" pitchFamily="34" charset="0"/>
              <a:buChar char="•"/>
            </a:pPr>
            <a:r>
              <a:rPr lang="en-US" sz="2400" dirty="0" smtClean="0"/>
              <a:t>Set goals for the most important learning</a:t>
            </a:r>
          </a:p>
          <a:p>
            <a:pPr marL="285750" indent="-285750">
              <a:spcAft>
                <a:spcPts val="1200"/>
              </a:spcAft>
              <a:buFont typeface="Arial" pitchFamily="34" charset="0"/>
              <a:buChar char="•"/>
            </a:pPr>
            <a:r>
              <a:rPr lang="en-US" sz="2400" dirty="0" smtClean="0"/>
              <a:t>Based on where your kids are starting the year</a:t>
            </a:r>
          </a:p>
          <a:p>
            <a:pPr marL="285750" indent="-285750">
              <a:spcAft>
                <a:spcPts val="1200"/>
              </a:spcAft>
              <a:buFont typeface="Arial" pitchFamily="34" charset="0"/>
              <a:buChar char="•"/>
            </a:pPr>
            <a:r>
              <a:rPr lang="en-US" sz="2400" dirty="0" smtClean="0"/>
              <a:t>Common teachers collaborated on measures</a:t>
            </a:r>
          </a:p>
          <a:p>
            <a:pPr>
              <a:spcAft>
                <a:spcPts val="1200"/>
              </a:spcAft>
            </a:pPr>
            <a:endParaRPr lang="en-US" sz="2400" dirty="0" smtClean="0"/>
          </a:p>
        </p:txBody>
      </p:sp>
    </p:spTree>
    <p:extLst>
      <p:ext uri="{BB962C8B-B14F-4D97-AF65-F5344CB8AC3E}">
        <p14:creationId xmlns:p14="http://schemas.microsoft.com/office/powerpoint/2010/main" val="852484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304800"/>
            <a:ext cx="2060575"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ight Arrow 1"/>
          <p:cNvSpPr/>
          <p:nvPr/>
        </p:nvSpPr>
        <p:spPr>
          <a:xfrm rot="12650650">
            <a:off x="2370620" y="1457887"/>
            <a:ext cx="1371600" cy="1600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4114800" y="685800"/>
            <a:ext cx="4572000" cy="3816429"/>
          </a:xfrm>
          <a:prstGeom prst="rect">
            <a:avLst/>
          </a:prstGeom>
          <a:noFill/>
        </p:spPr>
        <p:txBody>
          <a:bodyPr wrap="square" rtlCol="0">
            <a:spAutoFit/>
          </a:bodyPr>
          <a:lstStyle/>
          <a:p>
            <a:pPr>
              <a:spcAft>
                <a:spcPts val="1200"/>
              </a:spcAft>
            </a:pPr>
            <a:r>
              <a:rPr lang="en-US" sz="2400" b="1" dirty="0"/>
              <a:t>2</a:t>
            </a:r>
            <a:r>
              <a:rPr lang="en-US" sz="2400" b="1" dirty="0" smtClean="0"/>
              <a:t>0 Points for Local Achievement</a:t>
            </a:r>
          </a:p>
          <a:p>
            <a:pPr marL="285750" indent="-285750">
              <a:spcAft>
                <a:spcPts val="1200"/>
              </a:spcAft>
              <a:buFont typeface="Arial" pitchFamily="34" charset="0"/>
              <a:buChar char="•"/>
            </a:pPr>
            <a:r>
              <a:rPr lang="en-US" sz="2400" dirty="0" smtClean="0"/>
              <a:t>A lot like the SLOs</a:t>
            </a:r>
          </a:p>
          <a:p>
            <a:pPr marL="285750" indent="-285750">
              <a:spcAft>
                <a:spcPts val="1200"/>
              </a:spcAft>
              <a:buFont typeface="Arial" pitchFamily="34" charset="0"/>
              <a:buChar char="•"/>
            </a:pPr>
            <a:r>
              <a:rPr lang="en-US" sz="2400" dirty="0" smtClean="0"/>
              <a:t>Same basic process and format</a:t>
            </a:r>
          </a:p>
          <a:p>
            <a:pPr marL="285750" indent="-285750">
              <a:spcAft>
                <a:spcPts val="1200"/>
              </a:spcAft>
              <a:buFont typeface="Arial" pitchFamily="34" charset="0"/>
              <a:buChar char="•"/>
            </a:pPr>
            <a:r>
              <a:rPr lang="en-US" sz="2400" dirty="0" smtClean="0"/>
              <a:t>Can’t be exactly the same as the SLO used for State Growth 20%</a:t>
            </a:r>
          </a:p>
          <a:p>
            <a:pPr marL="285750" indent="-285750">
              <a:spcAft>
                <a:spcPts val="1200"/>
              </a:spcAft>
              <a:buFont typeface="Arial" pitchFamily="34" charset="0"/>
              <a:buChar char="•"/>
            </a:pPr>
            <a:r>
              <a:rPr lang="en-US" sz="2400" dirty="0" smtClean="0"/>
              <a:t>Like SLOs, committee structure will </a:t>
            </a:r>
            <a:r>
              <a:rPr lang="en-US" sz="2400" smtClean="0"/>
              <a:t>select assessments.</a:t>
            </a:r>
            <a:endParaRPr lang="en-US" sz="2400" dirty="0" smtClean="0"/>
          </a:p>
          <a:p>
            <a:pPr marL="285750" indent="-285750">
              <a:spcAft>
                <a:spcPts val="1200"/>
              </a:spcAft>
              <a:buFont typeface="Arial" pitchFamily="34" charset="0"/>
              <a:buChar char="•"/>
            </a:pPr>
            <a:endParaRPr lang="en-US" sz="2400" dirty="0" smtClean="0"/>
          </a:p>
        </p:txBody>
      </p:sp>
    </p:spTree>
    <p:extLst>
      <p:ext uri="{BB962C8B-B14F-4D97-AF65-F5344CB8AC3E}">
        <p14:creationId xmlns:p14="http://schemas.microsoft.com/office/powerpoint/2010/main" val="34431667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Preparation for End of Year Meeting</a:t>
            </a:r>
            <a:endParaRPr lang="en-US" dirty="0"/>
          </a:p>
        </p:txBody>
      </p:sp>
      <p:sp>
        <p:nvSpPr>
          <p:cNvPr id="3" name="Content Placeholder 2"/>
          <p:cNvSpPr>
            <a:spLocks noGrp="1"/>
          </p:cNvSpPr>
          <p:nvPr>
            <p:ph idx="1"/>
          </p:nvPr>
        </p:nvSpPr>
        <p:spPr/>
        <p:txBody>
          <a:bodyPr>
            <a:normAutofit lnSpcReduction="10000"/>
          </a:bodyPr>
          <a:lstStyle/>
          <a:p>
            <a:r>
              <a:rPr lang="en-US" dirty="0" smtClean="0"/>
              <a:t>Meeting will be scheduled between June 3-June 24</a:t>
            </a:r>
          </a:p>
          <a:p>
            <a:r>
              <a:rPr lang="en-US" dirty="0" smtClean="0"/>
              <a:t>Teachers must complete the End of Year Meeting form in OASYS at least 7 days before meeting.  To do so, teacher will need to review summative assessment data (if available)</a:t>
            </a:r>
          </a:p>
          <a:p>
            <a:r>
              <a:rPr lang="en-US" dirty="0" smtClean="0"/>
              <a:t>Administrator will have Summative Evaluation Report (Rubric) complete 3 days before meeting</a:t>
            </a:r>
          </a:p>
        </p:txBody>
      </p:sp>
    </p:spTree>
    <p:extLst>
      <p:ext uri="{BB962C8B-B14F-4D97-AF65-F5344CB8AC3E}">
        <p14:creationId xmlns:p14="http://schemas.microsoft.com/office/powerpoint/2010/main" val="504082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Preparation for End of Year Meeting </a:t>
            </a:r>
            <a:endParaRPr lang="en-US" dirty="0"/>
          </a:p>
        </p:txBody>
      </p:sp>
      <p:sp>
        <p:nvSpPr>
          <p:cNvPr id="3" name="Content Placeholder 2"/>
          <p:cNvSpPr>
            <a:spLocks noGrp="1"/>
          </p:cNvSpPr>
          <p:nvPr>
            <p:ph idx="1"/>
          </p:nvPr>
        </p:nvSpPr>
        <p:spPr/>
        <p:txBody>
          <a:bodyPr/>
          <a:lstStyle/>
          <a:p>
            <a:r>
              <a:rPr lang="en-US" dirty="0"/>
              <a:t>Teacher should review Summative </a:t>
            </a:r>
            <a:r>
              <a:rPr lang="en-US" dirty="0" smtClean="0"/>
              <a:t>Evaluation Report before meeting and identify areas he/she would like to discuss in meeting.</a:t>
            </a:r>
          </a:p>
          <a:p>
            <a:endParaRPr lang="en-US" dirty="0"/>
          </a:p>
        </p:txBody>
      </p:sp>
    </p:spTree>
    <p:extLst>
      <p:ext uri="{BB962C8B-B14F-4D97-AF65-F5344CB8AC3E}">
        <p14:creationId xmlns:p14="http://schemas.microsoft.com/office/powerpoint/2010/main" val="13393104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should I expect during the meeting?</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End of Year Meeting Form will guide the conversation.</a:t>
            </a:r>
          </a:p>
          <a:p>
            <a:r>
              <a:rPr lang="en-US" dirty="0" smtClean="0"/>
              <a:t>Be prepared to discuss your summative data and other sources of data to indicate how your students did this year.  The SLOs and LATs will be discussed during this part of the meeting.</a:t>
            </a:r>
          </a:p>
          <a:p>
            <a:r>
              <a:rPr lang="en-US" dirty="0" smtClean="0"/>
              <a:t>Be prepared to discuss the rubric.  The administrator will share strengths and areas of growth based on evidence collected.  You should identify areas of the rubric you would like to discuss. </a:t>
            </a:r>
          </a:p>
          <a:p>
            <a:endParaRPr lang="en-US" dirty="0"/>
          </a:p>
        </p:txBody>
      </p:sp>
    </p:spTree>
    <p:extLst>
      <p:ext uri="{BB962C8B-B14F-4D97-AF65-F5344CB8AC3E}">
        <p14:creationId xmlns:p14="http://schemas.microsoft.com/office/powerpoint/2010/main" val="9334150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should I expect during the meeting?</a:t>
            </a:r>
            <a:endParaRPr lang="en-US" dirty="0"/>
          </a:p>
        </p:txBody>
      </p:sp>
      <p:sp>
        <p:nvSpPr>
          <p:cNvPr id="3" name="Content Placeholder 2"/>
          <p:cNvSpPr>
            <a:spLocks noGrp="1"/>
          </p:cNvSpPr>
          <p:nvPr>
            <p:ph idx="1"/>
          </p:nvPr>
        </p:nvSpPr>
        <p:spPr/>
        <p:txBody>
          <a:bodyPr>
            <a:normAutofit lnSpcReduction="10000"/>
          </a:bodyPr>
          <a:lstStyle/>
          <a:p>
            <a:r>
              <a:rPr lang="en-US" dirty="0" smtClean="0"/>
              <a:t>Discussion of progress on goals for your own learning for the year</a:t>
            </a:r>
          </a:p>
          <a:p>
            <a:r>
              <a:rPr lang="en-US" dirty="0" smtClean="0"/>
              <a:t>Discussion of how you supported the goals of OCM BOCES this year</a:t>
            </a:r>
          </a:p>
          <a:p>
            <a:r>
              <a:rPr lang="en-US" dirty="0" smtClean="0"/>
              <a:t>Review of Summative Score.  If summative score is not complete because of waiting for state test results, the rest of the score will be provided to the teacher as soon as it is available.</a:t>
            </a:r>
            <a:endParaRPr lang="en-US" dirty="0"/>
          </a:p>
        </p:txBody>
      </p:sp>
    </p:spTree>
    <p:extLst>
      <p:ext uri="{BB962C8B-B14F-4D97-AF65-F5344CB8AC3E}">
        <p14:creationId xmlns:p14="http://schemas.microsoft.com/office/powerpoint/2010/main" val="318259554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77855" y="4038600"/>
            <a:ext cx="2060575"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381000" y="304800"/>
            <a:ext cx="8534400" cy="5016758"/>
          </a:xfrm>
          <a:prstGeom prst="rect">
            <a:avLst/>
          </a:prstGeom>
          <a:noFill/>
        </p:spPr>
        <p:txBody>
          <a:bodyPr wrap="square" rtlCol="0">
            <a:spAutoFit/>
          </a:bodyPr>
          <a:lstStyle/>
          <a:p>
            <a:pPr>
              <a:spcAft>
                <a:spcPts val="1200"/>
              </a:spcAft>
            </a:pPr>
            <a:r>
              <a:rPr lang="en-US" sz="2400" b="1" dirty="0" smtClean="0"/>
              <a:t>Annual Summative Evaluation</a:t>
            </a:r>
          </a:p>
          <a:p>
            <a:pPr marL="285750" indent="-285750">
              <a:spcAft>
                <a:spcPts val="1200"/>
              </a:spcAft>
              <a:buFont typeface="Arial" pitchFamily="34" charset="0"/>
              <a:buChar char="•"/>
            </a:pPr>
            <a:r>
              <a:rPr lang="en-US" sz="2400" dirty="0" smtClean="0"/>
              <a:t>20 + 20 + 60 = Annual Summative Score for each teacher</a:t>
            </a:r>
          </a:p>
          <a:p>
            <a:pPr marL="285750" indent="-285750">
              <a:spcAft>
                <a:spcPts val="1200"/>
              </a:spcAft>
              <a:buFont typeface="Arial" pitchFamily="34" charset="0"/>
              <a:buChar char="•"/>
            </a:pPr>
            <a:r>
              <a:rPr lang="en-US" sz="2400" dirty="0" smtClean="0"/>
              <a:t>HEDI</a:t>
            </a:r>
            <a:r>
              <a:rPr lang="fr-FR" sz="2400" dirty="0" smtClean="0"/>
              <a:t> (</a:t>
            </a:r>
            <a:r>
              <a:rPr lang="fr-FR" sz="2400" dirty="0"/>
              <a:t>91-100, 75-90, 65-74, 0-64</a:t>
            </a:r>
            <a:r>
              <a:rPr lang="fr-FR" sz="2400" dirty="0" smtClean="0"/>
              <a:t>)</a:t>
            </a:r>
          </a:p>
          <a:p>
            <a:pPr marL="285750" indent="-285750">
              <a:spcAft>
                <a:spcPts val="1200"/>
              </a:spcAft>
              <a:buFont typeface="Arial" pitchFamily="34" charset="0"/>
              <a:buChar char="•"/>
            </a:pPr>
            <a:r>
              <a:rPr lang="fr-FR" sz="2400" dirty="0" smtClean="0"/>
              <a:t>Final score by the end of the year (unless waiting for state’s 20%)</a:t>
            </a:r>
          </a:p>
          <a:p>
            <a:pPr marL="285750" indent="-285750">
              <a:spcAft>
                <a:spcPts val="1200"/>
              </a:spcAft>
              <a:buFont typeface="Arial" pitchFamily="34" charset="0"/>
              <a:buChar char="•"/>
            </a:pPr>
            <a:r>
              <a:rPr lang="fr-FR" sz="2400" dirty="0" smtClean="0"/>
              <a:t>Appeals process</a:t>
            </a:r>
          </a:p>
          <a:p>
            <a:pPr marL="285750" indent="-285750">
              <a:spcAft>
                <a:spcPts val="1200"/>
              </a:spcAft>
              <a:buFont typeface="Arial" pitchFamily="34" charset="0"/>
              <a:buChar char="•"/>
            </a:pPr>
            <a:r>
              <a:rPr lang="fr-FR" sz="2400" dirty="0" smtClean="0"/>
              <a:t>If </a:t>
            </a:r>
            <a:r>
              <a:rPr lang="en-US" sz="2400" dirty="0" smtClean="0"/>
              <a:t>“developing” </a:t>
            </a:r>
            <a:r>
              <a:rPr lang="fr-FR" sz="2400" dirty="0" smtClean="0"/>
              <a:t>or </a:t>
            </a:r>
            <a:r>
              <a:rPr lang="en-US" sz="2400" dirty="0"/>
              <a:t> “ </a:t>
            </a:r>
            <a:r>
              <a:rPr lang="fr-FR" sz="2400" dirty="0" smtClean="0"/>
              <a:t>ineffective,</a:t>
            </a:r>
            <a:r>
              <a:rPr lang="en-US" sz="2400" dirty="0" smtClean="0"/>
              <a:t>” </a:t>
            </a:r>
            <a:r>
              <a:rPr lang="fr-FR" sz="2400" dirty="0" err="1" smtClean="0"/>
              <a:t>will</a:t>
            </a:r>
            <a:r>
              <a:rPr lang="fr-FR" sz="2400" dirty="0" smtClean="0"/>
              <a:t> have improvement plan for following year</a:t>
            </a:r>
            <a:endParaRPr lang="fr-FR" sz="2400" dirty="0"/>
          </a:p>
          <a:p>
            <a:pPr marL="285750" indent="-285750">
              <a:spcAft>
                <a:spcPts val="1200"/>
              </a:spcAft>
              <a:buFont typeface="Arial" pitchFamily="34" charset="0"/>
              <a:buChar char="•"/>
            </a:pPr>
            <a:endParaRPr lang="en-US" sz="2400" dirty="0" smtClean="0"/>
          </a:p>
          <a:p>
            <a:pPr marL="285750" indent="-285750">
              <a:spcAft>
                <a:spcPts val="1200"/>
              </a:spcAft>
              <a:buFont typeface="Arial" pitchFamily="34" charset="0"/>
              <a:buChar char="•"/>
            </a:pPr>
            <a:endParaRPr lang="en-US" sz="2400" dirty="0" smtClean="0"/>
          </a:p>
          <a:p>
            <a:pPr marL="285750" indent="-285750">
              <a:spcAft>
                <a:spcPts val="1200"/>
              </a:spcAft>
              <a:buFont typeface="Arial" pitchFamily="34" charset="0"/>
              <a:buChar char="•"/>
            </a:pPr>
            <a:endParaRPr lang="en-US" sz="2400" dirty="0" smtClean="0"/>
          </a:p>
        </p:txBody>
      </p:sp>
    </p:spTree>
    <p:extLst>
      <p:ext uri="{BB962C8B-B14F-4D97-AF65-F5344CB8AC3E}">
        <p14:creationId xmlns:p14="http://schemas.microsoft.com/office/powerpoint/2010/main" val="38808995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a:xfrm>
            <a:off x="609600" y="1981200"/>
            <a:ext cx="7772400" cy="1500187"/>
          </a:xfrm>
        </p:spPr>
        <p:txBody>
          <a:bodyPr>
            <a:normAutofit/>
          </a:bodyPr>
          <a:lstStyle/>
          <a:p>
            <a:r>
              <a:rPr lang="en-US" sz="4400" dirty="0" smtClean="0"/>
              <a:t>                   </a:t>
            </a:r>
            <a:r>
              <a:rPr lang="en-US" sz="4400" b="1" dirty="0" smtClean="0"/>
              <a:t>Questions?</a:t>
            </a:r>
            <a:endParaRPr lang="en-US" sz="44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p:cNvGrpSpPr/>
          <p:nvPr/>
        </p:nvGrpSpPr>
        <p:grpSpPr>
          <a:xfrm>
            <a:off x="2286000" y="1143000"/>
            <a:ext cx="4572000" cy="4572000"/>
            <a:chOff x="2286000" y="1143000"/>
            <a:chExt cx="4572000" cy="4572000"/>
          </a:xfrm>
        </p:grpSpPr>
        <p:grpSp>
          <p:nvGrpSpPr>
            <p:cNvPr id="6" name="Group 5"/>
            <p:cNvGrpSpPr/>
            <p:nvPr/>
          </p:nvGrpSpPr>
          <p:grpSpPr>
            <a:xfrm>
              <a:off x="2286000" y="1143000"/>
              <a:ext cx="4572000" cy="4572000"/>
              <a:chOff x="2580773" y="1981200"/>
              <a:chExt cx="4572000" cy="4572000"/>
            </a:xfrm>
          </p:grpSpPr>
          <p:sp>
            <p:nvSpPr>
              <p:cNvPr id="2" name="Pie 1"/>
              <p:cNvSpPr>
                <a:spLocks noChangeAspect="1"/>
              </p:cNvSpPr>
              <p:nvPr/>
            </p:nvSpPr>
            <p:spPr>
              <a:xfrm>
                <a:off x="2580773" y="1981200"/>
                <a:ext cx="4572000" cy="4572000"/>
              </a:xfrm>
              <a:prstGeom prst="pi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 name="Pie 3"/>
              <p:cNvSpPr>
                <a:spLocks noChangeAspect="1"/>
              </p:cNvSpPr>
              <p:nvPr/>
            </p:nvSpPr>
            <p:spPr>
              <a:xfrm>
                <a:off x="2580773" y="1981200"/>
                <a:ext cx="4572000" cy="4572000"/>
              </a:xfrm>
              <a:prstGeom prst="pie">
                <a:avLst>
                  <a:gd name="adj1" fmla="val 20618651"/>
                  <a:gd name="adj2" fmla="val 359039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Pie 4"/>
              <p:cNvSpPr>
                <a:spLocks noChangeAspect="1"/>
              </p:cNvSpPr>
              <p:nvPr/>
            </p:nvSpPr>
            <p:spPr>
              <a:xfrm rot="4396026">
                <a:off x="2580773" y="1981200"/>
                <a:ext cx="4572000" cy="4572000"/>
              </a:xfrm>
              <a:prstGeom prst="pie">
                <a:avLst>
                  <a:gd name="adj1" fmla="val 11832728"/>
                  <a:gd name="adj2" fmla="val 1670304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sp>
          <p:nvSpPr>
            <p:cNvPr id="7" name="TextBox 6"/>
            <p:cNvSpPr txBox="1"/>
            <p:nvPr/>
          </p:nvSpPr>
          <p:spPr>
            <a:xfrm>
              <a:off x="4572000" y="1752600"/>
              <a:ext cx="1981200" cy="1323439"/>
            </a:xfrm>
            <a:prstGeom prst="rect">
              <a:avLst/>
            </a:prstGeom>
            <a:noFill/>
            <a:ln>
              <a:noFill/>
            </a:ln>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20%</a:t>
              </a:r>
            </a:p>
            <a:p>
              <a:pPr algn="ctr">
                <a:lnSpc>
                  <a:spcPts val="32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3200" b="1" dirty="0" smtClean="0">
                  <a:solidFill>
                    <a:schemeClr val="bg1"/>
                  </a:solidFill>
                  <a:latin typeface="Arial" pitchFamily="34" charset="0"/>
                  <a:cs typeface="Arial" pitchFamily="34" charset="0"/>
                </a:rPr>
                <a:t>Growth</a:t>
              </a:r>
              <a:endParaRPr lang="en-US" sz="3200" b="1" dirty="0">
                <a:solidFill>
                  <a:schemeClr val="bg1"/>
                </a:solidFill>
                <a:latin typeface="Arial" pitchFamily="34" charset="0"/>
                <a:cs typeface="Arial" pitchFamily="34" charset="0"/>
              </a:endParaRPr>
            </a:p>
          </p:txBody>
        </p:sp>
        <p:sp>
          <p:nvSpPr>
            <p:cNvPr id="8" name="TextBox 7"/>
            <p:cNvSpPr txBox="1"/>
            <p:nvPr/>
          </p:nvSpPr>
          <p:spPr>
            <a:xfrm>
              <a:off x="4800600" y="3379033"/>
              <a:ext cx="1981200" cy="964367"/>
            </a:xfrm>
            <a:prstGeom prst="rect">
              <a:avLst/>
            </a:prstGeom>
            <a:noFill/>
            <a:ln>
              <a:noFill/>
            </a:ln>
          </p:spPr>
          <p:txBody>
            <a:bodyPr wrap="square" rtlCol="0">
              <a:spAutoFit/>
            </a:bodyPr>
            <a:lstStyle/>
            <a:p>
              <a:pPr algn="ctr">
                <a:lnSpc>
                  <a:spcPts val="2800"/>
                </a:lnSpc>
              </a:pPr>
              <a:r>
                <a:rPr lang="en-US" sz="3200" b="1" dirty="0" smtClean="0">
                  <a:solidFill>
                    <a:schemeClr val="bg1"/>
                  </a:solidFill>
                  <a:latin typeface="Arial" pitchFamily="34" charset="0"/>
                  <a:cs typeface="Arial" pitchFamily="34" charset="0"/>
                </a:rPr>
                <a:t>20%</a:t>
              </a:r>
            </a:p>
            <a:p>
              <a:pPr algn="ctr">
                <a:lnSpc>
                  <a:spcPts val="2000"/>
                </a:lnSpc>
              </a:pPr>
              <a:r>
                <a:rPr lang="en-US" sz="3200" b="1" dirty="0" smtClean="0">
                  <a:solidFill>
                    <a:schemeClr val="bg1"/>
                  </a:solidFill>
                  <a:latin typeface="Arial" pitchFamily="34" charset="0"/>
                  <a:cs typeface="Arial" pitchFamily="34" charset="0"/>
                </a:rPr>
                <a:t>Student</a:t>
              </a:r>
              <a:br>
                <a:rPr lang="en-US" sz="3200" b="1" dirty="0" smtClean="0">
                  <a:solidFill>
                    <a:schemeClr val="bg1"/>
                  </a:solidFill>
                  <a:latin typeface="Arial" pitchFamily="34" charset="0"/>
                  <a:cs typeface="Arial" pitchFamily="34" charset="0"/>
                </a:rPr>
              </a:br>
              <a:r>
                <a:rPr lang="en-US" sz="2000" b="1" dirty="0" smtClean="0">
                  <a:solidFill>
                    <a:schemeClr val="bg1"/>
                  </a:solidFill>
                  <a:latin typeface="Arial" pitchFamily="34" charset="0"/>
                  <a:cs typeface="Arial" pitchFamily="34" charset="0"/>
                </a:rPr>
                <a:t>Achievement</a:t>
              </a:r>
              <a:endParaRPr lang="en-US" sz="2000" b="1" dirty="0">
                <a:solidFill>
                  <a:schemeClr val="bg1"/>
                </a:solidFill>
                <a:latin typeface="Arial" pitchFamily="34" charset="0"/>
                <a:cs typeface="Arial" pitchFamily="34" charset="0"/>
              </a:endParaRPr>
            </a:p>
          </p:txBody>
        </p:sp>
        <p:sp>
          <p:nvSpPr>
            <p:cNvPr id="9" name="TextBox 8"/>
            <p:cNvSpPr txBox="1"/>
            <p:nvPr/>
          </p:nvSpPr>
          <p:spPr>
            <a:xfrm>
              <a:off x="2686050" y="3352800"/>
              <a:ext cx="2114550" cy="1323439"/>
            </a:xfrm>
            <a:prstGeom prst="rect">
              <a:avLst/>
            </a:prstGeom>
            <a:noFill/>
          </p:spPr>
          <p:txBody>
            <a:bodyPr wrap="square" rtlCol="0">
              <a:spAutoFit/>
            </a:bodyPr>
            <a:lstStyle/>
            <a:p>
              <a:pPr algn="ctr">
                <a:lnSpc>
                  <a:spcPts val="3200"/>
                </a:lnSpc>
              </a:pPr>
              <a:r>
                <a:rPr lang="en-US" sz="3200" b="1" dirty="0" smtClean="0">
                  <a:solidFill>
                    <a:schemeClr val="bg1"/>
                  </a:solidFill>
                  <a:latin typeface="Arial" pitchFamily="34" charset="0"/>
                  <a:cs typeface="Arial" pitchFamily="34" charset="0"/>
                </a:rPr>
                <a:t>60%</a:t>
              </a:r>
            </a:p>
            <a:p>
              <a:pPr algn="ctr">
                <a:lnSpc>
                  <a:spcPts val="3200"/>
                </a:lnSpc>
              </a:pPr>
              <a:r>
                <a:rPr lang="en-US" sz="3200" b="1" dirty="0" smtClean="0">
                  <a:solidFill>
                    <a:schemeClr val="bg1"/>
                  </a:solidFill>
                  <a:latin typeface="Arial" pitchFamily="34" charset="0"/>
                  <a:cs typeface="Arial" pitchFamily="34" charset="0"/>
                </a:rPr>
                <a:t>Multiple Measures</a:t>
              </a:r>
              <a:endParaRPr lang="en-US" sz="3200" b="1" dirty="0">
                <a:solidFill>
                  <a:schemeClr val="bg1"/>
                </a:solidFill>
                <a:latin typeface="Arial" pitchFamily="34" charset="0"/>
                <a:cs typeface="Arial" pitchFamily="34" charset="0"/>
              </a:endParaRPr>
            </a:p>
          </p:txBody>
        </p:sp>
      </p:grpSp>
      <p:sp>
        <p:nvSpPr>
          <p:cNvPr id="3" name="TextBox 2"/>
          <p:cNvSpPr txBox="1"/>
          <p:nvPr/>
        </p:nvSpPr>
        <p:spPr>
          <a:xfrm>
            <a:off x="762000" y="381000"/>
            <a:ext cx="7696200" cy="830997"/>
          </a:xfrm>
          <a:prstGeom prst="rect">
            <a:avLst/>
          </a:prstGeom>
          <a:noFill/>
        </p:spPr>
        <p:txBody>
          <a:bodyPr wrap="square" rtlCol="0">
            <a:spAutoFit/>
          </a:bodyPr>
          <a:lstStyle/>
          <a:p>
            <a:pPr algn="ctr"/>
            <a:r>
              <a:rPr lang="en-US" sz="4800" dirty="0" smtClean="0"/>
              <a:t>20 + 20 + 60 =100</a:t>
            </a:r>
            <a:endParaRPr lang="en-US" sz="4800" dirty="0"/>
          </a:p>
        </p:txBody>
      </p:sp>
    </p:spTree>
    <p:extLst>
      <p:ext uri="{BB962C8B-B14F-4D97-AF65-F5344CB8AC3E}">
        <p14:creationId xmlns:p14="http://schemas.microsoft.com/office/powerpoint/2010/main" val="3713470996"/>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0" y="152400"/>
            <a:ext cx="2060575"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ight Arrow 1"/>
          <p:cNvSpPr/>
          <p:nvPr/>
        </p:nvSpPr>
        <p:spPr>
          <a:xfrm rot="20290601">
            <a:off x="5658486" y="1188204"/>
            <a:ext cx="1371600" cy="1600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914400" y="685800"/>
            <a:ext cx="4572000" cy="5293757"/>
          </a:xfrm>
          <a:prstGeom prst="rect">
            <a:avLst/>
          </a:prstGeom>
          <a:noFill/>
        </p:spPr>
        <p:txBody>
          <a:bodyPr wrap="square" rtlCol="0">
            <a:spAutoFit/>
          </a:bodyPr>
          <a:lstStyle/>
          <a:p>
            <a:pPr>
              <a:spcAft>
                <a:spcPts val="1200"/>
              </a:spcAft>
            </a:pPr>
            <a:r>
              <a:rPr lang="en-US" sz="2400" b="1" dirty="0" smtClean="0"/>
              <a:t>60 Points for Multiple Measures</a:t>
            </a:r>
          </a:p>
          <a:p>
            <a:pPr marL="285750" indent="-285750">
              <a:spcAft>
                <a:spcPts val="1200"/>
              </a:spcAft>
              <a:buFont typeface="Arial" pitchFamily="34" charset="0"/>
              <a:buChar char="•"/>
            </a:pPr>
            <a:r>
              <a:rPr lang="en-US" sz="2400" dirty="0" smtClean="0"/>
              <a:t>Teacher submits evidence throughout the school year</a:t>
            </a:r>
          </a:p>
          <a:p>
            <a:pPr marL="285750" indent="-285750">
              <a:spcAft>
                <a:spcPts val="1200"/>
              </a:spcAft>
              <a:buFont typeface="Arial" pitchFamily="34" charset="0"/>
              <a:buChar char="•"/>
            </a:pPr>
            <a:r>
              <a:rPr lang="en-US" sz="2400" dirty="0" smtClean="0"/>
              <a:t>Administrator collects evidence </a:t>
            </a:r>
          </a:p>
          <a:p>
            <a:pPr marL="742950" lvl="1" indent="-285750">
              <a:spcAft>
                <a:spcPts val="1200"/>
              </a:spcAft>
              <a:buFont typeface="Arial" pitchFamily="34" charset="0"/>
              <a:buChar char="•"/>
            </a:pPr>
            <a:r>
              <a:rPr lang="en-US" sz="2400" dirty="0" smtClean="0"/>
              <a:t>At least three 5-15 minutes-long mini-observation for all teachers </a:t>
            </a:r>
          </a:p>
          <a:p>
            <a:pPr marL="742950" lvl="1" indent="-285750">
              <a:spcAft>
                <a:spcPts val="1200"/>
              </a:spcAft>
              <a:buFont typeface="Arial" pitchFamily="34" charset="0"/>
              <a:buChar char="•"/>
            </a:pPr>
            <a:r>
              <a:rPr lang="en-US" sz="2400" dirty="0" smtClean="0"/>
              <a:t>Also one extended observation (including pre and post-conference) for probationary teachers</a:t>
            </a:r>
          </a:p>
          <a:p>
            <a:pPr marL="742950" lvl="1" indent="-285750">
              <a:spcAft>
                <a:spcPts val="1200"/>
              </a:spcAft>
              <a:buFont typeface="Arial" pitchFamily="34" charset="0"/>
              <a:buChar char="•"/>
            </a:pPr>
            <a:endParaRPr lang="en-US" sz="2400" dirty="0"/>
          </a:p>
        </p:txBody>
      </p:sp>
    </p:spTree>
    <p:extLst>
      <p:ext uri="{BB962C8B-B14F-4D97-AF65-F5344CB8AC3E}">
        <p14:creationId xmlns:p14="http://schemas.microsoft.com/office/powerpoint/2010/main" val="32202157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0" y="152400"/>
            <a:ext cx="2060575"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ight Arrow 1"/>
          <p:cNvSpPr/>
          <p:nvPr/>
        </p:nvSpPr>
        <p:spPr>
          <a:xfrm rot="20290601">
            <a:off x="5658486" y="1188204"/>
            <a:ext cx="1371600" cy="1600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914400" y="685800"/>
            <a:ext cx="4572000" cy="5139869"/>
          </a:xfrm>
          <a:prstGeom prst="rect">
            <a:avLst/>
          </a:prstGeom>
          <a:noFill/>
        </p:spPr>
        <p:txBody>
          <a:bodyPr wrap="square" rtlCol="0">
            <a:spAutoFit/>
          </a:bodyPr>
          <a:lstStyle/>
          <a:p>
            <a:pPr>
              <a:spcAft>
                <a:spcPts val="1200"/>
              </a:spcAft>
            </a:pPr>
            <a:r>
              <a:rPr lang="en-US" sz="2400" b="1" dirty="0" smtClean="0"/>
              <a:t>60 Points for Multiple Measures</a:t>
            </a:r>
          </a:p>
          <a:p>
            <a:pPr marL="285750" indent="-285750">
              <a:spcAft>
                <a:spcPts val="1200"/>
              </a:spcAft>
              <a:buFont typeface="Arial" pitchFamily="34" charset="0"/>
              <a:buChar char="•"/>
            </a:pPr>
            <a:r>
              <a:rPr lang="en-US" sz="2400" dirty="0"/>
              <a:t>In May, teachers should review OASYS to identify Standards &amp; Elements that need more evidence</a:t>
            </a:r>
          </a:p>
          <a:p>
            <a:pPr marL="285750" indent="-285750">
              <a:spcAft>
                <a:spcPts val="1200"/>
              </a:spcAft>
              <a:buFont typeface="Arial" pitchFamily="34" charset="0"/>
              <a:buChar char="•"/>
            </a:pPr>
            <a:r>
              <a:rPr lang="en-US" sz="2400" dirty="0"/>
              <a:t>Teacher must submit all evidence by June 1 </a:t>
            </a:r>
          </a:p>
          <a:p>
            <a:pPr marL="285750" indent="-285750">
              <a:spcAft>
                <a:spcPts val="1200"/>
              </a:spcAft>
              <a:buFont typeface="Arial" pitchFamily="34" charset="0"/>
              <a:buChar char="•"/>
            </a:pPr>
            <a:r>
              <a:rPr lang="en-US" sz="2400" dirty="0" smtClean="0"/>
              <a:t>At end of the year, </a:t>
            </a:r>
            <a:r>
              <a:rPr lang="en-US" sz="2400" dirty="0"/>
              <a:t>c</a:t>
            </a:r>
            <a:r>
              <a:rPr lang="en-US" sz="2400" dirty="0" smtClean="0"/>
              <a:t>ollected evidence is compared to the NYSUT Professional Practice Rubric</a:t>
            </a:r>
          </a:p>
          <a:p>
            <a:pPr>
              <a:spcAft>
                <a:spcPts val="1200"/>
              </a:spcAft>
            </a:pPr>
            <a:endParaRPr lang="en-US" sz="2400" dirty="0"/>
          </a:p>
        </p:txBody>
      </p:sp>
    </p:spTree>
    <p:extLst>
      <p:ext uri="{BB962C8B-B14F-4D97-AF65-F5344CB8AC3E}">
        <p14:creationId xmlns:p14="http://schemas.microsoft.com/office/powerpoint/2010/main" val="3813024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0" y="152400"/>
            <a:ext cx="2060575"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ight Arrow 1"/>
          <p:cNvSpPr/>
          <p:nvPr/>
        </p:nvSpPr>
        <p:spPr>
          <a:xfrm rot="20290601">
            <a:off x="5658486" y="1188204"/>
            <a:ext cx="1371600" cy="1600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914400" y="685800"/>
            <a:ext cx="4572000" cy="3447098"/>
          </a:xfrm>
          <a:prstGeom prst="rect">
            <a:avLst/>
          </a:prstGeom>
          <a:noFill/>
        </p:spPr>
        <p:txBody>
          <a:bodyPr wrap="square" rtlCol="0">
            <a:spAutoFit/>
          </a:bodyPr>
          <a:lstStyle/>
          <a:p>
            <a:pPr>
              <a:spcAft>
                <a:spcPts val="1200"/>
              </a:spcAft>
            </a:pPr>
            <a:r>
              <a:rPr lang="en-US" sz="2400" b="1" dirty="0" smtClean="0"/>
              <a:t>60 Points for Multiple Measures</a:t>
            </a:r>
          </a:p>
          <a:p>
            <a:pPr marL="285750" indent="-285750">
              <a:spcAft>
                <a:spcPts val="1200"/>
              </a:spcAft>
              <a:buFont typeface="Arial" pitchFamily="34" charset="0"/>
              <a:buChar char="•"/>
            </a:pPr>
            <a:r>
              <a:rPr lang="en-US" sz="2400" dirty="0" smtClean="0"/>
              <a:t>Levels on the rubric get converted to points:</a:t>
            </a:r>
          </a:p>
          <a:p>
            <a:pPr marL="742950" lvl="1" indent="-285750">
              <a:spcAft>
                <a:spcPts val="1200"/>
              </a:spcAft>
              <a:buFont typeface="Arial" pitchFamily="34" charset="0"/>
              <a:buChar char="•"/>
            </a:pPr>
            <a:r>
              <a:rPr lang="en-US" sz="2400" dirty="0" smtClean="0"/>
              <a:t>Highly Effective = 4.0 pts</a:t>
            </a:r>
          </a:p>
          <a:p>
            <a:pPr marL="742950" lvl="1" indent="-285750">
              <a:spcAft>
                <a:spcPts val="1200"/>
              </a:spcAft>
              <a:buFont typeface="Arial" pitchFamily="34" charset="0"/>
              <a:buChar char="•"/>
            </a:pPr>
            <a:r>
              <a:rPr lang="en-US" sz="2400" dirty="0" smtClean="0"/>
              <a:t>Effective = 3.3 pts</a:t>
            </a:r>
          </a:p>
          <a:p>
            <a:pPr marL="742950" lvl="1" indent="-285750">
              <a:spcAft>
                <a:spcPts val="1200"/>
              </a:spcAft>
              <a:buFont typeface="Arial" pitchFamily="34" charset="0"/>
              <a:buChar char="•"/>
            </a:pPr>
            <a:r>
              <a:rPr lang="en-US" sz="2400" dirty="0" smtClean="0"/>
              <a:t>Developing = 2.8 pts</a:t>
            </a:r>
          </a:p>
          <a:p>
            <a:pPr marL="742950" lvl="1" indent="-285750">
              <a:spcAft>
                <a:spcPts val="1200"/>
              </a:spcAft>
              <a:buFont typeface="Arial" pitchFamily="34" charset="0"/>
              <a:buChar char="•"/>
            </a:pPr>
            <a:r>
              <a:rPr lang="en-US" sz="2400" dirty="0" smtClean="0"/>
              <a:t>Ineffective = 0 pts</a:t>
            </a:r>
          </a:p>
        </p:txBody>
      </p:sp>
      <p:graphicFrame>
        <p:nvGraphicFramePr>
          <p:cNvPr id="4" name="Table 3"/>
          <p:cNvGraphicFramePr>
            <a:graphicFrameLocks noGrp="1"/>
          </p:cNvGraphicFramePr>
          <p:nvPr>
            <p:extLst>
              <p:ext uri="{D42A27DB-BD31-4B8C-83A1-F6EECF244321}">
                <p14:modId xmlns:p14="http://schemas.microsoft.com/office/powerpoint/2010/main" val="1870217164"/>
              </p:ext>
            </p:extLst>
          </p:nvPr>
        </p:nvGraphicFramePr>
        <p:xfrm>
          <a:off x="685800" y="4419600"/>
          <a:ext cx="6096000" cy="1854200"/>
        </p:xfrm>
        <a:graphic>
          <a:graphicData uri="http://schemas.openxmlformats.org/drawingml/2006/table">
            <a:tbl>
              <a:tblPr firstRow="1" bandRow="1">
                <a:tableStyleId>{5C22544A-7EE6-4342-B048-85BDC9FD1C3A}</a:tableStyleId>
              </a:tblPr>
              <a:tblGrid>
                <a:gridCol w="1219200"/>
                <a:gridCol w="1219200"/>
                <a:gridCol w="1219200"/>
                <a:gridCol w="1219200"/>
                <a:gridCol w="1219200"/>
              </a:tblGrid>
              <a:tr h="370840">
                <a:tc>
                  <a:txBody>
                    <a:bodyPr/>
                    <a:lstStyle/>
                    <a:p>
                      <a:endParaRPr lang="en-US" dirty="0"/>
                    </a:p>
                  </a:txBody>
                  <a:tcPr/>
                </a:tc>
                <a:tc>
                  <a:txBody>
                    <a:bodyPr/>
                    <a:lstStyle/>
                    <a:p>
                      <a:pPr algn="ctr"/>
                      <a:r>
                        <a:rPr lang="en-US" dirty="0" smtClean="0"/>
                        <a:t>I</a:t>
                      </a:r>
                      <a:endParaRPr lang="en-US" dirty="0"/>
                    </a:p>
                  </a:txBody>
                  <a:tcPr/>
                </a:tc>
                <a:tc>
                  <a:txBody>
                    <a:bodyPr/>
                    <a:lstStyle/>
                    <a:p>
                      <a:pPr algn="ctr"/>
                      <a:r>
                        <a:rPr lang="en-US" dirty="0" smtClean="0"/>
                        <a:t>D</a:t>
                      </a:r>
                      <a:endParaRPr lang="en-US" dirty="0"/>
                    </a:p>
                  </a:txBody>
                  <a:tcPr/>
                </a:tc>
                <a:tc>
                  <a:txBody>
                    <a:bodyPr/>
                    <a:lstStyle/>
                    <a:p>
                      <a:pPr algn="ctr"/>
                      <a:r>
                        <a:rPr lang="en-US" dirty="0" smtClean="0"/>
                        <a:t>E</a:t>
                      </a:r>
                      <a:endParaRPr lang="en-US" dirty="0"/>
                    </a:p>
                  </a:txBody>
                  <a:tcPr/>
                </a:tc>
                <a:tc>
                  <a:txBody>
                    <a:bodyPr/>
                    <a:lstStyle/>
                    <a:p>
                      <a:pPr algn="ctr"/>
                      <a:r>
                        <a:rPr lang="en-US" dirty="0" smtClean="0"/>
                        <a:t>H</a:t>
                      </a:r>
                      <a:endParaRPr lang="en-US" dirty="0"/>
                    </a:p>
                  </a:txBody>
                  <a:tcPr/>
                </a:tc>
              </a:tr>
              <a:tr h="370840">
                <a:tc>
                  <a:txBody>
                    <a:bodyPr/>
                    <a:lstStyle/>
                    <a:p>
                      <a:r>
                        <a:rPr lang="en-US" dirty="0" smtClean="0"/>
                        <a:t>1.1a</a:t>
                      </a:r>
                      <a:endParaRPr lang="en-US"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p>
                    <a:p>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r>
              <a:tr h="370840">
                <a:tc>
                  <a:txBody>
                    <a:bodyPr/>
                    <a:lstStyle/>
                    <a:p>
                      <a:r>
                        <a:rPr lang="en-US" dirty="0" smtClean="0"/>
                        <a:t>1.1b</a:t>
                      </a:r>
                      <a:endParaRPr lang="en-US"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r>
              <a:tr h="370840">
                <a:tc>
                  <a:txBody>
                    <a:bodyPr/>
                    <a:lstStyle/>
                    <a:p>
                      <a:r>
                        <a:rPr lang="en-US" dirty="0" smtClean="0"/>
                        <a:t>1.1c</a:t>
                      </a:r>
                      <a:endParaRPr lang="en-US"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r>
              <a:tr h="370840">
                <a:tc>
                  <a:txBody>
                    <a:bodyPr/>
                    <a:lstStyle/>
                    <a:p>
                      <a:r>
                        <a:rPr lang="en-US" dirty="0" smtClean="0"/>
                        <a:t>1.1d</a:t>
                      </a:r>
                      <a:endParaRPr lang="en-US"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r>
            </a:tbl>
          </a:graphicData>
        </a:graphic>
      </p:graphicFrame>
    </p:spTree>
    <p:extLst>
      <p:ext uri="{BB962C8B-B14F-4D97-AF65-F5344CB8AC3E}">
        <p14:creationId xmlns:p14="http://schemas.microsoft.com/office/powerpoint/2010/main" val="30247008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0" y="152400"/>
            <a:ext cx="2060575"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ight Arrow 1"/>
          <p:cNvSpPr/>
          <p:nvPr/>
        </p:nvSpPr>
        <p:spPr>
          <a:xfrm rot="20290601">
            <a:off x="5658486" y="1188204"/>
            <a:ext cx="1371600" cy="1600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914400" y="685800"/>
            <a:ext cx="4572000" cy="3447098"/>
          </a:xfrm>
          <a:prstGeom prst="rect">
            <a:avLst/>
          </a:prstGeom>
          <a:noFill/>
        </p:spPr>
        <p:txBody>
          <a:bodyPr wrap="square" rtlCol="0">
            <a:spAutoFit/>
          </a:bodyPr>
          <a:lstStyle/>
          <a:p>
            <a:pPr>
              <a:spcAft>
                <a:spcPts val="1200"/>
              </a:spcAft>
            </a:pPr>
            <a:r>
              <a:rPr lang="en-US" sz="2400" b="1" dirty="0" smtClean="0"/>
              <a:t>60 Points for Multiple Measures</a:t>
            </a:r>
          </a:p>
          <a:p>
            <a:pPr marL="285750" indent="-285750">
              <a:spcAft>
                <a:spcPts val="1200"/>
              </a:spcAft>
              <a:buFont typeface="Arial" pitchFamily="34" charset="0"/>
              <a:buChar char="•"/>
            </a:pPr>
            <a:r>
              <a:rPr lang="en-US" sz="2400" dirty="0" smtClean="0"/>
              <a:t>Levels on the rubric get converted to points:</a:t>
            </a:r>
          </a:p>
          <a:p>
            <a:pPr marL="742950" lvl="1" indent="-285750">
              <a:spcAft>
                <a:spcPts val="1200"/>
              </a:spcAft>
              <a:buFont typeface="Arial" pitchFamily="34" charset="0"/>
              <a:buChar char="•"/>
            </a:pPr>
            <a:r>
              <a:rPr lang="en-US" sz="2400" dirty="0" smtClean="0"/>
              <a:t>Highly Effective = 4.0 pts</a:t>
            </a:r>
          </a:p>
          <a:p>
            <a:pPr marL="742950" lvl="1" indent="-285750">
              <a:spcAft>
                <a:spcPts val="1200"/>
              </a:spcAft>
              <a:buFont typeface="Arial" pitchFamily="34" charset="0"/>
              <a:buChar char="•"/>
            </a:pPr>
            <a:r>
              <a:rPr lang="en-US" sz="2400" dirty="0" smtClean="0"/>
              <a:t>Effective = 3.3 pts</a:t>
            </a:r>
          </a:p>
          <a:p>
            <a:pPr marL="742950" lvl="1" indent="-285750">
              <a:spcAft>
                <a:spcPts val="1200"/>
              </a:spcAft>
              <a:buFont typeface="Arial" pitchFamily="34" charset="0"/>
              <a:buChar char="•"/>
            </a:pPr>
            <a:r>
              <a:rPr lang="en-US" sz="2400" dirty="0" smtClean="0"/>
              <a:t>Developing = 2.8 pts</a:t>
            </a:r>
          </a:p>
          <a:p>
            <a:pPr marL="742950" lvl="1" indent="-285750">
              <a:spcAft>
                <a:spcPts val="1200"/>
              </a:spcAft>
              <a:buFont typeface="Arial" pitchFamily="34" charset="0"/>
              <a:buChar char="•"/>
            </a:pPr>
            <a:r>
              <a:rPr lang="en-US" sz="2400" dirty="0" smtClean="0"/>
              <a:t>Ineffective = 0 pts</a:t>
            </a:r>
          </a:p>
        </p:txBody>
      </p:sp>
      <p:graphicFrame>
        <p:nvGraphicFramePr>
          <p:cNvPr id="4" name="Table 3"/>
          <p:cNvGraphicFramePr>
            <a:graphicFrameLocks noGrp="1"/>
          </p:cNvGraphicFramePr>
          <p:nvPr>
            <p:extLst>
              <p:ext uri="{D42A27DB-BD31-4B8C-83A1-F6EECF244321}">
                <p14:modId xmlns:p14="http://schemas.microsoft.com/office/powerpoint/2010/main" val="1442233589"/>
              </p:ext>
            </p:extLst>
          </p:nvPr>
        </p:nvGraphicFramePr>
        <p:xfrm>
          <a:off x="685800" y="4419600"/>
          <a:ext cx="6096000" cy="1854200"/>
        </p:xfrm>
        <a:graphic>
          <a:graphicData uri="http://schemas.openxmlformats.org/drawingml/2006/table">
            <a:tbl>
              <a:tblPr firstRow="1" bandRow="1">
                <a:tableStyleId>{5C22544A-7EE6-4342-B048-85BDC9FD1C3A}</a:tableStyleId>
              </a:tblPr>
              <a:tblGrid>
                <a:gridCol w="1219200"/>
                <a:gridCol w="1219200"/>
                <a:gridCol w="1219200"/>
                <a:gridCol w="1219200"/>
                <a:gridCol w="1219200"/>
              </a:tblGrid>
              <a:tr h="370840">
                <a:tc>
                  <a:txBody>
                    <a:bodyPr/>
                    <a:lstStyle/>
                    <a:p>
                      <a:endParaRPr lang="en-US" dirty="0"/>
                    </a:p>
                  </a:txBody>
                  <a:tcPr/>
                </a:tc>
                <a:tc>
                  <a:txBody>
                    <a:bodyPr/>
                    <a:lstStyle/>
                    <a:p>
                      <a:pPr algn="ctr"/>
                      <a:r>
                        <a:rPr lang="en-US" dirty="0" smtClean="0"/>
                        <a:t>I</a:t>
                      </a:r>
                      <a:endParaRPr lang="en-US" dirty="0"/>
                    </a:p>
                  </a:txBody>
                  <a:tcPr/>
                </a:tc>
                <a:tc>
                  <a:txBody>
                    <a:bodyPr/>
                    <a:lstStyle/>
                    <a:p>
                      <a:pPr algn="ctr"/>
                      <a:r>
                        <a:rPr lang="en-US" dirty="0" smtClean="0"/>
                        <a:t>D</a:t>
                      </a:r>
                      <a:endParaRPr lang="en-US" dirty="0"/>
                    </a:p>
                  </a:txBody>
                  <a:tcPr/>
                </a:tc>
                <a:tc>
                  <a:txBody>
                    <a:bodyPr/>
                    <a:lstStyle/>
                    <a:p>
                      <a:pPr algn="ctr"/>
                      <a:r>
                        <a:rPr lang="en-US" dirty="0" smtClean="0"/>
                        <a:t>E</a:t>
                      </a:r>
                      <a:endParaRPr lang="en-US" dirty="0"/>
                    </a:p>
                  </a:txBody>
                  <a:tcPr/>
                </a:tc>
                <a:tc>
                  <a:txBody>
                    <a:bodyPr/>
                    <a:lstStyle/>
                    <a:p>
                      <a:pPr algn="ctr"/>
                      <a:r>
                        <a:rPr lang="en-US" dirty="0" smtClean="0"/>
                        <a:t>H</a:t>
                      </a:r>
                      <a:endParaRPr lang="en-US" dirty="0"/>
                    </a:p>
                  </a:txBody>
                  <a:tcPr/>
                </a:tc>
              </a:tr>
              <a:tr h="370840">
                <a:tc>
                  <a:txBody>
                    <a:bodyPr/>
                    <a:lstStyle/>
                    <a:p>
                      <a:r>
                        <a:rPr lang="en-US" dirty="0" smtClean="0"/>
                        <a:t>1.1a</a:t>
                      </a:r>
                      <a:endParaRPr lang="en-US"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p>
                    <a:p>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rgbClr val="FFFF00"/>
                    </a:solidFill>
                  </a:tcPr>
                </a:tc>
              </a:tr>
              <a:tr h="370840">
                <a:tc>
                  <a:txBody>
                    <a:bodyPr/>
                    <a:lstStyle/>
                    <a:p>
                      <a:r>
                        <a:rPr lang="en-US" dirty="0" smtClean="0"/>
                        <a:t>1.1b</a:t>
                      </a:r>
                      <a:endParaRPr lang="en-US"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p>
                  </a:txBody>
                  <a:tcPr>
                    <a:solidFill>
                      <a:srgbClr val="FFFF00"/>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r>
              <a:tr h="370840">
                <a:tc>
                  <a:txBody>
                    <a:bodyPr/>
                    <a:lstStyle/>
                    <a:p>
                      <a:r>
                        <a:rPr lang="en-US" dirty="0" smtClean="0"/>
                        <a:t>1.1c</a:t>
                      </a:r>
                      <a:endParaRPr lang="en-US"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rgbClr val="FFFF00"/>
                    </a:solidFill>
                  </a:tcPr>
                </a:tc>
              </a:tr>
              <a:tr h="370840">
                <a:tc>
                  <a:txBody>
                    <a:bodyPr/>
                    <a:lstStyle/>
                    <a:p>
                      <a:r>
                        <a:rPr lang="en-US" dirty="0" smtClean="0"/>
                        <a:t>1.1d</a:t>
                      </a:r>
                      <a:endParaRPr lang="en-US"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rgbClr val="FFFF00"/>
                    </a:solidFill>
                  </a:tcPr>
                </a:tc>
                <a:tc>
                  <a:txBody>
                    <a:bodyPr/>
                    <a:lstStyle/>
                    <a:p>
                      <a:r>
                        <a:rPr lang="en-US" sz="600" dirty="0" smtClean="0"/>
                        <a:t>Hdjkfh jewklqfj fkwfj jgklrgj rjgk gh rlkgh klgh kjtr fjlafja itugj</a:t>
                      </a:r>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r>
            </a:tbl>
          </a:graphicData>
        </a:graphic>
      </p:graphicFrame>
    </p:spTree>
    <p:extLst>
      <p:ext uri="{BB962C8B-B14F-4D97-AF65-F5344CB8AC3E}">
        <p14:creationId xmlns:p14="http://schemas.microsoft.com/office/powerpoint/2010/main" val="5750367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0" y="152400"/>
            <a:ext cx="2060575"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ight Arrow 1"/>
          <p:cNvSpPr/>
          <p:nvPr/>
        </p:nvSpPr>
        <p:spPr>
          <a:xfrm rot="20290601">
            <a:off x="5658486" y="1188204"/>
            <a:ext cx="1371600" cy="1600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914400" y="685800"/>
            <a:ext cx="4572000" cy="3447098"/>
          </a:xfrm>
          <a:prstGeom prst="rect">
            <a:avLst/>
          </a:prstGeom>
          <a:noFill/>
        </p:spPr>
        <p:txBody>
          <a:bodyPr wrap="square" rtlCol="0">
            <a:spAutoFit/>
          </a:bodyPr>
          <a:lstStyle/>
          <a:p>
            <a:pPr>
              <a:spcAft>
                <a:spcPts val="1200"/>
              </a:spcAft>
            </a:pPr>
            <a:r>
              <a:rPr lang="en-US" sz="2400" b="1" dirty="0" smtClean="0"/>
              <a:t>60 Points for Multiple Measures</a:t>
            </a:r>
          </a:p>
          <a:p>
            <a:pPr marL="285750" indent="-285750">
              <a:spcAft>
                <a:spcPts val="1200"/>
              </a:spcAft>
              <a:buFont typeface="Arial" pitchFamily="34" charset="0"/>
              <a:buChar char="•"/>
            </a:pPr>
            <a:r>
              <a:rPr lang="en-US" sz="2400" dirty="0" smtClean="0"/>
              <a:t>Levels on the rubric get converted to points:</a:t>
            </a:r>
          </a:p>
          <a:p>
            <a:pPr marL="742950" lvl="1" indent="-285750">
              <a:spcAft>
                <a:spcPts val="1200"/>
              </a:spcAft>
              <a:buFont typeface="Arial" pitchFamily="34" charset="0"/>
              <a:buChar char="•"/>
            </a:pPr>
            <a:r>
              <a:rPr lang="en-US" sz="2400" dirty="0" smtClean="0"/>
              <a:t>Highly Effective = 4.0 pts</a:t>
            </a:r>
          </a:p>
          <a:p>
            <a:pPr marL="742950" lvl="1" indent="-285750">
              <a:spcAft>
                <a:spcPts val="1200"/>
              </a:spcAft>
              <a:buFont typeface="Arial" pitchFamily="34" charset="0"/>
              <a:buChar char="•"/>
            </a:pPr>
            <a:r>
              <a:rPr lang="en-US" sz="2400" dirty="0" smtClean="0"/>
              <a:t>Effective = 3.3 pts</a:t>
            </a:r>
          </a:p>
          <a:p>
            <a:pPr marL="742950" lvl="1" indent="-285750">
              <a:spcAft>
                <a:spcPts val="1200"/>
              </a:spcAft>
              <a:buFont typeface="Arial" pitchFamily="34" charset="0"/>
              <a:buChar char="•"/>
            </a:pPr>
            <a:r>
              <a:rPr lang="en-US" sz="2400" dirty="0" smtClean="0"/>
              <a:t>Developing = 2.8 pts</a:t>
            </a:r>
          </a:p>
          <a:p>
            <a:pPr marL="742950" lvl="1" indent="-285750">
              <a:spcAft>
                <a:spcPts val="1200"/>
              </a:spcAft>
              <a:buFont typeface="Arial" pitchFamily="34" charset="0"/>
              <a:buChar char="•"/>
            </a:pPr>
            <a:r>
              <a:rPr lang="en-US" sz="2400" dirty="0" smtClean="0"/>
              <a:t>Ineffective = 0 pts</a:t>
            </a:r>
          </a:p>
        </p:txBody>
      </p:sp>
      <p:graphicFrame>
        <p:nvGraphicFramePr>
          <p:cNvPr id="4" name="Table 3"/>
          <p:cNvGraphicFramePr>
            <a:graphicFrameLocks noGrp="1"/>
          </p:cNvGraphicFramePr>
          <p:nvPr>
            <p:extLst>
              <p:ext uri="{D42A27DB-BD31-4B8C-83A1-F6EECF244321}">
                <p14:modId xmlns:p14="http://schemas.microsoft.com/office/powerpoint/2010/main" val="487833898"/>
              </p:ext>
            </p:extLst>
          </p:nvPr>
        </p:nvGraphicFramePr>
        <p:xfrm>
          <a:off x="685800" y="4419600"/>
          <a:ext cx="6096000" cy="1854200"/>
        </p:xfrm>
        <a:graphic>
          <a:graphicData uri="http://schemas.openxmlformats.org/drawingml/2006/table">
            <a:tbl>
              <a:tblPr firstRow="1" bandRow="1">
                <a:tableStyleId>{5C22544A-7EE6-4342-B048-85BDC9FD1C3A}</a:tableStyleId>
              </a:tblPr>
              <a:tblGrid>
                <a:gridCol w="1219200"/>
                <a:gridCol w="1219200"/>
                <a:gridCol w="1219200"/>
                <a:gridCol w="1219200"/>
                <a:gridCol w="1219200"/>
              </a:tblGrid>
              <a:tr h="370840">
                <a:tc>
                  <a:txBody>
                    <a:bodyPr/>
                    <a:lstStyle/>
                    <a:p>
                      <a:endParaRPr lang="en-US" dirty="0"/>
                    </a:p>
                  </a:txBody>
                  <a:tcPr/>
                </a:tc>
                <a:tc>
                  <a:txBody>
                    <a:bodyPr/>
                    <a:lstStyle/>
                    <a:p>
                      <a:pPr algn="ctr"/>
                      <a:r>
                        <a:rPr lang="en-US" dirty="0" smtClean="0"/>
                        <a:t>I</a:t>
                      </a:r>
                      <a:endParaRPr lang="en-US" dirty="0"/>
                    </a:p>
                  </a:txBody>
                  <a:tcPr/>
                </a:tc>
                <a:tc>
                  <a:txBody>
                    <a:bodyPr/>
                    <a:lstStyle/>
                    <a:p>
                      <a:pPr algn="ctr"/>
                      <a:r>
                        <a:rPr lang="en-US" dirty="0" smtClean="0"/>
                        <a:t>D</a:t>
                      </a:r>
                      <a:endParaRPr lang="en-US" dirty="0"/>
                    </a:p>
                  </a:txBody>
                  <a:tcPr/>
                </a:tc>
                <a:tc>
                  <a:txBody>
                    <a:bodyPr/>
                    <a:lstStyle/>
                    <a:p>
                      <a:pPr algn="ctr"/>
                      <a:r>
                        <a:rPr lang="en-US" dirty="0" smtClean="0"/>
                        <a:t>E</a:t>
                      </a:r>
                      <a:endParaRPr lang="en-US" dirty="0"/>
                    </a:p>
                  </a:txBody>
                  <a:tcPr/>
                </a:tc>
                <a:tc>
                  <a:txBody>
                    <a:bodyPr/>
                    <a:lstStyle/>
                    <a:p>
                      <a:pPr algn="ctr"/>
                      <a:r>
                        <a:rPr lang="en-US" dirty="0" smtClean="0"/>
                        <a:t>H</a:t>
                      </a:r>
                      <a:endParaRPr lang="en-US" dirty="0"/>
                    </a:p>
                  </a:txBody>
                  <a:tcPr/>
                </a:tc>
              </a:tr>
              <a:tr h="370840">
                <a:tc>
                  <a:txBody>
                    <a:bodyPr/>
                    <a:lstStyle/>
                    <a:p>
                      <a:r>
                        <a:rPr lang="en-US" dirty="0" smtClean="0"/>
                        <a:t>1.1a</a:t>
                      </a:r>
                      <a:endParaRPr lang="en-US"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p>
                    <a:p>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rgbClr val="FFFF00"/>
                    </a:solidFill>
                  </a:tcPr>
                </a:tc>
              </a:tr>
              <a:tr h="370840">
                <a:tc>
                  <a:txBody>
                    <a:bodyPr/>
                    <a:lstStyle/>
                    <a:p>
                      <a:r>
                        <a:rPr lang="en-US" dirty="0" smtClean="0"/>
                        <a:t>1.1b</a:t>
                      </a:r>
                      <a:endParaRPr lang="en-US"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p>
                  </a:txBody>
                  <a:tcPr>
                    <a:solidFill>
                      <a:srgbClr val="FFFF00"/>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r>
              <a:tr h="370840">
                <a:tc>
                  <a:txBody>
                    <a:bodyPr/>
                    <a:lstStyle/>
                    <a:p>
                      <a:r>
                        <a:rPr lang="en-US" dirty="0" smtClean="0"/>
                        <a:t>1.1c</a:t>
                      </a:r>
                      <a:endParaRPr lang="en-US"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rgbClr val="FFFF00"/>
                    </a:solidFill>
                  </a:tcPr>
                </a:tc>
              </a:tr>
              <a:tr h="370840">
                <a:tc>
                  <a:txBody>
                    <a:bodyPr/>
                    <a:lstStyle/>
                    <a:p>
                      <a:r>
                        <a:rPr lang="en-US" dirty="0" smtClean="0"/>
                        <a:t>1.1d</a:t>
                      </a:r>
                      <a:endParaRPr lang="en-US"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rgbClr val="FFFF00"/>
                    </a:solidFill>
                  </a:tcPr>
                </a:tc>
                <a:tc>
                  <a:txBody>
                    <a:bodyPr/>
                    <a:lstStyle/>
                    <a:p>
                      <a:r>
                        <a:rPr lang="en-US" sz="600" dirty="0" smtClean="0"/>
                        <a:t>Hdjkfh jewklqfj fkwfj jgklrgj rjgk gh rlkgh klgh kjtr fjlafja itugj</a:t>
                      </a:r>
                    </a:p>
                  </a:txBody>
                  <a:tcPr>
                    <a:solidFill>
                      <a:schemeClr val="accent3">
                        <a:lumMod val="20000"/>
                        <a:lumOff val="80000"/>
                      </a:schemeClr>
                    </a:solidFill>
                  </a:tcPr>
                </a:tc>
                <a:tc>
                  <a:txBody>
                    <a:bodyPr/>
                    <a:lstStyle/>
                    <a:p>
                      <a:r>
                        <a:rPr lang="en-US" sz="600" dirty="0" smtClean="0"/>
                        <a:t>Hdjkfh jewklqfj fkwfj jgklrgj rjgk gh rlkgh klgh kjtr fjlafja itugj</a:t>
                      </a:r>
                      <a:endParaRPr lang="en-US" sz="600" dirty="0"/>
                    </a:p>
                  </a:txBody>
                  <a:tcPr>
                    <a:solidFill>
                      <a:schemeClr val="accent3">
                        <a:lumMod val="20000"/>
                        <a:lumOff val="80000"/>
                      </a:schemeClr>
                    </a:solidFill>
                  </a:tcPr>
                </a:tc>
              </a:tr>
            </a:tbl>
          </a:graphicData>
        </a:graphic>
      </p:graphicFrame>
      <p:sp>
        <p:nvSpPr>
          <p:cNvPr id="10" name="TextBox 9"/>
          <p:cNvSpPr txBox="1"/>
          <p:nvPr/>
        </p:nvSpPr>
        <p:spPr>
          <a:xfrm>
            <a:off x="5638800" y="4781490"/>
            <a:ext cx="1066800" cy="400110"/>
          </a:xfrm>
          <a:prstGeom prst="rect">
            <a:avLst/>
          </a:prstGeom>
          <a:noFill/>
        </p:spPr>
        <p:txBody>
          <a:bodyPr wrap="square" rtlCol="0">
            <a:spAutoFit/>
          </a:bodyPr>
          <a:lstStyle/>
          <a:p>
            <a:pPr marL="0" lvl="1" algn="ctr"/>
            <a:r>
              <a:rPr lang="en-US" sz="2000" b="1" dirty="0"/>
              <a:t>4.0 </a:t>
            </a:r>
            <a:r>
              <a:rPr lang="en-US" sz="2000" b="1" dirty="0" smtClean="0"/>
              <a:t>pts</a:t>
            </a:r>
            <a:endParaRPr lang="en-US" sz="2000" b="1" dirty="0"/>
          </a:p>
        </p:txBody>
      </p:sp>
      <p:sp>
        <p:nvSpPr>
          <p:cNvPr id="11" name="TextBox 10"/>
          <p:cNvSpPr txBox="1"/>
          <p:nvPr/>
        </p:nvSpPr>
        <p:spPr>
          <a:xfrm>
            <a:off x="5638800" y="5543490"/>
            <a:ext cx="1066800" cy="400110"/>
          </a:xfrm>
          <a:prstGeom prst="rect">
            <a:avLst/>
          </a:prstGeom>
          <a:noFill/>
        </p:spPr>
        <p:txBody>
          <a:bodyPr wrap="square" rtlCol="0">
            <a:spAutoFit/>
          </a:bodyPr>
          <a:lstStyle/>
          <a:p>
            <a:pPr marL="0" lvl="1" algn="ctr"/>
            <a:r>
              <a:rPr lang="en-US" sz="2000" b="1" dirty="0"/>
              <a:t>4.0 </a:t>
            </a:r>
            <a:r>
              <a:rPr lang="en-US" sz="2000" b="1" dirty="0" smtClean="0"/>
              <a:t>pts</a:t>
            </a:r>
            <a:endParaRPr lang="en-US" sz="2000" b="1" dirty="0"/>
          </a:p>
        </p:txBody>
      </p:sp>
      <p:sp>
        <p:nvSpPr>
          <p:cNvPr id="12" name="TextBox 11"/>
          <p:cNvSpPr txBox="1"/>
          <p:nvPr/>
        </p:nvSpPr>
        <p:spPr>
          <a:xfrm>
            <a:off x="4419600" y="5133945"/>
            <a:ext cx="1066800" cy="400110"/>
          </a:xfrm>
          <a:prstGeom prst="rect">
            <a:avLst/>
          </a:prstGeom>
          <a:noFill/>
        </p:spPr>
        <p:txBody>
          <a:bodyPr wrap="square" rtlCol="0">
            <a:spAutoFit/>
          </a:bodyPr>
          <a:lstStyle/>
          <a:p>
            <a:pPr marL="0" lvl="1" algn="ctr"/>
            <a:r>
              <a:rPr lang="en-US" sz="2000" b="1" dirty="0" smtClean="0"/>
              <a:t>3.3 pts</a:t>
            </a:r>
            <a:endParaRPr lang="en-US" sz="2000" b="1" dirty="0"/>
          </a:p>
        </p:txBody>
      </p:sp>
      <p:sp>
        <p:nvSpPr>
          <p:cNvPr id="13" name="TextBox 12"/>
          <p:cNvSpPr txBox="1"/>
          <p:nvPr/>
        </p:nvSpPr>
        <p:spPr>
          <a:xfrm>
            <a:off x="3234732" y="5867400"/>
            <a:ext cx="1066800" cy="400110"/>
          </a:xfrm>
          <a:prstGeom prst="rect">
            <a:avLst/>
          </a:prstGeom>
          <a:noFill/>
        </p:spPr>
        <p:txBody>
          <a:bodyPr wrap="square" rtlCol="0">
            <a:spAutoFit/>
          </a:bodyPr>
          <a:lstStyle/>
          <a:p>
            <a:pPr marL="0" lvl="1" algn="ctr"/>
            <a:r>
              <a:rPr lang="en-US" sz="2000" b="1" dirty="0" smtClean="0"/>
              <a:t>2.8 pts</a:t>
            </a:r>
            <a:endParaRPr lang="en-US" sz="2000" b="1" dirty="0"/>
          </a:p>
        </p:txBody>
      </p:sp>
    </p:spTree>
    <p:extLst>
      <p:ext uri="{BB962C8B-B14F-4D97-AF65-F5344CB8AC3E}">
        <p14:creationId xmlns:p14="http://schemas.microsoft.com/office/powerpoint/2010/main" val="26898072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0" y="152400"/>
            <a:ext cx="2060575"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ight Arrow 1"/>
          <p:cNvSpPr/>
          <p:nvPr/>
        </p:nvSpPr>
        <p:spPr>
          <a:xfrm rot="20290601">
            <a:off x="5658486" y="1188204"/>
            <a:ext cx="1371600" cy="1600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914400" y="685800"/>
            <a:ext cx="4572000" cy="5139869"/>
          </a:xfrm>
          <a:prstGeom prst="rect">
            <a:avLst/>
          </a:prstGeom>
          <a:noFill/>
        </p:spPr>
        <p:txBody>
          <a:bodyPr wrap="square" rtlCol="0">
            <a:spAutoFit/>
          </a:bodyPr>
          <a:lstStyle/>
          <a:p>
            <a:pPr>
              <a:spcAft>
                <a:spcPts val="1200"/>
              </a:spcAft>
            </a:pPr>
            <a:r>
              <a:rPr lang="en-US" sz="2400" b="1" dirty="0" smtClean="0"/>
              <a:t>60 Points for Multiple Measures</a:t>
            </a:r>
          </a:p>
          <a:p>
            <a:pPr marL="285750" indent="-285750">
              <a:spcAft>
                <a:spcPts val="1200"/>
              </a:spcAft>
              <a:buFont typeface="Arial" pitchFamily="34" charset="0"/>
              <a:buChar char="•"/>
            </a:pPr>
            <a:r>
              <a:rPr lang="en-US" sz="2400" dirty="0" smtClean="0"/>
              <a:t>Scores on indicators for each Indicator within a Teaching Standard get averaged into an overall score for each Teaching Standard</a:t>
            </a:r>
          </a:p>
          <a:p>
            <a:pPr marL="285750" indent="-285750">
              <a:spcAft>
                <a:spcPts val="1200"/>
              </a:spcAft>
              <a:buFont typeface="Arial" pitchFamily="34" charset="0"/>
              <a:buChar char="•"/>
            </a:pPr>
            <a:r>
              <a:rPr lang="en-US" sz="2400" dirty="0" smtClean="0"/>
              <a:t>Scores for the 7 Teaching Standards get averaged for the overall rubric score</a:t>
            </a:r>
          </a:p>
          <a:p>
            <a:pPr marL="285750" indent="-285750">
              <a:spcAft>
                <a:spcPts val="1200"/>
              </a:spcAft>
              <a:buFont typeface="Arial" pitchFamily="34" charset="0"/>
              <a:buChar char="•"/>
            </a:pPr>
            <a:r>
              <a:rPr lang="en-US" sz="2400" dirty="0" smtClean="0"/>
              <a:t>Overall rubric score gets translated to 60 points</a:t>
            </a:r>
          </a:p>
          <a:p>
            <a:pPr marL="285750" indent="-285750">
              <a:spcAft>
                <a:spcPts val="1200"/>
              </a:spcAft>
              <a:buFont typeface="Arial" pitchFamily="34" charset="0"/>
              <a:buChar char="•"/>
            </a:pPr>
            <a:endParaRPr lang="en-US" sz="2400" dirty="0" smtClean="0"/>
          </a:p>
        </p:txBody>
      </p:sp>
      <p:pic>
        <p:nvPicPr>
          <p:cNvPr id="2050" name="Picture 2"/>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1068" r="39597"/>
          <a:stretch/>
        </p:blipFill>
        <p:spPr bwMode="auto">
          <a:xfrm>
            <a:off x="2037505" y="5466219"/>
            <a:ext cx="3417265" cy="12393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068891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4710192"/>
            <a:ext cx="2060575" cy="2060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ight Arrow 1"/>
          <p:cNvSpPr/>
          <p:nvPr/>
        </p:nvSpPr>
        <p:spPr>
          <a:xfrm rot="7807343">
            <a:off x="2039629" y="3650279"/>
            <a:ext cx="1371600" cy="1600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Box 2"/>
          <p:cNvSpPr txBox="1"/>
          <p:nvPr/>
        </p:nvSpPr>
        <p:spPr>
          <a:xfrm>
            <a:off x="4114800" y="685800"/>
            <a:ext cx="4572000" cy="3508653"/>
          </a:xfrm>
          <a:prstGeom prst="rect">
            <a:avLst/>
          </a:prstGeom>
          <a:noFill/>
        </p:spPr>
        <p:txBody>
          <a:bodyPr wrap="square" rtlCol="0">
            <a:spAutoFit/>
          </a:bodyPr>
          <a:lstStyle/>
          <a:p>
            <a:pPr>
              <a:spcAft>
                <a:spcPts val="1200"/>
              </a:spcAft>
            </a:pPr>
            <a:r>
              <a:rPr lang="en-US" sz="2400" b="1" dirty="0"/>
              <a:t>2</a:t>
            </a:r>
            <a:r>
              <a:rPr lang="en-US" sz="2400" b="1" dirty="0" smtClean="0"/>
              <a:t>0 Points for Student Growth</a:t>
            </a:r>
          </a:p>
          <a:p>
            <a:pPr marL="285750" indent="-285750">
              <a:spcAft>
                <a:spcPts val="1200"/>
              </a:spcAft>
              <a:buFont typeface="Arial" pitchFamily="34" charset="0"/>
              <a:buChar char="•"/>
            </a:pPr>
            <a:r>
              <a:rPr lang="en-US" sz="2400" dirty="0" smtClean="0"/>
              <a:t>State provides these points for 4-8 ELA and math teachers</a:t>
            </a:r>
          </a:p>
          <a:p>
            <a:pPr marL="285750" indent="-285750">
              <a:spcAft>
                <a:spcPts val="1200"/>
              </a:spcAft>
              <a:buFont typeface="Arial" pitchFamily="34" charset="0"/>
              <a:buChar char="•"/>
            </a:pPr>
            <a:r>
              <a:rPr lang="en-US" sz="2400" dirty="0" smtClean="0"/>
              <a:t>Everyone else must make a </a:t>
            </a:r>
            <a:r>
              <a:rPr lang="en-US" sz="2400" u="sng" dirty="0" smtClean="0"/>
              <a:t>S</a:t>
            </a:r>
            <a:r>
              <a:rPr lang="en-US" sz="2400" dirty="0" smtClean="0"/>
              <a:t>tudent </a:t>
            </a:r>
            <a:r>
              <a:rPr lang="en-US" sz="2400" u="sng" dirty="0" smtClean="0"/>
              <a:t>L</a:t>
            </a:r>
            <a:r>
              <a:rPr lang="en-US" sz="2400" dirty="0" smtClean="0"/>
              <a:t>earning </a:t>
            </a:r>
            <a:r>
              <a:rPr lang="en-US" sz="2400" u="sng" dirty="0" smtClean="0"/>
              <a:t>O</a:t>
            </a:r>
            <a:r>
              <a:rPr lang="en-US" sz="2400" dirty="0" smtClean="0"/>
              <a:t>bjective to figure these points out for ourselves</a:t>
            </a:r>
          </a:p>
          <a:p>
            <a:pPr marL="285750" indent="-285750">
              <a:spcAft>
                <a:spcPts val="1200"/>
              </a:spcAft>
              <a:buFont typeface="Arial" pitchFamily="34" charset="0"/>
              <a:buChar char="•"/>
            </a:pPr>
            <a:endParaRPr lang="en-US" sz="2400" dirty="0" smtClean="0"/>
          </a:p>
        </p:txBody>
      </p:sp>
    </p:spTree>
    <p:extLst>
      <p:ext uri="{BB962C8B-B14F-4D97-AF65-F5344CB8AC3E}">
        <p14:creationId xmlns:p14="http://schemas.microsoft.com/office/powerpoint/2010/main" val="352321391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TotalTime>
  <Words>1202</Words>
  <Application>Microsoft Office PowerPoint</Application>
  <PresentationFormat>On-screen Show (4:3)</PresentationFormat>
  <Paragraphs>152</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OCM BOCES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Preparation for End of Year Meeting</vt:lpstr>
      <vt:lpstr>Preparation for End of Year Meeting </vt:lpstr>
      <vt:lpstr>What should I expect during the meeting?</vt:lpstr>
      <vt:lpstr>What should I expect during the meeting?</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jcraig</dc:creator>
  <cp:lastModifiedBy>Jeff Craig</cp:lastModifiedBy>
  <cp:revision>34</cp:revision>
  <cp:lastPrinted>2013-04-29T16:49:46Z</cp:lastPrinted>
  <dcterms:created xsi:type="dcterms:W3CDTF">2012-04-03T14:26:05Z</dcterms:created>
  <dcterms:modified xsi:type="dcterms:W3CDTF">2013-04-29T19:41:18Z</dcterms:modified>
</cp:coreProperties>
</file>