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79" r:id="rId6"/>
    <p:sldId id="276" r:id="rId7"/>
    <p:sldId id="277" r:id="rId8"/>
    <p:sldId id="278" r:id="rId9"/>
    <p:sldId id="261" r:id="rId10"/>
    <p:sldId id="280" r:id="rId11"/>
    <p:sldId id="262" r:id="rId12"/>
    <p:sldId id="263" r:id="rId13"/>
    <p:sldId id="272" r:id="rId1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_MainTemplate_OC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65"/>
            <a:ext cx="7772400" cy="1470025"/>
          </a:xfrm>
        </p:spPr>
        <p:txBody>
          <a:bodyPr>
            <a:normAutofit/>
          </a:bodyPr>
          <a:lstStyle>
            <a:lvl1pPr>
              <a:defRPr sz="4400" b="1" i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2334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03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68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81630"/>
            <a:ext cx="8229600" cy="4525963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3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606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606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6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5"/>
            <a:ext cx="8229600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661" y="5791200"/>
            <a:ext cx="154450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450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8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90915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90915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0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2582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74448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2582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5630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1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9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448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54480"/>
            <a:ext cx="5111750" cy="5853113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1653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3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8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60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6348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itchFamily="18" charset="0"/>
              </a:rPr>
              <a:t>Math 7-12 Committee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October 29, 2015</a:t>
            </a:r>
          </a:p>
        </p:txBody>
      </p:sp>
    </p:spTree>
    <p:extLst>
      <p:ext uri="{BB962C8B-B14F-4D97-AF65-F5344CB8AC3E}">
        <p14:creationId xmlns:p14="http://schemas.microsoft.com/office/powerpoint/2010/main" val="283448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2015-2016</a:t>
            </a:r>
            <a:br>
              <a:rPr lang="en-US" dirty="0" smtClean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>Goals of the Committee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Develop meaningful ways to incorporate more literacy in math 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Develop teacher-created resources for math courses; Design problem-based </a:t>
            </a:r>
            <a:r>
              <a:rPr lang="en-US" smtClean="0">
                <a:latin typeface="Bookman Old Style" panose="02050604050505020204" pitchFamily="18" charset="0"/>
              </a:rPr>
              <a:t>learning projects</a:t>
            </a:r>
            <a:endParaRPr lang="en-US" dirty="0" smtClean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Use data and student work to analyze students’ math skills 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Research and recommend resources that should be purchased to support instruction (9-12)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34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Exploring Problem-Based Learning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3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itchFamily="18" charset="0"/>
              </a:rPr>
              <a:t>Collaborating in Teams to Design Problem-Based Learning Project 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01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Next Steps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0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Agenda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Bookman Old Style" pitchFamily="18" charset="0"/>
              </a:rPr>
              <a:t>Welcome &amp; Introductions</a:t>
            </a:r>
          </a:p>
          <a:p>
            <a:r>
              <a:rPr lang="en-US" dirty="0" smtClean="0">
                <a:latin typeface="Bookman Old Style" pitchFamily="18" charset="0"/>
              </a:rPr>
              <a:t>Math Task </a:t>
            </a:r>
          </a:p>
          <a:p>
            <a:r>
              <a:rPr lang="en-US" dirty="0" smtClean="0">
                <a:latin typeface="Bookman Old Style" pitchFamily="18" charset="0"/>
              </a:rPr>
              <a:t>Background on Committee Work</a:t>
            </a:r>
          </a:p>
          <a:p>
            <a:r>
              <a:rPr lang="en-US" dirty="0" smtClean="0">
                <a:latin typeface="Bookman Old Style" pitchFamily="18" charset="0"/>
              </a:rPr>
              <a:t>Overview of Committee Goals</a:t>
            </a:r>
          </a:p>
          <a:p>
            <a:r>
              <a:rPr lang="en-US" dirty="0" smtClean="0">
                <a:latin typeface="Bookman Old Style" pitchFamily="18" charset="0"/>
              </a:rPr>
              <a:t>Exploring Problem-Based Learning</a:t>
            </a:r>
          </a:p>
          <a:p>
            <a:r>
              <a:rPr lang="en-US" dirty="0" smtClean="0">
                <a:latin typeface="Bookman Old Style" pitchFamily="18" charset="0"/>
              </a:rPr>
              <a:t>Collaborating in Teams to Design Problem-Based Learning Project</a:t>
            </a:r>
          </a:p>
          <a:p>
            <a:r>
              <a:rPr lang="en-US" dirty="0" smtClean="0">
                <a:latin typeface="Bookman Old Style" pitchFamily="18" charset="0"/>
              </a:rPr>
              <a:t>Next Steps </a:t>
            </a:r>
          </a:p>
          <a:p>
            <a:endParaRPr lang="en-US" dirty="0" smtClean="0">
              <a:latin typeface="Bookman Old Style" pitchFamily="18" charset="0"/>
            </a:endParaRPr>
          </a:p>
          <a:p>
            <a:endParaRPr lang="en-US" dirty="0">
              <a:latin typeface="Bookman Old Style" pitchFamily="18" charset="0"/>
            </a:endParaRPr>
          </a:p>
        </p:txBody>
      </p:sp>
      <p:pic>
        <p:nvPicPr>
          <p:cNvPr id="4" name="Picture 3" descr="C:\Users\cviggian\AppData\Local\Microsoft\Windows\Temporary Internet Files\Content.IE5\IPO22OQR\Math_Rocks[1]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762000"/>
            <a:ext cx="17526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66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Welcome &amp; Introductions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18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Math Task 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79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History of the 7 – 12 Math Committee</a:t>
            </a:r>
            <a:endParaRPr lang="en-US" dirty="0">
              <a:latin typeface="Bookman Old Style" panose="02050604050505020204" pitchFamily="18" charset="0"/>
            </a:endParaRPr>
          </a:p>
        </p:txBody>
      </p:sp>
      <p:pic>
        <p:nvPicPr>
          <p:cNvPr id="1026" name="Picture 2" descr="C:\Users\kclark\AppData\Local\Microsoft\Windows\Temporary Internet Files\Content.IE5\J3URQSYI\mates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753868"/>
            <a:ext cx="3124200" cy="2363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3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January – June 2013</a:t>
            </a:r>
            <a:br>
              <a:rPr lang="en-US" dirty="0" smtClean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>Goals of the Committee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Use data to analyze students’ math skills.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Research and recommend  Math Intervention Programs for 7</a:t>
            </a:r>
            <a:r>
              <a:rPr lang="en-US" baseline="30000" dirty="0" smtClean="0">
                <a:latin typeface="Bookman Old Style" panose="02050604050505020204" pitchFamily="18" charset="0"/>
              </a:rPr>
              <a:t>th</a:t>
            </a:r>
            <a:r>
              <a:rPr lang="en-US" dirty="0" smtClean="0">
                <a:latin typeface="Bookman Old Style" panose="02050604050505020204" pitchFamily="18" charset="0"/>
              </a:rPr>
              <a:t>,8</a:t>
            </a:r>
            <a:r>
              <a:rPr lang="en-US" baseline="30000" dirty="0" smtClean="0">
                <a:latin typeface="Bookman Old Style" panose="02050604050505020204" pitchFamily="18" charset="0"/>
              </a:rPr>
              <a:t>th</a:t>
            </a:r>
            <a:r>
              <a:rPr lang="en-US" dirty="0" smtClean="0">
                <a:latin typeface="Bookman Old Style" panose="02050604050505020204" pitchFamily="18" charset="0"/>
              </a:rPr>
              <a:t> and 9th grades.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Research and recommend what resources/textbooks should be purchased to support instruction aligned with the Common Core at the 7</a:t>
            </a:r>
            <a:r>
              <a:rPr lang="en-US" baseline="30000" dirty="0" smtClean="0">
                <a:latin typeface="Bookman Old Style" panose="02050604050505020204" pitchFamily="18" charset="0"/>
              </a:rPr>
              <a:t>th</a:t>
            </a:r>
            <a:r>
              <a:rPr lang="en-US" dirty="0" smtClean="0">
                <a:latin typeface="Bookman Old Style" panose="02050604050505020204" pitchFamily="18" charset="0"/>
              </a:rPr>
              <a:t> and 8</a:t>
            </a:r>
            <a:r>
              <a:rPr lang="en-US" baseline="30000" dirty="0" smtClean="0">
                <a:latin typeface="Bookman Old Style" panose="02050604050505020204" pitchFamily="18" charset="0"/>
              </a:rPr>
              <a:t>th</a:t>
            </a:r>
            <a:r>
              <a:rPr lang="en-US" dirty="0" smtClean="0">
                <a:latin typeface="Bookman Old Style" panose="02050604050505020204" pitchFamily="18" charset="0"/>
              </a:rPr>
              <a:t> grade level.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566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2013 – 2014</a:t>
            </a:r>
            <a:br>
              <a:rPr lang="en-US" dirty="0" smtClean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>Goals of the Committee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Develop a common understanding of Common Core Shifts, Mathematical Practices and Standards as a Committee.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Develop meaningful ways to improve students’ writing skills in math.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Gain a common understanding of literacy in the math class.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Use data to analyze students’ math skills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Analyze the effectiveness of Math Interventions.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99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2014- 2015</a:t>
            </a:r>
            <a:br>
              <a:rPr lang="en-US" dirty="0" smtClean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>Goals of the Committee 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>
                <a:latin typeface="Bookman Old Style" panose="02050604050505020204" pitchFamily="18" charset="0"/>
              </a:rPr>
              <a:t>Develop a common understanding of Common Core Shifts, Mathematical Practices and Standards.</a:t>
            </a:r>
          </a:p>
          <a:p>
            <a:r>
              <a:rPr lang="en-US" sz="2600" dirty="0" smtClean="0">
                <a:latin typeface="Bookman Old Style" panose="02050604050505020204" pitchFamily="18" charset="0"/>
              </a:rPr>
              <a:t>Use data to analyze students’ math skills.</a:t>
            </a:r>
          </a:p>
          <a:p>
            <a:r>
              <a:rPr lang="en-US" sz="2600" dirty="0" smtClean="0">
                <a:latin typeface="Bookman Old Style" panose="02050604050505020204" pitchFamily="18" charset="0"/>
              </a:rPr>
              <a:t>Research and recommend what resources/textbooks should be purchased to support instruction aligned to the Common Core High School  (9 and 10).</a:t>
            </a:r>
          </a:p>
          <a:p>
            <a:r>
              <a:rPr lang="en-US" sz="2600" dirty="0" smtClean="0">
                <a:latin typeface="Bookman Old Style" panose="02050604050505020204" pitchFamily="18" charset="0"/>
              </a:rPr>
              <a:t>Analyze the effectiveness of Math Intervention Programs.</a:t>
            </a:r>
          </a:p>
          <a:p>
            <a:r>
              <a:rPr lang="en-US" sz="2600" dirty="0" smtClean="0">
                <a:latin typeface="Bookman Old Style" panose="02050604050505020204" pitchFamily="18" charset="0"/>
              </a:rPr>
              <a:t>Develop meaningful ways to improve students’ writing skills in math.</a:t>
            </a:r>
          </a:p>
          <a:p>
            <a:r>
              <a:rPr lang="en-US" sz="2600" dirty="0" smtClean="0">
                <a:latin typeface="Bookman Old Style" panose="02050604050505020204" pitchFamily="18" charset="0"/>
              </a:rPr>
              <a:t>Create a focus on mathematical practices through Instructional Rounds.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927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Overview of </a:t>
            </a:r>
            <a:br>
              <a:rPr lang="en-US" dirty="0" smtClean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>Committee Goals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4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12_OCM_PP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Draft Project Update 10 January 2015</Template>
  <TotalTime>66</TotalTime>
  <Words>293</Words>
  <Application>Microsoft Office PowerPoint</Application>
  <PresentationFormat>On-screen Show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0812_OCM_PPtemplate</vt:lpstr>
      <vt:lpstr>Math 7-12 Committee</vt:lpstr>
      <vt:lpstr>Agenda</vt:lpstr>
      <vt:lpstr>Welcome &amp; Introductions</vt:lpstr>
      <vt:lpstr>Math Task </vt:lpstr>
      <vt:lpstr>History of the 7 – 12 Math Committee</vt:lpstr>
      <vt:lpstr>January – June 2013 Goals of the Committee</vt:lpstr>
      <vt:lpstr>2013 – 2014 Goals of the Committee</vt:lpstr>
      <vt:lpstr>2014- 2015 Goals of the Committee </vt:lpstr>
      <vt:lpstr>Overview of  Committee Goals</vt:lpstr>
      <vt:lpstr>2015-2016 Goals of the Committee</vt:lpstr>
      <vt:lpstr>Exploring Problem-Based Learning</vt:lpstr>
      <vt:lpstr>Collaborating in Teams to Design Problem-Based Learning Project 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Staff Orientation</dc:title>
  <dc:creator>Sheena Brill</dc:creator>
  <cp:lastModifiedBy>Colleen Viggiano</cp:lastModifiedBy>
  <cp:revision>12</cp:revision>
  <cp:lastPrinted>2015-10-27T14:47:16Z</cp:lastPrinted>
  <dcterms:created xsi:type="dcterms:W3CDTF">2013-08-27T12:58:15Z</dcterms:created>
  <dcterms:modified xsi:type="dcterms:W3CDTF">2015-10-28T19:50:00Z</dcterms:modified>
</cp:coreProperties>
</file>