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60" r:id="rId5"/>
    <p:sldId id="271" r:id="rId6"/>
    <p:sldId id="261" r:id="rId7"/>
    <p:sldId id="262" r:id="rId8"/>
    <p:sldId id="263" r:id="rId9"/>
  </p:sldIdLst>
  <p:sldSz cx="9144000" cy="6858000" type="screen4x3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84" y="-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PP_MainTemplate_OCM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67565"/>
            <a:ext cx="7772400" cy="1470025"/>
          </a:xfrm>
        </p:spPr>
        <p:txBody>
          <a:bodyPr>
            <a:normAutofit/>
          </a:bodyPr>
          <a:lstStyle>
            <a:lvl1pPr>
              <a:defRPr sz="4400" b="1" i="0" cap="none" spc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/>
                <a:cs typeface="Arial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2334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4037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PP_BodyTemplat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6068"/>
            <a:ext cx="8229600" cy="1143000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781630"/>
            <a:ext cx="8229600" cy="4525963"/>
          </a:xfrm>
        </p:spPr>
        <p:txBody>
          <a:bodyPr vert="eaVert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3488" y="6447065"/>
            <a:ext cx="21336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D7142E3C-AFD3-4C26-99F7-7476241F7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235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PP_BodyTemplat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6068"/>
            <a:ext cx="2057400" cy="5851525"/>
          </a:xfrm>
        </p:spPr>
        <p:txBody>
          <a:bodyPr vert="eaVert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6068"/>
            <a:ext cx="6019800" cy="5851525"/>
          </a:xfrm>
        </p:spPr>
        <p:txBody>
          <a:bodyPr vert="eaVert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3488" y="6447065"/>
            <a:ext cx="21336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D7142E3C-AFD3-4C26-99F7-7476241F7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763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PP_BodyTemplat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5353"/>
            <a:ext cx="8229600" cy="1143000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90915"/>
            <a:ext cx="8229600" cy="4525963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3488" y="6447391"/>
            <a:ext cx="21336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D7142E3C-AFD3-4C26-99F7-7476241F7E45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1661" y="5791200"/>
            <a:ext cx="1544502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54508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PP_BodyTemplat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3488" y="6447391"/>
            <a:ext cx="21336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D7142E3C-AFD3-4C26-99F7-7476241F7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785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PP_BodyTemplat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5353"/>
            <a:ext cx="8229600" cy="1143000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90915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90915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3488" y="6447391"/>
            <a:ext cx="21336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D7142E3C-AFD3-4C26-99F7-7476241F7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700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PP_BodyTemplat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5353"/>
            <a:ext cx="8229600" cy="1143000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25828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374448"/>
            <a:ext cx="4040188" cy="3951288"/>
          </a:xfr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600">
                <a:latin typeface="Arial" pitchFamily="34" charset="0"/>
                <a:cs typeface="Arial" pitchFamily="34" charset="0"/>
              </a:defRPr>
            </a:lvl4pPr>
            <a:lvl5pPr>
              <a:defRPr sz="1600">
                <a:latin typeface="Arial" pitchFamily="34" charset="0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25828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56305"/>
            <a:ext cx="4041775" cy="3951288"/>
          </a:xfr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600">
                <a:latin typeface="Arial" pitchFamily="34" charset="0"/>
                <a:cs typeface="Arial" pitchFamily="34" charset="0"/>
              </a:defRPr>
            </a:lvl4pPr>
            <a:lvl5pPr>
              <a:defRPr sz="1600">
                <a:latin typeface="Arial" pitchFamily="34" charset="0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3488" y="6447391"/>
            <a:ext cx="21336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D7142E3C-AFD3-4C26-99F7-7476241F7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116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PP_BodyTemplat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5353"/>
            <a:ext cx="8229600" cy="1143000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3488" y="6447391"/>
            <a:ext cx="21336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D7142E3C-AFD3-4C26-99F7-7476241F7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390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PP_BodyTemplat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3488" y="6447391"/>
            <a:ext cx="21336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D7142E3C-AFD3-4C26-99F7-7476241F7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23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PP_BodyTemplat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4480"/>
            <a:ext cx="3008313" cy="1162050"/>
          </a:xfrm>
        </p:spPr>
        <p:txBody>
          <a:bodyPr anchor="b"/>
          <a:lstStyle>
            <a:lvl1pPr algn="l">
              <a:defRPr sz="20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454480"/>
            <a:ext cx="5111750" cy="5853113"/>
          </a:xfrm>
        </p:spPr>
        <p:txBody>
          <a:bodyPr/>
          <a:lstStyle>
            <a:lvl1pPr>
              <a:defRPr sz="3200" b="1">
                <a:latin typeface="Arial" pitchFamily="34" charset="0"/>
                <a:cs typeface="Arial" pitchFamily="34" charset="0"/>
              </a:defRPr>
            </a:lvl1pPr>
            <a:lvl2pPr>
              <a:defRPr sz="2800">
                <a:latin typeface="Arial" pitchFamily="34" charset="0"/>
                <a:cs typeface="Arial" pitchFamily="34" charset="0"/>
              </a:defRPr>
            </a:lvl2pPr>
            <a:lvl3pPr>
              <a:defRPr sz="2400">
                <a:latin typeface="Arial" pitchFamily="34" charset="0"/>
                <a:cs typeface="Arial" pitchFamily="34" charset="0"/>
              </a:defRPr>
            </a:lvl3pPr>
            <a:lvl4pPr>
              <a:defRPr sz="2000">
                <a:latin typeface="Arial" pitchFamily="34" charset="0"/>
                <a:cs typeface="Arial" pitchFamily="34" charset="0"/>
              </a:defRPr>
            </a:lvl4pPr>
            <a:lvl5pPr>
              <a:defRPr sz="2000">
                <a:latin typeface="Arial" pitchFamily="34" charset="0"/>
                <a:cs typeface="Arial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1653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3488" y="6447391"/>
            <a:ext cx="21336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D7142E3C-AFD3-4C26-99F7-7476241F7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931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PP_BodyTemplat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 b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3488" y="6447391"/>
            <a:ext cx="21336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D7142E3C-AFD3-4C26-99F7-7476241F7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987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5606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63487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3488" y="6447065"/>
            <a:ext cx="2133600" cy="365125"/>
          </a:xfrm>
          <a:prstGeom prst="rect">
            <a:avLst/>
          </a:prstGeom>
        </p:spPr>
        <p:txBody>
          <a:bodyPr/>
          <a:lstStyle>
            <a:lvl1pPr algn="l"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D7142E3C-AFD3-4C26-99F7-7476241F7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548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b="1" i="0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Bookman Old Style" pitchFamily="18" charset="0"/>
              </a:rPr>
              <a:t>Math 7-12 Committee</a:t>
            </a:r>
            <a:endParaRPr lang="en-US" dirty="0">
              <a:latin typeface="Bookman Old Style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latin typeface="Bookman Old Style" pitchFamily="18" charset="0"/>
              </a:rPr>
              <a:t>December 17, 2015</a:t>
            </a:r>
          </a:p>
        </p:txBody>
      </p:sp>
      <p:pic>
        <p:nvPicPr>
          <p:cNvPr id="4" name="Picture 3" descr="C:\Users\cviggian\AppData\Local\Microsoft\Windows\Temporary Internet Files\Content.IE5\IPO22OQR\Math_Rocks[1]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4343400"/>
            <a:ext cx="3048000" cy="17068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34488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Bookman Old Style" pitchFamily="18" charset="0"/>
              </a:rPr>
              <a:t>Agenda</a:t>
            </a:r>
            <a:endParaRPr lang="en-US" dirty="0">
              <a:latin typeface="Bookman Old Styl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Bookman Old Style" pitchFamily="18" charset="0"/>
              </a:rPr>
              <a:t>Welcome &amp; Introductions</a:t>
            </a:r>
          </a:p>
          <a:p>
            <a:r>
              <a:rPr lang="en-US" dirty="0" smtClean="0">
                <a:latin typeface="Bookman Old Style" pitchFamily="18" charset="0"/>
              </a:rPr>
              <a:t>Math Task </a:t>
            </a:r>
          </a:p>
          <a:p>
            <a:r>
              <a:rPr lang="en-US" dirty="0" smtClean="0">
                <a:latin typeface="Bookman Old Style" pitchFamily="18" charset="0"/>
              </a:rPr>
              <a:t>Overview of Committee Goals</a:t>
            </a:r>
          </a:p>
          <a:p>
            <a:r>
              <a:rPr lang="en-US" dirty="0" smtClean="0">
                <a:latin typeface="Bookman Old Style" pitchFamily="18" charset="0"/>
              </a:rPr>
              <a:t>Instructional Rounds Feedback </a:t>
            </a:r>
          </a:p>
          <a:p>
            <a:r>
              <a:rPr lang="en-US" dirty="0" smtClean="0">
                <a:latin typeface="Bookman Old Style" pitchFamily="18" charset="0"/>
              </a:rPr>
              <a:t>Analyzing Student Work from Problem-Based Learning</a:t>
            </a:r>
          </a:p>
          <a:p>
            <a:r>
              <a:rPr lang="en-US" dirty="0" smtClean="0">
                <a:latin typeface="Bookman Old Style" pitchFamily="18" charset="0"/>
              </a:rPr>
              <a:t>What are you currently utilizing for resources for teaching math?</a:t>
            </a:r>
          </a:p>
          <a:p>
            <a:endParaRPr lang="en-US" dirty="0" smtClean="0">
              <a:latin typeface="Bookman Old Style" pitchFamily="18" charset="0"/>
            </a:endParaRPr>
          </a:p>
          <a:p>
            <a:endParaRPr lang="en-US" dirty="0"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6652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Bookman Old Style" pitchFamily="18" charset="0"/>
              </a:rPr>
              <a:t>Welcome &amp; Introductions</a:t>
            </a:r>
            <a:endParaRPr lang="en-US" dirty="0">
              <a:latin typeface="Bookman Old Style" pitchFamily="18" charset="0"/>
            </a:endParaRP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7181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Bookman Old Style" pitchFamily="18" charset="0"/>
              </a:rPr>
              <a:t>Math Task </a:t>
            </a:r>
            <a:endParaRPr lang="en-US" dirty="0">
              <a:latin typeface="Bookman Old Style" pitchFamily="18" charset="0"/>
            </a:endParaRP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5797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Bookman Old Style" panose="02050604050505020204" pitchFamily="18" charset="0"/>
              </a:rPr>
              <a:t>Overview of </a:t>
            </a:r>
            <a:br>
              <a:rPr lang="en-US" dirty="0" smtClean="0">
                <a:latin typeface="Bookman Old Style" panose="02050604050505020204" pitchFamily="18" charset="0"/>
              </a:rPr>
            </a:br>
            <a:r>
              <a:rPr lang="en-US" dirty="0" smtClean="0">
                <a:latin typeface="Bookman Old Style" panose="02050604050505020204" pitchFamily="18" charset="0"/>
              </a:rPr>
              <a:t>Committee Goals</a:t>
            </a:r>
            <a:endParaRPr lang="en-US" dirty="0">
              <a:latin typeface="Bookman Old Style" panose="02050604050505020204" pitchFamily="18" charset="0"/>
            </a:endParaRP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736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Bookman Old Style" panose="02050604050505020204" pitchFamily="18" charset="0"/>
              </a:rPr>
              <a:t>Instructional Rounds Feedback </a:t>
            </a:r>
            <a:endParaRPr lang="en-US" dirty="0">
              <a:latin typeface="Bookman Old Style" panose="02050604050505020204" pitchFamily="18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449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Bookman Old Style" pitchFamily="18" charset="0"/>
              </a:rPr>
              <a:t>Analyzing Student Work from Problem-Based Learning</a:t>
            </a:r>
            <a:endParaRPr lang="en-US" dirty="0">
              <a:latin typeface="Bookman Old Style" pitchFamily="18" charset="0"/>
            </a:endParaRP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632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Bookman Old Style" pitchFamily="18" charset="0"/>
              </a:rPr>
              <a:t>What are you currently utilizing for resources for teaching math?</a:t>
            </a:r>
            <a:endParaRPr lang="en-US" dirty="0">
              <a:latin typeface="Bookman Old Style" pitchFamily="18" charset="0"/>
            </a:endParaRP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6019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0812_OCM_PP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Draft Project Update 10 January 2015</Template>
  <TotalTime>51</TotalTime>
  <Words>64</Words>
  <Application>Microsoft Office PowerPoint</Application>
  <PresentationFormat>On-screen Show (4:3)</PresentationFormat>
  <Paragraphs>15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0812_OCM_PPtemplate</vt:lpstr>
      <vt:lpstr>Math 7-12 Committee</vt:lpstr>
      <vt:lpstr>Agenda</vt:lpstr>
      <vt:lpstr>Welcome &amp; Introductions</vt:lpstr>
      <vt:lpstr>Math Task </vt:lpstr>
      <vt:lpstr>Overview of  Committee Goals</vt:lpstr>
      <vt:lpstr>Instructional Rounds Feedback </vt:lpstr>
      <vt:lpstr>Analyzing Student Work from Problem-Based Learning</vt:lpstr>
      <vt:lpstr>What are you currently utilizing for resources for teaching math?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Staff Orientation</dc:title>
  <dc:creator>Sheena Brill</dc:creator>
  <cp:lastModifiedBy>Sheena Russell</cp:lastModifiedBy>
  <cp:revision>10</cp:revision>
  <cp:lastPrinted>2015-10-27T14:47:16Z</cp:lastPrinted>
  <dcterms:created xsi:type="dcterms:W3CDTF">2013-08-27T12:58:15Z</dcterms:created>
  <dcterms:modified xsi:type="dcterms:W3CDTF">2016-03-10T17:50:50Z</dcterms:modified>
</cp:coreProperties>
</file>