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9" r:id="rId3"/>
    <p:sldId id="261" r:id="rId4"/>
    <p:sldId id="260" r:id="rId5"/>
    <p:sldId id="257" r:id="rId6"/>
    <p:sldId id="258" r:id="rId7"/>
    <p:sldId id="262" r:id="rId8"/>
    <p:sldId id="266" r:id="rId9"/>
    <p:sldId id="265" r:id="rId10"/>
    <p:sldId id="263" r:id="rId11"/>
    <p:sldId id="267" r:id="rId12"/>
    <p:sldId id="264"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2F8B8B18-721B-4111-B946-89093E61FBD1}" type="datetimeFigureOut">
              <a:rPr lang="en-US" smtClean="0"/>
              <a:t>3/10/2016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AC66C35-7A7E-483F-8607-3C8E0ED51B02}"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8B8B18-721B-4111-B946-89093E61FBD1}" type="datetimeFigureOut">
              <a:rPr lang="en-US" smtClean="0"/>
              <a:t>3/10/2016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C66C35-7A7E-483F-8607-3C8E0ED51B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8B8B18-721B-4111-B946-89093E61FBD1}" type="datetimeFigureOut">
              <a:rPr lang="en-US" smtClean="0"/>
              <a:t>3/10/2016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C66C35-7A7E-483F-8607-3C8E0ED51B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8B8B18-721B-4111-B946-89093E61FBD1}" type="datetimeFigureOut">
              <a:rPr lang="en-US" smtClean="0"/>
              <a:t>3/10/2016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C66C35-7A7E-483F-8607-3C8E0ED51B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F8B8B18-721B-4111-B946-89093E61FBD1}" type="datetimeFigureOut">
              <a:rPr lang="en-US" smtClean="0"/>
              <a:t>3/10/2016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AC66C35-7A7E-483F-8607-3C8E0ED51B02}"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8B8B18-721B-4111-B946-89093E61FBD1}" type="datetimeFigureOut">
              <a:rPr lang="en-US" smtClean="0"/>
              <a:t>3/10/2016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7AC66C35-7A7E-483F-8607-3C8E0ED51B02}"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F8B8B18-721B-4111-B946-89093E61FBD1}" type="datetimeFigureOut">
              <a:rPr lang="en-US" smtClean="0"/>
              <a:t>3/10/2016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7AC66C35-7A7E-483F-8607-3C8E0ED51B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F8B8B18-721B-4111-B946-89093E61FBD1}" type="datetimeFigureOut">
              <a:rPr lang="en-US" smtClean="0"/>
              <a:t>3/10/2016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AC66C35-7A7E-483F-8607-3C8E0ED51B02}"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F8B8B18-721B-4111-B946-89093E61FBD1}" type="datetimeFigureOut">
              <a:rPr lang="en-US" smtClean="0"/>
              <a:t>3/10/2016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AC66C35-7A7E-483F-8607-3C8E0ED51B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F8B8B18-721B-4111-B946-89093E61FBD1}" type="datetimeFigureOut">
              <a:rPr lang="en-US" smtClean="0"/>
              <a:t>3/10/2016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AC66C35-7A7E-483F-8607-3C8E0ED51B02}"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F8B8B18-721B-4111-B946-89093E61FBD1}" type="datetimeFigureOut">
              <a:rPr lang="en-US" smtClean="0"/>
              <a:t>3/10/2016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AC66C35-7A7E-483F-8607-3C8E0ED51B02}"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F8B8B18-721B-4111-B946-89093E61FBD1}" type="datetimeFigureOut">
              <a:rPr lang="en-US" smtClean="0"/>
              <a:t>3/10/2016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AC66C35-7A7E-483F-8607-3C8E0ED51B02}"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175351" cy="1793167"/>
          </a:xfrm>
        </p:spPr>
        <p:txBody>
          <a:bodyPr/>
          <a:lstStyle/>
          <a:p>
            <a:pPr marL="182880" indent="0" algn="ctr">
              <a:buNone/>
            </a:pPr>
            <a:r>
              <a:rPr lang="en-US" dirty="0" smtClean="0"/>
              <a:t>Literacy in the </a:t>
            </a:r>
            <a:br>
              <a:rPr lang="en-US" dirty="0" smtClean="0"/>
            </a:br>
            <a:r>
              <a:rPr lang="en-US" dirty="0" smtClean="0"/>
              <a:t>Math Class</a:t>
            </a:r>
            <a:endParaRPr lang="en-US" dirty="0"/>
          </a:p>
        </p:txBody>
      </p:sp>
      <p:sp>
        <p:nvSpPr>
          <p:cNvPr id="3" name="Subtitle 2"/>
          <p:cNvSpPr>
            <a:spLocks noGrp="1"/>
          </p:cNvSpPr>
          <p:nvPr>
            <p:ph type="subTitle" idx="1"/>
          </p:nvPr>
        </p:nvSpPr>
        <p:spPr>
          <a:xfrm>
            <a:off x="2514600" y="4800600"/>
            <a:ext cx="6560234" cy="1752600"/>
          </a:xfrm>
        </p:spPr>
        <p:txBody>
          <a:bodyPr/>
          <a:lstStyle/>
          <a:p>
            <a:pPr algn="r"/>
            <a:r>
              <a:rPr lang="en-US" dirty="0" smtClean="0"/>
              <a:t>Math Committee 3/10/16</a:t>
            </a:r>
            <a:endParaRPr lang="en-US" dirty="0"/>
          </a:p>
        </p:txBody>
      </p:sp>
    </p:spTree>
    <p:extLst>
      <p:ext uri="{BB962C8B-B14F-4D97-AF65-F5344CB8AC3E}">
        <p14:creationId xmlns:p14="http://schemas.microsoft.com/office/powerpoint/2010/main" val="2797146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610600" cy="1219200"/>
          </a:xfrm>
        </p:spPr>
        <p:txBody>
          <a:bodyPr>
            <a:noAutofit/>
          </a:bodyPr>
          <a:lstStyle/>
          <a:p>
            <a:pPr marL="0" indent="0" algn="ctr">
              <a:buNone/>
            </a:pPr>
            <a:r>
              <a:rPr lang="en-US" dirty="0" smtClean="0"/>
              <a:t>To learn math students must construct it for themselves</a:t>
            </a:r>
            <a:endParaRPr lang="en-US" dirty="0"/>
          </a:p>
        </p:txBody>
      </p:sp>
      <p:sp>
        <p:nvSpPr>
          <p:cNvPr id="4" name="Text Placeholder 3"/>
          <p:cNvSpPr>
            <a:spLocks noGrp="1"/>
          </p:cNvSpPr>
          <p:nvPr>
            <p:ph type="body" idx="1"/>
          </p:nvPr>
        </p:nvSpPr>
        <p:spPr>
          <a:xfrm>
            <a:off x="2022438" y="1981200"/>
            <a:ext cx="5970494" cy="4343399"/>
          </a:xfrm>
        </p:spPr>
        <p:txBody>
          <a:bodyPr>
            <a:normAutofit/>
          </a:bodyPr>
          <a:lstStyle/>
          <a:p>
            <a:r>
              <a:rPr lang="en-US" sz="2800" dirty="0" smtClean="0"/>
              <a:t>They can only do that by exploring, justifying, representing, discussing, using, describing, investigating, predicting, in short by being active in the world.</a:t>
            </a:r>
          </a:p>
          <a:p>
            <a:endParaRPr lang="en-US" dirty="0" smtClean="0"/>
          </a:p>
          <a:p>
            <a:r>
              <a:rPr lang="en-US" dirty="0" smtClean="0"/>
              <a:t>Countryman, pg. </a:t>
            </a:r>
            <a:r>
              <a:rPr lang="en-US" dirty="0"/>
              <a:t>2</a:t>
            </a:r>
            <a:r>
              <a:rPr lang="en-US" dirty="0" smtClean="0"/>
              <a:t> </a:t>
            </a:r>
          </a:p>
          <a:p>
            <a:endParaRPr lang="en-US" dirty="0"/>
          </a:p>
        </p:txBody>
      </p:sp>
      <p:pic>
        <p:nvPicPr>
          <p:cNvPr id="3074" name="Picture 2" descr="C:\Users\GBelanger.CNYRIC\AppData\Local\Microsoft\Windows\Temporary Internet Files\Content.IE5\H7JX2N5Z\Obrero-29[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648200"/>
            <a:ext cx="142875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59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Writing in the Math Class</a:t>
            </a:r>
          </a:p>
        </p:txBody>
      </p:sp>
      <p:sp>
        <p:nvSpPr>
          <p:cNvPr id="5" name="Subtitle 4"/>
          <p:cNvSpPr>
            <a:spLocks noGrp="1"/>
          </p:cNvSpPr>
          <p:nvPr>
            <p:ph type="body" idx="1"/>
          </p:nvPr>
        </p:nvSpPr>
        <p:spPr/>
        <p:txBody>
          <a:bodyPr>
            <a:noAutofit/>
          </a:bodyPr>
          <a:lstStyle/>
          <a:p>
            <a:pPr algn="ctr"/>
            <a:r>
              <a:rPr lang="en-US" sz="2800" dirty="0" smtClean="0"/>
              <a:t>“Writing mathematics can free students of the assumption that math is just a collection of right answers to questions posed by someone else”  </a:t>
            </a:r>
          </a:p>
          <a:p>
            <a:pPr algn="ctr"/>
            <a:endParaRPr lang="en-US" sz="2800" dirty="0"/>
          </a:p>
          <a:p>
            <a:pPr algn="ctr"/>
            <a:endParaRPr lang="en-US" sz="2800" dirty="0" smtClean="0"/>
          </a:p>
          <a:p>
            <a:pPr algn="ctr"/>
            <a:endParaRPr lang="en-US" sz="2800" dirty="0"/>
          </a:p>
          <a:p>
            <a:r>
              <a:rPr lang="en-US" dirty="0" smtClean="0"/>
              <a:t>Countryman, pg. 11</a:t>
            </a:r>
            <a:endParaRPr lang="en-US" dirty="0"/>
          </a:p>
        </p:txBody>
      </p:sp>
    </p:spTree>
    <p:extLst>
      <p:ext uri="{BB962C8B-B14F-4D97-AF65-F5344CB8AC3E}">
        <p14:creationId xmlns:p14="http://schemas.microsoft.com/office/powerpoint/2010/main" val="352393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Writing in the Math Class:</a:t>
            </a:r>
            <a:endParaRPr lang="en-US" dirty="0"/>
          </a:p>
        </p:txBody>
      </p:sp>
      <p:sp>
        <p:nvSpPr>
          <p:cNvPr id="6" name="Content Placeholder 5"/>
          <p:cNvSpPr>
            <a:spLocks noGrp="1"/>
          </p:cNvSpPr>
          <p:nvPr>
            <p:ph idx="1"/>
          </p:nvPr>
        </p:nvSpPr>
        <p:spPr/>
        <p:txBody>
          <a:bodyPr>
            <a:normAutofit/>
          </a:bodyPr>
          <a:lstStyle/>
          <a:p>
            <a:r>
              <a:rPr lang="en-US" dirty="0" smtClean="0"/>
              <a:t>Helps students become aware of what they know and do not know</a:t>
            </a:r>
          </a:p>
          <a:p>
            <a:r>
              <a:rPr lang="en-US" dirty="0" smtClean="0"/>
              <a:t>Connect to prior knowledge</a:t>
            </a:r>
          </a:p>
          <a:p>
            <a:r>
              <a:rPr lang="en-US" dirty="0" smtClean="0"/>
              <a:t>Summarize their knowledge</a:t>
            </a:r>
          </a:p>
          <a:p>
            <a:r>
              <a:rPr lang="en-US" dirty="0" smtClean="0"/>
              <a:t>Raise questions about new ideas</a:t>
            </a:r>
          </a:p>
          <a:p>
            <a:r>
              <a:rPr lang="en-US" dirty="0" smtClean="0"/>
              <a:t>Reflect on what they know</a:t>
            </a:r>
          </a:p>
          <a:p>
            <a:r>
              <a:rPr lang="en-US" dirty="0" smtClean="0"/>
              <a:t>Construct math for themselves</a:t>
            </a:r>
          </a:p>
          <a:p>
            <a:pPr marL="0" indent="0">
              <a:buNone/>
            </a:pPr>
            <a:endParaRPr lang="en-US" dirty="0" smtClean="0"/>
          </a:p>
          <a:p>
            <a:pPr marL="0" indent="0" algn="r">
              <a:buNone/>
            </a:pPr>
            <a:r>
              <a:rPr lang="en-US" sz="1600" dirty="0" smtClean="0"/>
              <a:t>Countryman, </a:t>
            </a:r>
            <a:r>
              <a:rPr lang="en-US" sz="1600" dirty="0" err="1" smtClean="0"/>
              <a:t>pg</a:t>
            </a:r>
            <a:r>
              <a:rPr lang="en-US" sz="1600" dirty="0" smtClean="0"/>
              <a:t> 4-7</a:t>
            </a:r>
            <a:endParaRPr lang="en-US" sz="1600" dirty="0"/>
          </a:p>
        </p:txBody>
      </p:sp>
    </p:spTree>
    <p:extLst>
      <p:ext uri="{BB962C8B-B14F-4D97-AF65-F5344CB8AC3E}">
        <p14:creationId xmlns:p14="http://schemas.microsoft.com/office/powerpoint/2010/main" val="1843501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t>Ideas for Writing to Learn</a:t>
            </a:r>
            <a:endParaRPr lang="en-US" u="sng" dirty="0"/>
          </a:p>
        </p:txBody>
      </p:sp>
      <p:sp>
        <p:nvSpPr>
          <p:cNvPr id="3" name="Content Placeholder 4"/>
          <p:cNvSpPr txBox="1">
            <a:spLocks/>
          </p:cNvSpPr>
          <p:nvPr/>
        </p:nvSpPr>
        <p:spPr>
          <a:xfrm>
            <a:off x="457200" y="1645920"/>
            <a:ext cx="5638800" cy="4526280"/>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45720" indent="0">
              <a:buFont typeface="Wingdings 2"/>
              <a:buNone/>
            </a:pPr>
            <a:r>
              <a:rPr lang="en-US" dirty="0" smtClean="0"/>
              <a:t>Journals</a:t>
            </a:r>
          </a:p>
          <a:p>
            <a:pPr marL="45720" indent="0">
              <a:buFont typeface="Wingdings 2"/>
              <a:buNone/>
            </a:pPr>
            <a:r>
              <a:rPr lang="en-US" dirty="0" err="1" smtClean="0"/>
              <a:t>Freewrite</a:t>
            </a:r>
            <a:endParaRPr lang="en-US" dirty="0" smtClean="0"/>
          </a:p>
          <a:p>
            <a:pPr marL="45720" indent="0">
              <a:buFont typeface="Wingdings 2"/>
              <a:buNone/>
            </a:pPr>
            <a:r>
              <a:rPr lang="en-US" dirty="0" smtClean="0"/>
              <a:t>Learning logs</a:t>
            </a:r>
          </a:p>
          <a:p>
            <a:pPr marL="45720" indent="0">
              <a:buFont typeface="Wingdings 2"/>
              <a:buNone/>
            </a:pPr>
            <a:r>
              <a:rPr lang="en-US" dirty="0" smtClean="0"/>
              <a:t>Math autobiographies</a:t>
            </a:r>
          </a:p>
          <a:p>
            <a:pPr marL="45720" indent="0">
              <a:buFont typeface="Wingdings 2"/>
              <a:buNone/>
            </a:pPr>
            <a:r>
              <a:rPr lang="en-US" dirty="0" smtClean="0"/>
              <a:t>About math problems</a:t>
            </a:r>
          </a:p>
          <a:p>
            <a:pPr marL="45720" indent="0">
              <a:buFont typeface="Wingdings 2"/>
              <a:buNone/>
            </a:pPr>
            <a:r>
              <a:rPr lang="en-US" dirty="0" smtClean="0"/>
              <a:t>Formal papers</a:t>
            </a:r>
          </a:p>
          <a:p>
            <a:pPr marL="45720" indent="0">
              <a:buFont typeface="Wingdings 2"/>
              <a:buNone/>
            </a:pPr>
            <a:r>
              <a:rPr lang="en-US" dirty="0" smtClean="0"/>
              <a:t>Test questions</a:t>
            </a:r>
            <a:endParaRPr lang="en-US" dirty="0"/>
          </a:p>
        </p:txBody>
      </p:sp>
      <p:pic>
        <p:nvPicPr>
          <p:cNvPr id="4099" name="Picture 3" descr="C:\Users\GBelanger.CNYRIC\AppData\Local\Microsoft\Windows\Temporary Internet Files\Content.IE5\AR8WC12T\May_Math_Journal_Promp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9857" y="2286000"/>
            <a:ext cx="300209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887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smtClean="0"/>
              <a:t>Writing to Learn</a:t>
            </a:r>
            <a:endParaRPr lang="en-US" sz="6000" dirty="0"/>
          </a:p>
        </p:txBody>
      </p:sp>
      <p:sp>
        <p:nvSpPr>
          <p:cNvPr id="5" name="Text Placeholder 4"/>
          <p:cNvSpPr>
            <a:spLocks noGrp="1"/>
          </p:cNvSpPr>
          <p:nvPr>
            <p:ph type="body" idx="1"/>
          </p:nvPr>
        </p:nvSpPr>
        <p:spPr/>
        <p:txBody>
          <a:bodyPr>
            <a:noAutofit/>
          </a:bodyPr>
          <a:lstStyle/>
          <a:p>
            <a:pPr algn="ctr"/>
            <a:r>
              <a:rPr lang="en-US" sz="2800" dirty="0" smtClean="0"/>
              <a:t>“Writing to learn is different from writing to show that you have learned what the teacher or the text has set for you to learn. As you write, ideas come to you. Writing can be a way to find out what they know and what they don’t know. “</a:t>
            </a:r>
          </a:p>
          <a:p>
            <a:pPr algn="ctr"/>
            <a:endParaRPr lang="en-US" sz="2800" dirty="0"/>
          </a:p>
          <a:p>
            <a:r>
              <a:rPr lang="en-US" sz="1200" dirty="0" smtClean="0"/>
              <a:t>Countryman, pg. 88</a:t>
            </a:r>
            <a:endParaRPr lang="en-US" sz="1200" dirty="0"/>
          </a:p>
        </p:txBody>
      </p:sp>
    </p:spTree>
    <p:extLst>
      <p:ext uri="{BB962C8B-B14F-4D97-AF65-F5344CB8AC3E}">
        <p14:creationId xmlns:p14="http://schemas.microsoft.com/office/powerpoint/2010/main" val="1372268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GBelanger.CNYRIC\AppData\Local\Microsoft\Windows\Temporary Internet Files\Content.IE5\4MV2S1JN\writing_gir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8124"/>
            <a:ext cx="8305800" cy="63150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pPr algn="l"/>
            <a:r>
              <a:rPr lang="en-US" b="1" u="sng" dirty="0" smtClean="0"/>
              <a:t>Planning</a:t>
            </a:r>
            <a:endParaRPr lang="en-US" b="1" u="sng" dirty="0"/>
          </a:p>
        </p:txBody>
      </p:sp>
      <p:sp>
        <p:nvSpPr>
          <p:cNvPr id="6" name="Content Placeholder 5"/>
          <p:cNvSpPr>
            <a:spLocks noGrp="1"/>
          </p:cNvSpPr>
          <p:nvPr>
            <p:ph idx="1"/>
          </p:nvPr>
        </p:nvSpPr>
        <p:spPr>
          <a:xfrm>
            <a:off x="457200" y="1646237"/>
            <a:ext cx="4572000" cy="4526280"/>
          </a:xfrm>
        </p:spPr>
        <p:txBody>
          <a:bodyPr/>
          <a:lstStyle/>
          <a:p>
            <a:pPr marL="0" indent="0">
              <a:buNone/>
            </a:pPr>
            <a:r>
              <a:rPr lang="en-US" b="1" dirty="0" smtClean="0"/>
              <a:t>Think about what you are teaching next week. How will you have your students write to learn?</a:t>
            </a:r>
            <a:endParaRPr lang="en-US" b="1" dirty="0"/>
          </a:p>
        </p:txBody>
      </p:sp>
    </p:spTree>
    <p:extLst>
      <p:ext uri="{BB962C8B-B14F-4D97-AF65-F5344CB8AC3E}">
        <p14:creationId xmlns:p14="http://schemas.microsoft.com/office/powerpoint/2010/main" val="2047660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smtClean="0"/>
              <a:t>Toward a Discourse Community</a:t>
            </a:r>
            <a:endParaRPr lang="en-US" sz="6000" dirty="0"/>
          </a:p>
        </p:txBody>
      </p:sp>
      <p:sp>
        <p:nvSpPr>
          <p:cNvPr id="4" name="Text Placeholder 3"/>
          <p:cNvSpPr>
            <a:spLocks noGrp="1"/>
          </p:cNvSpPr>
          <p:nvPr>
            <p:ph type="body" idx="1"/>
          </p:nvPr>
        </p:nvSpPr>
        <p:spPr/>
        <p:txBody>
          <a:bodyPr>
            <a:noAutofit/>
          </a:bodyPr>
          <a:lstStyle/>
          <a:p>
            <a:r>
              <a:rPr lang="en-US" sz="3600" dirty="0" smtClean="0"/>
              <a:t>“To support discourse effectively, teachers must build a community in which students will feel free to express their ideas.”</a:t>
            </a:r>
          </a:p>
          <a:p>
            <a:endParaRPr lang="en-US" sz="1400" dirty="0" smtClean="0"/>
          </a:p>
          <a:p>
            <a:endParaRPr lang="en-US" sz="1400" dirty="0"/>
          </a:p>
          <a:p>
            <a:endParaRPr lang="en-US" sz="1400" dirty="0" smtClean="0"/>
          </a:p>
          <a:p>
            <a:r>
              <a:rPr lang="en-US" sz="1400" dirty="0" smtClean="0"/>
              <a:t>Thompson, pg. 44</a:t>
            </a:r>
            <a:endParaRPr lang="en-US" sz="1400" dirty="0"/>
          </a:p>
        </p:txBody>
      </p:sp>
    </p:spTree>
    <p:extLst>
      <p:ext uri="{BB962C8B-B14F-4D97-AF65-F5344CB8AC3E}">
        <p14:creationId xmlns:p14="http://schemas.microsoft.com/office/powerpoint/2010/main" val="181795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3218"/>
            <a:ext cx="8229600" cy="2718582"/>
          </a:xfrm>
        </p:spPr>
        <p:txBody>
          <a:bodyPr>
            <a:normAutofit/>
          </a:bodyPr>
          <a:lstStyle/>
          <a:p>
            <a:r>
              <a:rPr lang="en-US" dirty="0" smtClean="0"/>
              <a:t>What are some ways that you encourage math-talk in your classroom?</a:t>
            </a:r>
            <a:endParaRPr lang="en-US" dirty="0"/>
          </a:p>
        </p:txBody>
      </p:sp>
      <p:pic>
        <p:nvPicPr>
          <p:cNvPr id="6146" name="Picture 2" descr="http://4.bp.blogspot.com/-I_HXQSlNqQc/VHK6DmMr9cI/AAAAAAAALcc/eTCz7p_PJOw/s1600/math+tal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38" y="3048000"/>
            <a:ext cx="419902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89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6000" dirty="0" smtClean="0"/>
              <a:t>Learning from students’ work with discourse</a:t>
            </a:r>
            <a:endParaRPr lang="en-US" sz="6000" dirty="0"/>
          </a:p>
        </p:txBody>
      </p:sp>
      <p:sp>
        <p:nvSpPr>
          <p:cNvPr id="4" name="Text Placeholder 3"/>
          <p:cNvSpPr>
            <a:spLocks noGrp="1"/>
          </p:cNvSpPr>
          <p:nvPr>
            <p:ph type="body" idx="1"/>
          </p:nvPr>
        </p:nvSpPr>
        <p:spPr/>
        <p:txBody>
          <a:bodyPr>
            <a:noAutofit/>
          </a:bodyPr>
          <a:lstStyle/>
          <a:p>
            <a:r>
              <a:rPr lang="en-US" sz="3200" dirty="0" smtClean="0"/>
              <a:t>Ideally, we would like students to present their thinking about problems they are trying to solve and have other students question, challenge, and debate what is offered.</a:t>
            </a:r>
          </a:p>
          <a:p>
            <a:endParaRPr lang="en-US" sz="1400" dirty="0"/>
          </a:p>
          <a:p>
            <a:r>
              <a:rPr lang="en-US" sz="1400" dirty="0" smtClean="0"/>
              <a:t>Thompson, pg. 48</a:t>
            </a:r>
            <a:endParaRPr lang="en-US" sz="1400" dirty="0"/>
          </a:p>
        </p:txBody>
      </p:sp>
    </p:spTree>
    <p:extLst>
      <p:ext uri="{BB962C8B-B14F-4D97-AF65-F5344CB8AC3E}">
        <p14:creationId xmlns:p14="http://schemas.microsoft.com/office/powerpoint/2010/main" val="569418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Classroom Environment:</a:t>
            </a:r>
            <a:endParaRPr lang="en-US" dirty="0"/>
          </a:p>
        </p:txBody>
      </p:sp>
      <p:sp>
        <p:nvSpPr>
          <p:cNvPr id="5" name="Content Placeholder 4"/>
          <p:cNvSpPr>
            <a:spLocks noGrp="1"/>
          </p:cNvSpPr>
          <p:nvPr>
            <p:ph idx="1"/>
          </p:nvPr>
        </p:nvSpPr>
        <p:spPr/>
        <p:txBody>
          <a:bodyPr/>
          <a:lstStyle/>
          <a:p>
            <a:r>
              <a:rPr lang="en-US" dirty="0" smtClean="0"/>
              <a:t>Using a thinking-based curriculum</a:t>
            </a:r>
          </a:p>
          <a:p>
            <a:r>
              <a:rPr lang="en-US" dirty="0" smtClean="0"/>
              <a:t>The furniture arrangement is conducive to student talk</a:t>
            </a:r>
          </a:p>
          <a:p>
            <a:r>
              <a:rPr lang="en-US" dirty="0" smtClean="0"/>
              <a:t>Frequently use think-pair-share</a:t>
            </a:r>
          </a:p>
          <a:p>
            <a:r>
              <a:rPr lang="en-US" dirty="0" smtClean="0"/>
              <a:t>Ask questions</a:t>
            </a:r>
          </a:p>
          <a:p>
            <a:r>
              <a:rPr lang="en-US" dirty="0" smtClean="0"/>
              <a:t>Build on student responses</a:t>
            </a:r>
          </a:p>
          <a:p>
            <a:r>
              <a:rPr lang="en-US" dirty="0" smtClean="0"/>
              <a:t>Focus students on building meaning</a:t>
            </a:r>
          </a:p>
          <a:p>
            <a:r>
              <a:rPr lang="en-US" dirty="0" smtClean="0"/>
              <a:t>Make sharing your thinking part of the routine</a:t>
            </a:r>
            <a:endParaRPr lang="en-US" dirty="0"/>
          </a:p>
        </p:txBody>
      </p:sp>
    </p:spTree>
    <p:extLst>
      <p:ext uri="{BB962C8B-B14F-4D97-AF65-F5344CB8AC3E}">
        <p14:creationId xmlns:p14="http://schemas.microsoft.com/office/powerpoint/2010/main" val="3513061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7800" y="609600"/>
            <a:ext cx="5970494" cy="835460"/>
          </a:xfrm>
        </p:spPr>
        <p:txBody>
          <a:bodyPr>
            <a:noAutofit/>
          </a:bodyPr>
          <a:lstStyle/>
          <a:p>
            <a:pPr algn="ctr"/>
            <a:r>
              <a:rPr lang="en-US" sz="5400" dirty="0"/>
              <a:t>What does it mean to be literate?</a:t>
            </a:r>
          </a:p>
        </p:txBody>
      </p:sp>
    </p:spTree>
    <p:extLst>
      <p:ext uri="{BB962C8B-B14F-4D97-AF65-F5344CB8AC3E}">
        <p14:creationId xmlns:p14="http://schemas.microsoft.com/office/powerpoint/2010/main" val="3457717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b="1" u="sng" dirty="0" smtClean="0"/>
              <a:t>Planning</a:t>
            </a:r>
            <a:endParaRPr lang="en-US" b="1" u="sng" dirty="0"/>
          </a:p>
        </p:txBody>
      </p:sp>
      <p:sp>
        <p:nvSpPr>
          <p:cNvPr id="6" name="Content Placeholder 5"/>
          <p:cNvSpPr>
            <a:spLocks noGrp="1"/>
          </p:cNvSpPr>
          <p:nvPr>
            <p:ph idx="1"/>
          </p:nvPr>
        </p:nvSpPr>
        <p:spPr>
          <a:xfrm>
            <a:off x="457200" y="1447800"/>
            <a:ext cx="7315200" cy="4526280"/>
          </a:xfrm>
        </p:spPr>
        <p:txBody>
          <a:bodyPr/>
          <a:lstStyle/>
          <a:p>
            <a:pPr marL="0" indent="0" algn="ctr">
              <a:buNone/>
            </a:pPr>
            <a:r>
              <a:rPr lang="en-US" b="1" dirty="0" smtClean="0"/>
              <a:t>Think about your learning environment. What can you change to encourage more math talk?</a:t>
            </a:r>
            <a:endParaRPr lang="en-US" b="1" dirty="0"/>
          </a:p>
        </p:txBody>
      </p:sp>
      <p:pic>
        <p:nvPicPr>
          <p:cNvPr id="7170" name="Picture 2" descr="http://www.kensmath.com/wp-content/uploads/2012/08/Talk-Mat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505200"/>
            <a:ext cx="4572000" cy="304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531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Zoom-In-Zoom-Out</a:t>
            </a:r>
            <a:endParaRPr lang="en-US" sz="6000" dirty="0"/>
          </a:p>
        </p:txBody>
      </p:sp>
      <p:sp>
        <p:nvSpPr>
          <p:cNvPr id="3" name="Text Placeholder 2"/>
          <p:cNvSpPr>
            <a:spLocks noGrp="1"/>
          </p:cNvSpPr>
          <p:nvPr>
            <p:ph type="body" idx="1"/>
          </p:nvPr>
        </p:nvSpPr>
        <p:spPr/>
        <p:txBody>
          <a:bodyPr>
            <a:noAutofit/>
          </a:bodyPr>
          <a:lstStyle/>
          <a:p>
            <a:pPr algn="ctr"/>
            <a:r>
              <a:rPr lang="en-US" sz="3200" dirty="0" smtClean="0"/>
              <a:t>Word problems are an important part of mathematic instruction. They help students see how math might be used in the real world. However, many students struggle making sense of the problems they read. </a:t>
            </a:r>
          </a:p>
          <a:p>
            <a:r>
              <a:rPr lang="en-US" sz="1200" dirty="0" smtClean="0"/>
              <a:t>Thompson, pg. 53</a:t>
            </a:r>
            <a:endParaRPr lang="en-US" sz="1200" dirty="0"/>
          </a:p>
        </p:txBody>
      </p:sp>
    </p:spTree>
    <p:extLst>
      <p:ext uri="{BB962C8B-B14F-4D97-AF65-F5344CB8AC3E}">
        <p14:creationId xmlns:p14="http://schemas.microsoft.com/office/powerpoint/2010/main" val="1030170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u="sng" dirty="0" smtClean="0"/>
              <a:t>Zoom-In-Zoom-Out </a:t>
            </a:r>
            <a:endParaRPr lang="en-US" u="sng" dirty="0"/>
          </a:p>
        </p:txBody>
      </p:sp>
      <p:sp>
        <p:nvSpPr>
          <p:cNvPr id="5" name="Text Placeholder 4"/>
          <p:cNvSpPr>
            <a:spLocks noGrp="1"/>
          </p:cNvSpPr>
          <p:nvPr>
            <p:ph idx="1"/>
          </p:nvPr>
        </p:nvSpPr>
        <p:spPr/>
        <p:txBody>
          <a:bodyPr/>
          <a:lstStyle/>
          <a:p>
            <a:r>
              <a:rPr lang="en-US" dirty="0" smtClean="0"/>
              <a:t>Supports students independent meaning-making</a:t>
            </a:r>
          </a:p>
          <a:p>
            <a:r>
              <a:rPr lang="en-US" dirty="0" smtClean="0"/>
              <a:t>Offers opportunities to communicate in small groups</a:t>
            </a:r>
          </a:p>
          <a:p>
            <a:r>
              <a:rPr lang="en-US" dirty="0" smtClean="0"/>
              <a:t>Clarify understanding with whole group discussions</a:t>
            </a:r>
          </a:p>
          <a:p>
            <a:r>
              <a:rPr lang="en-US" dirty="0" smtClean="0"/>
              <a:t>Informally assess students’ understanding</a:t>
            </a:r>
            <a:endParaRPr lang="en-US" dirty="0"/>
          </a:p>
        </p:txBody>
      </p:sp>
      <p:pic>
        <p:nvPicPr>
          <p:cNvPr id="8194" name="Picture 2" descr="C:\Users\GBelanger.CNYRIC\AppData\Local\Microsoft\Windows\Temporary Internet Files\Content.IE5\XFWA3SIR\zoomicon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5105400"/>
            <a:ext cx="3022489" cy="151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922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Zoom-In-Zoom-Out </a:t>
            </a:r>
            <a:endParaRPr lang="en-US" dirty="0"/>
          </a:p>
        </p:txBody>
      </p:sp>
      <p:sp>
        <p:nvSpPr>
          <p:cNvPr id="3" name="Content Placeholder 2"/>
          <p:cNvSpPr>
            <a:spLocks noGrp="1"/>
          </p:cNvSpPr>
          <p:nvPr>
            <p:ph idx="1"/>
          </p:nvPr>
        </p:nvSpPr>
        <p:spPr/>
        <p:txBody>
          <a:bodyPr/>
          <a:lstStyle/>
          <a:p>
            <a:pPr marL="0" indent="0">
              <a:buNone/>
            </a:pPr>
            <a:r>
              <a:rPr lang="en-US" dirty="0" smtClean="0"/>
              <a:t>1) Think-Pair-Share</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9654" y="4343400"/>
            <a:ext cx="2865581" cy="214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231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1) Think-pair-share</a:t>
            </a:r>
            <a:endParaRPr lang="en-US" dirty="0"/>
          </a:p>
        </p:txBody>
      </p:sp>
      <p:sp>
        <p:nvSpPr>
          <p:cNvPr id="3" name="Content Placeholder 2"/>
          <p:cNvSpPr>
            <a:spLocks noGrp="1"/>
          </p:cNvSpPr>
          <p:nvPr>
            <p:ph idx="1"/>
          </p:nvPr>
        </p:nvSpPr>
        <p:spPr/>
        <p:txBody>
          <a:bodyPr/>
          <a:lstStyle/>
          <a:p>
            <a:r>
              <a:rPr lang="en-US" dirty="0" smtClean="0"/>
              <a:t>Give students an opportunity to read independently</a:t>
            </a:r>
          </a:p>
          <a:p>
            <a:r>
              <a:rPr lang="en-US" dirty="0" smtClean="0"/>
              <a:t>Students take turns sharing what they understand</a:t>
            </a:r>
          </a:p>
          <a:p>
            <a:r>
              <a:rPr lang="en-US" dirty="0" smtClean="0"/>
              <a:t>Partners discuss similarities and differences to arrive at a consensus of what they think the problem mean </a:t>
            </a:r>
            <a:endParaRPr lang="en-US" dirty="0"/>
          </a:p>
        </p:txBody>
      </p:sp>
    </p:spTree>
    <p:extLst>
      <p:ext uri="{BB962C8B-B14F-4D97-AF65-F5344CB8AC3E}">
        <p14:creationId xmlns:p14="http://schemas.microsoft.com/office/powerpoint/2010/main" val="2175188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Zoom-In-Zoom-Out </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t>Think-Pair-Share</a:t>
            </a:r>
          </a:p>
          <a:p>
            <a:pPr marL="514350" indent="-514350">
              <a:buAutoNum type="arabicParenR"/>
            </a:pPr>
            <a:r>
              <a:rPr lang="en-US" dirty="0" smtClean="0"/>
              <a:t>Zoom In</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9654" y="4343400"/>
            <a:ext cx="2865581" cy="214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987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t>Zoom In</a:t>
            </a:r>
            <a:endParaRPr lang="en-US" u="sng" dirty="0"/>
          </a:p>
        </p:txBody>
      </p:sp>
      <p:sp>
        <p:nvSpPr>
          <p:cNvPr id="3" name="Content Placeholder 2"/>
          <p:cNvSpPr>
            <a:spLocks noGrp="1"/>
          </p:cNvSpPr>
          <p:nvPr>
            <p:ph idx="1"/>
          </p:nvPr>
        </p:nvSpPr>
        <p:spPr/>
        <p:txBody>
          <a:bodyPr/>
          <a:lstStyle/>
          <a:p>
            <a:r>
              <a:rPr lang="en-US" dirty="0" smtClean="0"/>
              <a:t>Guide the class as the students analyze the information in the problem</a:t>
            </a:r>
          </a:p>
          <a:p>
            <a:r>
              <a:rPr lang="en-US" dirty="0" smtClean="0"/>
              <a:t>Help students determine important and extraneous information</a:t>
            </a:r>
          </a:p>
          <a:p>
            <a:r>
              <a:rPr lang="en-US" dirty="0" smtClean="0"/>
              <a:t>Students should identify and clarify meaning of vocabulary</a:t>
            </a:r>
            <a:endParaRPr lang="en-US" dirty="0"/>
          </a:p>
        </p:txBody>
      </p:sp>
    </p:spTree>
    <p:extLst>
      <p:ext uri="{BB962C8B-B14F-4D97-AF65-F5344CB8AC3E}">
        <p14:creationId xmlns:p14="http://schemas.microsoft.com/office/powerpoint/2010/main" val="1067787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Zoom-In-Zoom-Out </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t>Think-Pair-Share</a:t>
            </a:r>
          </a:p>
          <a:p>
            <a:pPr marL="514350" indent="-514350">
              <a:buAutoNum type="arabicParenR"/>
            </a:pPr>
            <a:r>
              <a:rPr lang="en-US" dirty="0" smtClean="0"/>
              <a:t>Zoom In</a:t>
            </a:r>
          </a:p>
          <a:p>
            <a:pPr marL="514350" indent="-514350">
              <a:buAutoNum type="arabicParenR"/>
            </a:pPr>
            <a:r>
              <a:rPr lang="en-US" dirty="0" smtClean="0"/>
              <a:t>Zoom Out</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9654" y="4343400"/>
            <a:ext cx="2865581" cy="214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16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t>Zoom Out</a:t>
            </a:r>
            <a:endParaRPr lang="en-US" u="sng" dirty="0"/>
          </a:p>
        </p:txBody>
      </p:sp>
      <p:sp>
        <p:nvSpPr>
          <p:cNvPr id="3" name="Content Placeholder 2"/>
          <p:cNvSpPr>
            <a:spLocks noGrp="1"/>
          </p:cNvSpPr>
          <p:nvPr>
            <p:ph idx="1"/>
          </p:nvPr>
        </p:nvSpPr>
        <p:spPr/>
        <p:txBody>
          <a:bodyPr/>
          <a:lstStyle/>
          <a:p>
            <a:r>
              <a:rPr lang="en-US" dirty="0" smtClean="0"/>
              <a:t>Ask partners:</a:t>
            </a:r>
          </a:p>
          <a:p>
            <a:pPr lvl="1"/>
            <a:r>
              <a:rPr lang="en-US" dirty="0"/>
              <a:t>What does the problem say</a:t>
            </a:r>
          </a:p>
          <a:p>
            <a:pPr lvl="1"/>
            <a:r>
              <a:rPr lang="en-US" dirty="0"/>
              <a:t>What math is needed to solve</a:t>
            </a:r>
          </a:p>
          <a:p>
            <a:pPr lvl="1"/>
            <a:r>
              <a:rPr lang="en-US" dirty="0"/>
              <a:t>What approaches might be useful</a:t>
            </a:r>
          </a:p>
          <a:p>
            <a:r>
              <a:rPr lang="en-US" dirty="0" smtClean="0"/>
              <a:t>If necessary lead class in a discussion on the process described for partners – let all possibilities arise</a:t>
            </a:r>
          </a:p>
          <a:p>
            <a:pPr lvl="1"/>
            <a:endParaRPr lang="en-US" dirty="0" smtClean="0"/>
          </a:p>
          <a:p>
            <a:pPr lvl="1"/>
            <a:endParaRPr lang="en-US" dirty="0"/>
          </a:p>
        </p:txBody>
      </p:sp>
    </p:spTree>
    <p:extLst>
      <p:ext uri="{BB962C8B-B14F-4D97-AF65-F5344CB8AC3E}">
        <p14:creationId xmlns:p14="http://schemas.microsoft.com/office/powerpoint/2010/main" val="1861251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Zoom-In-Zoom-Out </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t>Think-Pair-Share</a:t>
            </a:r>
          </a:p>
          <a:p>
            <a:pPr marL="514350" indent="-514350">
              <a:buAutoNum type="arabicParenR"/>
            </a:pPr>
            <a:r>
              <a:rPr lang="en-US" dirty="0" smtClean="0"/>
              <a:t>Zoom In</a:t>
            </a:r>
          </a:p>
          <a:p>
            <a:pPr marL="514350" indent="-514350">
              <a:buAutoNum type="arabicParenR"/>
            </a:pPr>
            <a:r>
              <a:rPr lang="en-US" dirty="0" smtClean="0"/>
              <a:t>Zoom Out</a:t>
            </a:r>
          </a:p>
          <a:p>
            <a:pPr marL="514350" indent="-514350">
              <a:buAutoNum type="arabicParenR"/>
            </a:pPr>
            <a:r>
              <a:rPr lang="en-US" dirty="0" smtClean="0"/>
              <a:t>Solve</a:t>
            </a:r>
          </a:p>
          <a:p>
            <a:pPr marL="514350" indent="-514350">
              <a:buAutoNum type="arabicParenR"/>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9654" y="4343400"/>
            <a:ext cx="2865581" cy="214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455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indent="0" algn="l">
              <a:buNone/>
            </a:pPr>
            <a:r>
              <a:rPr lang="en-US" dirty="0" smtClean="0"/>
              <a:t>Some definitions:</a:t>
            </a:r>
            <a:endParaRPr lang="en-US" dirty="0"/>
          </a:p>
        </p:txBody>
      </p:sp>
      <p:sp>
        <p:nvSpPr>
          <p:cNvPr id="5" name="Text Placeholder 4"/>
          <p:cNvSpPr>
            <a:spLocks noGrp="1"/>
          </p:cNvSpPr>
          <p:nvPr>
            <p:ph type="body" idx="4294967295"/>
          </p:nvPr>
        </p:nvSpPr>
        <p:spPr>
          <a:xfrm>
            <a:off x="1066800" y="1676400"/>
            <a:ext cx="7543800" cy="3733800"/>
          </a:xfrm>
        </p:spPr>
        <p:txBody>
          <a:bodyPr>
            <a:noAutofit/>
          </a:bodyPr>
          <a:lstStyle/>
          <a:p>
            <a:pPr marL="342900" indent="-342900" algn="l">
              <a:buFont typeface="Arial" panose="020B0604020202020204" pitchFamily="34" charset="0"/>
              <a:buChar char="•"/>
            </a:pPr>
            <a:r>
              <a:rPr lang="en-US" sz="2800" dirty="0" smtClean="0"/>
              <a:t>Acquisition and learning and how the combination of the two allows one to communicate</a:t>
            </a:r>
          </a:p>
          <a:p>
            <a:pPr marL="342900" indent="-342900" algn="l">
              <a:buFont typeface="Arial" panose="020B0604020202020204" pitchFamily="34" charset="0"/>
              <a:buChar char="•"/>
            </a:pPr>
            <a:r>
              <a:rPr lang="en-US" sz="2800" dirty="0" smtClean="0"/>
              <a:t>Socially recognized ways of generating, communicating, and negotiating meaningful content through the medium of encoded text</a:t>
            </a:r>
          </a:p>
          <a:p>
            <a:pPr marL="342900" indent="-342900" algn="l">
              <a:buFont typeface="Arial" panose="020B0604020202020204" pitchFamily="34" charset="0"/>
              <a:buChar char="•"/>
            </a:pPr>
            <a:r>
              <a:rPr lang="en-US" sz="2800" dirty="0" smtClean="0"/>
              <a:t>Code breaker, text participant, text user and text analyst</a:t>
            </a:r>
          </a:p>
          <a:p>
            <a:pPr marL="342900" indent="-342900" algn="l">
              <a:buFont typeface="Arial" panose="020B0604020202020204" pitchFamily="34" charset="0"/>
              <a:buChar char="•"/>
            </a:pPr>
            <a:r>
              <a:rPr lang="en-US" sz="2800" dirty="0" smtClean="0"/>
              <a:t>Use and critically examine the text </a:t>
            </a:r>
            <a:endParaRPr lang="en-US" sz="2800" dirty="0"/>
          </a:p>
        </p:txBody>
      </p:sp>
    </p:spTree>
    <p:extLst>
      <p:ext uri="{BB962C8B-B14F-4D97-AF65-F5344CB8AC3E}">
        <p14:creationId xmlns:p14="http://schemas.microsoft.com/office/powerpoint/2010/main" val="114239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t>Solve</a:t>
            </a:r>
            <a:endParaRPr lang="en-US" u="sng" dirty="0"/>
          </a:p>
        </p:txBody>
      </p:sp>
      <p:sp>
        <p:nvSpPr>
          <p:cNvPr id="3" name="Content Placeholder 2"/>
          <p:cNvSpPr>
            <a:spLocks noGrp="1"/>
          </p:cNvSpPr>
          <p:nvPr>
            <p:ph idx="1"/>
          </p:nvPr>
        </p:nvSpPr>
        <p:spPr/>
        <p:txBody>
          <a:bodyPr/>
          <a:lstStyle/>
          <a:p>
            <a:r>
              <a:rPr lang="en-US" dirty="0" smtClean="0"/>
              <a:t>Students should solve the task with peers</a:t>
            </a:r>
          </a:p>
          <a:p>
            <a:r>
              <a:rPr lang="en-US" dirty="0" smtClean="0"/>
              <a:t>Construct a written explanation of the process used</a:t>
            </a:r>
            <a:endParaRPr lang="en-US" dirty="0"/>
          </a:p>
        </p:txBody>
      </p:sp>
    </p:spTree>
    <p:extLst>
      <p:ext uri="{BB962C8B-B14F-4D97-AF65-F5344CB8AC3E}">
        <p14:creationId xmlns:p14="http://schemas.microsoft.com/office/powerpoint/2010/main" val="3297907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Zoom-In-Zoom-Out </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t>Think-Pair-Share</a:t>
            </a:r>
          </a:p>
          <a:p>
            <a:pPr marL="514350" indent="-514350">
              <a:buAutoNum type="arabicParenR"/>
            </a:pPr>
            <a:r>
              <a:rPr lang="en-US" dirty="0" smtClean="0"/>
              <a:t>Zoom In</a:t>
            </a:r>
          </a:p>
          <a:p>
            <a:pPr marL="514350" indent="-514350">
              <a:buAutoNum type="arabicParenR"/>
            </a:pPr>
            <a:r>
              <a:rPr lang="en-US" dirty="0" smtClean="0"/>
              <a:t>Zoom Out</a:t>
            </a:r>
          </a:p>
          <a:p>
            <a:pPr marL="514350" indent="-514350">
              <a:buAutoNum type="arabicParenR"/>
            </a:pPr>
            <a:r>
              <a:rPr lang="en-US" dirty="0" smtClean="0"/>
              <a:t>Solve</a:t>
            </a:r>
          </a:p>
          <a:p>
            <a:pPr marL="514350" indent="-514350">
              <a:buAutoNum type="arabicParenR"/>
            </a:pPr>
            <a:r>
              <a:rPr lang="en-US" dirty="0" smtClean="0"/>
              <a:t>Group Share</a:t>
            </a:r>
          </a:p>
          <a:p>
            <a:pPr marL="514350" indent="-514350">
              <a:buAutoNum type="arabicParenR"/>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9654" y="4343400"/>
            <a:ext cx="2865581" cy="214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02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u="sng" dirty="0" smtClean="0"/>
              <a:t>Group Share</a:t>
            </a:r>
            <a:endParaRPr lang="en-US" u="sng" dirty="0"/>
          </a:p>
        </p:txBody>
      </p:sp>
      <p:sp>
        <p:nvSpPr>
          <p:cNvPr id="5" name="Content Placeholder 4"/>
          <p:cNvSpPr>
            <a:spLocks noGrp="1"/>
          </p:cNvSpPr>
          <p:nvPr>
            <p:ph idx="1"/>
          </p:nvPr>
        </p:nvSpPr>
        <p:spPr/>
        <p:txBody>
          <a:bodyPr/>
          <a:lstStyle/>
          <a:p>
            <a:r>
              <a:rPr lang="en-US" dirty="0" smtClean="0"/>
              <a:t>Provide opportunities for students to illustrate different approaches in a whole-class setting</a:t>
            </a:r>
          </a:p>
          <a:p>
            <a:r>
              <a:rPr lang="en-US" dirty="0" smtClean="0"/>
              <a:t>The purpose is to </a:t>
            </a:r>
          </a:p>
          <a:p>
            <a:pPr lvl="1"/>
            <a:r>
              <a:rPr lang="en-US" dirty="0" smtClean="0"/>
              <a:t>Have students recognize the value of different methods</a:t>
            </a:r>
          </a:p>
          <a:p>
            <a:pPr lvl="1"/>
            <a:r>
              <a:rPr lang="en-US" dirty="0" smtClean="0"/>
              <a:t>Analyze the effectiveness and efficiency of different approaches </a:t>
            </a:r>
          </a:p>
          <a:p>
            <a:endParaRPr lang="en-US" dirty="0"/>
          </a:p>
        </p:txBody>
      </p:sp>
    </p:spTree>
    <p:extLst>
      <p:ext uri="{BB962C8B-B14F-4D97-AF65-F5344CB8AC3E}">
        <p14:creationId xmlns:p14="http://schemas.microsoft.com/office/powerpoint/2010/main" val="503441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Zoom-In-Zoom-Out </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t>Think-Pair-Share</a:t>
            </a:r>
          </a:p>
          <a:p>
            <a:pPr marL="514350" indent="-514350">
              <a:buAutoNum type="arabicParenR"/>
            </a:pPr>
            <a:r>
              <a:rPr lang="en-US" dirty="0" smtClean="0"/>
              <a:t>Zoom In</a:t>
            </a:r>
          </a:p>
          <a:p>
            <a:pPr marL="514350" indent="-514350">
              <a:buAutoNum type="arabicParenR"/>
            </a:pPr>
            <a:r>
              <a:rPr lang="en-US" dirty="0" smtClean="0"/>
              <a:t>Zoom Out</a:t>
            </a:r>
          </a:p>
          <a:p>
            <a:pPr marL="514350" indent="-514350">
              <a:buAutoNum type="arabicParenR"/>
            </a:pPr>
            <a:r>
              <a:rPr lang="en-US" dirty="0" smtClean="0"/>
              <a:t>Solve</a:t>
            </a:r>
          </a:p>
          <a:p>
            <a:pPr marL="514350" indent="-514350">
              <a:buAutoNum type="arabicParenR"/>
            </a:pPr>
            <a:r>
              <a:rPr lang="en-US" dirty="0" smtClean="0"/>
              <a:t>Group Share</a:t>
            </a:r>
          </a:p>
          <a:p>
            <a:pPr marL="514350" indent="-514350">
              <a:buAutoNum type="arabicParenR"/>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9654" y="4343400"/>
            <a:ext cx="2865581" cy="214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361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t>Planning</a:t>
            </a:r>
            <a:endParaRPr lang="en-US" u="sng" dirty="0"/>
          </a:p>
        </p:txBody>
      </p:sp>
      <p:sp>
        <p:nvSpPr>
          <p:cNvPr id="3" name="Content Placeholder 2"/>
          <p:cNvSpPr>
            <a:spLocks noGrp="1"/>
          </p:cNvSpPr>
          <p:nvPr>
            <p:ph idx="1"/>
          </p:nvPr>
        </p:nvSpPr>
        <p:spPr/>
        <p:txBody>
          <a:bodyPr/>
          <a:lstStyle/>
          <a:p>
            <a:pPr marL="514350" indent="-514350">
              <a:buAutoNum type="arabicParenR"/>
            </a:pPr>
            <a:r>
              <a:rPr lang="en-US" dirty="0" smtClean="0"/>
              <a:t>What parts of the Zoom-In-Zoom-Out might be the most challenging?</a:t>
            </a:r>
          </a:p>
          <a:p>
            <a:pPr marL="514350" indent="-514350">
              <a:buAutoNum type="arabicParenR"/>
            </a:pPr>
            <a:r>
              <a:rPr lang="en-US" dirty="0" smtClean="0"/>
              <a:t>How might you modify this comprehension strategy for use in your class?</a:t>
            </a:r>
            <a:endParaRPr lang="en-US" dirty="0"/>
          </a:p>
        </p:txBody>
      </p:sp>
    </p:spTree>
    <p:extLst>
      <p:ext uri="{BB962C8B-B14F-4D97-AF65-F5344CB8AC3E}">
        <p14:creationId xmlns:p14="http://schemas.microsoft.com/office/powerpoint/2010/main" val="484972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381000"/>
            <a:ext cx="6512511" cy="1143000"/>
          </a:xfrm>
        </p:spPr>
        <p:txBody>
          <a:bodyPr/>
          <a:lstStyle/>
          <a:p>
            <a:pPr marL="0" indent="0">
              <a:buNone/>
            </a:pPr>
            <a:r>
              <a:rPr lang="en-US" dirty="0" smtClean="0"/>
              <a:t>Mathematical Literacy:</a:t>
            </a:r>
            <a:endParaRPr lang="en-US" dirty="0"/>
          </a:p>
        </p:txBody>
      </p:sp>
      <p:sp>
        <p:nvSpPr>
          <p:cNvPr id="7" name="TextBox 6"/>
          <p:cNvSpPr txBox="1"/>
          <p:nvPr/>
        </p:nvSpPr>
        <p:spPr>
          <a:xfrm>
            <a:off x="762000" y="2590800"/>
            <a:ext cx="7924800" cy="2554545"/>
          </a:xfrm>
          <a:prstGeom prst="rect">
            <a:avLst/>
          </a:prstGeom>
          <a:noFill/>
        </p:spPr>
        <p:txBody>
          <a:bodyPr wrap="square" rtlCol="0">
            <a:spAutoFit/>
          </a:bodyPr>
          <a:lstStyle/>
          <a:p>
            <a:r>
              <a:rPr lang="en-US" sz="3200" dirty="0"/>
              <a:t>R</a:t>
            </a:r>
            <a:r>
              <a:rPr lang="en-US" sz="3200" dirty="0" smtClean="0"/>
              <a:t>ecognizing the language of mathematics and its symbols, understanding what is being represented, and being able to explain (through solving or words) how to solve the scenario presented. </a:t>
            </a:r>
            <a:endParaRPr lang="en-US" sz="3200" dirty="0"/>
          </a:p>
        </p:txBody>
      </p:sp>
      <p:sp>
        <p:nvSpPr>
          <p:cNvPr id="8" name="TextBox 7"/>
          <p:cNvSpPr txBox="1"/>
          <p:nvPr/>
        </p:nvSpPr>
        <p:spPr>
          <a:xfrm>
            <a:off x="6248400" y="6400800"/>
            <a:ext cx="2895600" cy="369332"/>
          </a:xfrm>
          <a:prstGeom prst="rect">
            <a:avLst/>
          </a:prstGeom>
          <a:noFill/>
        </p:spPr>
        <p:txBody>
          <a:bodyPr wrap="square" rtlCol="0">
            <a:spAutoFit/>
          </a:bodyPr>
          <a:lstStyle/>
          <a:p>
            <a:r>
              <a:rPr lang="en-US" dirty="0" err="1" smtClean="0"/>
              <a:t>Steinhilber</a:t>
            </a:r>
            <a:r>
              <a:rPr lang="en-US" dirty="0" smtClean="0"/>
              <a:t>, pg. 4</a:t>
            </a:r>
            <a:endParaRPr lang="en-US" dirty="0"/>
          </a:p>
        </p:txBody>
      </p:sp>
    </p:spTree>
    <p:extLst>
      <p:ext uri="{BB962C8B-B14F-4D97-AF65-F5344CB8AC3E}">
        <p14:creationId xmlns:p14="http://schemas.microsoft.com/office/powerpoint/2010/main" val="3928905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s.huffingtonpost.com/2015-10-21-1445410698-8403632-futurecontinu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157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4800" y="762000"/>
            <a:ext cx="8382000" cy="835460"/>
          </a:xfrm>
        </p:spPr>
        <p:txBody>
          <a:bodyPr>
            <a:noAutofit/>
          </a:bodyPr>
          <a:lstStyle/>
          <a:p>
            <a:pPr algn="ctr"/>
            <a:r>
              <a:rPr lang="en-US" sz="5400" dirty="0"/>
              <a:t>What does it mean to mathematically literate?</a:t>
            </a:r>
          </a:p>
        </p:txBody>
      </p:sp>
    </p:spTree>
    <p:extLst>
      <p:ext uri="{BB962C8B-B14F-4D97-AF65-F5344CB8AC3E}">
        <p14:creationId xmlns:p14="http://schemas.microsoft.com/office/powerpoint/2010/main" val="3374814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381000"/>
            <a:ext cx="6512511" cy="1143000"/>
          </a:xfrm>
        </p:spPr>
        <p:txBody>
          <a:bodyPr/>
          <a:lstStyle/>
          <a:p>
            <a:pPr marL="0" indent="0">
              <a:buNone/>
            </a:pPr>
            <a:r>
              <a:rPr lang="en-US" dirty="0" smtClean="0"/>
              <a:t>Mathematical Literacy:</a:t>
            </a:r>
            <a:endParaRPr lang="en-US" dirty="0"/>
          </a:p>
        </p:txBody>
      </p:sp>
      <p:sp>
        <p:nvSpPr>
          <p:cNvPr id="7" name="TextBox 6"/>
          <p:cNvSpPr txBox="1"/>
          <p:nvPr/>
        </p:nvSpPr>
        <p:spPr>
          <a:xfrm>
            <a:off x="762000" y="2590800"/>
            <a:ext cx="7924800" cy="2554545"/>
          </a:xfrm>
          <a:prstGeom prst="rect">
            <a:avLst/>
          </a:prstGeom>
          <a:noFill/>
        </p:spPr>
        <p:txBody>
          <a:bodyPr wrap="square" rtlCol="0">
            <a:spAutoFit/>
          </a:bodyPr>
          <a:lstStyle/>
          <a:p>
            <a:r>
              <a:rPr lang="en-US" sz="3200" dirty="0"/>
              <a:t>R</a:t>
            </a:r>
            <a:r>
              <a:rPr lang="en-US" sz="3200" dirty="0" smtClean="0"/>
              <a:t>ecognizing the language of mathematics and its symbols, understanding what is being represented, and being able to explain (through solving or words) how to solve the scenario presented. </a:t>
            </a:r>
            <a:endParaRPr lang="en-US" sz="3200" dirty="0"/>
          </a:p>
        </p:txBody>
      </p:sp>
      <p:sp>
        <p:nvSpPr>
          <p:cNvPr id="8" name="TextBox 7"/>
          <p:cNvSpPr txBox="1"/>
          <p:nvPr/>
        </p:nvSpPr>
        <p:spPr>
          <a:xfrm>
            <a:off x="6248400" y="6400800"/>
            <a:ext cx="2895600" cy="369332"/>
          </a:xfrm>
          <a:prstGeom prst="rect">
            <a:avLst/>
          </a:prstGeom>
          <a:noFill/>
        </p:spPr>
        <p:txBody>
          <a:bodyPr wrap="square" rtlCol="0">
            <a:spAutoFit/>
          </a:bodyPr>
          <a:lstStyle/>
          <a:p>
            <a:r>
              <a:rPr lang="en-US" dirty="0" err="1" smtClean="0"/>
              <a:t>Steinhilber</a:t>
            </a:r>
            <a:r>
              <a:rPr lang="en-US" dirty="0" smtClean="0"/>
              <a:t>, pg. 4</a:t>
            </a:r>
            <a:endParaRPr lang="en-US" dirty="0"/>
          </a:p>
        </p:txBody>
      </p:sp>
    </p:spTree>
    <p:extLst>
      <p:ext uri="{BB962C8B-B14F-4D97-AF65-F5344CB8AC3E}">
        <p14:creationId xmlns:p14="http://schemas.microsoft.com/office/powerpoint/2010/main" val="2374892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09600" y="1066800"/>
            <a:ext cx="3388660" cy="2139518"/>
          </a:xfrm>
        </p:spPr>
        <p:txBody>
          <a:bodyPr>
            <a:noAutofit/>
          </a:bodyPr>
          <a:lstStyle/>
          <a:p>
            <a:r>
              <a:rPr lang="en-US" sz="2800" dirty="0" smtClean="0"/>
              <a:t>Can we consider a student who missed zero questions on a worksheet literate if they cannot explain why they follow those steps or what happens if they mix them up?</a:t>
            </a:r>
            <a:endParaRPr lang="en-US" sz="2800" dirty="0"/>
          </a:p>
        </p:txBody>
      </p:sp>
      <p:pic>
        <p:nvPicPr>
          <p:cNvPr id="1026" name="Picture 2" descr="http://www.2016auditions.com/wp-content/uploads/2013/11/math-wi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762000"/>
            <a:ext cx="47244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80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544" y="228600"/>
            <a:ext cx="6512511" cy="914400"/>
          </a:xfrm>
        </p:spPr>
        <p:txBody>
          <a:bodyPr>
            <a:normAutofit/>
          </a:bodyPr>
          <a:lstStyle/>
          <a:p>
            <a:pPr marL="0" indent="0" algn="ctr">
              <a:buNone/>
            </a:pPr>
            <a:r>
              <a:rPr lang="en-US" dirty="0" smtClean="0"/>
              <a:t>Mathematical Practices</a:t>
            </a:r>
            <a:endParaRPr lang="en-US" dirty="0"/>
          </a:p>
        </p:txBody>
      </p:sp>
      <p:pic>
        <p:nvPicPr>
          <p:cNvPr id="3" name="Picture 2" descr="https://slcsbweb1.stlucie.k12.fl.us/wp-content/uploads/2013/03/Standards-for-MP47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300332" cy="534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51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Practices</a:t>
            </a:r>
            <a:endParaRPr lang="en-US" dirty="0"/>
          </a:p>
        </p:txBody>
      </p:sp>
      <p:sp>
        <p:nvSpPr>
          <p:cNvPr id="3" name="Rectangle 2"/>
          <p:cNvSpPr/>
          <p:nvPr/>
        </p:nvSpPr>
        <p:spPr>
          <a:xfrm>
            <a:off x="685800" y="2438400"/>
            <a:ext cx="7696200" cy="2523768"/>
          </a:xfrm>
          <a:prstGeom prst="rect">
            <a:avLst/>
          </a:prstGeom>
        </p:spPr>
        <p:txBody>
          <a:bodyPr wrap="square">
            <a:spAutoFit/>
          </a:bodyPr>
          <a:lstStyle/>
          <a:p>
            <a:r>
              <a:rPr lang="en-US" dirty="0"/>
              <a:t> </a:t>
            </a:r>
          </a:p>
          <a:p>
            <a:r>
              <a:rPr lang="en-US" sz="2800" dirty="0"/>
              <a:t>The Standards for Mathematical Practice describe ways in which developing student practitioners </a:t>
            </a:r>
            <a:r>
              <a:rPr lang="en-US" sz="2800" dirty="0" smtClean="0"/>
              <a:t>…ought </a:t>
            </a:r>
            <a:r>
              <a:rPr lang="en-US" sz="2800" dirty="0"/>
              <a:t>to engage with the subject matter as they grow in mathematical maturity and </a:t>
            </a:r>
            <a:r>
              <a:rPr lang="en-US" sz="2800" dirty="0" smtClean="0"/>
              <a:t>expertise.</a:t>
            </a:r>
            <a:endParaRPr lang="en-US" sz="2800" dirty="0"/>
          </a:p>
        </p:txBody>
      </p:sp>
    </p:spTree>
    <p:extLst>
      <p:ext uri="{BB962C8B-B14F-4D97-AF65-F5344CB8AC3E}">
        <p14:creationId xmlns:p14="http://schemas.microsoft.com/office/powerpoint/2010/main" val="1241446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Belanger.CNYRIC\AppData\Local\Microsoft\Windows\Temporary Internet Files\Content.IE5\4MV2S1JN\searching_m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8000"/>
            <a:ext cx="2843784"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2514600"/>
            <a:ext cx="4572000" cy="3970318"/>
          </a:xfrm>
          <a:prstGeom prst="rect">
            <a:avLst/>
          </a:prstGeom>
          <a:ln>
            <a:solidFill>
              <a:schemeClr val="accent1"/>
            </a:solidFill>
          </a:ln>
        </p:spPr>
        <p:txBody>
          <a:bodyPr>
            <a:spAutoFit/>
          </a:bodyPr>
          <a:lstStyle/>
          <a:p>
            <a:r>
              <a:rPr lang="en-US" sz="2800" dirty="0" smtClean="0"/>
              <a:t>Mathematical Literacy: Recognizing </a:t>
            </a:r>
            <a:r>
              <a:rPr lang="en-US" sz="2800" dirty="0"/>
              <a:t>the language of mathematics and its symbols, understanding what is being represented, and being able to explain (through solving or words) how to solve the scenario presented. </a:t>
            </a:r>
          </a:p>
        </p:txBody>
      </p:sp>
      <p:sp>
        <p:nvSpPr>
          <p:cNvPr id="11" name="Title 10"/>
          <p:cNvSpPr>
            <a:spLocks noGrp="1"/>
          </p:cNvSpPr>
          <p:nvPr>
            <p:ph type="title"/>
          </p:nvPr>
        </p:nvSpPr>
        <p:spPr>
          <a:xfrm>
            <a:off x="405384" y="533400"/>
            <a:ext cx="8229600" cy="1143000"/>
          </a:xfrm>
        </p:spPr>
        <p:txBody>
          <a:bodyPr>
            <a:normAutofit fontScale="90000"/>
          </a:bodyPr>
          <a:lstStyle/>
          <a:p>
            <a:pPr algn="ctr"/>
            <a:r>
              <a:rPr lang="en-US" dirty="0" smtClean="0"/>
              <a:t>Find literacy in the mathematical practices.</a:t>
            </a:r>
            <a:endParaRPr lang="en-US" dirty="0"/>
          </a:p>
        </p:txBody>
      </p:sp>
    </p:spTree>
    <p:extLst>
      <p:ext uri="{BB962C8B-B14F-4D97-AF65-F5344CB8AC3E}">
        <p14:creationId xmlns:p14="http://schemas.microsoft.com/office/powerpoint/2010/main" val="1544157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3231</TotalTime>
  <Words>879</Words>
  <Application>Microsoft Office PowerPoint</Application>
  <PresentationFormat>On-screen Show (4:3)</PresentationFormat>
  <Paragraphs>135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Foundry</vt:lpstr>
      <vt:lpstr>Literacy in the  Math Class</vt:lpstr>
      <vt:lpstr>PowerPoint Presentation</vt:lpstr>
      <vt:lpstr>Some definitions:</vt:lpstr>
      <vt:lpstr>PowerPoint Presentation</vt:lpstr>
      <vt:lpstr>Mathematical Literacy:</vt:lpstr>
      <vt:lpstr>PowerPoint Presentation</vt:lpstr>
      <vt:lpstr>Mathematical Practices</vt:lpstr>
      <vt:lpstr>Mathematical Practices</vt:lpstr>
      <vt:lpstr>Find literacy in the mathematical practices.</vt:lpstr>
      <vt:lpstr>To learn math students must construct it for themselves</vt:lpstr>
      <vt:lpstr>Writing in the Math Class</vt:lpstr>
      <vt:lpstr>Writing in the Math Class:</vt:lpstr>
      <vt:lpstr>Ideas for Writing to Learn</vt:lpstr>
      <vt:lpstr>Writing to Learn</vt:lpstr>
      <vt:lpstr>Planning</vt:lpstr>
      <vt:lpstr>Toward a Discourse Community</vt:lpstr>
      <vt:lpstr>What are some ways that you encourage math-talk in your classroom?</vt:lpstr>
      <vt:lpstr>Learning from students’ work with discourse</vt:lpstr>
      <vt:lpstr>Classroom Environment:</vt:lpstr>
      <vt:lpstr>Planning</vt:lpstr>
      <vt:lpstr>Zoom-In-Zoom-Out</vt:lpstr>
      <vt:lpstr>Zoom-In-Zoom-Out </vt:lpstr>
      <vt:lpstr>Zoom-In-Zoom-Out </vt:lpstr>
      <vt:lpstr>1) Think-pair-share</vt:lpstr>
      <vt:lpstr>Zoom-In-Zoom-Out </vt:lpstr>
      <vt:lpstr>Zoom In</vt:lpstr>
      <vt:lpstr>Zoom-In-Zoom-Out </vt:lpstr>
      <vt:lpstr>Zoom Out</vt:lpstr>
      <vt:lpstr>Zoom-In-Zoom-Out </vt:lpstr>
      <vt:lpstr>Solve</vt:lpstr>
      <vt:lpstr>Zoom-In-Zoom-Out </vt:lpstr>
      <vt:lpstr>Group Share</vt:lpstr>
      <vt:lpstr>Zoom-In-Zoom-Out </vt:lpstr>
      <vt:lpstr>Planning</vt:lpstr>
      <vt:lpstr>Mathematical Literacy:</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in the  Math Class</dc:title>
  <dc:creator>ocm boces</dc:creator>
  <cp:lastModifiedBy>ocm boces</cp:lastModifiedBy>
  <cp:revision>25</cp:revision>
  <dcterms:created xsi:type="dcterms:W3CDTF">2016-02-29T23:41:40Z</dcterms:created>
  <dcterms:modified xsi:type="dcterms:W3CDTF">2016-03-10T20:07:48Z</dcterms:modified>
</cp:coreProperties>
</file>