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612" r:id="rId2"/>
    <p:sldId id="615" r:id="rId3"/>
    <p:sldId id="614" r:id="rId4"/>
    <p:sldId id="632" r:id="rId5"/>
    <p:sldId id="613" r:id="rId6"/>
    <p:sldId id="627" r:id="rId7"/>
    <p:sldId id="628" r:id="rId8"/>
    <p:sldId id="629" r:id="rId9"/>
    <p:sldId id="630" r:id="rId10"/>
    <p:sldId id="631" r:id="rId11"/>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C5"/>
    <a:srgbClr val="FFFF00"/>
    <a:srgbClr val="5C6884"/>
    <a:srgbClr val="3C53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95361" autoAdjust="0"/>
  </p:normalViewPr>
  <p:slideViewPr>
    <p:cSldViewPr snapToGrid="0" snapToObjects="1">
      <p:cViewPr>
        <p:scale>
          <a:sx n="30" d="100"/>
          <a:sy n="30" d="100"/>
        </p:scale>
        <p:origin x="-1950" y="-16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E6C20-B473-41A4-93DA-48126B75A850}" type="doc">
      <dgm:prSet loTypeId="urn:microsoft.com/office/officeart/2005/8/layout/process1" loCatId="process" qsTypeId="urn:microsoft.com/office/officeart/2005/8/quickstyle/simple1" qsCatId="simple" csTypeId="urn:microsoft.com/office/officeart/2005/8/colors/accent1_2" csCatId="accent1" phldr="1"/>
      <dgm:spPr/>
    </dgm:pt>
    <dgm:pt modelId="{210264B7-61D0-4532-B10C-E2C4F2B1BC73}">
      <dgm:prSet phldrT="[Text]" custT="1"/>
      <dgm:spPr/>
      <dgm:t>
        <a:bodyPr/>
        <a:lstStyle/>
        <a:p>
          <a:r>
            <a:rPr lang="en-US" sz="2400" dirty="0" smtClean="0"/>
            <a:t>Post request process at beginning of school year</a:t>
          </a:r>
          <a:endParaRPr lang="en-US" sz="2400" dirty="0"/>
        </a:p>
      </dgm:t>
    </dgm:pt>
    <dgm:pt modelId="{6CF1743D-DD26-4828-A67E-F8AD5EDC5C11}" type="parTrans" cxnId="{F0F84A00-5BFA-4BC9-841E-82226CD1E3E5}">
      <dgm:prSet/>
      <dgm:spPr/>
      <dgm:t>
        <a:bodyPr/>
        <a:lstStyle/>
        <a:p>
          <a:endParaRPr lang="en-US"/>
        </a:p>
      </dgm:t>
    </dgm:pt>
    <dgm:pt modelId="{9787DE16-FE40-4280-9A90-E083E9F32037}" type="sibTrans" cxnId="{F0F84A00-5BFA-4BC9-841E-82226CD1E3E5}">
      <dgm:prSet/>
      <dgm:spPr/>
      <dgm:t>
        <a:bodyPr/>
        <a:lstStyle/>
        <a:p>
          <a:endParaRPr lang="en-US" dirty="0"/>
        </a:p>
      </dgm:t>
    </dgm:pt>
    <dgm:pt modelId="{FC33F317-C5E3-4BBF-8BCD-2F372D76D74B}">
      <dgm:prSet phldrT="[Text]" custT="1"/>
      <dgm:spPr/>
      <dgm:t>
        <a:bodyPr/>
        <a:lstStyle/>
        <a:p>
          <a:r>
            <a:rPr lang="en-US" sz="2400" dirty="0" smtClean="0"/>
            <a:t>Request generates form for requestor to fill out and MAIL to district contact person</a:t>
          </a:r>
          <a:endParaRPr lang="en-US" sz="2400" dirty="0"/>
        </a:p>
      </dgm:t>
    </dgm:pt>
    <dgm:pt modelId="{F4A09AE2-51CC-45A2-BFCF-7F3D62B1F23E}" type="parTrans" cxnId="{62BC6D7F-83A8-4D2B-AFCD-566C3CA14DE5}">
      <dgm:prSet/>
      <dgm:spPr/>
      <dgm:t>
        <a:bodyPr/>
        <a:lstStyle/>
        <a:p>
          <a:endParaRPr lang="en-US"/>
        </a:p>
      </dgm:t>
    </dgm:pt>
    <dgm:pt modelId="{C3345332-67AF-4423-82B5-5022B1AC2F66}" type="sibTrans" cxnId="{62BC6D7F-83A8-4D2B-AFCD-566C3CA14DE5}">
      <dgm:prSet/>
      <dgm:spPr/>
      <dgm:t>
        <a:bodyPr/>
        <a:lstStyle/>
        <a:p>
          <a:endParaRPr lang="en-US" dirty="0"/>
        </a:p>
      </dgm:t>
    </dgm:pt>
    <dgm:pt modelId="{4CF2CDAB-59A0-44F8-8EA3-666F9DCD1BE6}">
      <dgm:prSet phldrT="[Text]" custT="1"/>
      <dgm:spPr/>
      <dgm:t>
        <a:bodyPr/>
        <a:lstStyle/>
        <a:p>
          <a:r>
            <a:rPr lang="en-US" sz="2400" dirty="0" smtClean="0"/>
            <a:t>District verifies eligibility of request and current teacher(s) and  principal</a:t>
          </a:r>
          <a:endParaRPr lang="en-US" sz="2400" dirty="0"/>
        </a:p>
      </dgm:t>
    </dgm:pt>
    <dgm:pt modelId="{2619A7AB-C118-4B84-9F6D-507EDDBF918D}" type="parTrans" cxnId="{9446B7DA-BE55-4DBA-8CDB-0A437C3DE09B}">
      <dgm:prSet/>
      <dgm:spPr/>
      <dgm:t>
        <a:bodyPr/>
        <a:lstStyle/>
        <a:p>
          <a:endParaRPr lang="en-US"/>
        </a:p>
      </dgm:t>
    </dgm:pt>
    <dgm:pt modelId="{A0393C3D-C1B2-42D7-B6FF-9ACF1BB596E3}" type="sibTrans" cxnId="{9446B7DA-BE55-4DBA-8CDB-0A437C3DE09B}">
      <dgm:prSet/>
      <dgm:spPr/>
      <dgm:t>
        <a:bodyPr/>
        <a:lstStyle/>
        <a:p>
          <a:endParaRPr lang="en-US" dirty="0"/>
        </a:p>
      </dgm:t>
    </dgm:pt>
    <dgm:pt modelId="{93283755-1DC6-41B2-AC25-FC1D9DFC55F6}">
      <dgm:prSet custT="1"/>
      <dgm:spPr/>
      <dgm:t>
        <a:bodyPr/>
        <a:lstStyle/>
        <a:p>
          <a:r>
            <a:rPr lang="en-US" sz="2400" dirty="0" smtClean="0"/>
            <a:t>District MAILS form with score, rating, and </a:t>
          </a:r>
          <a:r>
            <a:rPr lang="en-US" sz="2000" dirty="0" smtClean="0"/>
            <a:t>explanation</a:t>
          </a:r>
          <a:r>
            <a:rPr lang="en-US" sz="2300" dirty="0" smtClean="0"/>
            <a:t> </a:t>
          </a:r>
          <a:r>
            <a:rPr lang="en-US" sz="2400" dirty="0" smtClean="0"/>
            <a:t>sheet</a:t>
          </a:r>
          <a:endParaRPr lang="en-US" sz="2300" dirty="0"/>
        </a:p>
      </dgm:t>
    </dgm:pt>
    <dgm:pt modelId="{C756C17A-0204-4E0C-9D32-DE82710AF7CB}" type="parTrans" cxnId="{0B71DD31-044F-40AB-9C69-66C46E874672}">
      <dgm:prSet/>
      <dgm:spPr/>
      <dgm:t>
        <a:bodyPr/>
        <a:lstStyle/>
        <a:p>
          <a:endParaRPr lang="en-US"/>
        </a:p>
      </dgm:t>
    </dgm:pt>
    <dgm:pt modelId="{59F13282-DBB1-4FD6-9DDA-CFC27C1CE896}" type="sibTrans" cxnId="{0B71DD31-044F-40AB-9C69-66C46E874672}">
      <dgm:prSet/>
      <dgm:spPr/>
      <dgm:t>
        <a:bodyPr/>
        <a:lstStyle/>
        <a:p>
          <a:endParaRPr lang="en-US"/>
        </a:p>
      </dgm:t>
    </dgm:pt>
    <dgm:pt modelId="{DF41BCC5-CAAF-4098-A887-61AE2A4CCC98}" type="pres">
      <dgm:prSet presAssocID="{666E6C20-B473-41A4-93DA-48126B75A850}" presName="Name0" presStyleCnt="0">
        <dgm:presLayoutVars>
          <dgm:dir/>
          <dgm:resizeHandles val="exact"/>
        </dgm:presLayoutVars>
      </dgm:prSet>
      <dgm:spPr/>
    </dgm:pt>
    <dgm:pt modelId="{9F8705C4-6749-43F7-97CB-BD744CA6C361}" type="pres">
      <dgm:prSet presAssocID="{210264B7-61D0-4532-B10C-E2C4F2B1BC73}" presName="node" presStyleLbl="node1" presStyleIdx="0" presStyleCnt="4" custScaleY="219980">
        <dgm:presLayoutVars>
          <dgm:bulletEnabled val="1"/>
        </dgm:presLayoutVars>
      </dgm:prSet>
      <dgm:spPr/>
      <dgm:t>
        <a:bodyPr/>
        <a:lstStyle/>
        <a:p>
          <a:endParaRPr lang="en-US"/>
        </a:p>
      </dgm:t>
    </dgm:pt>
    <dgm:pt modelId="{C8B05C6F-F483-45C2-806A-78211D01AD4B}" type="pres">
      <dgm:prSet presAssocID="{9787DE16-FE40-4280-9A90-E083E9F32037}" presName="sibTrans" presStyleLbl="sibTrans2D1" presStyleIdx="0" presStyleCnt="3"/>
      <dgm:spPr/>
      <dgm:t>
        <a:bodyPr/>
        <a:lstStyle/>
        <a:p>
          <a:endParaRPr lang="en-US"/>
        </a:p>
      </dgm:t>
    </dgm:pt>
    <dgm:pt modelId="{A8D8D6E6-70A2-4718-A2C6-DD09FAF27FE3}" type="pres">
      <dgm:prSet presAssocID="{9787DE16-FE40-4280-9A90-E083E9F32037}" presName="connectorText" presStyleLbl="sibTrans2D1" presStyleIdx="0" presStyleCnt="3"/>
      <dgm:spPr/>
      <dgm:t>
        <a:bodyPr/>
        <a:lstStyle/>
        <a:p>
          <a:endParaRPr lang="en-US"/>
        </a:p>
      </dgm:t>
    </dgm:pt>
    <dgm:pt modelId="{0EB0F32D-40A6-404F-8A41-6D2C02C814A8}" type="pres">
      <dgm:prSet presAssocID="{FC33F317-C5E3-4BBF-8BCD-2F372D76D74B}" presName="node" presStyleLbl="node1" presStyleIdx="1" presStyleCnt="4" custScaleY="219980">
        <dgm:presLayoutVars>
          <dgm:bulletEnabled val="1"/>
        </dgm:presLayoutVars>
      </dgm:prSet>
      <dgm:spPr/>
      <dgm:t>
        <a:bodyPr/>
        <a:lstStyle/>
        <a:p>
          <a:endParaRPr lang="en-US"/>
        </a:p>
      </dgm:t>
    </dgm:pt>
    <dgm:pt modelId="{ABF32607-E276-4B04-BE3B-5C88C3FF4D72}" type="pres">
      <dgm:prSet presAssocID="{C3345332-67AF-4423-82B5-5022B1AC2F66}" presName="sibTrans" presStyleLbl="sibTrans2D1" presStyleIdx="1" presStyleCnt="3"/>
      <dgm:spPr/>
      <dgm:t>
        <a:bodyPr/>
        <a:lstStyle/>
        <a:p>
          <a:endParaRPr lang="en-US"/>
        </a:p>
      </dgm:t>
    </dgm:pt>
    <dgm:pt modelId="{D3E9A90C-6ADF-48BB-B7BB-2B8B8A69EE5F}" type="pres">
      <dgm:prSet presAssocID="{C3345332-67AF-4423-82B5-5022B1AC2F66}" presName="connectorText" presStyleLbl="sibTrans2D1" presStyleIdx="1" presStyleCnt="3"/>
      <dgm:spPr/>
      <dgm:t>
        <a:bodyPr/>
        <a:lstStyle/>
        <a:p>
          <a:endParaRPr lang="en-US"/>
        </a:p>
      </dgm:t>
    </dgm:pt>
    <dgm:pt modelId="{9FC277F2-F15A-466D-AA7F-2795C5672530}" type="pres">
      <dgm:prSet presAssocID="{4CF2CDAB-59A0-44F8-8EA3-666F9DCD1BE6}" presName="node" presStyleLbl="node1" presStyleIdx="2" presStyleCnt="4" custScaleY="219980">
        <dgm:presLayoutVars>
          <dgm:bulletEnabled val="1"/>
        </dgm:presLayoutVars>
      </dgm:prSet>
      <dgm:spPr/>
      <dgm:t>
        <a:bodyPr/>
        <a:lstStyle/>
        <a:p>
          <a:endParaRPr lang="en-US"/>
        </a:p>
      </dgm:t>
    </dgm:pt>
    <dgm:pt modelId="{82645C19-309C-4938-9ED1-8661ED2C94DA}" type="pres">
      <dgm:prSet presAssocID="{A0393C3D-C1B2-42D7-B6FF-9ACF1BB596E3}" presName="sibTrans" presStyleLbl="sibTrans2D1" presStyleIdx="2" presStyleCnt="3"/>
      <dgm:spPr/>
      <dgm:t>
        <a:bodyPr/>
        <a:lstStyle/>
        <a:p>
          <a:endParaRPr lang="en-US"/>
        </a:p>
      </dgm:t>
    </dgm:pt>
    <dgm:pt modelId="{AF9BFAD3-A127-4D8D-8028-4FF9DE686A17}" type="pres">
      <dgm:prSet presAssocID="{A0393C3D-C1B2-42D7-B6FF-9ACF1BB596E3}" presName="connectorText" presStyleLbl="sibTrans2D1" presStyleIdx="2" presStyleCnt="3"/>
      <dgm:spPr/>
      <dgm:t>
        <a:bodyPr/>
        <a:lstStyle/>
        <a:p>
          <a:endParaRPr lang="en-US"/>
        </a:p>
      </dgm:t>
    </dgm:pt>
    <dgm:pt modelId="{0CCBDD39-A673-46A4-BC6E-0BB420FBB9FF}" type="pres">
      <dgm:prSet presAssocID="{93283755-1DC6-41B2-AC25-FC1D9DFC55F6}" presName="node" presStyleLbl="node1" presStyleIdx="3" presStyleCnt="4" custScaleY="219980">
        <dgm:presLayoutVars>
          <dgm:bulletEnabled val="1"/>
        </dgm:presLayoutVars>
      </dgm:prSet>
      <dgm:spPr/>
      <dgm:t>
        <a:bodyPr/>
        <a:lstStyle/>
        <a:p>
          <a:endParaRPr lang="en-US"/>
        </a:p>
      </dgm:t>
    </dgm:pt>
  </dgm:ptLst>
  <dgm:cxnLst>
    <dgm:cxn modelId="{48129A2A-A56C-4314-9FB1-2A1ED000DC40}" type="presOf" srcId="{C3345332-67AF-4423-82B5-5022B1AC2F66}" destId="{D3E9A90C-6ADF-48BB-B7BB-2B8B8A69EE5F}" srcOrd="1" destOrd="0" presId="urn:microsoft.com/office/officeart/2005/8/layout/process1"/>
    <dgm:cxn modelId="{29797680-7F60-4C11-BA4D-1B48346B6D96}" type="presOf" srcId="{FC33F317-C5E3-4BBF-8BCD-2F372D76D74B}" destId="{0EB0F32D-40A6-404F-8A41-6D2C02C814A8}" srcOrd="0" destOrd="0" presId="urn:microsoft.com/office/officeart/2005/8/layout/process1"/>
    <dgm:cxn modelId="{62BC6D7F-83A8-4D2B-AFCD-566C3CA14DE5}" srcId="{666E6C20-B473-41A4-93DA-48126B75A850}" destId="{FC33F317-C5E3-4BBF-8BCD-2F372D76D74B}" srcOrd="1" destOrd="0" parTransId="{F4A09AE2-51CC-45A2-BFCF-7F3D62B1F23E}" sibTransId="{C3345332-67AF-4423-82B5-5022B1AC2F66}"/>
    <dgm:cxn modelId="{650D6FFF-92B1-4720-B2E7-ADF51721F00B}" type="presOf" srcId="{9787DE16-FE40-4280-9A90-E083E9F32037}" destId="{C8B05C6F-F483-45C2-806A-78211D01AD4B}" srcOrd="0" destOrd="0" presId="urn:microsoft.com/office/officeart/2005/8/layout/process1"/>
    <dgm:cxn modelId="{A23C4C62-EC95-4513-A424-A3017F98AD70}" type="presOf" srcId="{A0393C3D-C1B2-42D7-B6FF-9ACF1BB596E3}" destId="{82645C19-309C-4938-9ED1-8661ED2C94DA}" srcOrd="0" destOrd="0" presId="urn:microsoft.com/office/officeart/2005/8/layout/process1"/>
    <dgm:cxn modelId="{B308E20D-507E-4081-98EF-F08BC4CF96FA}" type="presOf" srcId="{4CF2CDAB-59A0-44F8-8EA3-666F9DCD1BE6}" destId="{9FC277F2-F15A-466D-AA7F-2795C5672530}" srcOrd="0" destOrd="0" presId="urn:microsoft.com/office/officeart/2005/8/layout/process1"/>
    <dgm:cxn modelId="{048D05B1-4ECE-4D5C-A9EB-B777F6E60B14}" type="presOf" srcId="{9787DE16-FE40-4280-9A90-E083E9F32037}" destId="{A8D8D6E6-70A2-4718-A2C6-DD09FAF27FE3}" srcOrd="1" destOrd="0" presId="urn:microsoft.com/office/officeart/2005/8/layout/process1"/>
    <dgm:cxn modelId="{D8B81999-F055-4C2A-91CE-7D3198CFD5E3}" type="presOf" srcId="{A0393C3D-C1B2-42D7-B6FF-9ACF1BB596E3}" destId="{AF9BFAD3-A127-4D8D-8028-4FF9DE686A17}" srcOrd="1" destOrd="0" presId="urn:microsoft.com/office/officeart/2005/8/layout/process1"/>
    <dgm:cxn modelId="{0B71DD31-044F-40AB-9C69-66C46E874672}" srcId="{666E6C20-B473-41A4-93DA-48126B75A850}" destId="{93283755-1DC6-41B2-AC25-FC1D9DFC55F6}" srcOrd="3" destOrd="0" parTransId="{C756C17A-0204-4E0C-9D32-DE82710AF7CB}" sibTransId="{59F13282-DBB1-4FD6-9DDA-CFC27C1CE896}"/>
    <dgm:cxn modelId="{06E23F67-FB84-42EB-949F-34F0F18BDAC6}" type="presOf" srcId="{666E6C20-B473-41A4-93DA-48126B75A850}" destId="{DF41BCC5-CAAF-4098-A887-61AE2A4CCC98}" srcOrd="0" destOrd="0" presId="urn:microsoft.com/office/officeart/2005/8/layout/process1"/>
    <dgm:cxn modelId="{E7F5067A-005E-44F1-92C6-408897515217}" type="presOf" srcId="{210264B7-61D0-4532-B10C-E2C4F2B1BC73}" destId="{9F8705C4-6749-43F7-97CB-BD744CA6C361}" srcOrd="0" destOrd="0" presId="urn:microsoft.com/office/officeart/2005/8/layout/process1"/>
    <dgm:cxn modelId="{9446B7DA-BE55-4DBA-8CDB-0A437C3DE09B}" srcId="{666E6C20-B473-41A4-93DA-48126B75A850}" destId="{4CF2CDAB-59A0-44F8-8EA3-666F9DCD1BE6}" srcOrd="2" destOrd="0" parTransId="{2619A7AB-C118-4B84-9F6D-507EDDBF918D}" sibTransId="{A0393C3D-C1B2-42D7-B6FF-9ACF1BB596E3}"/>
    <dgm:cxn modelId="{EE9B6BE8-8DBD-4AE5-9063-5B7D3C7365E9}" type="presOf" srcId="{C3345332-67AF-4423-82B5-5022B1AC2F66}" destId="{ABF32607-E276-4B04-BE3B-5C88C3FF4D72}" srcOrd="0" destOrd="0" presId="urn:microsoft.com/office/officeart/2005/8/layout/process1"/>
    <dgm:cxn modelId="{5BB31B35-EE7E-4D0E-807D-E9519F0ADF1F}" type="presOf" srcId="{93283755-1DC6-41B2-AC25-FC1D9DFC55F6}" destId="{0CCBDD39-A673-46A4-BC6E-0BB420FBB9FF}" srcOrd="0" destOrd="0" presId="urn:microsoft.com/office/officeart/2005/8/layout/process1"/>
    <dgm:cxn modelId="{F0F84A00-5BFA-4BC9-841E-82226CD1E3E5}" srcId="{666E6C20-B473-41A4-93DA-48126B75A850}" destId="{210264B7-61D0-4532-B10C-E2C4F2B1BC73}" srcOrd="0" destOrd="0" parTransId="{6CF1743D-DD26-4828-A67E-F8AD5EDC5C11}" sibTransId="{9787DE16-FE40-4280-9A90-E083E9F32037}"/>
    <dgm:cxn modelId="{4DB98C30-16D3-4882-AEA4-D82E68ABF434}" type="presParOf" srcId="{DF41BCC5-CAAF-4098-A887-61AE2A4CCC98}" destId="{9F8705C4-6749-43F7-97CB-BD744CA6C361}" srcOrd="0" destOrd="0" presId="urn:microsoft.com/office/officeart/2005/8/layout/process1"/>
    <dgm:cxn modelId="{8966C6C8-21AB-4635-8B24-87FAFA09DA55}" type="presParOf" srcId="{DF41BCC5-CAAF-4098-A887-61AE2A4CCC98}" destId="{C8B05C6F-F483-45C2-806A-78211D01AD4B}" srcOrd="1" destOrd="0" presId="urn:microsoft.com/office/officeart/2005/8/layout/process1"/>
    <dgm:cxn modelId="{50367775-5255-4E2A-A1B4-6526D888080D}" type="presParOf" srcId="{C8B05C6F-F483-45C2-806A-78211D01AD4B}" destId="{A8D8D6E6-70A2-4718-A2C6-DD09FAF27FE3}" srcOrd="0" destOrd="0" presId="urn:microsoft.com/office/officeart/2005/8/layout/process1"/>
    <dgm:cxn modelId="{5236E03F-A158-4579-9F9B-93D7848A87A7}" type="presParOf" srcId="{DF41BCC5-CAAF-4098-A887-61AE2A4CCC98}" destId="{0EB0F32D-40A6-404F-8A41-6D2C02C814A8}" srcOrd="2" destOrd="0" presId="urn:microsoft.com/office/officeart/2005/8/layout/process1"/>
    <dgm:cxn modelId="{B9D35FC1-78CA-4944-9F5D-3EEB4E19C3DD}" type="presParOf" srcId="{DF41BCC5-CAAF-4098-A887-61AE2A4CCC98}" destId="{ABF32607-E276-4B04-BE3B-5C88C3FF4D72}" srcOrd="3" destOrd="0" presId="urn:microsoft.com/office/officeart/2005/8/layout/process1"/>
    <dgm:cxn modelId="{E98B1213-F6B5-4E9F-ADF8-EE3D2A16906F}" type="presParOf" srcId="{ABF32607-E276-4B04-BE3B-5C88C3FF4D72}" destId="{D3E9A90C-6ADF-48BB-B7BB-2B8B8A69EE5F}" srcOrd="0" destOrd="0" presId="urn:microsoft.com/office/officeart/2005/8/layout/process1"/>
    <dgm:cxn modelId="{4E356BEB-B144-4F6E-8FF8-1F890371B63D}" type="presParOf" srcId="{DF41BCC5-CAAF-4098-A887-61AE2A4CCC98}" destId="{9FC277F2-F15A-466D-AA7F-2795C5672530}" srcOrd="4" destOrd="0" presId="urn:microsoft.com/office/officeart/2005/8/layout/process1"/>
    <dgm:cxn modelId="{A8C50750-D42A-4AB1-8FB4-3BA392E0D00A}" type="presParOf" srcId="{DF41BCC5-CAAF-4098-A887-61AE2A4CCC98}" destId="{82645C19-309C-4938-9ED1-8661ED2C94DA}" srcOrd="5" destOrd="0" presId="urn:microsoft.com/office/officeart/2005/8/layout/process1"/>
    <dgm:cxn modelId="{69570F41-B805-4350-A064-2ADD558A46BA}" type="presParOf" srcId="{82645C19-309C-4938-9ED1-8661ED2C94DA}" destId="{AF9BFAD3-A127-4D8D-8028-4FF9DE686A17}" srcOrd="0" destOrd="0" presId="urn:microsoft.com/office/officeart/2005/8/layout/process1"/>
    <dgm:cxn modelId="{FBBD32F3-1515-48D1-90E0-C1FFED884CF2}" type="presParOf" srcId="{DF41BCC5-CAAF-4098-A887-61AE2A4CCC98}" destId="{0CCBDD39-A673-46A4-BC6E-0BB420FBB9FF}"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8705C4-6749-43F7-97CB-BD744CA6C361}">
      <dsp:nvSpPr>
        <dsp:cNvPr id="0" name=""/>
        <dsp:cNvSpPr/>
      </dsp:nvSpPr>
      <dsp:spPr>
        <a:xfrm>
          <a:off x="3616"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Post request process at beginning of school year</a:t>
          </a:r>
          <a:endParaRPr lang="en-US" sz="2400" kern="1200" dirty="0"/>
        </a:p>
      </dsp:txBody>
      <dsp:txXfrm>
        <a:off x="49928" y="46312"/>
        <a:ext cx="1488600" cy="4433338"/>
      </dsp:txXfrm>
    </dsp:sp>
    <dsp:sp modelId="{C8B05C6F-F483-45C2-806A-78211D01AD4B}">
      <dsp:nvSpPr>
        <dsp:cNvPr id="0" name=""/>
        <dsp:cNvSpPr/>
      </dsp:nvSpPr>
      <dsp:spPr>
        <a:xfrm>
          <a:off x="1742963" y="20669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1742963" y="2145338"/>
        <a:ext cx="234653" cy="235285"/>
      </dsp:txXfrm>
    </dsp:sp>
    <dsp:sp modelId="{0EB0F32D-40A6-404F-8A41-6D2C02C814A8}">
      <dsp:nvSpPr>
        <dsp:cNvPr id="0" name=""/>
        <dsp:cNvSpPr/>
      </dsp:nvSpPr>
      <dsp:spPr>
        <a:xfrm>
          <a:off x="2217330"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Request generates form for requestor to fill out and MAIL to district contact person</a:t>
          </a:r>
          <a:endParaRPr lang="en-US" sz="2400" kern="1200" dirty="0"/>
        </a:p>
      </dsp:txBody>
      <dsp:txXfrm>
        <a:off x="2263642" y="46312"/>
        <a:ext cx="1488600" cy="4433338"/>
      </dsp:txXfrm>
    </dsp:sp>
    <dsp:sp modelId="{ABF32607-E276-4B04-BE3B-5C88C3FF4D72}">
      <dsp:nvSpPr>
        <dsp:cNvPr id="0" name=""/>
        <dsp:cNvSpPr/>
      </dsp:nvSpPr>
      <dsp:spPr>
        <a:xfrm>
          <a:off x="3956677" y="20669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3956677" y="2145338"/>
        <a:ext cx="234653" cy="235285"/>
      </dsp:txXfrm>
    </dsp:sp>
    <dsp:sp modelId="{9FC277F2-F15A-466D-AA7F-2795C5672530}">
      <dsp:nvSpPr>
        <dsp:cNvPr id="0" name=""/>
        <dsp:cNvSpPr/>
      </dsp:nvSpPr>
      <dsp:spPr>
        <a:xfrm>
          <a:off x="4431044"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District verifies eligibility of request and current teacher(s) and  principal</a:t>
          </a:r>
          <a:endParaRPr lang="en-US" sz="2400" kern="1200" dirty="0"/>
        </a:p>
      </dsp:txBody>
      <dsp:txXfrm>
        <a:off x="4477356" y="46312"/>
        <a:ext cx="1488600" cy="4433338"/>
      </dsp:txXfrm>
    </dsp:sp>
    <dsp:sp modelId="{82645C19-309C-4938-9ED1-8661ED2C94DA}">
      <dsp:nvSpPr>
        <dsp:cNvPr id="0" name=""/>
        <dsp:cNvSpPr/>
      </dsp:nvSpPr>
      <dsp:spPr>
        <a:xfrm>
          <a:off x="6170391" y="2066909"/>
          <a:ext cx="335219" cy="3921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dirty="0"/>
        </a:p>
      </dsp:txBody>
      <dsp:txXfrm>
        <a:off x="6170391" y="2145338"/>
        <a:ext cx="234653" cy="235285"/>
      </dsp:txXfrm>
    </dsp:sp>
    <dsp:sp modelId="{0CCBDD39-A673-46A4-BC6E-0BB420FBB9FF}">
      <dsp:nvSpPr>
        <dsp:cNvPr id="0" name=""/>
        <dsp:cNvSpPr/>
      </dsp:nvSpPr>
      <dsp:spPr>
        <a:xfrm>
          <a:off x="6644759" y="0"/>
          <a:ext cx="1581224" cy="452596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District MAILS form with score, rating, and </a:t>
          </a:r>
          <a:r>
            <a:rPr lang="en-US" sz="2000" kern="1200" dirty="0" smtClean="0"/>
            <a:t>explanation</a:t>
          </a:r>
          <a:r>
            <a:rPr lang="en-US" sz="2300" kern="1200" dirty="0" smtClean="0"/>
            <a:t> </a:t>
          </a:r>
          <a:r>
            <a:rPr lang="en-US" sz="2400" kern="1200" dirty="0" smtClean="0"/>
            <a:t>sheet</a:t>
          </a:r>
          <a:endParaRPr lang="en-US" sz="2300" kern="1200" dirty="0"/>
        </a:p>
      </dsp:txBody>
      <dsp:txXfrm>
        <a:off x="6691071" y="46312"/>
        <a:ext cx="1488600" cy="443333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17" tIns="46659" rIns="93317" bIns="46659" rtlCol="0"/>
          <a:lstStyle>
            <a:lvl1pPr algn="r">
              <a:defRPr sz="1200"/>
            </a:lvl1pPr>
          </a:lstStyle>
          <a:p>
            <a:fld id="{6A38FF91-F356-4257-A2DC-E613443E518E}" type="datetimeFigureOut">
              <a:rPr lang="en-US" smtClean="0"/>
              <a:t>7/19/2013</a:t>
            </a:fld>
            <a:endParaRPr lang="en-US" dirty="0"/>
          </a:p>
        </p:txBody>
      </p:sp>
      <p:sp>
        <p:nvSpPr>
          <p:cNvPr id="4" name="Footer Placeholder 3"/>
          <p:cNvSpPr>
            <a:spLocks noGrp="1"/>
          </p:cNvSpPr>
          <p:nvPr>
            <p:ph type="ftr" sz="quarter" idx="2"/>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3317" tIns="46659" rIns="93317" bIns="46659" rtlCol="0" anchor="b"/>
          <a:lstStyle>
            <a:lvl1pPr algn="r">
              <a:defRPr sz="1200"/>
            </a:lvl1pPr>
          </a:lstStyle>
          <a:p>
            <a:fld id="{D8C32998-CA15-4AB8-8011-92A0DD0CAA84}" type="slidenum">
              <a:rPr lang="en-US" smtClean="0"/>
              <a:t>‹#›</a:t>
            </a:fld>
            <a:endParaRPr lang="en-US" dirty="0"/>
          </a:p>
        </p:txBody>
      </p:sp>
    </p:spTree>
    <p:extLst>
      <p:ext uri="{BB962C8B-B14F-4D97-AF65-F5344CB8AC3E}">
        <p14:creationId xmlns:p14="http://schemas.microsoft.com/office/powerpoint/2010/main" val="391157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17" tIns="46659" rIns="93317" bIns="46659" rtlCol="0"/>
          <a:lstStyle>
            <a:lvl1pPr algn="r">
              <a:defRPr sz="1200"/>
            </a:lvl1pPr>
          </a:lstStyle>
          <a:p>
            <a:fld id="{68C10734-6372-4F7D-8805-02D36889E1E0}" type="datetimeFigureOut">
              <a:rPr lang="en-US" smtClean="0"/>
              <a:t>7/19/2013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17" tIns="46659" rIns="93317" bIns="466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3317" tIns="46659" rIns="93317" bIns="46659" rtlCol="0" anchor="b"/>
          <a:lstStyle>
            <a:lvl1pPr algn="r">
              <a:defRPr sz="1200"/>
            </a:lvl1pPr>
          </a:lstStyle>
          <a:p>
            <a:fld id="{B81372E6-6513-4A2A-8F9E-C54C1223285A}" type="slidenum">
              <a:rPr lang="en-US" smtClean="0"/>
              <a:t>‹#›</a:t>
            </a:fld>
            <a:endParaRPr lang="en-US" dirty="0"/>
          </a:p>
        </p:txBody>
      </p:sp>
    </p:spTree>
    <p:extLst>
      <p:ext uri="{BB962C8B-B14F-4D97-AF65-F5344CB8AC3E}">
        <p14:creationId xmlns:p14="http://schemas.microsoft.com/office/powerpoint/2010/main" val="1399952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1</a:t>
            </a:fld>
            <a:endParaRPr lang="en-US" dirty="0"/>
          </a:p>
        </p:txBody>
      </p:sp>
    </p:spTree>
    <p:extLst>
      <p:ext uri="{BB962C8B-B14F-4D97-AF65-F5344CB8AC3E}">
        <p14:creationId xmlns:p14="http://schemas.microsoft.com/office/powerpoint/2010/main" val="2064215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agenda.</a:t>
            </a:r>
            <a:endParaRPr lang="en-US" dirty="0"/>
          </a:p>
        </p:txBody>
      </p:sp>
      <p:sp>
        <p:nvSpPr>
          <p:cNvPr id="4" name="Slide Number Placeholder 3"/>
          <p:cNvSpPr>
            <a:spLocks noGrp="1"/>
          </p:cNvSpPr>
          <p:nvPr>
            <p:ph type="sldNum" sz="quarter" idx="10"/>
          </p:nvPr>
        </p:nvSpPr>
        <p:spPr/>
        <p:txBody>
          <a:bodyPr/>
          <a:lstStyle/>
          <a:p>
            <a:fld id="{B81372E6-6513-4A2A-8F9E-C54C1223285A}" type="slidenum">
              <a:rPr lang="en-US" smtClean="0"/>
              <a:t>5</a:t>
            </a:fld>
            <a:endParaRPr lang="en-US" dirty="0"/>
          </a:p>
        </p:txBody>
      </p:sp>
    </p:spTree>
    <p:extLst>
      <p:ext uri="{BB962C8B-B14F-4D97-AF65-F5344CB8AC3E}">
        <p14:creationId xmlns:p14="http://schemas.microsoft.com/office/powerpoint/2010/main" val="40531485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PP_Main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1767565"/>
            <a:ext cx="7772400" cy="1470025"/>
          </a:xfrm>
        </p:spPr>
        <p:txBody>
          <a:bodyPr>
            <a:normAutofit/>
          </a:bodyPr>
          <a:lstStyle>
            <a:lvl1pPr>
              <a:defRPr sz="4400" b="1" i="0" cap="none" spc="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a:cs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23340"/>
            <a:ext cx="6400800" cy="1752600"/>
          </a:xfrm>
        </p:spPr>
        <p:txBody>
          <a:bodyPr/>
          <a:lstStyle>
            <a:lvl1pPr marL="0" indent="0" algn="ctr">
              <a:buNone/>
              <a:defRPr>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72176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6068"/>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781630"/>
            <a:ext cx="8229600" cy="4525963"/>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6109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629400" y="456068"/>
            <a:ext cx="2057400" cy="5851525"/>
          </a:xfrm>
        </p:spPr>
        <p:txBody>
          <a:bodyPr vert="eaVert"/>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456068"/>
            <a:ext cx="6019800" cy="5851525"/>
          </a:xfr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2"/>
          </p:nvPr>
        </p:nvSpPr>
        <p:spPr>
          <a:xfrm>
            <a:off x="493488" y="6447065"/>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282525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90915"/>
            <a:ext cx="8229600" cy="4525963"/>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621818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39035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90915"/>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56641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25828"/>
            <a:ext cx="4040188"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74448"/>
            <a:ext cx="4040188"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625828"/>
            <a:ext cx="4041775" cy="639762"/>
          </a:xfr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56305"/>
            <a:ext cx="4041775" cy="3951288"/>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3814616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365353"/>
            <a:ext cx="8229600" cy="1143000"/>
          </a:xfrm>
        </p:spPr>
        <p:txBody>
          <a:bodyPr/>
          <a:lstStyle>
            <a:lvl1pPr>
              <a:defRPr>
                <a:latin typeface="Arial" pitchFamily="34" charset="0"/>
                <a:cs typeface="Arial"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515023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1516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454480"/>
            <a:ext cx="3008313" cy="1162050"/>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4480"/>
            <a:ext cx="5111750" cy="5853113"/>
          </a:xfrm>
        </p:spPr>
        <p:txBody>
          <a:bodyPr/>
          <a:lstStyle>
            <a:lvl1pPr>
              <a:defRPr sz="3200" b="1">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16530"/>
            <a:ext cx="3008313" cy="46910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15667089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PP_BodyTemplat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Slide Number Placeholder 5"/>
          <p:cNvSpPr>
            <a:spLocks noGrp="1"/>
          </p:cNvSpPr>
          <p:nvPr>
            <p:ph type="sldNum" sz="quarter" idx="12"/>
          </p:nvPr>
        </p:nvSpPr>
        <p:spPr>
          <a:xfrm>
            <a:off x="493488" y="6447391"/>
            <a:ext cx="2133600" cy="365125"/>
          </a:xfrm>
          <a:prstGeom prst="rect">
            <a:avLst/>
          </a:prstGeom>
        </p:spPr>
        <p:txBody>
          <a:bodyPr/>
          <a:lstStyle>
            <a:lvl1pPr algn="l">
              <a:defRPr>
                <a:solidFill>
                  <a:schemeClr val="bg1"/>
                </a:solidFill>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61489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606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6348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4"/>
          </p:nvPr>
        </p:nvSpPr>
        <p:spPr>
          <a:xfrm>
            <a:off x="493488" y="6447065"/>
            <a:ext cx="2133600" cy="365125"/>
          </a:xfrm>
          <a:prstGeom prst="rect">
            <a:avLst/>
          </a:prstGeom>
        </p:spPr>
        <p:txBody>
          <a:bodyPr/>
          <a:lstStyle>
            <a:lvl1pPr algn="l">
              <a:defRPr>
                <a:latin typeface="Arial" pitchFamily="34" charset="0"/>
                <a:cs typeface="Arial" pitchFamily="34" charset="0"/>
              </a:defRPr>
            </a:lvl1pPr>
          </a:lstStyle>
          <a:p>
            <a:fld id="{822ED5C8-A2B1-FE40-BE4F-E1B4E8067D5F}" type="slidenum">
              <a:rPr lang="en-US" smtClean="0"/>
              <a:pPr/>
              <a:t>‹#›</a:t>
            </a:fld>
            <a:endParaRPr lang="en-US" dirty="0"/>
          </a:p>
        </p:txBody>
      </p:sp>
    </p:spTree>
    <p:extLst>
      <p:ext uri="{BB962C8B-B14F-4D97-AF65-F5344CB8AC3E}">
        <p14:creationId xmlns:p14="http://schemas.microsoft.com/office/powerpoint/2010/main" val="2165788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ocmboces.org/teacherpage.cfm?teacher=222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APPR 2.0</a:t>
            </a:r>
            <a:endParaRPr lang="en-US" dirty="0"/>
          </a:p>
        </p:txBody>
      </p:sp>
      <p:sp>
        <p:nvSpPr>
          <p:cNvPr id="3" name="Subtitle 2"/>
          <p:cNvSpPr>
            <a:spLocks noGrp="1"/>
          </p:cNvSpPr>
          <p:nvPr>
            <p:ph type="subTitle" idx="1"/>
          </p:nvPr>
        </p:nvSpPr>
        <p:spPr/>
        <p:txBody>
          <a:bodyPr/>
          <a:lstStyle/>
          <a:p>
            <a:r>
              <a:rPr lang="en-US" smtClean="0"/>
              <a:t>July 19/22, </a:t>
            </a:r>
            <a:r>
              <a:rPr lang="en-US" dirty="0" smtClean="0"/>
              <a:t>2013</a:t>
            </a:r>
            <a:endParaRPr lang="en-US" dirty="0"/>
          </a:p>
        </p:txBody>
      </p:sp>
    </p:spTree>
    <p:extLst>
      <p:ext uri="{BB962C8B-B14F-4D97-AF65-F5344CB8AC3E}">
        <p14:creationId xmlns:p14="http://schemas.microsoft.com/office/powerpoint/2010/main" val="3088598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End-of-the-Year Meetings</a:t>
            </a:r>
            <a:endParaRPr lang="en-US" dirty="0"/>
          </a:p>
        </p:txBody>
      </p:sp>
      <p:sp>
        <p:nvSpPr>
          <p:cNvPr id="3" name="Content Placeholder 2"/>
          <p:cNvSpPr>
            <a:spLocks noGrp="1"/>
          </p:cNvSpPr>
          <p:nvPr>
            <p:ph idx="1"/>
          </p:nvPr>
        </p:nvSpPr>
        <p:spPr/>
        <p:txBody>
          <a:bodyPr/>
          <a:lstStyle/>
          <a:p>
            <a:pPr marL="0" indent="0">
              <a:buNone/>
            </a:pPr>
            <a:r>
              <a:rPr lang="en-US" dirty="0" smtClean="0"/>
              <a:t>Group conversation:</a:t>
            </a:r>
          </a:p>
          <a:p>
            <a:r>
              <a:rPr lang="en-US" dirty="0" smtClean="0"/>
              <a:t>How are they going?</a:t>
            </a:r>
          </a:p>
          <a:p>
            <a:r>
              <a:rPr lang="en-US" dirty="0" smtClean="0"/>
              <a:t>How long are they taking?</a:t>
            </a:r>
          </a:p>
          <a:p>
            <a:r>
              <a:rPr lang="en-US" dirty="0" smtClean="0"/>
              <a:t>Lessons learned and advice for next time?</a:t>
            </a:r>
            <a:endParaRPr lang="en-US" dirty="0"/>
          </a:p>
          <a:p>
            <a:endParaRPr lang="en-US" dirty="0"/>
          </a:p>
        </p:txBody>
      </p:sp>
    </p:spTree>
    <p:extLst>
      <p:ext uri="{BB962C8B-B14F-4D97-AF65-F5344CB8AC3E}">
        <p14:creationId xmlns:p14="http://schemas.microsoft.com/office/powerpoint/2010/main" val="2230163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18, 2013</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Where do we stand and what have we learned?</a:t>
            </a:r>
            <a:r>
              <a:rPr lang="en-US" dirty="0"/>
              <a:t> Bring your present APPR plan. First, check in with the rule changes included in the budget with regard to APPR plans and submission. Second, we'll gather data about current practices in districts. Lastly, we'll identify the changes we think would improve our plans. Also,</a:t>
            </a:r>
            <a:r>
              <a:rPr lang="en-US" b="1" dirty="0"/>
              <a:t> Forms and record keeping -- what do we really need?</a:t>
            </a:r>
            <a:r>
              <a:rPr lang="en-US" dirty="0"/>
              <a:t> A lot of time is spent on forms. What do we need to do? How are the different electronic platforms faring?</a:t>
            </a:r>
          </a:p>
        </p:txBody>
      </p:sp>
    </p:spTree>
    <p:extLst>
      <p:ext uri="{BB962C8B-B14F-4D97-AF65-F5344CB8AC3E}">
        <p14:creationId xmlns:p14="http://schemas.microsoft.com/office/powerpoint/2010/main" val="124196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June 12, 2013</a:t>
            </a:r>
            <a:endParaRPr lang="en-US" dirty="0"/>
          </a:p>
        </p:txBody>
      </p:sp>
      <p:sp>
        <p:nvSpPr>
          <p:cNvPr id="3" name="Content Placeholder 2"/>
          <p:cNvSpPr>
            <a:spLocks noGrp="1"/>
          </p:cNvSpPr>
          <p:nvPr>
            <p:ph idx="1"/>
          </p:nvPr>
        </p:nvSpPr>
        <p:spPr/>
        <p:txBody>
          <a:bodyPr>
            <a:normAutofit lnSpcReduction="10000"/>
          </a:bodyPr>
          <a:lstStyle/>
          <a:p>
            <a:r>
              <a:rPr lang="en-US" b="1" dirty="0"/>
              <a:t>The release of scores to parents.</a:t>
            </a:r>
            <a:r>
              <a:rPr lang="en-US" dirty="0"/>
              <a:t> We will review the rules about the communication of score information to parents and then will try to build some regional consensus about how we will go about doing this in a way that is relatively consistent and manageable. A regional approach to this will help districts manage their requests and the means by which they respond.</a:t>
            </a:r>
            <a:r>
              <a:rPr lang="en-US" b="1" dirty="0"/>
              <a:t> </a:t>
            </a:r>
            <a:endParaRPr lang="en-US" dirty="0"/>
          </a:p>
        </p:txBody>
      </p:sp>
    </p:spTree>
    <p:extLst>
      <p:ext uri="{BB962C8B-B14F-4D97-AF65-F5344CB8AC3E}">
        <p14:creationId xmlns:p14="http://schemas.microsoft.com/office/powerpoint/2010/main" val="64933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19/22, </a:t>
            </a:r>
            <a:r>
              <a:rPr lang="en-US" dirty="0" smtClean="0"/>
              <a:t>2013</a:t>
            </a:r>
            <a:endParaRPr lang="en-US" dirty="0"/>
          </a:p>
        </p:txBody>
      </p:sp>
      <p:sp>
        <p:nvSpPr>
          <p:cNvPr id="3" name="Content Placeholder 2"/>
          <p:cNvSpPr>
            <a:spLocks noGrp="1"/>
          </p:cNvSpPr>
          <p:nvPr>
            <p:ph idx="1"/>
          </p:nvPr>
        </p:nvSpPr>
        <p:spPr/>
        <p:txBody>
          <a:bodyPr>
            <a:normAutofit/>
          </a:bodyPr>
          <a:lstStyle/>
          <a:p>
            <a:r>
              <a:rPr lang="en-US" b="1" dirty="0" smtClean="0"/>
              <a:t>SLOs</a:t>
            </a:r>
            <a:r>
              <a:rPr lang="en-US" b="1" dirty="0"/>
              <a:t>, LATs, evidence collection and summative conversations.</a:t>
            </a:r>
            <a:r>
              <a:rPr lang="en-US" dirty="0"/>
              <a:t> What did we learn from the SLOs and LATS that we need to change? What did we learn from the evidence collection process? What did we learn from the summative conversations with teachers?</a:t>
            </a:r>
          </a:p>
        </p:txBody>
      </p:sp>
    </p:spTree>
    <p:extLst>
      <p:ext uri="{BB962C8B-B14F-4D97-AF65-F5344CB8AC3E}">
        <p14:creationId xmlns:p14="http://schemas.microsoft.com/office/powerpoint/2010/main" val="1130624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smtClean="0"/>
              <a:t>Review Parent Notification </a:t>
            </a:r>
            <a:r>
              <a:rPr lang="en-US" dirty="0" smtClean="0"/>
              <a:t>Resources</a:t>
            </a:r>
            <a:endParaRPr lang="en-US" dirty="0" smtClean="0"/>
          </a:p>
          <a:p>
            <a:r>
              <a:rPr lang="en-US" dirty="0" smtClean="0"/>
              <a:t>SLOs and LATS</a:t>
            </a:r>
          </a:p>
          <a:p>
            <a:pPr lvl="1"/>
            <a:r>
              <a:rPr lang="en-US" dirty="0" smtClean="0"/>
              <a:t>Lessons learned</a:t>
            </a:r>
          </a:p>
          <a:p>
            <a:pPr lvl="1"/>
            <a:r>
              <a:rPr lang="en-US" dirty="0" smtClean="0"/>
              <a:t>Things you plan on changing</a:t>
            </a:r>
          </a:p>
          <a:p>
            <a:r>
              <a:rPr lang="en-US" dirty="0" smtClean="0"/>
              <a:t>End-of-the-Year Meetings</a:t>
            </a:r>
          </a:p>
          <a:p>
            <a:pPr lvl="1"/>
            <a:r>
              <a:rPr lang="en-US" dirty="0"/>
              <a:t>Lessons learned</a:t>
            </a:r>
          </a:p>
          <a:p>
            <a:pPr lvl="1"/>
            <a:r>
              <a:rPr lang="en-US" dirty="0"/>
              <a:t>Things you plan on changing</a:t>
            </a:r>
          </a:p>
          <a:p>
            <a:endParaRPr lang="en-US" dirty="0" smtClean="0"/>
          </a:p>
          <a:p>
            <a:endParaRPr lang="en-US" dirty="0" smtClean="0"/>
          </a:p>
          <a:p>
            <a:endParaRPr lang="en-US" dirty="0"/>
          </a:p>
          <a:p>
            <a:endParaRPr lang="en-US" dirty="0"/>
          </a:p>
        </p:txBody>
      </p:sp>
    </p:spTree>
    <p:extLst>
      <p:ext uri="{BB962C8B-B14F-4D97-AF65-F5344CB8AC3E}">
        <p14:creationId xmlns:p14="http://schemas.microsoft.com/office/powerpoint/2010/main" val="2611779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Parent Notification</a:t>
            </a:r>
            <a:endParaRPr lang="en-US" dirty="0"/>
          </a:p>
        </p:txBody>
      </p:sp>
      <p:sp>
        <p:nvSpPr>
          <p:cNvPr id="3" name="Content Placeholder 2"/>
          <p:cNvSpPr>
            <a:spLocks noGrp="1"/>
          </p:cNvSpPr>
          <p:nvPr>
            <p:ph idx="1"/>
          </p:nvPr>
        </p:nvSpPr>
        <p:spPr/>
        <p:txBody>
          <a:bodyPr>
            <a:normAutofit/>
          </a:bodyPr>
          <a:lstStyle/>
          <a:p>
            <a:r>
              <a:rPr lang="en-US" dirty="0" smtClean="0"/>
              <a:t>Accept written requests, only.</a:t>
            </a:r>
          </a:p>
          <a:p>
            <a:r>
              <a:rPr lang="en-US" dirty="0" smtClean="0"/>
              <a:t>Have designated person to process and maintain records for district (not building).</a:t>
            </a:r>
          </a:p>
          <a:p>
            <a:r>
              <a:rPr lang="en-US" dirty="0" smtClean="0"/>
              <a:t>Verify that requestor is eligible requestor.</a:t>
            </a:r>
          </a:p>
          <a:p>
            <a:r>
              <a:rPr lang="en-US" dirty="0" smtClean="0"/>
              <a:t>Verify current teacher(s) and principal.</a:t>
            </a:r>
          </a:p>
          <a:p>
            <a:r>
              <a:rPr lang="en-US" dirty="0" smtClean="0"/>
              <a:t>Provide response in writing.</a:t>
            </a:r>
          </a:p>
          <a:p>
            <a:r>
              <a:rPr lang="en-US" dirty="0" smtClean="0"/>
              <a:t>Keep copy of response.</a:t>
            </a:r>
          </a:p>
          <a:p>
            <a:pPr marL="0" indent="0">
              <a:buNone/>
            </a:pPr>
            <a:endParaRPr lang="en-US" dirty="0"/>
          </a:p>
        </p:txBody>
      </p:sp>
    </p:spTree>
    <p:extLst>
      <p:ext uri="{BB962C8B-B14F-4D97-AF65-F5344CB8AC3E}">
        <p14:creationId xmlns:p14="http://schemas.microsoft.com/office/powerpoint/2010/main" val="3696961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Process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55520467"/>
              </p:ext>
            </p:extLst>
          </p:nvPr>
        </p:nvGraphicFramePr>
        <p:xfrm>
          <a:off x="457200" y="167704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859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Posting language</a:t>
            </a:r>
          </a:p>
          <a:p>
            <a:r>
              <a:rPr lang="en-US" dirty="0" smtClean="0"/>
              <a:t>Request forms</a:t>
            </a:r>
          </a:p>
          <a:p>
            <a:r>
              <a:rPr lang="en-US" dirty="0" smtClean="0"/>
              <a:t>Response</a:t>
            </a:r>
            <a:br>
              <a:rPr lang="en-US" dirty="0" smtClean="0"/>
            </a:br>
            <a:r>
              <a:rPr lang="en-US" dirty="0" smtClean="0"/>
              <a:t>forms</a:t>
            </a:r>
            <a:endParaRPr lang="en-US" dirty="0" smtClean="0"/>
          </a:p>
          <a:p>
            <a:r>
              <a:rPr lang="en-US" dirty="0" smtClean="0"/>
              <a:t>APPR</a:t>
            </a:r>
            <a:br>
              <a:rPr lang="en-US" dirty="0" smtClean="0"/>
            </a:br>
            <a:r>
              <a:rPr lang="en-US" dirty="0" smtClean="0"/>
              <a:t>Explanation</a:t>
            </a:r>
            <a:endParaRPr lang="en-US" dirty="0" smtClean="0"/>
          </a:p>
        </p:txBody>
      </p:sp>
      <p:pic>
        <p:nvPicPr>
          <p:cNvPr id="1026" name="Picture 2">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7500" t="31358" r="50000" b="11745"/>
          <a:stretch/>
        </p:blipFill>
        <p:spPr bwMode="auto">
          <a:xfrm>
            <a:off x="3435147" y="3208283"/>
            <a:ext cx="5283184" cy="28291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29171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SLOs and LATs</a:t>
            </a:r>
            <a:endParaRPr lang="en-US" dirty="0"/>
          </a:p>
        </p:txBody>
      </p:sp>
      <p:sp>
        <p:nvSpPr>
          <p:cNvPr id="3" name="Content Placeholder 2"/>
          <p:cNvSpPr>
            <a:spLocks noGrp="1"/>
          </p:cNvSpPr>
          <p:nvPr>
            <p:ph idx="1"/>
          </p:nvPr>
        </p:nvSpPr>
        <p:spPr/>
        <p:txBody>
          <a:bodyPr/>
          <a:lstStyle/>
          <a:p>
            <a:r>
              <a:rPr lang="en-US" dirty="0"/>
              <a:t>In groups, share </a:t>
            </a:r>
            <a:r>
              <a:rPr lang="en-US" dirty="0" smtClean="0"/>
              <a:t>what worked and what didn’t work</a:t>
            </a:r>
            <a:endParaRPr lang="en-US" dirty="0"/>
          </a:p>
          <a:p>
            <a:r>
              <a:rPr lang="en-US" dirty="0"/>
              <a:t>Record on chart paper</a:t>
            </a:r>
          </a:p>
          <a:p>
            <a:r>
              <a:rPr lang="en-US" dirty="0"/>
              <a:t>Report out those that are common among districts in the </a:t>
            </a:r>
            <a:r>
              <a:rPr lang="en-US" dirty="0" smtClean="0"/>
              <a:t>group</a:t>
            </a:r>
          </a:p>
          <a:p>
            <a:r>
              <a:rPr lang="en-US" dirty="0" smtClean="0"/>
              <a:t>Large group: What about school-wide SLOs and LATs? +/</a:t>
            </a:r>
            <a:r>
              <a:rPr lang="el-GR" dirty="0" smtClean="0"/>
              <a:t>Δ</a:t>
            </a:r>
            <a:endParaRPr lang="en-US" dirty="0"/>
          </a:p>
          <a:p>
            <a:endParaRPr lang="en-US" dirty="0"/>
          </a:p>
        </p:txBody>
      </p:sp>
    </p:spTree>
    <p:extLst>
      <p:ext uri="{BB962C8B-B14F-4D97-AF65-F5344CB8AC3E}">
        <p14:creationId xmlns:p14="http://schemas.microsoft.com/office/powerpoint/2010/main" val="3507637426"/>
      </p:ext>
    </p:extLst>
  </p:cSld>
  <p:clrMapOvr>
    <a:masterClrMapping/>
  </p:clrMapOvr>
</p:sld>
</file>

<file path=ppt/theme/theme1.xml><?xml version="1.0" encoding="utf-8"?>
<a:theme xmlns:a="http://schemas.openxmlformats.org/drawingml/2006/main" name="I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5253</TotalTime>
  <Words>419</Words>
  <Application>Microsoft Office PowerPoint</Application>
  <PresentationFormat>On-screen Show (4:3)</PresentationFormat>
  <Paragraphs>48</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IS_template</vt:lpstr>
      <vt:lpstr>APPR 2.0</vt:lpstr>
      <vt:lpstr>April 18, 2013</vt:lpstr>
      <vt:lpstr>June 12, 2013</vt:lpstr>
      <vt:lpstr>July 19/22, 2013</vt:lpstr>
      <vt:lpstr>Agenda</vt:lpstr>
      <vt:lpstr>Parent Notification</vt:lpstr>
      <vt:lpstr>Regional Process</vt:lpstr>
      <vt:lpstr>Resources</vt:lpstr>
      <vt:lpstr>SLOs and LATs</vt:lpstr>
      <vt:lpstr>End-of-the-Year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Craig</dc:creator>
  <cp:lastModifiedBy>Jeff Craig</cp:lastModifiedBy>
  <cp:revision>238</cp:revision>
  <cp:lastPrinted>2013-04-18T11:08:24Z</cp:lastPrinted>
  <dcterms:created xsi:type="dcterms:W3CDTF">2012-08-15T11:27:34Z</dcterms:created>
  <dcterms:modified xsi:type="dcterms:W3CDTF">2013-07-19T11:30:53Z</dcterms:modified>
</cp:coreProperties>
</file>