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612" r:id="rId2"/>
    <p:sldId id="615" r:id="rId3"/>
    <p:sldId id="614" r:id="rId4"/>
    <p:sldId id="613" r:id="rId5"/>
    <p:sldId id="620" r:id="rId6"/>
    <p:sldId id="618" r:id="rId7"/>
    <p:sldId id="619" r:id="rId8"/>
    <p:sldId id="621" r:id="rId9"/>
    <p:sldId id="622" r:id="rId10"/>
    <p:sldId id="623" r:id="rId11"/>
    <p:sldId id="616" r:id="rId12"/>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FC5"/>
    <a:srgbClr val="FFFF00"/>
    <a:srgbClr val="5C6884"/>
    <a:srgbClr val="3C53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606" autoAdjust="0"/>
    <p:restoredTop sz="95361" autoAdjust="0"/>
  </p:normalViewPr>
  <p:slideViewPr>
    <p:cSldViewPr snapToGrid="0" snapToObjects="1">
      <p:cViewPr>
        <p:scale>
          <a:sx n="70" d="100"/>
          <a:sy n="70" d="100"/>
        </p:scale>
        <p:origin x="-894" y="-9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6A38FF91-F356-4257-A2DC-E613443E518E}" type="datetimeFigureOut">
              <a:rPr lang="en-US" smtClean="0"/>
              <a:t>4/18/2013</a:t>
            </a:fld>
            <a:endParaRPr lang="en-US" dirty="0"/>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D8C32998-CA15-4AB8-8011-92A0DD0CAA84}" type="slidenum">
              <a:rPr lang="en-US" smtClean="0"/>
              <a:t>‹#›</a:t>
            </a:fld>
            <a:endParaRPr lang="en-US" dirty="0"/>
          </a:p>
        </p:txBody>
      </p:sp>
    </p:spTree>
    <p:extLst>
      <p:ext uri="{BB962C8B-B14F-4D97-AF65-F5344CB8AC3E}">
        <p14:creationId xmlns:p14="http://schemas.microsoft.com/office/powerpoint/2010/main" val="3911573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68C10734-6372-4F7D-8805-02D36889E1E0}" type="datetimeFigureOut">
              <a:rPr lang="en-US" smtClean="0"/>
              <a:t>4/18/2013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B81372E6-6513-4A2A-8F9E-C54C1223285A}" type="slidenum">
              <a:rPr lang="en-US" smtClean="0"/>
              <a:t>‹#›</a:t>
            </a:fld>
            <a:endParaRPr lang="en-US" dirty="0"/>
          </a:p>
        </p:txBody>
      </p:sp>
    </p:spTree>
    <p:extLst>
      <p:ext uri="{BB962C8B-B14F-4D97-AF65-F5344CB8AC3E}">
        <p14:creationId xmlns:p14="http://schemas.microsoft.com/office/powerpoint/2010/main" val="1399952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1372E6-6513-4A2A-8F9E-C54C1223285A}" type="slidenum">
              <a:rPr lang="en-US" smtClean="0"/>
              <a:t>1</a:t>
            </a:fld>
            <a:endParaRPr lang="en-US" dirty="0"/>
          </a:p>
        </p:txBody>
      </p:sp>
    </p:spTree>
    <p:extLst>
      <p:ext uri="{BB962C8B-B14F-4D97-AF65-F5344CB8AC3E}">
        <p14:creationId xmlns:p14="http://schemas.microsoft.com/office/powerpoint/2010/main" val="2064215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agenda.</a:t>
            </a:r>
            <a:endParaRPr lang="en-US" dirty="0"/>
          </a:p>
        </p:txBody>
      </p:sp>
      <p:sp>
        <p:nvSpPr>
          <p:cNvPr id="4" name="Slide Number Placeholder 3"/>
          <p:cNvSpPr>
            <a:spLocks noGrp="1"/>
          </p:cNvSpPr>
          <p:nvPr>
            <p:ph type="sldNum" sz="quarter" idx="10"/>
          </p:nvPr>
        </p:nvSpPr>
        <p:spPr/>
        <p:txBody>
          <a:bodyPr/>
          <a:lstStyle/>
          <a:p>
            <a:fld id="{B81372E6-6513-4A2A-8F9E-C54C1223285A}" type="slidenum">
              <a:rPr lang="en-US" smtClean="0"/>
              <a:t>4</a:t>
            </a:fld>
            <a:endParaRPr lang="en-US" dirty="0"/>
          </a:p>
        </p:txBody>
      </p:sp>
    </p:spTree>
    <p:extLst>
      <p:ext uri="{BB962C8B-B14F-4D97-AF65-F5344CB8AC3E}">
        <p14:creationId xmlns:p14="http://schemas.microsoft.com/office/powerpoint/2010/main" val="4053148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PP_Main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767565"/>
            <a:ext cx="7772400" cy="1470025"/>
          </a:xfrm>
        </p:spPr>
        <p:txBody>
          <a:bodyPr>
            <a:normAutofit/>
          </a:bodyPr>
          <a:lstStyle>
            <a:lvl1pPr>
              <a:defRPr sz="4400" b="1" i="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23340"/>
            <a:ext cx="6400800" cy="1752600"/>
          </a:xfrm>
        </p:spPr>
        <p:txBody>
          <a:bodyPr/>
          <a:lstStyle>
            <a:lvl1pPr marL="0" indent="0" algn="ctr">
              <a:buNone/>
              <a:defRPr>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7217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456068"/>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781630"/>
            <a:ext cx="8229600" cy="4525963"/>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493488" y="6447065"/>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61099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629400" y="45606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45606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493488" y="6447065"/>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28252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90915"/>
            <a:ext cx="8229600"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621818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39035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90915"/>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90915"/>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356641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25828"/>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74448"/>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25828"/>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5630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381461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8"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515023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51516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45448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454480"/>
            <a:ext cx="5111750" cy="5853113"/>
          </a:xfrm>
        </p:spPr>
        <p:txBody>
          <a:bodyPr/>
          <a:lstStyle>
            <a:lvl1pPr>
              <a:defRPr sz="3200" b="1">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1653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566708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614897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606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6348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493488" y="6447065"/>
            <a:ext cx="2133600" cy="365125"/>
          </a:xfrm>
          <a:prstGeom prst="rect">
            <a:avLst/>
          </a:prstGeom>
        </p:spPr>
        <p:txBody>
          <a:bodyPr/>
          <a:lstStyle>
            <a:lvl1pPr algn="l">
              <a:defRPr>
                <a:latin typeface="Arial" pitchFamily="34" charset="0"/>
                <a:cs typeface="Arial" pitchFamily="34" charset="0"/>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165788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APPR 2.0</a:t>
            </a:r>
            <a:endParaRPr lang="en-US" dirty="0"/>
          </a:p>
        </p:txBody>
      </p:sp>
      <p:sp>
        <p:nvSpPr>
          <p:cNvPr id="3" name="Subtitle 2"/>
          <p:cNvSpPr>
            <a:spLocks noGrp="1"/>
          </p:cNvSpPr>
          <p:nvPr>
            <p:ph type="subTitle" idx="1"/>
          </p:nvPr>
        </p:nvSpPr>
        <p:spPr/>
        <p:txBody>
          <a:bodyPr/>
          <a:lstStyle/>
          <a:p>
            <a:r>
              <a:rPr lang="en-US" dirty="0" smtClean="0"/>
              <a:t>April 18, 2013</a:t>
            </a:r>
            <a:endParaRPr lang="en-US" dirty="0"/>
          </a:p>
        </p:txBody>
      </p:sp>
    </p:spTree>
    <p:extLst>
      <p:ext uri="{BB962C8B-B14F-4D97-AF65-F5344CB8AC3E}">
        <p14:creationId xmlns:p14="http://schemas.microsoft.com/office/powerpoint/2010/main" val="3088598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Platforms</a:t>
            </a:r>
            <a:endParaRPr lang="en-US" dirty="0"/>
          </a:p>
        </p:txBody>
      </p:sp>
      <p:sp>
        <p:nvSpPr>
          <p:cNvPr id="3" name="Content Placeholder 2"/>
          <p:cNvSpPr>
            <a:spLocks noGrp="1"/>
          </p:cNvSpPr>
          <p:nvPr>
            <p:ph idx="1"/>
          </p:nvPr>
        </p:nvSpPr>
        <p:spPr/>
        <p:txBody>
          <a:bodyPr/>
          <a:lstStyle/>
          <a:p>
            <a:r>
              <a:rPr lang="en-US" dirty="0" smtClean="0"/>
              <a:t>What platforms are we using?</a:t>
            </a:r>
          </a:p>
          <a:p>
            <a:r>
              <a:rPr lang="en-US" dirty="0" smtClean="0"/>
              <a:t>How are they working?</a:t>
            </a:r>
            <a:endParaRPr lang="en-US" dirty="0"/>
          </a:p>
        </p:txBody>
      </p:sp>
    </p:spTree>
    <p:extLst>
      <p:ext uri="{BB962C8B-B14F-4D97-AF65-F5344CB8AC3E}">
        <p14:creationId xmlns:p14="http://schemas.microsoft.com/office/powerpoint/2010/main" val="2050178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June 12, 2013</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The release of scores to parents.</a:t>
            </a:r>
            <a:r>
              <a:rPr lang="en-US" dirty="0"/>
              <a:t> We will review the rules about the communication of score information to parents and then will try to build some regional consensus about how we will go about doing this in a way that is relatively consistent and manageable. A regional approach to this will help districts manage their requests and the means by which they respond.</a:t>
            </a:r>
            <a:r>
              <a:rPr lang="en-US" b="1" dirty="0"/>
              <a:t> </a:t>
            </a:r>
            <a:r>
              <a:rPr lang="en-US" dirty="0"/>
              <a:t>Also, </a:t>
            </a:r>
            <a:r>
              <a:rPr lang="en-US" b="1" dirty="0"/>
              <a:t>SLOs, LATs, evidence collection and summative conversations.</a:t>
            </a:r>
            <a:r>
              <a:rPr lang="en-US" dirty="0"/>
              <a:t> What did we learn from the SLOs and LATS that we need to change? What did we learn from the evidence collection process? What did we learn from the summative conversations with teachers?</a:t>
            </a:r>
          </a:p>
        </p:txBody>
      </p:sp>
    </p:spTree>
    <p:extLst>
      <p:ext uri="{BB962C8B-B14F-4D97-AF65-F5344CB8AC3E}">
        <p14:creationId xmlns:p14="http://schemas.microsoft.com/office/powerpoint/2010/main" val="1768496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April 18, 2013</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Where do we stand and what have we learned?</a:t>
            </a:r>
            <a:r>
              <a:rPr lang="en-US" dirty="0"/>
              <a:t> Bring your present APPR plan. First, check in with the rule changes included in the budget with regard to APPR plans and submission. Second, we'll gather data about current practices in districts. Lastly, we'll identify the changes we think would improve our plans. Also,</a:t>
            </a:r>
            <a:r>
              <a:rPr lang="en-US" b="1" dirty="0"/>
              <a:t> Forms and record keeping -- what do we really need?</a:t>
            </a:r>
            <a:r>
              <a:rPr lang="en-US" dirty="0"/>
              <a:t> A lot of time is spent on forms. What do we need to do? How are the different electronic platforms faring?</a:t>
            </a:r>
          </a:p>
        </p:txBody>
      </p:sp>
    </p:spTree>
    <p:extLst>
      <p:ext uri="{BB962C8B-B14F-4D97-AF65-F5344CB8AC3E}">
        <p14:creationId xmlns:p14="http://schemas.microsoft.com/office/powerpoint/2010/main" val="1241969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June 12, 2013</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The release of scores to parents.</a:t>
            </a:r>
            <a:r>
              <a:rPr lang="en-US" dirty="0"/>
              <a:t> We will review the rules about the communication of score information to parents and then will try to build some regional consensus about how we will go about doing this in a way that is relatively consistent and manageable. A regional approach to this will help districts manage their requests and the means by which they respond.</a:t>
            </a:r>
            <a:r>
              <a:rPr lang="en-US" b="1" dirty="0"/>
              <a:t> </a:t>
            </a:r>
            <a:r>
              <a:rPr lang="en-US" dirty="0"/>
              <a:t>Also, </a:t>
            </a:r>
            <a:r>
              <a:rPr lang="en-US" b="1" dirty="0"/>
              <a:t>SLOs, LATs, evidence collection and summative conversations.</a:t>
            </a:r>
            <a:r>
              <a:rPr lang="en-US" dirty="0"/>
              <a:t> What did we learn from the SLOs and LATS that we need to change? What did we learn from the evidence collection process? What did we learn from the summative conversations with teachers?</a:t>
            </a:r>
          </a:p>
        </p:txBody>
      </p:sp>
    </p:spTree>
    <p:extLst>
      <p:ext uri="{BB962C8B-B14F-4D97-AF65-F5344CB8AC3E}">
        <p14:creationId xmlns:p14="http://schemas.microsoft.com/office/powerpoint/2010/main" val="649334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Update on regulations</a:t>
            </a:r>
          </a:p>
          <a:p>
            <a:r>
              <a:rPr lang="en-US" dirty="0" smtClean="0"/>
              <a:t>What do we do, now, in our APPR Plans?</a:t>
            </a:r>
          </a:p>
          <a:p>
            <a:r>
              <a:rPr lang="en-US" dirty="0" smtClean="0"/>
              <a:t>What have been the biggest challenges?</a:t>
            </a:r>
          </a:p>
          <a:p>
            <a:r>
              <a:rPr lang="en-US" dirty="0" smtClean="0"/>
              <a:t>What have been the positive impacts?</a:t>
            </a:r>
          </a:p>
          <a:p>
            <a:r>
              <a:rPr lang="en-US" dirty="0" smtClean="0"/>
              <a:t>Forms and record keeping</a:t>
            </a:r>
          </a:p>
          <a:p>
            <a:pPr lvl="1"/>
            <a:r>
              <a:rPr lang="en-US" dirty="0" smtClean="0"/>
              <a:t>How much to we really need to do?</a:t>
            </a:r>
          </a:p>
          <a:p>
            <a:pPr lvl="1"/>
            <a:r>
              <a:rPr lang="en-US" dirty="0" smtClean="0"/>
              <a:t>What do we really need to keep?</a:t>
            </a:r>
          </a:p>
          <a:p>
            <a:pPr lvl="1"/>
            <a:r>
              <a:rPr lang="en-US" dirty="0" smtClean="0"/>
              <a:t>What about the electronic platforms?</a:t>
            </a:r>
          </a:p>
          <a:p>
            <a:endParaRPr lang="en-US" dirty="0"/>
          </a:p>
          <a:p>
            <a:endParaRPr lang="en-US" dirty="0"/>
          </a:p>
        </p:txBody>
      </p:sp>
    </p:spTree>
    <p:extLst>
      <p:ext uri="{BB962C8B-B14F-4D97-AF65-F5344CB8AC3E}">
        <p14:creationId xmlns:p14="http://schemas.microsoft.com/office/powerpoint/2010/main" val="2611779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Regulations</a:t>
            </a:r>
            <a:endParaRPr lang="en-US" dirty="0"/>
          </a:p>
        </p:txBody>
      </p:sp>
      <p:sp>
        <p:nvSpPr>
          <p:cNvPr id="3" name="Content Placeholder 2"/>
          <p:cNvSpPr>
            <a:spLocks noGrp="1"/>
          </p:cNvSpPr>
          <p:nvPr>
            <p:ph idx="1"/>
          </p:nvPr>
        </p:nvSpPr>
        <p:spPr/>
        <p:txBody>
          <a:bodyPr/>
          <a:lstStyle/>
          <a:p>
            <a:r>
              <a:rPr lang="en-US" dirty="0" smtClean="0"/>
              <a:t>We’ve been Triboroughed!</a:t>
            </a:r>
          </a:p>
          <a:p>
            <a:r>
              <a:rPr lang="en-US" dirty="0" smtClean="0"/>
              <a:t>Good?</a:t>
            </a:r>
          </a:p>
          <a:p>
            <a:r>
              <a:rPr lang="en-US" dirty="0" smtClean="0"/>
              <a:t>Bad?</a:t>
            </a:r>
          </a:p>
          <a:p>
            <a:r>
              <a:rPr lang="en-US" dirty="0" smtClean="0"/>
              <a:t>It depends?</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8892" y="2586038"/>
            <a:ext cx="3057525" cy="3514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1653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Room Re-approval</a:t>
            </a:r>
            <a:endParaRPr lang="en-US" dirty="0"/>
          </a:p>
        </p:txBody>
      </p:sp>
      <p:sp>
        <p:nvSpPr>
          <p:cNvPr id="3" name="Content Placeholder 2"/>
          <p:cNvSpPr>
            <a:spLocks noGrp="1"/>
          </p:cNvSpPr>
          <p:nvPr>
            <p:ph idx="1"/>
          </p:nvPr>
        </p:nvSpPr>
        <p:spPr>
          <a:xfrm>
            <a:off x="3486150" y="1690915"/>
            <a:ext cx="5200650" cy="4525963"/>
          </a:xfrm>
        </p:spPr>
        <p:txBody>
          <a:bodyPr/>
          <a:lstStyle/>
          <a:p>
            <a:r>
              <a:rPr lang="en-US" dirty="0" smtClean="0"/>
              <a:t>What will be reviewed?</a:t>
            </a:r>
          </a:p>
          <a:p>
            <a:r>
              <a:rPr lang="en-US" dirty="0" smtClean="0"/>
              <a:t>Who will review it?</a:t>
            </a:r>
          </a:p>
          <a:p>
            <a:r>
              <a:rPr lang="en-US" dirty="0" smtClean="0"/>
              <a:t>Consistency?</a:t>
            </a:r>
          </a:p>
          <a:p>
            <a:r>
              <a:rPr lang="en-US" dirty="0" smtClean="0"/>
              <a:t>Vulnerability of things previously approved?</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10854"/>
            <a:ext cx="302895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1653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 1.0</a:t>
            </a:r>
            <a:endParaRPr lang="en-US" dirty="0"/>
          </a:p>
        </p:txBody>
      </p:sp>
      <p:sp>
        <p:nvSpPr>
          <p:cNvPr id="3" name="Content Placeholder 2"/>
          <p:cNvSpPr>
            <a:spLocks noGrp="1"/>
          </p:cNvSpPr>
          <p:nvPr>
            <p:ph idx="1"/>
          </p:nvPr>
        </p:nvSpPr>
        <p:spPr/>
        <p:txBody>
          <a:bodyPr/>
          <a:lstStyle/>
          <a:p>
            <a:r>
              <a:rPr lang="en-US" dirty="0" smtClean="0"/>
              <a:t>What do we do, now, in our plans?</a:t>
            </a:r>
          </a:p>
          <a:p>
            <a:r>
              <a:rPr lang="en-US" dirty="0" smtClean="0"/>
              <a:t>Some quick questions…</a:t>
            </a:r>
          </a:p>
          <a:p>
            <a:r>
              <a:rPr lang="en-US" dirty="0" smtClean="0"/>
              <a:t>And then a look at the data</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9300" y="3023833"/>
            <a:ext cx="285750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894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Challenges/Positive</a:t>
            </a:r>
            <a:endParaRPr lang="en-US" dirty="0"/>
          </a:p>
        </p:txBody>
      </p:sp>
      <p:sp>
        <p:nvSpPr>
          <p:cNvPr id="3" name="Content Placeholder 2"/>
          <p:cNvSpPr>
            <a:spLocks noGrp="1"/>
          </p:cNvSpPr>
          <p:nvPr>
            <p:ph idx="1"/>
          </p:nvPr>
        </p:nvSpPr>
        <p:spPr/>
        <p:txBody>
          <a:bodyPr/>
          <a:lstStyle/>
          <a:p>
            <a:r>
              <a:rPr lang="en-US" dirty="0" smtClean="0"/>
              <a:t>In groups, share challenges and positives</a:t>
            </a:r>
          </a:p>
          <a:p>
            <a:r>
              <a:rPr lang="en-US" dirty="0" smtClean="0"/>
              <a:t>Record on chart paper</a:t>
            </a:r>
          </a:p>
          <a:p>
            <a:r>
              <a:rPr lang="en-US" dirty="0" smtClean="0"/>
              <a:t>Report out those that are common among districts in the group</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8450" y="4207848"/>
            <a:ext cx="5191125" cy="199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0947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a:t>
            </a:r>
            <a:endParaRPr lang="en-US" dirty="0"/>
          </a:p>
        </p:txBody>
      </p:sp>
      <p:sp>
        <p:nvSpPr>
          <p:cNvPr id="3" name="Content Placeholder 2"/>
          <p:cNvSpPr>
            <a:spLocks noGrp="1"/>
          </p:cNvSpPr>
          <p:nvPr>
            <p:ph idx="1"/>
          </p:nvPr>
        </p:nvSpPr>
        <p:spPr/>
        <p:txBody>
          <a:bodyPr/>
          <a:lstStyle/>
          <a:p>
            <a:r>
              <a:rPr lang="en-US" dirty="0" smtClean="0"/>
              <a:t>What do </a:t>
            </a:r>
            <a:r>
              <a:rPr lang="en-US" dirty="0" smtClean="0"/>
              <a:t>our </a:t>
            </a:r>
            <a:r>
              <a:rPr lang="en-US" dirty="0" smtClean="0"/>
              <a:t>data say about forms?</a:t>
            </a:r>
            <a:endParaRPr lang="en-US" dirty="0"/>
          </a:p>
        </p:txBody>
      </p:sp>
    </p:spTree>
    <p:extLst>
      <p:ext uri="{BB962C8B-B14F-4D97-AF65-F5344CB8AC3E}">
        <p14:creationId xmlns:p14="http://schemas.microsoft.com/office/powerpoint/2010/main" val="569905492"/>
      </p:ext>
    </p:extLst>
  </p:cSld>
  <p:clrMapOvr>
    <a:masterClrMapping/>
  </p:clrMapOvr>
</p:sld>
</file>

<file path=ppt/theme/theme1.xml><?xml version="1.0" encoding="utf-8"?>
<a:theme xmlns:a="http://schemas.openxmlformats.org/drawingml/2006/main" name="IS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5227</TotalTime>
  <Words>509</Words>
  <Application>Microsoft Office PowerPoint</Application>
  <PresentationFormat>On-screen Show (4:3)</PresentationFormat>
  <Paragraphs>43</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IS_template</vt:lpstr>
      <vt:lpstr>APPR 2.0</vt:lpstr>
      <vt:lpstr>April 18, 2013</vt:lpstr>
      <vt:lpstr>June 12, 2013</vt:lpstr>
      <vt:lpstr>Agenda</vt:lpstr>
      <vt:lpstr>Update on Regulations</vt:lpstr>
      <vt:lpstr>Review Room Re-approval</vt:lpstr>
      <vt:lpstr>APPR 1.0</vt:lpstr>
      <vt:lpstr>Challenges/Positive</vt:lpstr>
      <vt:lpstr>Forms</vt:lpstr>
      <vt:lpstr>Platforms</vt:lpstr>
      <vt:lpstr>June 12, 2013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Craig</dc:creator>
  <cp:lastModifiedBy>Jeff Craig</cp:lastModifiedBy>
  <cp:revision>225</cp:revision>
  <cp:lastPrinted>2013-04-18T11:08:24Z</cp:lastPrinted>
  <dcterms:created xsi:type="dcterms:W3CDTF">2012-08-15T11:27:34Z</dcterms:created>
  <dcterms:modified xsi:type="dcterms:W3CDTF">2013-04-18T12:22:12Z</dcterms:modified>
</cp:coreProperties>
</file>