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60" r:id="rId2"/>
    <p:sldId id="256" r:id="rId3"/>
    <p:sldId id="257" r:id="rId4"/>
    <p:sldId id="262" r:id="rId5"/>
    <p:sldId id="258" r:id="rId6"/>
    <p:sldId id="273" r:id="rId7"/>
    <p:sldId id="271" r:id="rId8"/>
    <p:sldId id="259" r:id="rId9"/>
    <p:sldId id="272" r:id="rId10"/>
    <p:sldId id="274" r:id="rId11"/>
    <p:sldId id="275" r:id="rId12"/>
    <p:sldId id="261" r:id="rId13"/>
    <p:sldId id="277" r:id="rId14"/>
    <p:sldId id="276" r:id="rId15"/>
    <p:sldId id="278" r:id="rId16"/>
    <p:sldId id="279" r:id="rId17"/>
    <p:sldId id="280" r:id="rId18"/>
    <p:sldId id="281" r:id="rId19"/>
    <p:sldId id="293" r:id="rId20"/>
    <p:sldId id="270" r:id="rId21"/>
    <p:sldId id="282" r:id="rId22"/>
    <p:sldId id="268" r:id="rId23"/>
    <p:sldId id="267" r:id="rId24"/>
    <p:sldId id="283" r:id="rId25"/>
    <p:sldId id="284" r:id="rId26"/>
    <p:sldId id="285" r:id="rId27"/>
    <p:sldId id="288" r:id="rId28"/>
    <p:sldId id="286" r:id="rId29"/>
    <p:sldId id="287" r:id="rId30"/>
    <p:sldId id="290" r:id="rId31"/>
    <p:sldId id="289" r:id="rId32"/>
    <p:sldId id="291" r:id="rId33"/>
    <p:sldId id="266" r:id="rId34"/>
    <p:sldId id="292" r:id="rId3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9900"/>
    <a:srgbClr val="FF0000"/>
    <a:srgbClr val="6600CC"/>
    <a:srgbClr val="FF9900"/>
    <a:srgbClr val="FF3300"/>
    <a:srgbClr val="9900FF"/>
    <a:srgbClr val="CC00FF"/>
    <a:srgbClr val="0066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4" autoAdjust="0"/>
    <p:restoredTop sz="94622" autoAdjust="0"/>
  </p:normalViewPr>
  <p:slideViewPr>
    <p:cSldViewPr>
      <p:cViewPr>
        <p:scale>
          <a:sx n="68" d="100"/>
          <a:sy n="68" d="100"/>
        </p:scale>
        <p:origin x="-1134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A52F8-577F-497E-B283-DB474DB31262}" type="datetimeFigureOut">
              <a:rPr lang="en-US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3E020-AFE3-4DC2-9C10-38865E001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7F359A-D82D-4DF3-9F5A-E8B1D6284905}" type="datetimeFigureOut">
              <a:rPr lang="en-US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D86B9F-53FE-4F8B-B126-0B3DFBADB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Rockwell Extra Bol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Rockwell Extra Bol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Rockwell Extra Bol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Rockwell Extra Bold" pitchFamily="18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762000"/>
            <a:ext cx="8229600" cy="4648200"/>
          </a:xfrm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 fontScale="92500" lnSpcReduction="1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7200" dirty="0" smtClean="0">
              <a:latin typeface="+mj-lt"/>
            </a:endParaRPr>
          </a:p>
          <a:p>
            <a:pPr marL="13716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80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66FF"/>
                </a:solidFill>
                <a:effectLst>
                  <a:innerShdw blurRad="114300">
                    <a:prstClr val="black"/>
                  </a:innerShdw>
                </a:effectLst>
                <a:latin typeface="Rockwell Extra Bold" pitchFamily="18" charset="0"/>
              </a:rPr>
              <a:t>What’s new in Teacher Certification?</a:t>
            </a:r>
            <a:endParaRPr lang="en-US" sz="8000" b="1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0066FF"/>
              </a:solidFill>
              <a:effectLst>
                <a:innerShdw blurRad="114300">
                  <a:prstClr val="black"/>
                </a:innerShdw>
              </a:effectLst>
              <a:latin typeface="Rockwell Extra Bold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55626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Provided by the OCM BOCES Regional Certification Office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December, 2012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Content Placeholder 2"/>
          <p:cNvSpPr>
            <a:spLocks noGrp="1"/>
          </p:cNvSpPr>
          <p:nvPr>
            <p:ph idx="4294967295"/>
          </p:nvPr>
        </p:nvSpPr>
        <p:spPr>
          <a:xfrm>
            <a:off x="457200" y="304800"/>
            <a:ext cx="8229600" cy="6003925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Hold</a:t>
            </a:r>
            <a:r>
              <a:rPr lang="en-US" sz="1600" b="1" dirty="0" smtClean="0">
                <a:solidFill>
                  <a:srgbClr val="00B050"/>
                </a:solidFill>
                <a:latin typeface="Rockwell" pitchFamily="18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a Valid NYS  Teaching Certificate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College Coursework – English Language Arts – 6 S.H.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College Coursework – Concepts in Historical and Social Sciences – 6 S.H.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College Coursework – Scientific Processes – 6 S.H.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College Coursework – Mathematical Processes – 6 S.H.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600" b="1" dirty="0" smtClean="0">
                <a:solidFill>
                  <a:srgbClr val="00B050"/>
                </a:solidFill>
                <a:latin typeface="Rockwell" pitchFamily="18" charset="0"/>
              </a:rPr>
              <a:t>Pedagogical Core</a:t>
            </a:r>
          </a:p>
          <a:p>
            <a:pPr eaLnBrk="1" hangingPunct="1">
              <a:buClr>
                <a:srgbClr val="4F5E3C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College  Coursework at Student Developmental Level Adolescent  Grades 7-12 – 6 S.H.</a:t>
            </a:r>
          </a:p>
          <a:p>
            <a:pPr eaLnBrk="1" hangingPunct="1">
              <a:buClr>
                <a:srgbClr val="4F5E3C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College Coursework – Teaching Literacy Skills Methods – 3 S.H.</a:t>
            </a:r>
          </a:p>
          <a:p>
            <a:pPr marL="136525" indent="0" eaLnBrk="1" hangingPunct="1">
              <a:buNone/>
            </a:pPr>
            <a:r>
              <a:rPr lang="en-US" sz="1600" b="1" dirty="0" smtClean="0">
                <a:solidFill>
                  <a:srgbClr val="00B050"/>
                </a:solidFill>
                <a:latin typeface="Rockwell" pitchFamily="18" charset="0"/>
              </a:rPr>
              <a:t>Additional Pedagogy</a:t>
            </a: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 – Students with Disabilities – 12 S.H.</a:t>
            </a:r>
          </a:p>
          <a:p>
            <a:pPr eaLnBrk="1" hangingPunct="1">
              <a:buClr>
                <a:srgbClr val="4F5E3C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College Coursework – Foundations  of Special Education – Students with Disabilities</a:t>
            </a:r>
          </a:p>
          <a:p>
            <a:pPr eaLnBrk="1" hangingPunct="1">
              <a:buClr>
                <a:srgbClr val="4F5E3C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College Coursework – Assessment, Diagnosis, and Evaluation of Students with Disabilities</a:t>
            </a:r>
          </a:p>
          <a:p>
            <a:pPr eaLnBrk="1" hangingPunct="1">
              <a:buClr>
                <a:srgbClr val="4F5E3C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College Coursework – Curriculum and Instruction for Students with Disabilities</a:t>
            </a:r>
          </a:p>
          <a:p>
            <a:pPr eaLnBrk="1" hangingPunct="1">
              <a:buClr>
                <a:srgbClr val="4F5E3C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College Coursework – Managing the Environment for Students with Disabilities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600" b="1" dirty="0" smtClean="0">
                <a:solidFill>
                  <a:srgbClr val="00B050"/>
                </a:solidFill>
                <a:latin typeface="Rockwell" pitchFamily="18" charset="0"/>
              </a:rPr>
              <a:t>New York State Teacher Certification Exams</a:t>
            </a: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: Content Specialty Test – Students with Disabilities &amp; Content Specialty Test – Multi Subject 7-12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600" b="1" dirty="0" smtClean="0">
                <a:solidFill>
                  <a:srgbClr val="00B050"/>
                </a:solidFill>
                <a:latin typeface="Rockwell" pitchFamily="18" charset="0"/>
              </a:rPr>
              <a:t>Workshops</a:t>
            </a:r>
            <a:r>
              <a:rPr lang="en-US" sz="1600" dirty="0" smtClean="0">
                <a:solidFill>
                  <a:srgbClr val="00B050"/>
                </a:solidFill>
                <a:latin typeface="Rockwell" pitchFamily="18" charset="0"/>
              </a:rPr>
              <a:t> – Child Abuse Identification, School Violence Intervention and Prevention, and Autism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600" b="1" dirty="0" smtClean="0">
                <a:solidFill>
                  <a:srgbClr val="00B050"/>
                </a:solidFill>
                <a:latin typeface="Rockwell" pitchFamily="18" charset="0"/>
              </a:rPr>
              <a:t>Fingerprint Clearance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n w="6350">
                  <a:solidFill>
                    <a:schemeClr val="tx1">
                      <a:lumMod val="50000"/>
                    </a:schemeClr>
                  </a:solidFill>
                </a:ln>
                <a:solidFill>
                  <a:srgbClr val="FF3300"/>
                </a:solidFill>
                <a:effectLst/>
                <a:latin typeface="Rockwell Extra Bold" pitchFamily="18" charset="0"/>
              </a:rPr>
              <a:t>Examples of an Additional Certificate</a:t>
            </a:r>
            <a:endParaRPr lang="en-US" dirty="0">
              <a:ln w="6350">
                <a:solidFill>
                  <a:schemeClr val="tx1">
                    <a:lumMod val="50000"/>
                  </a:schemeClr>
                </a:solidFill>
              </a:ln>
              <a:solidFill>
                <a:srgbClr val="FF3300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13314" name="Content Placeholder 4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2438400" cy="4525963"/>
          </a:xfrm>
        </p:spPr>
        <p:txBody>
          <a:bodyPr/>
          <a:lstStyle/>
          <a:p>
            <a:pPr marL="136525" indent="0" algn="ctr" eaLnBrk="1" hangingPunct="1">
              <a:buFont typeface="Wingdings 2" pitchFamily="18" charset="2"/>
              <a:buNone/>
            </a:pPr>
            <a:r>
              <a:rPr lang="en-US" sz="1800" b="1" u="sng" dirty="0" smtClean="0">
                <a:solidFill>
                  <a:srgbClr val="FF3300"/>
                </a:solidFill>
                <a:latin typeface="Rockwell" pitchFamily="18" charset="0"/>
              </a:rPr>
              <a:t>Teacher Holds a Valid:</a:t>
            </a:r>
          </a:p>
          <a:p>
            <a:pPr marL="136525" indent="0" algn="ctr" eaLnBrk="1" hangingPunct="1">
              <a:buFont typeface="Wingdings 2" pitchFamily="18" charset="2"/>
              <a:buNone/>
            </a:pPr>
            <a:endParaRPr lang="en-US" sz="1800" u="sng" dirty="0" smtClean="0">
              <a:solidFill>
                <a:srgbClr val="FF3300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rgbClr val="295F71"/>
              </a:buClr>
              <a:buFont typeface="Arial" charset="0"/>
              <a:buChar char="•"/>
            </a:pPr>
            <a:r>
              <a:rPr lang="en-US" sz="1800" dirty="0" smtClean="0">
                <a:solidFill>
                  <a:srgbClr val="FF3300"/>
                </a:solidFill>
                <a:latin typeface="Rockwell" pitchFamily="18" charset="0"/>
              </a:rPr>
              <a:t> Students with</a:t>
            </a:r>
          </a:p>
          <a:p>
            <a:pPr marL="136525" indent="0" eaLnBrk="1" hangingPunct="1">
              <a:buClr>
                <a:srgbClr val="295F71"/>
              </a:buClr>
              <a:buFont typeface="Arial" charset="0"/>
              <a:buNone/>
            </a:pPr>
            <a:r>
              <a:rPr lang="en-US" sz="1800" dirty="0" smtClean="0">
                <a:solidFill>
                  <a:srgbClr val="FF3300"/>
                </a:solidFill>
                <a:latin typeface="Rockwell" pitchFamily="18" charset="0"/>
              </a:rPr>
              <a:t>  Disabilities Birth- </a:t>
            </a:r>
          </a:p>
          <a:p>
            <a:pPr marL="136525" indent="0" eaLnBrk="1" hangingPunct="1">
              <a:buClr>
                <a:srgbClr val="295F71"/>
              </a:buClr>
              <a:buFont typeface="Arial" charset="0"/>
              <a:buNone/>
            </a:pPr>
            <a:r>
              <a:rPr lang="en-US" sz="1800" dirty="0" smtClean="0">
                <a:solidFill>
                  <a:srgbClr val="FF3300"/>
                </a:solidFill>
                <a:latin typeface="Rockwell" pitchFamily="18" charset="0"/>
              </a:rPr>
              <a:t>  Grade 2</a:t>
            </a:r>
          </a:p>
          <a:p>
            <a:pPr marL="136525" indent="0" eaLnBrk="1" hangingPunct="1">
              <a:buClr>
                <a:srgbClr val="295F71"/>
              </a:buClr>
              <a:buFont typeface="Arial" charset="0"/>
              <a:buChar char="•"/>
            </a:pPr>
            <a:endParaRPr lang="en-US" sz="1800" dirty="0" smtClean="0">
              <a:solidFill>
                <a:srgbClr val="FF3300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rgbClr val="295F71"/>
              </a:buClr>
              <a:buFont typeface="Arial" charset="0"/>
              <a:buChar char="•"/>
            </a:pPr>
            <a:r>
              <a:rPr lang="en-US" sz="1800" dirty="0" smtClean="0">
                <a:solidFill>
                  <a:srgbClr val="FF3300"/>
                </a:solidFill>
                <a:latin typeface="Rockwell" pitchFamily="18" charset="0"/>
              </a:rPr>
              <a:t> Students with</a:t>
            </a:r>
          </a:p>
          <a:p>
            <a:pPr marL="136525" indent="0" eaLnBrk="1" hangingPunct="1">
              <a:buClr>
                <a:srgbClr val="295F71"/>
              </a:buClr>
              <a:buFont typeface="Arial" charset="0"/>
              <a:buNone/>
            </a:pPr>
            <a:r>
              <a:rPr lang="en-US" sz="1800" dirty="0" smtClean="0">
                <a:solidFill>
                  <a:srgbClr val="FF3300"/>
                </a:solidFill>
                <a:latin typeface="Rockwell" pitchFamily="18" charset="0"/>
              </a:rPr>
              <a:t>  Disabilities</a:t>
            </a:r>
          </a:p>
          <a:p>
            <a:pPr marL="136525" indent="0" eaLnBrk="1" hangingPunct="1">
              <a:buClr>
                <a:srgbClr val="295F71"/>
              </a:buClr>
              <a:buFont typeface="Arial" charset="0"/>
              <a:buNone/>
            </a:pPr>
            <a:r>
              <a:rPr lang="en-US" sz="1800" dirty="0" smtClean="0">
                <a:solidFill>
                  <a:srgbClr val="FF3300"/>
                </a:solidFill>
                <a:latin typeface="Rockwell" pitchFamily="18" charset="0"/>
              </a:rPr>
              <a:t>  Grades 1-6</a:t>
            </a:r>
          </a:p>
          <a:p>
            <a:pPr marL="136525" indent="0" eaLnBrk="1" hangingPunct="1">
              <a:buClr>
                <a:srgbClr val="295F71"/>
              </a:buClr>
              <a:buFont typeface="Wingdings 2" pitchFamily="18" charset="2"/>
              <a:buNone/>
            </a:pPr>
            <a:endParaRPr lang="en-US" sz="1800" dirty="0" smtClean="0">
              <a:solidFill>
                <a:srgbClr val="FF3300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rgbClr val="295F71"/>
              </a:buClr>
              <a:buFont typeface="Arial" charset="0"/>
              <a:buChar char="•"/>
            </a:pPr>
            <a:r>
              <a:rPr lang="en-US" sz="1800" dirty="0" smtClean="0">
                <a:solidFill>
                  <a:srgbClr val="FF3300"/>
                </a:solidFill>
                <a:latin typeface="Rockwell" pitchFamily="18" charset="0"/>
              </a:rPr>
              <a:t> Students with</a:t>
            </a:r>
          </a:p>
          <a:p>
            <a:pPr marL="136525" indent="0" eaLnBrk="1" hangingPunct="1">
              <a:buClr>
                <a:srgbClr val="295F71"/>
              </a:buClr>
              <a:buFont typeface="Arial" charset="0"/>
              <a:buNone/>
            </a:pPr>
            <a:r>
              <a:rPr lang="en-US" sz="1800" dirty="0" smtClean="0">
                <a:solidFill>
                  <a:srgbClr val="FF3300"/>
                </a:solidFill>
                <a:latin typeface="Rockwell" pitchFamily="18" charset="0"/>
              </a:rPr>
              <a:t>  Disabilities</a:t>
            </a:r>
          </a:p>
          <a:p>
            <a:pPr marL="136525" indent="0" eaLnBrk="1" hangingPunct="1">
              <a:buClr>
                <a:srgbClr val="295F71"/>
              </a:buClr>
              <a:buFont typeface="Arial" charset="0"/>
              <a:buNone/>
            </a:pPr>
            <a:r>
              <a:rPr lang="en-US" sz="1800" dirty="0" smtClean="0">
                <a:solidFill>
                  <a:srgbClr val="FF3300"/>
                </a:solidFill>
                <a:latin typeface="Rockwell" pitchFamily="18" charset="0"/>
              </a:rPr>
              <a:t>  Grades 5-9</a:t>
            </a:r>
          </a:p>
        </p:txBody>
      </p:sp>
      <p:sp>
        <p:nvSpPr>
          <p:cNvPr id="13315" name="TextBox 7"/>
          <p:cNvSpPr txBox="1">
            <a:spLocks noChangeArrowheads="1"/>
          </p:cNvSpPr>
          <p:nvPr/>
        </p:nvSpPr>
        <p:spPr bwMode="auto">
          <a:xfrm>
            <a:off x="5791200" y="1600200"/>
            <a:ext cx="28956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u="sng" dirty="0">
                <a:solidFill>
                  <a:srgbClr val="FF3300"/>
                </a:solidFill>
                <a:latin typeface="Rockwell" pitchFamily="18" charset="0"/>
              </a:rPr>
              <a:t>Teacher Needs to Complete:</a:t>
            </a:r>
          </a:p>
          <a:p>
            <a:pPr>
              <a:buFont typeface="Arial" charset="0"/>
              <a:buChar char="•"/>
            </a:pPr>
            <a:endParaRPr lang="en-US" dirty="0">
              <a:solidFill>
                <a:srgbClr val="FF3300"/>
              </a:solidFill>
              <a:latin typeface="Rockwell" pitchFamily="18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solidFill>
                <a:srgbClr val="FF3300"/>
              </a:solidFill>
              <a:latin typeface="Rockwell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rgbClr val="FF3300"/>
                </a:solidFill>
                <a:latin typeface="Rockwell" pitchFamily="18" charset="0"/>
              </a:rPr>
              <a:t>6 </a:t>
            </a:r>
            <a:r>
              <a:rPr lang="en-US" dirty="0" err="1">
                <a:solidFill>
                  <a:srgbClr val="FF3300"/>
                </a:solidFill>
                <a:latin typeface="Rockwell" pitchFamily="18" charset="0"/>
              </a:rPr>
              <a:t>s.h</a:t>
            </a:r>
            <a:r>
              <a:rPr lang="en-US" dirty="0">
                <a:solidFill>
                  <a:srgbClr val="FF3300"/>
                </a:solidFill>
                <a:latin typeface="Rockwell" pitchFamily="18" charset="0"/>
              </a:rPr>
              <a:t>. </a:t>
            </a:r>
            <a:r>
              <a:rPr lang="en-US" dirty="0" smtClean="0">
                <a:solidFill>
                  <a:srgbClr val="FF3300"/>
                </a:solidFill>
                <a:latin typeface="Rockwell" pitchFamily="18" charset="0"/>
              </a:rPr>
              <a:t>college </a:t>
            </a:r>
            <a:r>
              <a:rPr lang="en-US" dirty="0">
                <a:solidFill>
                  <a:srgbClr val="FF3300"/>
                </a:solidFill>
                <a:latin typeface="Rockwell" pitchFamily="18" charset="0"/>
              </a:rPr>
              <a:t>course-</a:t>
            </a:r>
          </a:p>
          <a:p>
            <a:pPr>
              <a:buFont typeface="Arial" charset="0"/>
              <a:buNone/>
            </a:pPr>
            <a:r>
              <a:rPr lang="en-US" dirty="0">
                <a:solidFill>
                  <a:srgbClr val="FF3300"/>
                </a:solidFill>
                <a:latin typeface="Rockwell" pitchFamily="18" charset="0"/>
              </a:rPr>
              <a:t>  work at the Student</a:t>
            </a:r>
          </a:p>
          <a:p>
            <a:pPr>
              <a:buFont typeface="Arial" charset="0"/>
              <a:buNone/>
            </a:pPr>
            <a:r>
              <a:rPr lang="en-US" dirty="0">
                <a:solidFill>
                  <a:srgbClr val="FF3300"/>
                </a:solidFill>
                <a:latin typeface="Rockwell" pitchFamily="18" charset="0"/>
              </a:rPr>
              <a:t>  Developmental Level-</a:t>
            </a:r>
          </a:p>
          <a:p>
            <a:pPr>
              <a:buFont typeface="Arial" charset="0"/>
              <a:buNone/>
            </a:pPr>
            <a:r>
              <a:rPr lang="en-US" dirty="0">
                <a:solidFill>
                  <a:srgbClr val="FF3300"/>
                </a:solidFill>
                <a:latin typeface="Rockwell" pitchFamily="18" charset="0"/>
              </a:rPr>
              <a:t>  Adolescent Grades 7-12</a:t>
            </a:r>
          </a:p>
          <a:p>
            <a:pPr>
              <a:buFont typeface="Arial" charset="0"/>
              <a:buNone/>
            </a:pPr>
            <a:endParaRPr lang="en-US" dirty="0">
              <a:solidFill>
                <a:srgbClr val="FF3300"/>
              </a:solidFill>
              <a:latin typeface="Rockwell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>
                <a:solidFill>
                  <a:srgbClr val="FF3300"/>
                </a:solidFill>
                <a:latin typeface="Rockwell" pitchFamily="18" charset="0"/>
              </a:rPr>
              <a:t> Content Specialty Test –</a:t>
            </a:r>
          </a:p>
          <a:p>
            <a:pPr>
              <a:buFont typeface="Arial" charset="0"/>
              <a:buNone/>
            </a:pPr>
            <a:r>
              <a:rPr lang="en-US" dirty="0">
                <a:solidFill>
                  <a:srgbClr val="FF3300"/>
                </a:solidFill>
                <a:latin typeface="Rockwell" pitchFamily="18" charset="0"/>
              </a:rPr>
              <a:t>  Multi-Subject 7-12</a:t>
            </a:r>
          </a:p>
          <a:p>
            <a:pPr>
              <a:buFont typeface="Arial" charset="0"/>
              <a:buNone/>
            </a:pPr>
            <a:endParaRPr lang="en-US" dirty="0">
              <a:solidFill>
                <a:srgbClr val="FF3300"/>
              </a:solidFill>
              <a:latin typeface="Rockwell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>
                <a:solidFill>
                  <a:srgbClr val="FF3300"/>
                </a:solidFill>
                <a:latin typeface="Rockwell" pitchFamily="18" charset="0"/>
              </a:rPr>
              <a:t> Workshop - Autism</a:t>
            </a:r>
          </a:p>
        </p:txBody>
      </p:sp>
      <p:sp>
        <p:nvSpPr>
          <p:cNvPr id="2" name="Right Brace 1"/>
          <p:cNvSpPr/>
          <p:nvPr/>
        </p:nvSpPr>
        <p:spPr>
          <a:xfrm>
            <a:off x="4038600" y="2438400"/>
            <a:ext cx="365760" cy="3749040"/>
          </a:xfrm>
          <a:prstGeom prst="rightBrace">
            <a:avLst/>
          </a:prstGeom>
          <a:ln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5676" y="1826241"/>
            <a:ext cx="8013467" cy="32409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3399FF"/>
                </a:solidFill>
                <a:effectLst/>
                <a:latin typeface="Rockwell Extra Bold" pitchFamily="18" charset="0"/>
              </a:rPr>
              <a:t>New Certificate for Students with Disabilities Grades </a:t>
            </a:r>
            <a:br>
              <a:rPr lang="en-US" sz="4800" dirty="0" smtClean="0">
                <a:solidFill>
                  <a:srgbClr val="3399FF"/>
                </a:solidFill>
                <a:effectLst/>
                <a:latin typeface="Rockwell Extra Bold" pitchFamily="18" charset="0"/>
              </a:rPr>
            </a:br>
            <a:r>
              <a:rPr lang="en-US" sz="4800" dirty="0" smtClean="0">
                <a:solidFill>
                  <a:srgbClr val="3399FF"/>
                </a:solidFill>
                <a:effectLst/>
                <a:latin typeface="Rockwell Extra Bold" pitchFamily="18" charset="0"/>
              </a:rPr>
              <a:t>7-12 Subject Areas</a:t>
            </a:r>
            <a:endParaRPr lang="en-US" sz="4800" dirty="0">
              <a:solidFill>
                <a:srgbClr val="3399FF"/>
              </a:solidFill>
              <a:effectLst/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9750" y="-450850"/>
            <a:ext cx="8229600" cy="250825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spc="50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ockwell Extra Bold" pitchFamily="18" charset="0"/>
              </a:rPr>
              <a:t>NOTE:</a:t>
            </a:r>
            <a:endParaRPr lang="en-US" sz="6600" spc="50" dirty="0">
              <a:ln w="11430">
                <a:solidFill>
                  <a:schemeClr val="accent2">
                    <a:lumMod val="50000"/>
                  </a:schemeClr>
                </a:solidFill>
              </a:ln>
              <a:solidFill>
                <a:srgbClr val="0099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4294967295"/>
          </p:nvPr>
        </p:nvSpPr>
        <p:spPr>
          <a:xfrm>
            <a:off x="381000" y="1676400"/>
            <a:ext cx="8229600" cy="4800600"/>
          </a:xfrm>
        </p:spPr>
        <p:txBody>
          <a:bodyPr/>
          <a:lstStyle/>
          <a:p>
            <a:pPr marL="136525" indent="0" algn="ctr"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33CC33"/>
                </a:solidFill>
                <a:latin typeface="Rockwell" pitchFamily="18" charset="0"/>
              </a:rPr>
              <a:t>The Teacher will need a Students with Disabilities Grades 7-12 Generalist subject matter extension to be a Special Class Teacher in the subject of the extension:</a:t>
            </a:r>
          </a:p>
          <a:p>
            <a:pPr marL="136525" indent="0" algn="ctr" eaLnBrk="1" hangingPunct="1">
              <a:buFont typeface="Wingdings 2" pitchFamily="18" charset="2"/>
              <a:buNone/>
            </a:pPr>
            <a:endParaRPr lang="en-US" sz="2000" dirty="0" smtClean="0">
              <a:solidFill>
                <a:srgbClr val="33CC33"/>
              </a:solidFill>
              <a:latin typeface="Rockwell" pitchFamily="18" charset="0"/>
            </a:endParaRPr>
          </a:p>
          <a:p>
            <a:pPr marL="136525" indent="0" algn="ctr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Biology – Chemistry – Earth Science – Physics – </a:t>
            </a:r>
          </a:p>
          <a:p>
            <a:pPr marL="136525" indent="0" algn="ctr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Mathematics &amp; Social Studies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sz="2400" b="1" dirty="0" smtClean="0">
              <a:solidFill>
                <a:srgbClr val="33CC33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7350" y="463550"/>
            <a:ext cx="8229600" cy="17827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CC00CC"/>
                </a:solidFill>
                <a:effectLst/>
                <a:latin typeface="Rockwell Extra Bold" pitchFamily="18" charset="0"/>
              </a:rPr>
              <a:t>Requirements for Students with Disabilities Subject Area Extension Certificates</a:t>
            </a:r>
            <a:endParaRPr lang="en-US" sz="3200" dirty="0">
              <a:solidFill>
                <a:srgbClr val="CC00CC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 smtClean="0">
              <a:latin typeface="Rockwell" pitchFamily="18" charset="0"/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 smtClean="0">
              <a:latin typeface="Rockwell" pitchFamily="18" charset="0"/>
            </a:endParaRPr>
          </a:p>
          <a:p>
            <a:pPr eaLnBrk="1" hangingPunct="1">
              <a:buClr>
                <a:srgbClr val="CC00CC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CC00CC"/>
                </a:solidFill>
                <a:latin typeface="Rockwell" pitchFamily="18" charset="0"/>
              </a:rPr>
              <a:t>Valid Base NYSED Students w/Disabilities ADL 7-12 Generalist Certification</a:t>
            </a:r>
          </a:p>
          <a:p>
            <a:pPr eaLnBrk="1" hangingPunct="1">
              <a:buClr>
                <a:srgbClr val="CC00CC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CC00CC"/>
                </a:solidFill>
                <a:latin typeface="Rockwell" pitchFamily="18" charset="0"/>
              </a:rPr>
              <a:t>Core Content 18 S.H.</a:t>
            </a:r>
          </a:p>
          <a:p>
            <a:pPr eaLnBrk="1" hangingPunct="1">
              <a:buClr>
                <a:srgbClr val="CC00CC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CC00CC"/>
                </a:solidFill>
                <a:latin typeface="Rockwell" pitchFamily="18" charset="0"/>
              </a:rPr>
              <a:t>Content Specialty Test (Subject Matter)</a:t>
            </a:r>
          </a:p>
          <a:p>
            <a:pPr eaLnBrk="1" hangingPunct="1">
              <a:buClr>
                <a:srgbClr val="CC00CC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CC00CC"/>
                </a:solidFill>
                <a:latin typeface="Rockwell" pitchFamily="18" charset="0"/>
              </a:rPr>
              <a:t>Workshops: Child Abuse Recognition, Violence Prevention, Autism</a:t>
            </a:r>
          </a:p>
          <a:p>
            <a:pPr eaLnBrk="1" hangingPunct="1">
              <a:buClr>
                <a:srgbClr val="CC00CC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CC00CC"/>
                </a:solidFill>
                <a:latin typeface="Rockwell" pitchFamily="18" charset="0"/>
              </a:rPr>
              <a:t>Fingerprint Clearance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126162"/>
          </a:xfrm>
          <a:scene3d>
            <a:camera prst="orthographicFront"/>
            <a:lightRig rig="soft" dir="t">
              <a:rot lat="0" lon="0" rev="16800000"/>
            </a:lightRig>
          </a:scene3d>
          <a:sp3d>
            <a:bevelT/>
          </a:sp3d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</a:rPr>
              <a:t>Please Keep in Mind:</a:t>
            </a:r>
            <a:endParaRPr lang="en-US" sz="8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 Extra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/>
          <p:cNvSpPr>
            <a:spLocks noGrp="1"/>
          </p:cNvSpPr>
          <p:nvPr>
            <p:ph idx="4294967295"/>
          </p:nvPr>
        </p:nvSpPr>
        <p:spPr>
          <a:xfrm>
            <a:off x="457200" y="304800"/>
            <a:ext cx="8229600" cy="6003925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endParaRPr lang="en-US" sz="4400" dirty="0" smtClean="0"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4400" dirty="0" smtClean="0">
                <a:solidFill>
                  <a:srgbClr val="0099FF"/>
                </a:solidFill>
                <a:latin typeface="Rockwell" pitchFamily="18" charset="0"/>
              </a:rPr>
              <a:t>In order to work in a single subject classroom, the teacher must possess a certificate in the subject matter.  Subject Extension certificates can </a:t>
            </a:r>
            <a:r>
              <a:rPr lang="en-US" sz="4400" u="sng" dirty="0" smtClean="0">
                <a:solidFill>
                  <a:srgbClr val="0099FF"/>
                </a:solidFill>
                <a:latin typeface="Rockwell" pitchFamily="18" charset="0"/>
              </a:rPr>
              <a:t>not </a:t>
            </a:r>
            <a:r>
              <a:rPr lang="en-US" sz="4400" dirty="0" smtClean="0">
                <a:solidFill>
                  <a:srgbClr val="0099FF"/>
                </a:solidFill>
                <a:latin typeface="Rockwell" pitchFamily="18" charset="0"/>
              </a:rPr>
              <a:t>be used to satisfy this requirement.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011" y="2967335"/>
            <a:ext cx="9240030" cy="1323439"/>
          </a:xfrm>
          <a:prstGeom prst="rect">
            <a:avLst/>
          </a:prstGeom>
          <a:ln w="38100"/>
          <a:scene3d>
            <a:camera prst="orthographicFront"/>
            <a:lightRig rig="glow" dir="tl">
              <a:rot lat="0" lon="0" rev="5400000"/>
            </a:lightRig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ln w="11430">
                  <a:solidFill>
                    <a:srgbClr val="00B0F0"/>
                  </a:solidFill>
                </a:ln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EXAM CHANGES!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457200" y="27305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008000"/>
                </a:solidFill>
                <a:effectLst/>
                <a:latin typeface="Rockwell Extra Bold" pitchFamily="18" charset="0"/>
              </a:rPr>
              <a:t>Teacher Exams</a:t>
            </a:r>
            <a:endParaRPr lang="en-US" sz="4400" dirty="0">
              <a:solidFill>
                <a:srgbClr val="008000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57200" y="1535113"/>
            <a:ext cx="4040188" cy="750887"/>
          </a:xfrm>
        </p:spPr>
        <p:txBody>
          <a:bodyPr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cap="all" dirty="0" smtClean="0">
                <a:solidFill>
                  <a:srgbClr val="008000"/>
                </a:solidFill>
                <a:latin typeface="Rockwell" pitchFamily="18" charset="0"/>
              </a:rPr>
              <a:t>Current</a:t>
            </a:r>
            <a:endParaRPr lang="en-US" sz="2400" cap="all" dirty="0">
              <a:solidFill>
                <a:srgbClr val="008000"/>
              </a:solidFill>
              <a:latin typeface="Rockwell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4645025" y="1535113"/>
            <a:ext cx="4041775" cy="750887"/>
          </a:xfrm>
        </p:spPr>
        <p:txBody>
          <a:bodyPr anchor="ctr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cap="all" dirty="0" smtClean="0">
                <a:solidFill>
                  <a:srgbClr val="008000"/>
                </a:solidFill>
                <a:latin typeface="Rockwell" pitchFamily="18" charset="0"/>
              </a:rPr>
              <a:t>New 2014 -2015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1800" cap="all" dirty="0" smtClean="0">
                <a:solidFill>
                  <a:srgbClr val="008000"/>
                </a:solidFill>
                <a:latin typeface="Rockwell" pitchFamily="18" charset="0"/>
              </a:rPr>
              <a:t>(projected date)</a:t>
            </a:r>
            <a:endParaRPr lang="en-US" sz="1800" cap="all" dirty="0">
              <a:solidFill>
                <a:srgbClr val="008000"/>
              </a:solidFill>
              <a:latin typeface="Rockwell" pitchFamily="18" charset="0"/>
            </a:endParaRPr>
          </a:p>
        </p:txBody>
      </p:sp>
      <p:sp>
        <p:nvSpPr>
          <p:cNvPr id="20484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57200" y="2362200"/>
            <a:ext cx="4040188" cy="3763963"/>
          </a:xfrm>
        </p:spPr>
        <p:txBody>
          <a:bodyPr/>
          <a:lstStyle/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7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 ATS-W</a:t>
            </a: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  Assessment of Teaching</a:t>
            </a: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  Skills - Written</a:t>
            </a:r>
            <a:endParaRPr lang="en-US" sz="20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solidFill>
                <a:srgbClr val="008000"/>
              </a:solidFill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008000"/>
                </a:solidFill>
                <a:latin typeface="Rockwell" pitchFamily="18" charset="0"/>
              </a:rPr>
              <a:t>  LAST</a:t>
            </a: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008000"/>
                </a:solidFill>
                <a:latin typeface="Rockwell" pitchFamily="18" charset="0"/>
              </a:rPr>
              <a:t>   Liberal Arts and Sciences</a:t>
            </a: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solidFill>
                <a:srgbClr val="33CC33"/>
              </a:solidFill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 CST</a:t>
            </a:r>
          </a:p>
          <a:p>
            <a:pPr marL="136525" indent="0" eaLnBrk="1" hangingPunct="1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Font typeface="Wingdings 2" pitchFamily="18" charset="2"/>
              <a:buNone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  Content Specialty Test</a:t>
            </a:r>
          </a:p>
        </p:txBody>
      </p:sp>
      <p:sp>
        <p:nvSpPr>
          <p:cNvPr id="20485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645025" y="2362200"/>
            <a:ext cx="4041775" cy="37639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err="1" smtClean="0">
                <a:solidFill>
                  <a:srgbClr val="33CC33"/>
                </a:solidFill>
                <a:latin typeface="Rockwell" pitchFamily="18" charset="0"/>
              </a:rPr>
              <a:t>edTPA</a:t>
            </a: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 – Teacher Performance Assessment</a:t>
            </a: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EAS – Educating all Students</a:t>
            </a: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008000"/>
                </a:solidFill>
                <a:latin typeface="Rockwell" pitchFamily="18" charset="0"/>
              </a:rPr>
              <a:t>ALST – Academic Literacy Skills</a:t>
            </a: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endParaRPr lang="en-US" sz="2000" dirty="0" smtClean="0">
              <a:latin typeface="Rockwell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sz="2000" dirty="0" smtClean="0">
                <a:solidFill>
                  <a:srgbClr val="33CC33"/>
                </a:solidFill>
                <a:latin typeface="Rockwell" pitchFamily="18" charset="0"/>
              </a:rPr>
              <a:t>CST – Revised Content Specialty Test 2014-2015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60825" y="2971800"/>
            <a:ext cx="663575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60825" y="4419600"/>
            <a:ext cx="663575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044950" y="5638800"/>
            <a:ext cx="679450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dirty="0" smtClean="0">
                <a:solidFill>
                  <a:srgbClr val="3366FF"/>
                </a:solidFill>
                <a:latin typeface="Rockwell" pitchFamily="18" charset="0"/>
              </a:rPr>
              <a:t>      What is the </a:t>
            </a:r>
            <a:r>
              <a:rPr lang="en-US" b="1" dirty="0" err="1" smtClean="0">
                <a:solidFill>
                  <a:srgbClr val="3366FF"/>
                </a:solidFill>
                <a:latin typeface="Rockwell" pitchFamily="18" charset="0"/>
              </a:rPr>
              <a:t>edTPA</a:t>
            </a:r>
            <a:r>
              <a:rPr lang="en-US" b="1" dirty="0" smtClean="0">
                <a:solidFill>
                  <a:srgbClr val="3366FF"/>
                </a:solidFill>
                <a:latin typeface="Rockwell" pitchFamily="18" charset="0"/>
              </a:rPr>
              <a:t>?</a:t>
            </a:r>
          </a:p>
          <a:p>
            <a:pPr eaLnBrk="1" hangingPunct="1">
              <a:buFont typeface="Wingdings 2" pitchFamily="18" charset="2"/>
              <a:buNone/>
            </a:pPr>
            <a:endParaRPr lang="en-US" b="1" dirty="0" smtClean="0">
              <a:solidFill>
                <a:srgbClr val="3366FF"/>
              </a:solidFill>
              <a:latin typeface="Rockwell" pitchFamily="18" charset="0"/>
            </a:endParaRPr>
          </a:p>
          <a:p>
            <a:pPr eaLnBrk="1" hangingPunct="1">
              <a:buClr>
                <a:schemeClr val="bg1"/>
              </a:buClr>
              <a:buFontTx/>
              <a:buChar char="•"/>
            </a:pPr>
            <a:r>
              <a:rPr lang="en-US" dirty="0" err="1" smtClean="0">
                <a:solidFill>
                  <a:srgbClr val="0000FF"/>
                </a:solidFill>
                <a:latin typeface="Rockwell" pitchFamily="18" charset="0"/>
              </a:rPr>
              <a:t>Preservice</a:t>
            </a:r>
            <a:r>
              <a:rPr lang="en-US" dirty="0" smtClean="0">
                <a:solidFill>
                  <a:srgbClr val="0000FF"/>
                </a:solidFill>
                <a:latin typeface="Rockwell" pitchFamily="18" charset="0"/>
              </a:rPr>
              <a:t> assessment process</a:t>
            </a:r>
          </a:p>
          <a:p>
            <a:pPr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  <a:latin typeface="Rockwell" pitchFamily="18" charset="0"/>
              </a:rPr>
              <a:t>Review of a teacher candidate's authentic</a:t>
            </a:r>
          </a:p>
          <a:p>
            <a:pPr eaLnBrk="1" hangingPunct="1">
              <a:buClr>
                <a:schemeClr val="bg1"/>
              </a:buClr>
              <a:buFontTx/>
              <a:buNone/>
            </a:pPr>
            <a:r>
              <a:rPr lang="en-US" dirty="0" smtClean="0">
                <a:solidFill>
                  <a:srgbClr val="0000FF"/>
                </a:solidFill>
                <a:latin typeface="Rockwell" pitchFamily="18" charset="0"/>
              </a:rPr>
              <a:t>     teaching materials </a:t>
            </a:r>
          </a:p>
          <a:p>
            <a:pPr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0000FF"/>
                </a:solidFill>
                <a:latin typeface="Rockwell" pitchFamily="18" charset="0"/>
              </a:rPr>
              <a:t>A teaching and learning process that documents and demonstrates a candidate’s</a:t>
            </a:r>
          </a:p>
          <a:p>
            <a:pPr eaLnBrk="1" hangingPunct="1">
              <a:buClr>
                <a:schemeClr val="bg1"/>
              </a:buClr>
              <a:buFontTx/>
              <a:buNone/>
            </a:pPr>
            <a:r>
              <a:rPr lang="en-US" dirty="0" smtClean="0">
                <a:solidFill>
                  <a:srgbClr val="0000FF"/>
                </a:solidFill>
                <a:latin typeface="Rockwell" pitchFamily="18" charset="0"/>
              </a:rPr>
              <a:t>    effective teaching ability</a:t>
            </a:r>
            <a:endParaRPr lang="en-US" dirty="0" smtClean="0">
              <a:latin typeface="Rockwell" pitchFamily="18" charset="0"/>
            </a:endParaRPr>
          </a:p>
        </p:txBody>
      </p:sp>
      <p:pic>
        <p:nvPicPr>
          <p:cNvPr id="21506" name="Title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7540625" cy="114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Content Placeholder 4"/>
          <p:cNvSpPr>
            <a:spLocks noGrp="1"/>
          </p:cNvSpPr>
          <p:nvPr>
            <p:ph idx="4294967295"/>
          </p:nvPr>
        </p:nvSpPr>
        <p:spPr>
          <a:xfrm>
            <a:off x="457200" y="609600"/>
            <a:ext cx="8229600" cy="5699125"/>
          </a:xfrm>
        </p:spPr>
        <p:txBody>
          <a:bodyPr/>
          <a:lstStyle/>
          <a:p>
            <a:pPr marL="136525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3100" b="1" dirty="0" smtClean="0">
                <a:solidFill>
                  <a:srgbClr val="008000"/>
                </a:solidFill>
                <a:latin typeface="Rockwell" pitchFamily="18" charset="0"/>
              </a:rPr>
              <a:t>Effective as of September 1, 2011, applicants will no longer be able to apply for the following certificates:</a:t>
            </a:r>
            <a:br>
              <a:rPr lang="en-US" sz="3100" b="1" dirty="0" smtClean="0">
                <a:solidFill>
                  <a:srgbClr val="008000"/>
                </a:solidFill>
                <a:latin typeface="Rockwell" pitchFamily="18" charset="0"/>
              </a:rPr>
            </a:br>
            <a:r>
              <a:rPr lang="en-US" sz="3100" b="1" dirty="0" smtClean="0">
                <a:latin typeface="Rockwell" pitchFamily="18" charset="0"/>
              </a:rPr>
              <a:t/>
            </a:r>
            <a:br>
              <a:rPr lang="en-US" sz="3100" b="1" dirty="0" smtClean="0">
                <a:latin typeface="Rockwell" pitchFamily="18" charset="0"/>
              </a:rPr>
            </a:br>
            <a:endParaRPr lang="en-US" sz="3100" b="1" dirty="0" smtClean="0">
              <a:latin typeface="Rockwell" pitchFamily="18" charset="0"/>
            </a:endParaRPr>
          </a:p>
          <a:p>
            <a:pPr marL="136525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Students with Disabilities Grades 5-9:</a:t>
            </a:r>
          </a:p>
          <a:p>
            <a:pPr marL="136525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Generalist</a:t>
            </a:r>
            <a:b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Biology</a:t>
            </a:r>
            <a:b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Chemistry</a:t>
            </a:r>
            <a:b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Earth Science</a:t>
            </a:r>
            <a:b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English Language Arts</a:t>
            </a:r>
            <a:b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LOTE</a:t>
            </a:r>
            <a:b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Mathematics</a:t>
            </a:r>
            <a:b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Physics</a:t>
            </a:r>
            <a:b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>Social Studies</a:t>
            </a:r>
            <a:b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  <a:t/>
            </a:r>
            <a:br>
              <a:rPr lang="en-US" sz="2400" b="1" dirty="0" smtClean="0">
                <a:solidFill>
                  <a:srgbClr val="33CC33"/>
                </a:solidFill>
                <a:latin typeface="Rockwell" pitchFamily="18" charset="0"/>
              </a:rPr>
            </a:br>
            <a:endParaRPr lang="en-US" sz="2400" b="1" dirty="0" smtClean="0">
              <a:solidFill>
                <a:srgbClr val="33CC33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4294967295"/>
          </p:nvPr>
        </p:nvSpPr>
        <p:spPr>
          <a:xfrm>
            <a:off x="457200" y="457200"/>
            <a:ext cx="8229600" cy="5851525"/>
          </a:xfrm>
        </p:spPr>
        <p:txBody>
          <a:bodyPr/>
          <a:lstStyle/>
          <a:p>
            <a:pPr marL="136525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dirty="0" smtClean="0">
                <a:solidFill>
                  <a:srgbClr val="0000FF"/>
                </a:solidFill>
                <a:latin typeface="Rockwell" pitchFamily="18" charset="0"/>
              </a:rPr>
              <a:t>What certificate titles will be required to participate in the </a:t>
            </a:r>
            <a:r>
              <a:rPr lang="en-US" sz="2400" dirty="0" err="1" smtClean="0">
                <a:solidFill>
                  <a:srgbClr val="0000FF"/>
                </a:solidFill>
                <a:latin typeface="Rockwell" pitchFamily="18" charset="0"/>
              </a:rPr>
              <a:t>edTPA</a:t>
            </a:r>
            <a:r>
              <a:rPr lang="en-US" sz="2400" dirty="0" smtClean="0">
                <a:solidFill>
                  <a:srgbClr val="0000FF"/>
                </a:solidFill>
                <a:latin typeface="Rockwell" pitchFamily="18" charset="0"/>
              </a:rPr>
              <a:t>?</a:t>
            </a:r>
          </a:p>
          <a:p>
            <a:pPr marL="136525" indent="0" eaLnBrk="1" hangingPunct="1">
              <a:lnSpc>
                <a:spcPct val="80000"/>
              </a:lnSpc>
              <a:buClr>
                <a:srgbClr val="253D75"/>
              </a:buClr>
              <a:buFont typeface="Arial" charset="0"/>
              <a:buChar char="•"/>
            </a:pPr>
            <a:endParaRPr lang="en-US" sz="2400" dirty="0" smtClean="0">
              <a:solidFill>
                <a:srgbClr val="375BB0"/>
              </a:solidFill>
              <a:latin typeface="Rockwell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Early Childhood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Elementary Literacy 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Elementary Mathematics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Middle Childhood (English Language Arts, 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 Mathematics, History/Social Studies, and Science)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Performing Arts (Music, Dance, Theater)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Physical Education 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Secondary English Language Arts 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Secondary Mathematics 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Secondary History/Social Studies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Secondary Science, World Language 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Special Education (Inclusive Settings)</a:t>
            </a:r>
          </a:p>
          <a:p>
            <a:pPr eaLnBrk="1" hangingPunct="1">
              <a:lnSpc>
                <a:spcPct val="80000"/>
              </a:lnSpc>
              <a:buClr>
                <a:srgbClr val="253D75"/>
              </a:buClr>
              <a:buFont typeface="Wide Latin" pitchFamily="18" charset="0"/>
              <a:buChar char="•"/>
            </a:pPr>
            <a:r>
              <a:rPr lang="en-US" sz="2400" dirty="0" smtClean="0">
                <a:solidFill>
                  <a:srgbClr val="0099FF"/>
                </a:solidFill>
                <a:latin typeface="Rockwell" pitchFamily="18" charset="0"/>
              </a:rPr>
              <a:t> Visual 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scene3d>
            <a:camera prst="orthographicFront"/>
            <a:lightRig rig="soft" dir="t">
              <a:rot lat="0" lon="0" rev="16800000"/>
            </a:lightRig>
          </a:scene3d>
          <a:sp3d>
            <a:bevelT/>
          </a:sp3d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ockwell Extra Bold" pitchFamily="18" charset="0"/>
              </a:rPr>
              <a:t>EAS</a:t>
            </a:r>
            <a:endParaRPr lang="en-US" sz="6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ockwell Extra Bold" pitchFamily="18" charset="0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>
          <a:xfrm>
            <a:off x="304800" y="1600200"/>
            <a:ext cx="8382000" cy="5029200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en-US" smtClean="0">
                <a:solidFill>
                  <a:srgbClr val="CC00FF"/>
                </a:solidFill>
                <a:latin typeface="Rockwell" pitchFamily="18" charset="0"/>
              </a:rPr>
              <a:t>    What is the EAS?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smtClean="0">
              <a:solidFill>
                <a:srgbClr val="CC00FF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smtClean="0">
                <a:solidFill>
                  <a:srgbClr val="FF66FF"/>
                </a:solidFill>
                <a:latin typeface="Rockwell" pitchFamily="18" charset="0"/>
              </a:rPr>
              <a:t>   Selected-response items = 70% of the total test</a:t>
            </a:r>
          </a:p>
          <a:p>
            <a:pPr marL="136525" indent="0" eaLnBrk="1" hangingPunct="1">
              <a:buClr>
                <a:schemeClr val="bg1"/>
              </a:buClr>
              <a:buFontTx/>
              <a:buNone/>
            </a:pPr>
            <a:r>
              <a:rPr lang="en-US" smtClean="0">
                <a:solidFill>
                  <a:srgbClr val="FF66FF"/>
                </a:solidFill>
                <a:latin typeface="Rockwell" pitchFamily="18" charset="0"/>
              </a:rPr>
              <a:t>    score 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smtClean="0">
                <a:solidFill>
                  <a:srgbClr val="FF66FF"/>
                </a:solidFill>
                <a:latin typeface="Rockwell" pitchFamily="18" charset="0"/>
              </a:rPr>
              <a:t>  Constructed-response items = 30% of the total</a:t>
            </a:r>
          </a:p>
          <a:p>
            <a:pPr marL="136525" indent="0" eaLnBrk="1" hangingPunct="1">
              <a:buClr>
                <a:schemeClr val="bg1"/>
              </a:buClr>
              <a:buFontTx/>
              <a:buNone/>
            </a:pPr>
            <a:r>
              <a:rPr lang="en-US" smtClean="0">
                <a:solidFill>
                  <a:srgbClr val="FF66FF"/>
                </a:solidFill>
                <a:latin typeface="Rockwell" pitchFamily="18" charset="0"/>
              </a:rPr>
              <a:t>    test score 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smtClean="0">
              <a:solidFill>
                <a:srgbClr val="FF66FF"/>
              </a:solidFill>
              <a:latin typeface="Rockwell" pitchFamily="18" charset="0"/>
            </a:endParaRPr>
          </a:p>
          <a:p>
            <a:pPr marL="136525" indent="0" algn="ctr" eaLnBrk="1" hangingPunct="1">
              <a:buFont typeface="Wingdings 2" pitchFamily="18" charset="2"/>
              <a:buNone/>
            </a:pPr>
            <a:r>
              <a:rPr lang="en-US" smtClean="0">
                <a:solidFill>
                  <a:srgbClr val="FF66FF"/>
                </a:solidFill>
                <a:latin typeface="Rockwell" pitchFamily="18" charset="0"/>
              </a:rPr>
              <a:t>The total test score, as indicated on the following table.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78" name="Group 62"/>
          <p:cNvGraphicFramePr>
            <a:graphicFrameLocks noGrp="1"/>
          </p:cNvGraphicFramePr>
          <p:nvPr/>
        </p:nvGraphicFramePr>
        <p:xfrm>
          <a:off x="304800" y="762000"/>
          <a:ext cx="8534400" cy="5608641"/>
        </p:xfrm>
        <a:graphic>
          <a:graphicData uri="http://schemas.openxmlformats.org/drawingml/2006/table">
            <a:tbl>
              <a:tblPr/>
              <a:tblGrid>
                <a:gridCol w="1706563"/>
                <a:gridCol w="1706562"/>
                <a:gridCol w="1708150"/>
                <a:gridCol w="1706563"/>
                <a:gridCol w="1706562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Competency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Selected 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Constructed 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Approx. # of Items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Approx. % of Test Score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# of Items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Approx. % of Test Score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Diverse Student Populations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English Language Learners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SWD and Other Learning Needs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Teacher Responsibilities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School-Home Relationships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70%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943600" y="4648200"/>
            <a:ext cx="533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96200" y="4648200"/>
            <a:ext cx="533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943600" y="5334000"/>
            <a:ext cx="533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96200" y="5334000"/>
            <a:ext cx="533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scene3d>
            <a:camera prst="orthographicFront"/>
            <a:lightRig rig="soft" dir="t">
              <a:rot lat="0" lon="0" rev="16800000"/>
            </a:lightRig>
          </a:scene3d>
          <a:sp3d>
            <a:bevelT/>
          </a:sp3d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1905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ockwell Extra Bold" pitchFamily="18" charset="0"/>
              </a:rPr>
              <a:t>ALST</a:t>
            </a:r>
            <a:endParaRPr lang="en-US" sz="6600" dirty="0">
              <a:ln w="1905">
                <a:solidFill>
                  <a:srgbClr val="FF0000"/>
                </a:solidFill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ockwell Extra Bold" pitchFamily="18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4708525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FF0000"/>
                </a:solidFill>
                <a:latin typeface="Rockwell" pitchFamily="18" charset="0"/>
              </a:rPr>
              <a:t>   What is the ALST?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dirty="0" smtClean="0">
              <a:solidFill>
                <a:srgbClr val="3366FF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FF9933"/>
                </a:solidFill>
                <a:latin typeface="Rockwell" pitchFamily="18" charset="0"/>
              </a:rPr>
              <a:t>  </a:t>
            </a:r>
            <a:r>
              <a:rPr lang="en-US" dirty="0" smtClean="0">
                <a:solidFill>
                  <a:srgbClr val="FF9900"/>
                </a:solidFill>
                <a:latin typeface="Rockwell" pitchFamily="18" charset="0"/>
              </a:rPr>
              <a:t>Selected-response items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FF9900"/>
                </a:solidFill>
                <a:latin typeface="Rockwell" pitchFamily="18" charset="0"/>
              </a:rPr>
              <a:t>  Constructed-response items 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FF9900"/>
                </a:solidFill>
                <a:latin typeface="Rockwell" pitchFamily="18" charset="0"/>
              </a:rPr>
              <a:t>  Extended writing assignment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dirty="0" smtClean="0">
                <a:solidFill>
                  <a:srgbClr val="FF9900"/>
                </a:solidFill>
                <a:latin typeface="Rockwell" pitchFamily="18" charset="0"/>
              </a:rPr>
              <a:t>  Extended reading assignment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dirty="0" smtClean="0">
              <a:solidFill>
                <a:srgbClr val="FF9900"/>
              </a:solidFill>
              <a:latin typeface="Rockwell" pitchFamily="18" charset="0"/>
            </a:endParaRPr>
          </a:p>
          <a:p>
            <a:pPr marL="136525" indent="0" algn="ctr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FF9900"/>
                </a:solidFill>
                <a:latin typeface="Rockwell" pitchFamily="18" charset="0"/>
              </a:rPr>
              <a:t>The total test score, as indicated on the following 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735013"/>
          <a:ext cx="8153400" cy="5386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11430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Competency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Selected-Response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Constructed-Response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10698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Approximate</a:t>
                      </a:r>
                      <a:r>
                        <a:rPr lang="en-US" baseline="0" dirty="0" smtClean="0"/>
                        <a:t> # of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Approximate % of Test 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</a:t>
                      </a:r>
                      <a:r>
                        <a:rPr lang="en-US" baseline="0" dirty="0" smtClean="0"/>
                        <a:t>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Approximate % of Test Score</a:t>
                      </a:r>
                      <a:endParaRPr lang="en-US" dirty="0"/>
                    </a:p>
                  </a:txBody>
                  <a:tcPr/>
                </a:tc>
              </a:tr>
              <a:tr h="99265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Reading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  <a:tr h="99265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Writing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focused response</a:t>
                      </a:r>
                    </a:p>
                    <a:p>
                      <a:r>
                        <a:rPr lang="en-US" dirty="0" smtClean="0"/>
                        <a:t>1 extended response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/>
                </a:tc>
              </a:tr>
              <a:tr h="99265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5867400" y="34290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543800" y="34290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67000" y="45720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43400" y="45720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  <a:scene3d>
            <a:camera prst="orthographicFront"/>
            <a:lightRig rig="soft" dir="t">
              <a:rot lat="0" lon="0" rev="16800000"/>
            </a:lightRig>
          </a:scene3d>
          <a:sp3d>
            <a:bevelT/>
          </a:sp3d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1905">
                  <a:solidFill>
                    <a:srgbClr val="0099FF"/>
                  </a:solidFill>
                </a:ln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ockwell Extra Bold" pitchFamily="18" charset="0"/>
              </a:rPr>
              <a:t>CST</a:t>
            </a:r>
            <a:endParaRPr lang="en-US" sz="6600" dirty="0">
              <a:ln w="1905">
                <a:solidFill>
                  <a:srgbClr val="0099FF"/>
                </a:solidFill>
              </a:ln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ockwell Extra Bold" pitchFamily="18" charset="0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endParaRPr lang="en-US" smtClean="0"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mtClean="0">
                <a:solidFill>
                  <a:srgbClr val="33CC33"/>
                </a:solidFill>
                <a:latin typeface="Rockwell" pitchFamily="18" charset="0"/>
              </a:rPr>
              <a:t>   What is the Content Specialty Test?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smtClean="0">
              <a:solidFill>
                <a:srgbClr val="7E4E99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smtClean="0">
                <a:solidFill>
                  <a:srgbClr val="008000"/>
                </a:solidFill>
                <a:latin typeface="Rockwell" pitchFamily="18" charset="0"/>
              </a:rPr>
              <a:t>  The test is in specific subjects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smtClean="0">
                <a:solidFill>
                  <a:srgbClr val="008000"/>
                </a:solidFill>
                <a:latin typeface="Rockwell" pitchFamily="18" charset="0"/>
              </a:rPr>
              <a:t>  Consists of multiple-choice questions 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smtClean="0">
                <a:solidFill>
                  <a:srgbClr val="008000"/>
                </a:solidFill>
                <a:latin typeface="Rockwell" pitchFamily="18" charset="0"/>
              </a:rPr>
              <a:t>  A written assignment. </a:t>
            </a:r>
          </a:p>
          <a:p>
            <a:pPr marL="136525" indent="0" eaLnBrk="1" hangingPunct="1">
              <a:buClr>
                <a:schemeClr val="bg1"/>
              </a:buClr>
              <a:buFontTx/>
              <a:buChar char="•"/>
            </a:pPr>
            <a:r>
              <a:rPr lang="en-US" smtClean="0">
                <a:solidFill>
                  <a:srgbClr val="008000"/>
                </a:solidFill>
                <a:latin typeface="Rockwell" pitchFamily="18" charset="0"/>
              </a:rPr>
              <a:t>  To assess knowledge and skills in the subject </a:t>
            </a:r>
          </a:p>
          <a:p>
            <a:pPr marL="136525" indent="0" eaLnBrk="1" hangingPunct="1">
              <a:buClr>
                <a:schemeClr val="bg1"/>
              </a:buClr>
              <a:buFontTx/>
              <a:buNone/>
            </a:pPr>
            <a:r>
              <a:rPr lang="en-US" smtClean="0">
                <a:solidFill>
                  <a:srgbClr val="008000"/>
                </a:solidFill>
                <a:latin typeface="Rockwell" pitchFamily="18" charset="0"/>
              </a:rPr>
              <a:t>   in the certificate sought.       </a:t>
            </a:r>
            <a:endParaRPr lang="en-US" smtClean="0">
              <a:solidFill>
                <a:srgbClr val="7E4E99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457200" y="2730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FF"/>
                </a:solidFill>
                <a:effectLst/>
                <a:latin typeface="Rockwell Extra Bold" pitchFamily="18" charset="0"/>
              </a:rPr>
              <a:t>Revised CST Exams</a:t>
            </a:r>
            <a:br>
              <a:rPr lang="en-US" dirty="0" smtClean="0">
                <a:solidFill>
                  <a:srgbClr val="0000FF"/>
                </a:solidFill>
                <a:effectLst/>
                <a:latin typeface="Rockwell Extra Bold" pitchFamily="18" charset="0"/>
              </a:rPr>
            </a:br>
            <a:r>
              <a:rPr lang="en-US" dirty="0" smtClean="0">
                <a:solidFill>
                  <a:srgbClr val="0000FF"/>
                </a:solidFill>
                <a:effectLst/>
                <a:latin typeface="Rockwell Extra Bold" pitchFamily="18" charset="0"/>
              </a:rPr>
              <a:t>Groups 1,2, and 3</a:t>
            </a:r>
            <a:endParaRPr lang="en-US" dirty="0">
              <a:solidFill>
                <a:srgbClr val="0000FF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>
          <a:xfrm>
            <a:off x="457200" y="1535113"/>
            <a:ext cx="4040188" cy="750887"/>
          </a:xfrm>
        </p:spPr>
        <p:txBody>
          <a:bodyPr anchor="ctr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cap="all" dirty="0" smtClean="0">
                <a:solidFill>
                  <a:srgbClr val="0000FF"/>
                </a:solidFill>
                <a:latin typeface="Rockwell" pitchFamily="18" charset="0"/>
              </a:rPr>
              <a:t>Group 1</a:t>
            </a:r>
            <a:endParaRPr lang="en-US" sz="2400" b="1" cap="all" dirty="0">
              <a:solidFill>
                <a:srgbClr val="0000FF"/>
              </a:solidFill>
              <a:latin typeface="Rockwell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457200" y="2362200"/>
            <a:ext cx="4040188" cy="3763963"/>
          </a:xfrm>
        </p:spPr>
        <p:txBody>
          <a:bodyPr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English Language Arts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Health Education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Library Media Specialist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Literacy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Mathematics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Multi-Subject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Physical Education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00FF"/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Students with Disabilities</a:t>
            </a:r>
            <a:endParaRPr lang="en-US" sz="24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28676" name="Content Placeholder 10"/>
          <p:cNvSpPr>
            <a:spLocks noGrp="1"/>
          </p:cNvSpPr>
          <p:nvPr>
            <p:ph sz="quarter" idx="4294967295"/>
          </p:nvPr>
        </p:nvSpPr>
        <p:spPr>
          <a:xfrm>
            <a:off x="4648200" y="2819400"/>
            <a:ext cx="4041775" cy="3763963"/>
          </a:xfrm>
        </p:spPr>
        <p:txBody>
          <a:bodyPr/>
          <a:lstStyle/>
          <a:p>
            <a:pPr eaLnBrk="1" hangingPunct="1"/>
            <a:endParaRPr lang="en-US" sz="2400" dirty="0" smtClean="0">
              <a:solidFill>
                <a:srgbClr val="66FFFF"/>
              </a:solidFill>
              <a:latin typeface="Rockwell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00CCFF"/>
                </a:solidFill>
                <a:latin typeface="Rockwell" pitchFamily="18" charset="0"/>
              </a:rPr>
              <a:t>Tests projected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00CCFF"/>
                </a:solidFill>
                <a:latin typeface="Rockwell" pitchFamily="18" charset="0"/>
              </a:rPr>
              <a:t>availability date: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00CCFF"/>
                </a:solidFill>
                <a:latin typeface="Rockwell" pitchFamily="18" charset="0"/>
              </a:rPr>
              <a:t>Spring 2012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2971800" y="4495800"/>
            <a:ext cx="228600" cy="152400"/>
          </a:xfrm>
          <a:prstGeom prst="star5">
            <a:avLst/>
          </a:prstGeom>
          <a:solidFill>
            <a:srgbClr val="660033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ight Brace 1"/>
          <p:cNvSpPr/>
          <p:nvPr/>
        </p:nvSpPr>
        <p:spPr>
          <a:xfrm>
            <a:off x="4648200" y="2514600"/>
            <a:ext cx="228600" cy="2971800"/>
          </a:xfrm>
          <a:prstGeom prst="rightBrac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FF"/>
                </a:solidFill>
                <a:effectLst/>
                <a:latin typeface="Rockwell Extra Bold" pitchFamily="18" charset="0"/>
              </a:rPr>
              <a:t>Revised Multi-Subject CST</a:t>
            </a:r>
            <a:endParaRPr lang="en-US" sz="4000" dirty="0">
              <a:solidFill>
                <a:srgbClr val="0000FF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29698" name="Content Placeholder 7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375BB0"/>
                </a:solidFill>
                <a:latin typeface="Rockwell" pitchFamily="18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Rockwell" pitchFamily="18" charset="0"/>
              </a:rPr>
              <a:t>1 Exam for each Level:</a:t>
            </a:r>
          </a:p>
          <a:p>
            <a:pPr marL="136525" indent="0" eaLnBrk="1" hangingPunct="1">
              <a:buClr>
                <a:srgbClr val="002060"/>
              </a:buClr>
              <a:buFont typeface="Arial" charset="0"/>
              <a:buChar char="•"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CST Multi-Subject Early Childhood Education</a:t>
            </a:r>
          </a:p>
          <a:p>
            <a:pPr marL="136525" indent="0" eaLnBrk="1" hangingPunct="1">
              <a:buClr>
                <a:srgbClr val="002060"/>
              </a:buClr>
              <a:buFont typeface="Wingdings 2" pitchFamily="18" charset="2"/>
              <a:buNone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   Birth-Grade 2</a:t>
            </a:r>
          </a:p>
          <a:p>
            <a:pPr marL="136525" indent="0" eaLnBrk="1" hangingPunct="1">
              <a:buClr>
                <a:srgbClr val="002060"/>
              </a:buClr>
              <a:buFont typeface="Arial" charset="0"/>
              <a:buChar char="•"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CST Multi-Subject Childhood Education  </a:t>
            </a:r>
          </a:p>
          <a:p>
            <a:pPr marL="136525" indent="0" eaLnBrk="1" hangingPunct="1">
              <a:buClr>
                <a:srgbClr val="002060"/>
              </a:buClr>
              <a:buFont typeface="Arial" charset="0"/>
              <a:buNone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  Grades 1-6</a:t>
            </a:r>
          </a:p>
          <a:p>
            <a:pPr marL="136525" indent="0" eaLnBrk="1" hangingPunct="1">
              <a:buClr>
                <a:srgbClr val="002060"/>
              </a:buClr>
              <a:buFont typeface="Arial" charset="0"/>
              <a:buChar char="•"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CST Multi-Subject Middle Childhood </a:t>
            </a:r>
          </a:p>
          <a:p>
            <a:pPr marL="136525" indent="0" eaLnBrk="1" hangingPunct="1">
              <a:buClr>
                <a:srgbClr val="002060"/>
              </a:buClr>
              <a:buFont typeface="Arial" charset="0"/>
              <a:buNone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  Education Grades 5-9</a:t>
            </a:r>
          </a:p>
          <a:p>
            <a:pPr marL="136525" indent="0" eaLnBrk="1" hangingPunct="1">
              <a:buClr>
                <a:srgbClr val="002060"/>
              </a:buClr>
              <a:buFont typeface="Arial" charset="0"/>
              <a:buChar char="•"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CST Multi-Subject Adolescent Generalist</a:t>
            </a:r>
          </a:p>
          <a:p>
            <a:pPr marL="136525" indent="0" eaLnBrk="1" hangingPunct="1">
              <a:buClr>
                <a:srgbClr val="002060"/>
              </a:buClr>
              <a:buFont typeface="Arial" charset="0"/>
              <a:buNone/>
            </a:pPr>
            <a:r>
              <a:rPr lang="en-US" dirty="0" smtClean="0">
                <a:solidFill>
                  <a:srgbClr val="00B0F0"/>
                </a:solidFill>
                <a:latin typeface="Rockwell" pitchFamily="18" charset="0"/>
              </a:rPr>
              <a:t>    Grade 7-12</a:t>
            </a:r>
          </a:p>
          <a:p>
            <a:pPr marL="136525" indent="0" eaLnBrk="1" hangingPunct="1"/>
            <a:endParaRPr lang="en-US" dirty="0" smtClean="0">
              <a:latin typeface="Rockwell" pitchFamily="18" charset="0"/>
            </a:endParaRPr>
          </a:p>
        </p:txBody>
      </p:sp>
      <p:sp>
        <p:nvSpPr>
          <p:cNvPr id="2" name="5-Point Star 1"/>
          <p:cNvSpPr/>
          <p:nvPr/>
        </p:nvSpPr>
        <p:spPr>
          <a:xfrm>
            <a:off x="609600" y="1752600"/>
            <a:ext cx="228600" cy="228600"/>
          </a:xfrm>
          <a:prstGeom prst="star5">
            <a:avLst/>
          </a:prstGeom>
          <a:solidFill>
            <a:srgbClr val="660033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4"/>
          <p:cNvSpPr>
            <a:spLocks noGrp="1"/>
          </p:cNvSpPr>
          <p:nvPr>
            <p:ph sz="half" idx="4294967295"/>
          </p:nvPr>
        </p:nvSpPr>
        <p:spPr>
          <a:xfrm>
            <a:off x="457200" y="457200"/>
            <a:ext cx="4038600" cy="5668963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Rockwell" pitchFamily="18" charset="0"/>
              </a:rPr>
              <a:t>Group 2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sz="2400" dirty="0" smtClean="0">
              <a:solidFill>
                <a:srgbClr val="FF0000"/>
              </a:solidFill>
              <a:latin typeface="Rockwell" pitchFamily="18" charset="0"/>
            </a:endParaRP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Agriculture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Business and Marketing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Deaf and Hard of 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None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 Hearing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Educational Technology </a:t>
            </a:r>
            <a:b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</a:b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 Specialist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Family and Consumer </a:t>
            </a:r>
          </a:p>
          <a:p>
            <a:pPr marL="136525" indent="0" eaLnBrk="1" hangingPunct="1">
              <a:buClr>
                <a:srgbClr val="FF0000"/>
              </a:buClr>
              <a:buFont typeface="Wingdings 2" pitchFamily="18" charset="2"/>
              <a:buNone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 Sciences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Gifted Education</a:t>
            </a:r>
          </a:p>
          <a:p>
            <a:pPr marL="136525" indent="0"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Rockwell" pitchFamily="18" charset="0"/>
              </a:rPr>
              <a:t> Technology Education</a:t>
            </a:r>
          </a:p>
        </p:txBody>
      </p:sp>
      <p:sp>
        <p:nvSpPr>
          <p:cNvPr id="30722" name="Content Placeholder 5"/>
          <p:cNvSpPr>
            <a:spLocks noGrp="1"/>
          </p:cNvSpPr>
          <p:nvPr>
            <p:ph sz="half" idx="4294967295"/>
          </p:nvPr>
        </p:nvSpPr>
        <p:spPr>
          <a:xfrm>
            <a:off x="4648200" y="1981200"/>
            <a:ext cx="4038600" cy="4648200"/>
          </a:xfrm>
        </p:spPr>
        <p:txBody>
          <a:bodyPr/>
          <a:lstStyle/>
          <a:p>
            <a:pPr eaLnBrk="1" hangingPunct="1"/>
            <a:endParaRPr lang="en-US" sz="2400" dirty="0" smtClean="0">
              <a:solidFill>
                <a:srgbClr val="0070C0"/>
              </a:solidFill>
            </a:endParaRPr>
          </a:p>
          <a:p>
            <a:pPr eaLnBrk="1" hangingPunct="1"/>
            <a:endParaRPr lang="en-US" sz="2400" dirty="0" smtClean="0">
              <a:solidFill>
                <a:srgbClr val="0070C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Tests Projected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Availability date: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Fall 2014</a:t>
            </a:r>
          </a:p>
        </p:txBody>
      </p:sp>
      <p:sp>
        <p:nvSpPr>
          <p:cNvPr id="2" name="Right Brace 1"/>
          <p:cNvSpPr/>
          <p:nvPr/>
        </p:nvSpPr>
        <p:spPr>
          <a:xfrm>
            <a:off x="4343400" y="990600"/>
            <a:ext cx="381000" cy="4953000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4"/>
          <p:cNvSpPr>
            <a:spLocks noGrp="1"/>
          </p:cNvSpPr>
          <p:nvPr>
            <p:ph sz="half" idx="4294967295"/>
          </p:nvPr>
        </p:nvSpPr>
        <p:spPr>
          <a:xfrm>
            <a:off x="457200" y="228600"/>
            <a:ext cx="4038600" cy="6553200"/>
          </a:xfrm>
        </p:spPr>
        <p:txBody>
          <a:bodyPr/>
          <a:lstStyle/>
          <a:p>
            <a:pPr marL="136525" indent="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400" dirty="0" smtClean="0">
              <a:solidFill>
                <a:srgbClr val="CC00FF"/>
              </a:solidFill>
              <a:latin typeface="Rockwell" pitchFamily="18" charset="0"/>
            </a:endParaRPr>
          </a:p>
          <a:p>
            <a:pPr marL="136525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400" b="1" dirty="0" smtClean="0">
                <a:solidFill>
                  <a:srgbClr val="CC00FF"/>
                </a:solidFill>
                <a:latin typeface="Rockwell" pitchFamily="18" charset="0"/>
              </a:rPr>
              <a:t>Group 3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American Sign Language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Biology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Blind and Visually Impaired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Cantonese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Chemistry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Dance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Earth Science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English to Speakers of Other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None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 Languages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French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German 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Greek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Hebrew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Italian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Japanese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Latin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Mandarin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Music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Physics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Russian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Social Studies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Spanish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Theatre</a:t>
            </a:r>
          </a:p>
          <a:p>
            <a:pPr marL="136525" indent="0" eaLnBrk="1" hangingPunct="1">
              <a:lnSpc>
                <a:spcPct val="80000"/>
              </a:lnSpc>
              <a:buClr>
                <a:srgbClr val="CC00FF"/>
              </a:buClr>
              <a:buFont typeface="Arial" charset="0"/>
              <a:buChar char="•"/>
            </a:pPr>
            <a:r>
              <a:rPr lang="en-US" sz="1600" dirty="0" smtClean="0">
                <a:solidFill>
                  <a:srgbClr val="FF66FF"/>
                </a:solidFill>
                <a:latin typeface="Rockwell" pitchFamily="18" charset="0"/>
              </a:rPr>
              <a:t>  Visual Arts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4400" dirty="0" smtClean="0">
              <a:solidFill>
                <a:srgbClr val="0033CC"/>
              </a:solidFill>
              <a:latin typeface="+mn-lt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3200" dirty="0" smtClean="0">
              <a:solidFill>
                <a:srgbClr val="CC00FF"/>
              </a:solidFill>
              <a:latin typeface="Rockwell" pitchFamily="18" charset="0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3200" dirty="0" smtClean="0">
                <a:solidFill>
                  <a:srgbClr val="CC00FF"/>
                </a:solidFill>
                <a:latin typeface="Rockwell" pitchFamily="18" charset="0"/>
              </a:rPr>
              <a:t>Tests projected availability date: Fall 2015</a:t>
            </a:r>
            <a:endParaRPr lang="en-US" sz="3200" dirty="0">
              <a:solidFill>
                <a:srgbClr val="CC00FF"/>
              </a:solidFill>
              <a:latin typeface="Rockwell" pitchFamily="18" charset="0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4038600" y="457200"/>
            <a:ext cx="381000" cy="6248400"/>
          </a:xfrm>
          <a:prstGeom prst="rightBrace">
            <a:avLst/>
          </a:prstGeom>
          <a:ln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Content Placeholder 2"/>
          <p:cNvSpPr>
            <a:spLocks noGrp="1"/>
          </p:cNvSpPr>
          <p:nvPr>
            <p:ph idx="4294967295"/>
          </p:nvPr>
        </p:nvSpPr>
        <p:spPr>
          <a:xfrm>
            <a:off x="457200" y="609600"/>
            <a:ext cx="8229600" cy="5699125"/>
          </a:xfrm>
        </p:spPr>
        <p:txBody>
          <a:bodyPr/>
          <a:lstStyle/>
          <a:p>
            <a:pPr marL="136525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3200" b="1" dirty="0" smtClean="0">
                <a:solidFill>
                  <a:srgbClr val="3333CC"/>
                </a:solidFill>
                <a:latin typeface="Rockwell" pitchFamily="18" charset="0"/>
              </a:rPr>
              <a:t>Effective as of September 1, 2011, applicants will no longer be able to apply for the following certificates:</a:t>
            </a:r>
            <a:br>
              <a:rPr lang="en-US" sz="3200" b="1" dirty="0" smtClean="0">
                <a:solidFill>
                  <a:srgbClr val="3333CC"/>
                </a:solidFill>
                <a:latin typeface="Rockwell" pitchFamily="18" charset="0"/>
              </a:rPr>
            </a:br>
            <a:r>
              <a:rPr lang="en-US" dirty="0" smtClean="0">
                <a:latin typeface="Rockwell" pitchFamily="18" charset="0"/>
              </a:rPr>
              <a:t/>
            </a:r>
            <a:br>
              <a:rPr lang="en-US" dirty="0" smtClean="0">
                <a:latin typeface="Rockwell" pitchFamily="18" charset="0"/>
              </a:rPr>
            </a:br>
            <a:endParaRPr lang="en-US" dirty="0" smtClean="0">
              <a:latin typeface="Rockwell" pitchFamily="18" charset="0"/>
            </a:endParaRPr>
          </a:p>
          <a:p>
            <a:pPr marL="136525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  <a:t>Students with Disabilities Grades 7-12:</a:t>
            </a:r>
          </a:p>
          <a:p>
            <a:pPr marL="136525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  <a:t>Biology</a:t>
            </a:r>
            <a:b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  <a:t>Chemistry</a:t>
            </a:r>
            <a:b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  <a:t>Earth Science</a:t>
            </a:r>
            <a:b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  <a:t>English Language Arts</a:t>
            </a:r>
            <a:b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  <a:t>LOTE</a:t>
            </a:r>
            <a:b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  <a:t>Mathematics</a:t>
            </a:r>
            <a:b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  <a:t>Physics</a:t>
            </a:r>
            <a:b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  <a:t>Social Studies</a:t>
            </a:r>
            <a:br>
              <a:rPr lang="en-US" sz="2400" b="1" dirty="0" smtClean="0">
                <a:solidFill>
                  <a:srgbClr val="0000FF"/>
                </a:solidFill>
                <a:latin typeface="Rockwell" pitchFamily="18" charset="0"/>
              </a:rPr>
            </a:br>
            <a:r>
              <a:rPr lang="en-US" sz="2400" dirty="0" smtClean="0">
                <a:solidFill>
                  <a:srgbClr val="0070C0"/>
                </a:solidFill>
                <a:latin typeface="Rockwell" pitchFamily="18" charset="0"/>
              </a:rPr>
              <a:t/>
            </a:r>
            <a:br>
              <a:rPr lang="en-US" sz="2400" dirty="0" smtClean="0">
                <a:solidFill>
                  <a:srgbClr val="0070C0"/>
                </a:solidFill>
                <a:latin typeface="Rockwell" pitchFamily="18" charset="0"/>
              </a:rPr>
            </a:br>
            <a:endParaRPr lang="en-US" sz="2400" dirty="0" smtClean="0">
              <a:solidFill>
                <a:srgbClr val="0070C0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440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6350">
                  <a:solidFill>
                    <a:srgbClr val="6600CC"/>
                  </a:solidFill>
                </a:ln>
                <a:solidFill>
                  <a:srgbClr val="33CC33"/>
                </a:solidFill>
                <a:effectLst/>
                <a:latin typeface="Rockwell Extra Bold" pitchFamily="18" charset="0"/>
              </a:rPr>
              <a:t>Who will Fall Under the New Exam Requirements?</a:t>
            </a:r>
            <a:endParaRPr lang="en-US" sz="6600" dirty="0">
              <a:ln w="6350">
                <a:solidFill>
                  <a:srgbClr val="6600CC"/>
                </a:solidFill>
              </a:ln>
              <a:solidFill>
                <a:srgbClr val="33CC33"/>
              </a:solidFill>
              <a:effectLst/>
              <a:latin typeface="Rockwell Extra Bold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5"/>
          <p:cNvSpPr>
            <a:spLocks noGrp="1"/>
          </p:cNvSpPr>
          <p:nvPr>
            <p:ph idx="4294967295"/>
          </p:nvPr>
        </p:nvSpPr>
        <p:spPr>
          <a:xfrm>
            <a:off x="457200" y="381000"/>
            <a:ext cx="8229600" cy="5927725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endParaRPr lang="en-US" sz="3600" dirty="0" smtClean="0"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0066FF"/>
                </a:solidFill>
                <a:latin typeface="Rockwell" pitchFamily="18" charset="0"/>
              </a:rPr>
              <a:t>If applying for certification on or after May 1, 2014, the new exams will need to be taken.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sz="3600" dirty="0" smtClean="0">
              <a:solidFill>
                <a:srgbClr val="0066FF"/>
              </a:solidFill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endParaRPr lang="en-US" sz="3600" dirty="0" smtClean="0">
              <a:solidFill>
                <a:srgbClr val="0066FF"/>
              </a:solidFill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0066FF"/>
                </a:solidFill>
                <a:latin typeface="Rockwell" pitchFamily="18" charset="0"/>
              </a:rPr>
              <a:t>The new exams projected availability dates are between Spring 2014 and Fall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202362"/>
          </a:xfrm>
          <a:scene3d>
            <a:camera prst="orthographicFront"/>
            <a:lightRig rig="soft" dir="t">
              <a:rot lat="0" lon="0" rev="16800000"/>
            </a:lightRig>
          </a:scene3d>
          <a:sp3d>
            <a:bevelT w="165100" prst="coolSlant"/>
          </a:sp3d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6350"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latin typeface="Rockwell Extra Bold" pitchFamily="18" charset="0"/>
              </a:rPr>
              <a:t>New Administrative Test Change</a:t>
            </a:r>
            <a:endParaRPr lang="en-US" sz="6600" dirty="0">
              <a:ln w="6350">
                <a:solidFill>
                  <a:schemeClr val="bg2">
                    <a:lumMod val="50000"/>
                  </a:schemeClr>
                </a:solidFill>
              </a:ln>
              <a:solidFill>
                <a:srgbClr val="C00000"/>
              </a:solidFill>
              <a:effectLst/>
              <a:latin typeface="Rockwell Extra Bold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457200" y="273050"/>
            <a:ext cx="8229600" cy="16319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9900FF"/>
                </a:solidFill>
                <a:effectLst/>
                <a:latin typeface="Rockwell Extra Bold" pitchFamily="18" charset="0"/>
              </a:rPr>
              <a:t>School Building Leader Exam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57200" y="2057400"/>
            <a:ext cx="4040188" cy="750888"/>
          </a:xfrm>
        </p:spPr>
        <p:txBody>
          <a:bodyPr anchor="ctr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u="sng" cap="all" dirty="0" smtClean="0">
              <a:latin typeface="+mn-lt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u="sng" cap="all" dirty="0" smtClean="0">
                <a:solidFill>
                  <a:srgbClr val="9900FF"/>
                </a:solidFill>
                <a:latin typeface="Rockwell" pitchFamily="18" charset="0"/>
              </a:rPr>
              <a:t>Current</a:t>
            </a:r>
            <a:endParaRPr lang="en-US" sz="2400" b="1" u="sng" cap="all" dirty="0">
              <a:solidFill>
                <a:srgbClr val="9900FF"/>
              </a:solidFill>
              <a:latin typeface="Rockwell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cap="all" dirty="0">
              <a:latin typeface="+mn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4648200" y="2057400"/>
            <a:ext cx="4041775" cy="750888"/>
          </a:xfrm>
        </p:spPr>
        <p:txBody>
          <a:bodyPr anchor="ctr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u="sng" cap="all" dirty="0" smtClean="0">
              <a:latin typeface="+mn-lt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u="sng" cap="all" dirty="0" smtClean="0">
                <a:solidFill>
                  <a:srgbClr val="9900FF"/>
                </a:solidFill>
                <a:latin typeface="Rockwell" pitchFamily="18" charset="0"/>
              </a:rPr>
              <a:t>New</a:t>
            </a:r>
            <a:endParaRPr lang="en-US" sz="2400" b="1" u="sng" cap="all" dirty="0">
              <a:solidFill>
                <a:srgbClr val="9900FF"/>
              </a:solidFill>
              <a:latin typeface="Rockwell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cap="all" dirty="0">
              <a:latin typeface="Rockwell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533400" y="2819400"/>
            <a:ext cx="4040188" cy="3763963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2400" dirty="0" smtClean="0">
              <a:latin typeface="+mn-lt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dirty="0" smtClean="0">
                <a:solidFill>
                  <a:srgbClr val="6600CC"/>
                </a:solidFill>
                <a:latin typeface="Rockwell" pitchFamily="18" charset="0"/>
              </a:rPr>
              <a:t>School </a:t>
            </a:r>
            <a:r>
              <a:rPr lang="en-US" sz="2400" dirty="0">
                <a:solidFill>
                  <a:srgbClr val="6600CC"/>
                </a:solidFill>
                <a:latin typeface="Rockwell" pitchFamily="18" charset="0"/>
              </a:rPr>
              <a:t>Building Leader Assessment (SBL)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2400" dirty="0">
              <a:solidFill>
                <a:srgbClr val="6600CC"/>
              </a:solidFill>
              <a:latin typeface="Rockwell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724400" y="2743200"/>
            <a:ext cx="4041775" cy="3763963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2400" dirty="0" smtClean="0">
              <a:latin typeface="+mn-lt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dirty="0" smtClean="0">
                <a:solidFill>
                  <a:srgbClr val="9900FF"/>
                </a:solidFill>
                <a:latin typeface="Rockwell" pitchFamily="18" charset="0"/>
              </a:rPr>
              <a:t>Revised </a:t>
            </a:r>
            <a:r>
              <a:rPr lang="en-US" sz="2400" dirty="0">
                <a:solidFill>
                  <a:srgbClr val="9900FF"/>
                </a:solidFill>
                <a:latin typeface="Rockwell" pitchFamily="18" charset="0"/>
              </a:rPr>
              <a:t>School Building Leader Assessment (SBL)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2400" dirty="0">
              <a:solidFill>
                <a:srgbClr val="9900FF"/>
              </a:solidFill>
              <a:latin typeface="Rockwell" pitchFamily="18" charset="0"/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dirty="0">
                <a:solidFill>
                  <a:srgbClr val="9900FF"/>
                </a:solidFill>
                <a:latin typeface="Rockwell" pitchFamily="18" charset="0"/>
              </a:rPr>
              <a:t>Educating all Students (EAS)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dirty="0">
              <a:solidFill>
                <a:srgbClr val="9900FF"/>
              </a:solidFill>
              <a:latin typeface="Rockwell" pitchFamily="18" charset="0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4267200" y="3200400"/>
            <a:ext cx="304800" cy="2133600"/>
          </a:xfrm>
          <a:prstGeom prst="rightBrac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897562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spc="50" dirty="0" smtClean="0">
                <a:ln w="57150">
                  <a:solidFill>
                    <a:srgbClr val="CC00FF"/>
                  </a:solidFill>
                </a:ln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Rockwell Extra Bold" pitchFamily="18" charset="0"/>
              </a:rPr>
              <a:t>Questions</a:t>
            </a:r>
            <a:endParaRPr lang="en-US" sz="9600" spc="50" dirty="0">
              <a:ln w="57150">
                <a:solidFill>
                  <a:srgbClr val="CC00FF"/>
                </a:solidFill>
              </a:ln>
              <a:solidFill>
                <a:srgbClr val="FF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smtClean="0">
                <a:ln w="6350">
                  <a:solidFill>
                    <a:srgbClr val="6600CC"/>
                  </a:solidFill>
                </a:ln>
                <a:solidFill>
                  <a:srgbClr val="FF3300"/>
                </a:solidFill>
                <a:effectLst/>
                <a:latin typeface="Rockwell Extra Bold" pitchFamily="18" charset="0"/>
              </a:rPr>
              <a:t>NOTE:</a:t>
            </a:r>
            <a:endParaRPr lang="en-US" sz="6600" dirty="0">
              <a:ln w="6350">
                <a:solidFill>
                  <a:srgbClr val="6600CC"/>
                </a:solidFill>
              </a:ln>
              <a:solidFill>
                <a:srgbClr val="FF3300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en-US" sz="3200" dirty="0" smtClean="0">
                <a:solidFill>
                  <a:srgbClr val="FF6600"/>
                </a:solidFill>
                <a:latin typeface="Rockwell" pitchFamily="18" charset="0"/>
              </a:rPr>
              <a:t>Individuals enrolled in approved programs leading to certificates prior to September 1, 2011 will be allowed to complete their programs and apply for those certificates.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sz="3200" dirty="0" smtClean="0">
              <a:solidFill>
                <a:srgbClr val="FF6600"/>
              </a:solidFill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3200" dirty="0" smtClean="0">
                <a:solidFill>
                  <a:srgbClr val="FF6600"/>
                </a:solidFill>
                <a:latin typeface="Rockwell" pitchFamily="18" charset="0"/>
              </a:rPr>
              <a:t>All requirements for those titles must be completed by September 1, 2014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sz="3200" dirty="0" smtClean="0">
              <a:solidFill>
                <a:srgbClr val="FF6600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3050"/>
            <a:ext cx="8229600" cy="14795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n w="19050">
                  <a:solidFill>
                    <a:schemeClr val="tx1"/>
                  </a:solidFill>
                </a:ln>
                <a:solidFill>
                  <a:srgbClr val="008000"/>
                </a:solidFill>
                <a:effectLst/>
                <a:latin typeface="Rockwell Extra Bold" pitchFamily="18" charset="0"/>
              </a:rPr>
              <a:t>Students with Disabilities Old vs. New</a:t>
            </a:r>
            <a:endParaRPr lang="en-US" dirty="0">
              <a:ln w="19050">
                <a:solidFill>
                  <a:schemeClr val="tx1"/>
                </a:solidFill>
              </a:ln>
              <a:solidFill>
                <a:srgbClr val="008000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457200" y="2209800"/>
            <a:ext cx="4040188" cy="750888"/>
          </a:xfrm>
        </p:spPr>
        <p:txBody>
          <a:bodyPr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cap="all" dirty="0" smtClean="0">
                <a:solidFill>
                  <a:srgbClr val="008000"/>
                </a:solidFill>
                <a:latin typeface="Rockwell" pitchFamily="18" charset="0"/>
              </a:rPr>
              <a:t>Prior to 9/1/2011</a:t>
            </a:r>
            <a:endParaRPr lang="en-US" sz="2400" cap="all" dirty="0">
              <a:solidFill>
                <a:srgbClr val="008000"/>
              </a:solidFill>
              <a:latin typeface="Rockwell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4294967295"/>
          </p:nvPr>
        </p:nvSpPr>
        <p:spPr>
          <a:xfrm>
            <a:off x="4648200" y="2209800"/>
            <a:ext cx="4041775" cy="750888"/>
          </a:xfrm>
        </p:spPr>
        <p:txBody>
          <a:bodyPr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cap="all" dirty="0" smtClean="0">
                <a:solidFill>
                  <a:srgbClr val="008000"/>
                </a:solidFill>
                <a:latin typeface="Rockwell" pitchFamily="18" charset="0"/>
              </a:rPr>
              <a:t>Current</a:t>
            </a:r>
            <a:endParaRPr lang="en-US" sz="2400" cap="all" dirty="0">
              <a:solidFill>
                <a:srgbClr val="008000"/>
              </a:solidFill>
              <a:latin typeface="Rockwell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3276600"/>
            <a:ext cx="4040188" cy="2849563"/>
          </a:xfrm>
        </p:spPr>
        <p:txBody>
          <a:bodyPr>
            <a:normAutofit fontScale="925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33CC33"/>
                </a:solidFill>
                <a:latin typeface="Rockwell" pitchFamily="18" charset="0"/>
              </a:rPr>
              <a:t>Students with Disabilities Grades 5-9 Generalist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33CC33"/>
                </a:solidFill>
                <a:latin typeface="Rockwell" pitchFamily="18" charset="0"/>
              </a:rPr>
              <a:t>Students with Disabilities Grades 5-9 Subject Titles</a:t>
            </a:r>
            <a:endParaRPr lang="en-US" sz="2400" dirty="0">
              <a:solidFill>
                <a:srgbClr val="33CC33"/>
              </a:solidFill>
              <a:latin typeface="Rockwell" pitchFamily="18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33CC33"/>
                </a:solidFill>
                <a:latin typeface="Rockwell" pitchFamily="18" charset="0"/>
              </a:rPr>
              <a:t>Students with Disabilities Grades 7-12 Subject Titles</a:t>
            </a:r>
            <a:endParaRPr lang="en-US" sz="2400" dirty="0">
              <a:solidFill>
                <a:srgbClr val="33CC33"/>
              </a:solidFill>
              <a:latin typeface="Rockwell" pitchFamily="18" charset="0"/>
            </a:endParaRPr>
          </a:p>
        </p:txBody>
      </p:sp>
      <p:sp>
        <p:nvSpPr>
          <p:cNvPr id="7173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645025" y="3200400"/>
            <a:ext cx="4041775" cy="2925763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endParaRPr lang="en-US" sz="2400" dirty="0" smtClean="0">
              <a:solidFill>
                <a:srgbClr val="33CCCC"/>
              </a:solidFill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endParaRPr lang="en-US" sz="2400" dirty="0" smtClean="0">
              <a:solidFill>
                <a:srgbClr val="33CCCC"/>
              </a:solidFill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rgbClr val="33CC33"/>
                </a:solidFill>
                <a:latin typeface="Rockwell" pitchFamily="18" charset="0"/>
              </a:rPr>
              <a:t>Students with Disabilities Grades 7-12 Generalist</a:t>
            </a:r>
          </a:p>
        </p:txBody>
      </p:sp>
      <p:sp>
        <p:nvSpPr>
          <p:cNvPr id="8" name="Right Brace 7"/>
          <p:cNvSpPr/>
          <p:nvPr/>
        </p:nvSpPr>
        <p:spPr>
          <a:xfrm>
            <a:off x="4478338" y="3276600"/>
            <a:ext cx="304800" cy="2362200"/>
          </a:xfrm>
          <a:prstGeom prst="rightBrace">
            <a:avLst/>
          </a:prstGeom>
          <a:ln w="28575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422030" y="914400"/>
            <a:ext cx="8229600" cy="3581400"/>
          </a:xfrm>
        </p:spPr>
        <p:txBody>
          <a:bodyPr lIns="45720" tIns="0" rIns="45720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cap="all" dirty="0">
                <a:solidFill>
                  <a:srgbClr val="0000FF"/>
                </a:solidFill>
                <a:effectLst/>
                <a:latin typeface="Rockwell Extra Bold" pitchFamily="18" charset="0"/>
              </a:rPr>
              <a:t>What is the Students with Disabilities Grades 7-12 Generalist?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>
          <a:xfrm>
            <a:off x="1295400" y="48006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endParaRPr lang="en-US" b="1" dirty="0" smtClean="0">
              <a:solidFill>
                <a:srgbClr val="00B0F0"/>
              </a:solidFill>
              <a:latin typeface="Rockwell" pitchFamily="18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b="1" dirty="0" smtClean="0">
                <a:solidFill>
                  <a:srgbClr val="00B0F0"/>
                </a:solidFill>
                <a:latin typeface="Rockwell" pitchFamily="18" charset="0"/>
              </a:rPr>
              <a:t>Requirements: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Content Placeholder 7"/>
          <p:cNvSpPr>
            <a:spLocks noGrp="1"/>
          </p:cNvSpPr>
          <p:nvPr>
            <p:ph idx="4294967295"/>
          </p:nvPr>
        </p:nvSpPr>
        <p:spPr>
          <a:xfrm>
            <a:off x="381000" y="228600"/>
            <a:ext cx="8229600" cy="6324600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endParaRPr lang="en-US" sz="1400" dirty="0" smtClean="0">
              <a:solidFill>
                <a:srgbClr val="7E4E99"/>
              </a:solidFill>
              <a:latin typeface="Rockwell" pitchFamily="18" charset="0"/>
            </a:endParaRP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400" b="1" dirty="0" smtClean="0">
                <a:solidFill>
                  <a:srgbClr val="0066CC"/>
                </a:solidFill>
                <a:latin typeface="Rockwell" pitchFamily="18" charset="0"/>
              </a:rPr>
              <a:t>Education</a:t>
            </a: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:  Bachelors Degree with Minimum 2.50 Undergraduate GPA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General Core in Liberal Arts and Sciences – 30 S.H. and the required</a:t>
            </a:r>
          </a:p>
          <a:p>
            <a:pPr marL="136525" indent="0" eaLnBrk="1" hangingPunct="1">
              <a:buNone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English Language Arts – 6 S.H.,  Concepts in Historical and Social Sciences – 6 S.H., Scientific Processes – 6 S.H., Mathematical Processes – 6 S.H.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400" b="1" dirty="0" smtClean="0">
                <a:solidFill>
                  <a:srgbClr val="0066CC"/>
                </a:solidFill>
                <a:latin typeface="Rockwell" pitchFamily="18" charset="0"/>
              </a:rPr>
              <a:t>Pedagogical Core</a:t>
            </a: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 – 21 S.H.</a:t>
            </a:r>
          </a:p>
          <a:p>
            <a:pPr eaLnBrk="1" hangingPunct="1">
              <a:buClr>
                <a:srgbClr val="6600CC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College Coursework at Student Developmental Level-Adolescent Grades 7-12 – 6 S.H.</a:t>
            </a:r>
          </a:p>
          <a:p>
            <a:pPr eaLnBrk="1" hangingPunct="1">
              <a:buClr>
                <a:srgbClr val="6600CC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College Coursework – Human Development and Learning</a:t>
            </a:r>
          </a:p>
          <a:p>
            <a:pPr eaLnBrk="1" hangingPunct="1">
              <a:buClr>
                <a:srgbClr val="6600CC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College Coursework – Teaching Students with Disabilities and Special Health Care Needs</a:t>
            </a:r>
          </a:p>
          <a:p>
            <a:pPr eaLnBrk="1" hangingPunct="1">
              <a:buClr>
                <a:srgbClr val="6600CC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College Coursework – Teaching Literacy Skills Methods – 3 S.H.</a:t>
            </a:r>
          </a:p>
          <a:p>
            <a:pPr eaLnBrk="1" hangingPunct="1">
              <a:buClr>
                <a:srgbClr val="6600CC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College Coursework – Teaching Literacy Skills – 3 S.H.</a:t>
            </a:r>
          </a:p>
          <a:p>
            <a:pPr eaLnBrk="1" hangingPunct="1">
              <a:buClr>
                <a:srgbClr val="6600CC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College Coursework – Curriculum, Instruction, and Assessment</a:t>
            </a:r>
          </a:p>
          <a:p>
            <a:pPr eaLnBrk="1" hangingPunct="1">
              <a:buClr>
                <a:srgbClr val="6600CC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College Coursework – Foundations of Education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400" b="1" dirty="0" smtClean="0">
                <a:solidFill>
                  <a:srgbClr val="0066CC"/>
                </a:solidFill>
                <a:latin typeface="Rockwell" pitchFamily="18" charset="0"/>
              </a:rPr>
              <a:t>Additional Pedagogy</a:t>
            </a: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 – Students with Disabilities – 12 S.H.</a:t>
            </a:r>
          </a:p>
          <a:p>
            <a:pPr eaLnBrk="1" hangingPunct="1">
              <a:buClr>
                <a:srgbClr val="6600CC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College Coursework – Foundations of Special Education-Students with Disabilities</a:t>
            </a:r>
          </a:p>
          <a:p>
            <a:pPr eaLnBrk="1" hangingPunct="1">
              <a:buClr>
                <a:srgbClr val="6600CC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College Coursework – Assessment , Diagnosis, and Evaluation of Students with Disabilities</a:t>
            </a:r>
          </a:p>
          <a:p>
            <a:pPr eaLnBrk="1" hangingPunct="1">
              <a:buClr>
                <a:srgbClr val="6600CC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College Coursework – Curriculum and Instruction for Students with Disabilities</a:t>
            </a:r>
          </a:p>
          <a:p>
            <a:pPr eaLnBrk="1" hangingPunct="1">
              <a:buClr>
                <a:srgbClr val="6600CC"/>
              </a:buCl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College Coursework – Managing the Environment for Students with Disabilities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400" b="1" dirty="0" smtClean="0">
                <a:solidFill>
                  <a:srgbClr val="0066CC"/>
                </a:solidFill>
                <a:latin typeface="Rockwell" pitchFamily="18" charset="0"/>
              </a:rPr>
              <a:t>Student Teaching</a:t>
            </a: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 – Students with Disabilities –Grades 7-12 Generalist – 40 days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400" b="1" dirty="0" smtClean="0">
                <a:solidFill>
                  <a:srgbClr val="0066CC"/>
                </a:solidFill>
                <a:latin typeface="Rockwell" pitchFamily="18" charset="0"/>
              </a:rPr>
              <a:t>New York State Teacher Certification Exams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400" b="1" dirty="0" smtClean="0">
                <a:solidFill>
                  <a:srgbClr val="0066CC"/>
                </a:solidFill>
                <a:latin typeface="Rockwell" pitchFamily="18" charset="0"/>
              </a:rPr>
              <a:t>Workshops</a:t>
            </a: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 – Child Abuse Identification, School Violence Intervention and Prevention, and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400" dirty="0" smtClean="0">
                <a:solidFill>
                  <a:srgbClr val="0066CC"/>
                </a:solidFill>
                <a:latin typeface="Rockwell" pitchFamily="18" charset="0"/>
              </a:rPr>
              <a:t>Autism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en-US" sz="1400" b="1" dirty="0" smtClean="0">
                <a:solidFill>
                  <a:srgbClr val="0066CC"/>
                </a:solidFill>
                <a:latin typeface="Rockwell" pitchFamily="18" charset="0"/>
              </a:rPr>
              <a:t>Fingerprint Clearance</a:t>
            </a:r>
          </a:p>
          <a:p>
            <a:pPr marL="136525" indent="0" eaLnBrk="1" hangingPunct="1">
              <a:buClr>
                <a:srgbClr val="C00000"/>
              </a:buClr>
              <a:buSzPct val="100000"/>
              <a:buFont typeface="Symbol" pitchFamily="18" charset="2"/>
              <a:buChar char=""/>
            </a:pPr>
            <a:r>
              <a:rPr lang="en-US" sz="1200" dirty="0" smtClean="0">
                <a:solidFill>
                  <a:srgbClr val="C00000"/>
                </a:solidFill>
                <a:latin typeface="Rockwell" pitchFamily="18" charset="0"/>
              </a:rPr>
              <a:t>Search Certification Requirements on NYSED website for complete list of specific requirements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en-US" sz="1400" dirty="0" smtClean="0">
              <a:solidFill>
                <a:srgbClr val="7E4E99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2239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CC00FF"/>
                </a:solidFill>
                <a:effectLst/>
                <a:latin typeface="Rockwell Extra Bold" pitchFamily="18" charset="0"/>
              </a:rPr>
              <a:t>Classes that can be taught with a Students with Disabilities Grades 7-12 Generalist Certificate</a:t>
            </a:r>
            <a:endParaRPr lang="en-US" dirty="0">
              <a:solidFill>
                <a:srgbClr val="CC00FF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10242" name="Content Placeholder 2"/>
          <p:cNvSpPr>
            <a:spLocks noGrp="1"/>
          </p:cNvSpPr>
          <p:nvPr>
            <p:ph idx="4294967295"/>
          </p:nvPr>
        </p:nvSpPr>
        <p:spPr>
          <a:xfrm>
            <a:off x="457200" y="3048000"/>
            <a:ext cx="8229600" cy="3260725"/>
          </a:xfrm>
        </p:spPr>
        <p:txBody>
          <a:bodyPr/>
          <a:lstStyle/>
          <a:p>
            <a:pPr eaLnBrk="1" hangingPunct="1">
              <a:buClr>
                <a:srgbClr val="CC00CC"/>
              </a:buClr>
              <a:buFont typeface="Rockwell" pitchFamily="18" charset="0"/>
              <a:buChar char="•"/>
            </a:pPr>
            <a:r>
              <a:rPr lang="en-US" dirty="0" smtClean="0">
                <a:solidFill>
                  <a:srgbClr val="CC00CC"/>
                </a:solidFill>
                <a:latin typeface="Rockwell" pitchFamily="18" charset="0"/>
              </a:rPr>
              <a:t>Resource Room Teacher</a:t>
            </a:r>
          </a:p>
          <a:p>
            <a:pPr eaLnBrk="1" hangingPunct="1">
              <a:buClr>
                <a:srgbClr val="CC00CC"/>
              </a:buClr>
              <a:buFont typeface="Rockwell" pitchFamily="18" charset="0"/>
              <a:buChar char="•"/>
            </a:pPr>
            <a:r>
              <a:rPr lang="en-US" dirty="0" smtClean="0">
                <a:solidFill>
                  <a:srgbClr val="CC00CC"/>
                </a:solidFill>
                <a:latin typeface="Rockwell" pitchFamily="18" charset="0"/>
              </a:rPr>
              <a:t>Consultant Teacher</a:t>
            </a:r>
          </a:p>
          <a:p>
            <a:pPr eaLnBrk="1" hangingPunct="1">
              <a:buClr>
                <a:srgbClr val="CC00CC"/>
              </a:buClr>
              <a:buFont typeface="Rockwell" pitchFamily="18" charset="0"/>
              <a:buChar char="•"/>
            </a:pPr>
            <a:r>
              <a:rPr lang="en-US" dirty="0" smtClean="0">
                <a:solidFill>
                  <a:srgbClr val="CC00CC"/>
                </a:solidFill>
                <a:latin typeface="Rockwell" pitchFamily="18" charset="0"/>
              </a:rPr>
              <a:t>Integrated Co-Teaching Services</a:t>
            </a:r>
          </a:p>
          <a:p>
            <a:pPr eaLnBrk="1" hangingPunct="1">
              <a:buClr>
                <a:srgbClr val="CC00CC"/>
              </a:buClr>
              <a:buFont typeface="Rockwell" pitchFamily="18" charset="0"/>
              <a:buChar char="•"/>
            </a:pPr>
            <a:r>
              <a:rPr lang="en-US" dirty="0" smtClean="0">
                <a:solidFill>
                  <a:srgbClr val="CC00CC"/>
                </a:solidFill>
                <a:latin typeface="Rockwell" pitchFamily="18" charset="0"/>
              </a:rPr>
              <a:t>Classes where students receive “alternative assessments”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457200" y="914400"/>
            <a:ext cx="8229600" cy="30480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cap="all" dirty="0" smtClean="0">
                <a:ln w="6350">
                  <a:solidFill>
                    <a:srgbClr val="CC00FF"/>
                  </a:solidFill>
                </a:ln>
                <a:solidFill>
                  <a:srgbClr val="33CC33"/>
                </a:solidFill>
                <a:effectLst/>
                <a:latin typeface="Rockwell Extra Bold" pitchFamily="18" charset="0"/>
              </a:rPr>
              <a:t>Do you Already Hold a Certificate?</a:t>
            </a:r>
            <a:endParaRPr lang="en-US" sz="6000" cap="all" dirty="0">
              <a:ln w="6350">
                <a:solidFill>
                  <a:srgbClr val="CC00FF"/>
                </a:solidFill>
              </a:ln>
              <a:solidFill>
                <a:srgbClr val="33CC33"/>
              </a:solidFill>
              <a:effectLst/>
              <a:latin typeface="Rockwell Extra Bold" pitchFamily="18" charset="0"/>
            </a:endParaRPr>
          </a:p>
        </p:txBody>
      </p:sp>
      <p:sp>
        <p:nvSpPr>
          <p:cNvPr id="11266" name="Subtitle 7"/>
          <p:cNvSpPr>
            <a:spLocks noGrp="1"/>
          </p:cNvSpPr>
          <p:nvPr>
            <p:ph type="subTitle" idx="4294967295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b="1" dirty="0" smtClean="0">
                <a:solidFill>
                  <a:srgbClr val="008000"/>
                </a:solidFill>
                <a:latin typeface="Rockwell" pitchFamily="18" charset="0"/>
              </a:rPr>
              <a:t>The Additional Requirements for a Students w/Disabilities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b="1" dirty="0" smtClean="0">
                <a:solidFill>
                  <a:srgbClr val="008000"/>
                </a:solidFill>
                <a:latin typeface="Rockwell" pitchFamily="18" charset="0"/>
              </a:rPr>
              <a:t>ADL 7-12 Generalist: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1466</TotalTime>
  <Words>1424</Words>
  <Application>Microsoft Office PowerPoint</Application>
  <PresentationFormat>On-screen Show (4:3)</PresentationFormat>
  <Paragraphs>336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Apex</vt:lpstr>
      <vt:lpstr>PowerPoint Presentation</vt:lpstr>
      <vt:lpstr>PowerPoint Presentation</vt:lpstr>
      <vt:lpstr>PowerPoint Presentation</vt:lpstr>
      <vt:lpstr>NOTE:</vt:lpstr>
      <vt:lpstr>Students with Disabilities Old vs. New</vt:lpstr>
      <vt:lpstr>What is the Students with Disabilities Grades 7-12 Generalist?</vt:lpstr>
      <vt:lpstr>PowerPoint Presentation</vt:lpstr>
      <vt:lpstr>Classes that can be taught with a Students with Disabilities Grades 7-12 Generalist Certificate</vt:lpstr>
      <vt:lpstr>Do you Already Hold a Certificate?</vt:lpstr>
      <vt:lpstr>PowerPoint Presentation</vt:lpstr>
      <vt:lpstr>Examples of an Additional Certificate</vt:lpstr>
      <vt:lpstr>New Certificate for Students with Disabilities Grades  7-12 Subject Areas</vt:lpstr>
      <vt:lpstr>NOTE:</vt:lpstr>
      <vt:lpstr>Requirements for Students with Disabilities Subject Area Extension Certificates</vt:lpstr>
      <vt:lpstr>Please Keep in Mind:</vt:lpstr>
      <vt:lpstr>PowerPoint Presentation</vt:lpstr>
      <vt:lpstr>PowerPoint Presentation</vt:lpstr>
      <vt:lpstr>Teacher Exams</vt:lpstr>
      <vt:lpstr>PowerPoint Presentation</vt:lpstr>
      <vt:lpstr>PowerPoint Presentation</vt:lpstr>
      <vt:lpstr>EAS</vt:lpstr>
      <vt:lpstr>PowerPoint Presentation</vt:lpstr>
      <vt:lpstr>ALST</vt:lpstr>
      <vt:lpstr>PowerPoint Presentation</vt:lpstr>
      <vt:lpstr>CST</vt:lpstr>
      <vt:lpstr>Revised CST Exams Groups 1,2, and 3</vt:lpstr>
      <vt:lpstr>Revised Multi-Subject CST</vt:lpstr>
      <vt:lpstr>PowerPoint Presentation</vt:lpstr>
      <vt:lpstr>PowerPoint Presentation</vt:lpstr>
      <vt:lpstr>Who will Fall Under the New Exam Requirements?</vt:lpstr>
      <vt:lpstr>PowerPoint Presentation</vt:lpstr>
      <vt:lpstr>New Administrative Test Change</vt:lpstr>
      <vt:lpstr>School Building Leader Exam</vt:lpstr>
      <vt:lpstr>Questions</vt:lpstr>
    </vt:vector>
  </TitlesOfParts>
  <Company>OCM BOCES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Presenter Elaine Liszewski</dc:title>
  <dc:creator>OCM BOCES</dc:creator>
  <cp:lastModifiedBy>Jeff Craig</cp:lastModifiedBy>
  <cp:revision>79</cp:revision>
  <cp:lastPrinted>2012-10-05T14:07:57Z</cp:lastPrinted>
  <dcterms:created xsi:type="dcterms:W3CDTF">2012-10-03T16:53:38Z</dcterms:created>
  <dcterms:modified xsi:type="dcterms:W3CDTF">2012-12-20T19:53:25Z</dcterms:modified>
</cp:coreProperties>
</file>