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Lst>
  <p:notesMasterIdLst>
    <p:notesMasterId r:id="rId35"/>
  </p:notesMasterIdLst>
  <p:handoutMasterIdLst>
    <p:handoutMasterId r:id="rId36"/>
  </p:handoutMasterIdLst>
  <p:sldIdLst>
    <p:sldId id="461" r:id="rId3"/>
    <p:sldId id="405" r:id="rId4"/>
    <p:sldId id="472" r:id="rId5"/>
    <p:sldId id="404" r:id="rId6"/>
    <p:sldId id="407" r:id="rId7"/>
    <p:sldId id="410" r:id="rId8"/>
    <p:sldId id="411" r:id="rId9"/>
    <p:sldId id="412" r:id="rId10"/>
    <p:sldId id="413" r:id="rId11"/>
    <p:sldId id="414" r:id="rId12"/>
    <p:sldId id="460" r:id="rId13"/>
    <p:sldId id="448" r:id="rId14"/>
    <p:sldId id="455" r:id="rId15"/>
    <p:sldId id="451" r:id="rId16"/>
    <p:sldId id="453" r:id="rId17"/>
    <p:sldId id="438" r:id="rId18"/>
    <p:sldId id="441" r:id="rId19"/>
    <p:sldId id="445" r:id="rId20"/>
    <p:sldId id="443" r:id="rId21"/>
    <p:sldId id="433" r:id="rId22"/>
    <p:sldId id="421" r:id="rId23"/>
    <p:sldId id="423" r:id="rId24"/>
    <p:sldId id="462" r:id="rId25"/>
    <p:sldId id="463" r:id="rId26"/>
    <p:sldId id="464" r:id="rId27"/>
    <p:sldId id="465" r:id="rId28"/>
    <p:sldId id="466" r:id="rId29"/>
    <p:sldId id="467" r:id="rId30"/>
    <p:sldId id="468" r:id="rId31"/>
    <p:sldId id="469" r:id="rId32"/>
    <p:sldId id="470" r:id="rId33"/>
    <p:sldId id="471" r:id="rId3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1B2"/>
    <a:srgbClr val="8F23B3"/>
    <a:srgbClr val="C2C2C2"/>
    <a:srgbClr val="B9F2FF"/>
    <a:srgbClr val="D1F6FF"/>
    <a:srgbClr val="8E90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73" autoAdjust="0"/>
    <p:restoredTop sz="94660"/>
  </p:normalViewPr>
  <p:slideViewPr>
    <p:cSldViewPr>
      <p:cViewPr>
        <p:scale>
          <a:sx n="60" d="100"/>
          <a:sy n="60" d="100"/>
        </p:scale>
        <p:origin x="-1380" y="-9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0" d="100"/>
          <a:sy n="70" d="100"/>
        </p:scale>
        <p:origin x="-2766"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606EE1-BD16-4360-AD09-675E9DC82679}" type="doc">
      <dgm:prSet loTypeId="urn:microsoft.com/office/officeart/2005/8/layout/default#7" loCatId="list" qsTypeId="urn:microsoft.com/office/officeart/2005/8/quickstyle/3d1" qsCatId="3D" csTypeId="urn:microsoft.com/office/officeart/2005/8/colors/colorful1#2" csCatId="colorful" phldr="1"/>
      <dgm:spPr/>
      <dgm:t>
        <a:bodyPr/>
        <a:lstStyle/>
        <a:p>
          <a:endParaRPr lang="en-US"/>
        </a:p>
      </dgm:t>
    </dgm:pt>
    <dgm:pt modelId="{EF2A0331-AD1A-431E-A3C7-373BED004428}">
      <dgm:prSet phldrT="[Text]" custT="1"/>
      <dgm:spPr/>
      <dgm:t>
        <a:bodyPr/>
        <a:lstStyle/>
        <a:p>
          <a:r>
            <a:rPr lang="en-US" sz="1200" b="1"/>
            <a:t>Pupa</a:t>
          </a:r>
        </a:p>
      </dgm:t>
    </dgm:pt>
    <dgm:pt modelId="{DAC7EA82-77B7-4044-9055-F209FF536C7D}" type="parTrans" cxnId="{152E5945-0BE6-4A35-AEFA-384C41AE424A}">
      <dgm:prSet/>
      <dgm:spPr/>
      <dgm:t>
        <a:bodyPr/>
        <a:lstStyle/>
        <a:p>
          <a:endParaRPr lang="en-US"/>
        </a:p>
      </dgm:t>
    </dgm:pt>
    <dgm:pt modelId="{24D68271-32E9-454A-982C-95DF6A0EF90B}" type="sibTrans" cxnId="{152E5945-0BE6-4A35-AEFA-384C41AE424A}">
      <dgm:prSet/>
      <dgm:spPr/>
      <dgm:t>
        <a:bodyPr/>
        <a:lstStyle/>
        <a:p>
          <a:endParaRPr lang="en-US"/>
        </a:p>
      </dgm:t>
    </dgm:pt>
    <dgm:pt modelId="{235C3100-DF11-4F37-B627-CD05F11CF75B}">
      <dgm:prSet phldrT="[Text]" custT="1"/>
      <dgm:spPr/>
      <dgm:t>
        <a:bodyPr/>
        <a:lstStyle/>
        <a:p>
          <a:r>
            <a:rPr lang="en-US" sz="1200" b="1"/>
            <a:t>Adult</a:t>
          </a:r>
        </a:p>
      </dgm:t>
    </dgm:pt>
    <dgm:pt modelId="{92295EAD-8981-4594-8F2E-81DA000B41A9}" type="parTrans" cxnId="{AA22E1F5-0419-4301-83ED-F2760F2E463F}">
      <dgm:prSet/>
      <dgm:spPr/>
      <dgm:t>
        <a:bodyPr/>
        <a:lstStyle/>
        <a:p>
          <a:endParaRPr lang="en-US"/>
        </a:p>
      </dgm:t>
    </dgm:pt>
    <dgm:pt modelId="{8C348912-3DBF-4B11-8B28-CA873A32CF12}" type="sibTrans" cxnId="{AA22E1F5-0419-4301-83ED-F2760F2E463F}">
      <dgm:prSet/>
      <dgm:spPr/>
      <dgm:t>
        <a:bodyPr/>
        <a:lstStyle/>
        <a:p>
          <a:endParaRPr lang="en-US"/>
        </a:p>
      </dgm:t>
    </dgm:pt>
    <dgm:pt modelId="{813581C9-CF89-4B51-BEAF-D7A94B67DC67}">
      <dgm:prSet phldrT="[Text]" custT="1"/>
      <dgm:spPr/>
      <dgm:t>
        <a:bodyPr/>
        <a:lstStyle/>
        <a:p>
          <a:r>
            <a:rPr lang="en-US" sz="1200" b="1"/>
            <a:t>Egg</a:t>
          </a:r>
        </a:p>
      </dgm:t>
    </dgm:pt>
    <dgm:pt modelId="{C1D4BF1E-0762-4DC1-95AD-18BF58E56BF6}" type="parTrans" cxnId="{36EB8EFC-AE36-4A66-B310-826A3FC66B08}">
      <dgm:prSet/>
      <dgm:spPr/>
      <dgm:t>
        <a:bodyPr/>
        <a:lstStyle/>
        <a:p>
          <a:endParaRPr lang="en-US"/>
        </a:p>
      </dgm:t>
    </dgm:pt>
    <dgm:pt modelId="{5671447D-7F2B-4447-B380-EB489EA633CF}" type="sibTrans" cxnId="{36EB8EFC-AE36-4A66-B310-826A3FC66B08}">
      <dgm:prSet/>
      <dgm:spPr/>
      <dgm:t>
        <a:bodyPr/>
        <a:lstStyle/>
        <a:p>
          <a:endParaRPr lang="en-US"/>
        </a:p>
      </dgm:t>
    </dgm:pt>
    <dgm:pt modelId="{A3CD9D7D-F152-4E05-9C65-D3528D2F959C}">
      <dgm:prSet phldrT="[Text]" custT="1"/>
      <dgm:spPr/>
      <dgm:t>
        <a:bodyPr/>
        <a:lstStyle/>
        <a:p>
          <a:r>
            <a:rPr lang="en-US" sz="1200" b="1"/>
            <a:t>Larva</a:t>
          </a:r>
        </a:p>
      </dgm:t>
    </dgm:pt>
    <dgm:pt modelId="{D02FEB31-A134-4D60-8DC6-716084E3D74E}" type="parTrans" cxnId="{388079D3-6FB0-435B-BBA6-A014144A068A}">
      <dgm:prSet/>
      <dgm:spPr/>
      <dgm:t>
        <a:bodyPr/>
        <a:lstStyle/>
        <a:p>
          <a:endParaRPr lang="en-US"/>
        </a:p>
      </dgm:t>
    </dgm:pt>
    <dgm:pt modelId="{0E509A18-BE0F-4AC7-AA68-77B82455A83C}" type="sibTrans" cxnId="{388079D3-6FB0-435B-BBA6-A014144A068A}">
      <dgm:prSet/>
      <dgm:spPr/>
      <dgm:t>
        <a:bodyPr/>
        <a:lstStyle/>
        <a:p>
          <a:endParaRPr lang="en-US"/>
        </a:p>
      </dgm:t>
    </dgm:pt>
    <dgm:pt modelId="{538E9308-B2F9-40DB-AB8D-7BF0A7477DD5}" type="pres">
      <dgm:prSet presAssocID="{5F606EE1-BD16-4360-AD09-675E9DC82679}" presName="diagram" presStyleCnt="0">
        <dgm:presLayoutVars>
          <dgm:dir/>
          <dgm:resizeHandles val="exact"/>
        </dgm:presLayoutVars>
      </dgm:prSet>
      <dgm:spPr/>
      <dgm:t>
        <a:bodyPr/>
        <a:lstStyle/>
        <a:p>
          <a:endParaRPr lang="en-US"/>
        </a:p>
      </dgm:t>
    </dgm:pt>
    <dgm:pt modelId="{6E7C2270-31D9-4E9D-BE69-B9D1F4A5497B}" type="pres">
      <dgm:prSet presAssocID="{EF2A0331-AD1A-431E-A3C7-373BED004428}" presName="node" presStyleLbl="node1" presStyleIdx="0" presStyleCnt="4" custScaleX="57410" custScaleY="64421">
        <dgm:presLayoutVars>
          <dgm:bulletEnabled val="1"/>
        </dgm:presLayoutVars>
      </dgm:prSet>
      <dgm:spPr/>
      <dgm:t>
        <a:bodyPr/>
        <a:lstStyle/>
        <a:p>
          <a:endParaRPr lang="en-US"/>
        </a:p>
      </dgm:t>
    </dgm:pt>
    <dgm:pt modelId="{C676CEDD-6149-4070-8D88-442B1026F5CB}" type="pres">
      <dgm:prSet presAssocID="{24D68271-32E9-454A-982C-95DF6A0EF90B}" presName="sibTrans" presStyleCnt="0"/>
      <dgm:spPr/>
    </dgm:pt>
    <dgm:pt modelId="{B0C77D27-62C8-4911-B945-5E8498A5996F}" type="pres">
      <dgm:prSet presAssocID="{235C3100-DF11-4F37-B627-CD05F11CF75B}" presName="node" presStyleLbl="node1" presStyleIdx="1" presStyleCnt="4" custScaleX="57309" custScaleY="64225">
        <dgm:presLayoutVars>
          <dgm:bulletEnabled val="1"/>
        </dgm:presLayoutVars>
      </dgm:prSet>
      <dgm:spPr/>
      <dgm:t>
        <a:bodyPr/>
        <a:lstStyle/>
        <a:p>
          <a:endParaRPr lang="en-US"/>
        </a:p>
      </dgm:t>
    </dgm:pt>
    <dgm:pt modelId="{EDE1D627-7A3A-45CE-BED2-8C66995411C5}" type="pres">
      <dgm:prSet presAssocID="{8C348912-3DBF-4B11-8B28-CA873A32CF12}" presName="sibTrans" presStyleCnt="0"/>
      <dgm:spPr/>
    </dgm:pt>
    <dgm:pt modelId="{1CB75D28-F504-43A2-BE26-20341286455E}" type="pres">
      <dgm:prSet presAssocID="{813581C9-CF89-4B51-BEAF-D7A94B67DC67}" presName="node" presStyleLbl="node1" presStyleIdx="2" presStyleCnt="4" custScaleX="61625" custScaleY="65245">
        <dgm:presLayoutVars>
          <dgm:bulletEnabled val="1"/>
        </dgm:presLayoutVars>
      </dgm:prSet>
      <dgm:spPr/>
      <dgm:t>
        <a:bodyPr/>
        <a:lstStyle/>
        <a:p>
          <a:endParaRPr lang="en-US"/>
        </a:p>
      </dgm:t>
    </dgm:pt>
    <dgm:pt modelId="{2B8D371E-0279-46DF-8425-E0FC937905AD}" type="pres">
      <dgm:prSet presAssocID="{5671447D-7F2B-4447-B380-EB489EA633CF}" presName="sibTrans" presStyleCnt="0"/>
      <dgm:spPr/>
    </dgm:pt>
    <dgm:pt modelId="{225A4741-3834-4E16-A350-FE2C1976F712}" type="pres">
      <dgm:prSet presAssocID="{A3CD9D7D-F152-4E05-9C65-D3528D2F959C}" presName="node" presStyleLbl="node1" presStyleIdx="3" presStyleCnt="4" custScaleX="54875" custScaleY="66515">
        <dgm:presLayoutVars>
          <dgm:bulletEnabled val="1"/>
        </dgm:presLayoutVars>
      </dgm:prSet>
      <dgm:spPr/>
      <dgm:t>
        <a:bodyPr/>
        <a:lstStyle/>
        <a:p>
          <a:endParaRPr lang="en-US"/>
        </a:p>
      </dgm:t>
    </dgm:pt>
  </dgm:ptLst>
  <dgm:cxnLst>
    <dgm:cxn modelId="{36EB8EFC-AE36-4A66-B310-826A3FC66B08}" srcId="{5F606EE1-BD16-4360-AD09-675E9DC82679}" destId="{813581C9-CF89-4B51-BEAF-D7A94B67DC67}" srcOrd="2" destOrd="0" parTransId="{C1D4BF1E-0762-4DC1-95AD-18BF58E56BF6}" sibTransId="{5671447D-7F2B-4447-B380-EB489EA633CF}"/>
    <dgm:cxn modelId="{BDD834BD-C14F-49D2-A586-F81CED4553AE}" type="presOf" srcId="{EF2A0331-AD1A-431E-A3C7-373BED004428}" destId="{6E7C2270-31D9-4E9D-BE69-B9D1F4A5497B}" srcOrd="0" destOrd="0" presId="urn:microsoft.com/office/officeart/2005/8/layout/default#7"/>
    <dgm:cxn modelId="{152E5945-0BE6-4A35-AEFA-384C41AE424A}" srcId="{5F606EE1-BD16-4360-AD09-675E9DC82679}" destId="{EF2A0331-AD1A-431E-A3C7-373BED004428}" srcOrd="0" destOrd="0" parTransId="{DAC7EA82-77B7-4044-9055-F209FF536C7D}" sibTransId="{24D68271-32E9-454A-982C-95DF6A0EF90B}"/>
    <dgm:cxn modelId="{AA22E1F5-0419-4301-83ED-F2760F2E463F}" srcId="{5F606EE1-BD16-4360-AD09-675E9DC82679}" destId="{235C3100-DF11-4F37-B627-CD05F11CF75B}" srcOrd="1" destOrd="0" parTransId="{92295EAD-8981-4594-8F2E-81DA000B41A9}" sibTransId="{8C348912-3DBF-4B11-8B28-CA873A32CF12}"/>
    <dgm:cxn modelId="{388079D3-6FB0-435B-BBA6-A014144A068A}" srcId="{5F606EE1-BD16-4360-AD09-675E9DC82679}" destId="{A3CD9D7D-F152-4E05-9C65-D3528D2F959C}" srcOrd="3" destOrd="0" parTransId="{D02FEB31-A134-4D60-8DC6-716084E3D74E}" sibTransId="{0E509A18-BE0F-4AC7-AA68-77B82455A83C}"/>
    <dgm:cxn modelId="{FDF63A73-99D3-4961-86FE-3D14B26A35BB}" type="presOf" srcId="{235C3100-DF11-4F37-B627-CD05F11CF75B}" destId="{B0C77D27-62C8-4911-B945-5E8498A5996F}" srcOrd="0" destOrd="0" presId="urn:microsoft.com/office/officeart/2005/8/layout/default#7"/>
    <dgm:cxn modelId="{60A053FF-2B7C-4F5E-8D1E-E68B65FD9A22}" type="presOf" srcId="{A3CD9D7D-F152-4E05-9C65-D3528D2F959C}" destId="{225A4741-3834-4E16-A350-FE2C1976F712}" srcOrd="0" destOrd="0" presId="urn:microsoft.com/office/officeart/2005/8/layout/default#7"/>
    <dgm:cxn modelId="{24822970-FC77-4D9E-8312-A1A852AFC7E0}" type="presOf" srcId="{813581C9-CF89-4B51-BEAF-D7A94B67DC67}" destId="{1CB75D28-F504-43A2-BE26-20341286455E}" srcOrd="0" destOrd="0" presId="urn:microsoft.com/office/officeart/2005/8/layout/default#7"/>
    <dgm:cxn modelId="{02009146-3DA0-4BD5-9D42-7F56FE41A95B}" type="presOf" srcId="{5F606EE1-BD16-4360-AD09-675E9DC82679}" destId="{538E9308-B2F9-40DB-AB8D-7BF0A7477DD5}" srcOrd="0" destOrd="0" presId="urn:microsoft.com/office/officeart/2005/8/layout/default#7"/>
    <dgm:cxn modelId="{4A78CACC-EA06-4B67-95DB-200DECF04BD1}" type="presParOf" srcId="{538E9308-B2F9-40DB-AB8D-7BF0A7477DD5}" destId="{6E7C2270-31D9-4E9D-BE69-B9D1F4A5497B}" srcOrd="0" destOrd="0" presId="urn:microsoft.com/office/officeart/2005/8/layout/default#7"/>
    <dgm:cxn modelId="{1FB9B978-DAC4-4A69-BCD0-AC8851B5114C}" type="presParOf" srcId="{538E9308-B2F9-40DB-AB8D-7BF0A7477DD5}" destId="{C676CEDD-6149-4070-8D88-442B1026F5CB}" srcOrd="1" destOrd="0" presId="urn:microsoft.com/office/officeart/2005/8/layout/default#7"/>
    <dgm:cxn modelId="{AF40D996-4ED1-47FB-9D15-BA4248E8967B}" type="presParOf" srcId="{538E9308-B2F9-40DB-AB8D-7BF0A7477DD5}" destId="{B0C77D27-62C8-4911-B945-5E8498A5996F}" srcOrd="2" destOrd="0" presId="urn:microsoft.com/office/officeart/2005/8/layout/default#7"/>
    <dgm:cxn modelId="{969148BE-BE3D-4066-A748-551C99429F57}" type="presParOf" srcId="{538E9308-B2F9-40DB-AB8D-7BF0A7477DD5}" destId="{EDE1D627-7A3A-45CE-BED2-8C66995411C5}" srcOrd="3" destOrd="0" presId="urn:microsoft.com/office/officeart/2005/8/layout/default#7"/>
    <dgm:cxn modelId="{76CCC835-E6AC-4C0C-8775-3252CF14480C}" type="presParOf" srcId="{538E9308-B2F9-40DB-AB8D-7BF0A7477DD5}" destId="{1CB75D28-F504-43A2-BE26-20341286455E}" srcOrd="4" destOrd="0" presId="urn:microsoft.com/office/officeart/2005/8/layout/default#7"/>
    <dgm:cxn modelId="{B405C302-CD90-402B-8145-0CAC613D1A20}" type="presParOf" srcId="{538E9308-B2F9-40DB-AB8D-7BF0A7477DD5}" destId="{2B8D371E-0279-46DF-8425-E0FC937905AD}" srcOrd="5" destOrd="0" presId="urn:microsoft.com/office/officeart/2005/8/layout/default#7"/>
    <dgm:cxn modelId="{03986B69-599D-4F29-ADED-16EFDD982D6F}" type="presParOf" srcId="{538E9308-B2F9-40DB-AB8D-7BF0A7477DD5}" destId="{225A4741-3834-4E16-A350-FE2C1976F712}" srcOrd="6" destOrd="0" presId="urn:microsoft.com/office/officeart/2005/8/layout/defaul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7C2270-31D9-4E9D-BE69-B9D1F4A5497B}">
      <dsp:nvSpPr>
        <dsp:cNvPr id="0" name=""/>
        <dsp:cNvSpPr/>
      </dsp:nvSpPr>
      <dsp:spPr>
        <a:xfrm>
          <a:off x="421068" y="911"/>
          <a:ext cx="1085543" cy="730867"/>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a:t>Pupa</a:t>
          </a:r>
        </a:p>
      </dsp:txBody>
      <dsp:txXfrm>
        <a:off x="421068" y="911"/>
        <a:ext cx="1085543" cy="730867"/>
      </dsp:txXfrm>
    </dsp:sp>
    <dsp:sp modelId="{B0C77D27-62C8-4911-B945-5E8498A5996F}">
      <dsp:nvSpPr>
        <dsp:cNvPr id="0" name=""/>
        <dsp:cNvSpPr/>
      </dsp:nvSpPr>
      <dsp:spPr>
        <a:xfrm>
          <a:off x="1695697" y="2023"/>
          <a:ext cx="1083633" cy="728643"/>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a:t>Adult</a:t>
          </a:r>
        </a:p>
      </dsp:txBody>
      <dsp:txXfrm>
        <a:off x="1695697" y="2023"/>
        <a:ext cx="1083633" cy="728643"/>
      </dsp:txXfrm>
    </dsp:sp>
    <dsp:sp modelId="{1CB75D28-F504-43A2-BE26-20341286455E}">
      <dsp:nvSpPr>
        <dsp:cNvPr id="0" name=""/>
        <dsp:cNvSpPr/>
      </dsp:nvSpPr>
      <dsp:spPr>
        <a:xfrm>
          <a:off x="404230" y="928068"/>
          <a:ext cx="1165243" cy="740215"/>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a:t>Egg</a:t>
          </a:r>
        </a:p>
      </dsp:txBody>
      <dsp:txXfrm>
        <a:off x="404230" y="928068"/>
        <a:ext cx="1165243" cy="740215"/>
      </dsp:txXfrm>
    </dsp:sp>
    <dsp:sp modelId="{225A4741-3834-4E16-A350-FE2C1976F712}">
      <dsp:nvSpPr>
        <dsp:cNvPr id="0" name=""/>
        <dsp:cNvSpPr/>
      </dsp:nvSpPr>
      <dsp:spPr>
        <a:xfrm>
          <a:off x="1758559" y="920864"/>
          <a:ext cx="1037610" cy="754623"/>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a:t>Larva</a:t>
          </a:r>
        </a:p>
      </dsp:txBody>
      <dsp:txXfrm>
        <a:off x="1758559" y="920864"/>
        <a:ext cx="1037610" cy="754623"/>
      </dsp:txXfrm>
    </dsp:sp>
  </dsp:spTree>
</dsp:drawing>
</file>

<file path=ppt/diagrams/layout1.xml><?xml version="1.0" encoding="utf-8"?>
<dgm:layoutDef xmlns:dgm="http://schemas.openxmlformats.org/drawingml/2006/diagram" xmlns:a="http://schemas.openxmlformats.org/drawingml/2006/main" uniqueId="urn:microsoft.com/office/officeart/2005/8/layout/default#7">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ea typeface="+mn-ea"/>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a:defRPr sz="1200">
                <a:latin typeface="Calibri" pitchFamily="34" charset="0"/>
              </a:defRPr>
            </a:lvl1pPr>
          </a:lstStyle>
          <a:p>
            <a:pPr>
              <a:defRPr/>
            </a:pPr>
            <a:fld id="{9AA57E47-C3DB-4390-BCA1-27FB9B5B5B69}" type="datetimeFigureOut">
              <a:rPr lang="en-US"/>
              <a:pPr>
                <a:defRPr/>
              </a:pPr>
              <a:t>8/31/2012</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ea typeface="+mn-ea"/>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itchFamily="34" charset="0"/>
              </a:defRPr>
            </a:lvl1pPr>
          </a:lstStyle>
          <a:p>
            <a:pPr>
              <a:defRPr/>
            </a:pPr>
            <a:fld id="{5506B19F-AF9F-4E41-8C64-5CD9F97F18EB}" type="slidenum">
              <a:rPr lang="en-US"/>
              <a:pPr>
                <a:defRPr/>
              </a:pPr>
              <a:t>‹#›</a:t>
            </a:fld>
            <a:endParaRPr lang="en-US"/>
          </a:p>
        </p:txBody>
      </p:sp>
    </p:spTree>
    <p:extLst>
      <p:ext uri="{BB962C8B-B14F-4D97-AF65-F5344CB8AC3E}">
        <p14:creationId xmlns:p14="http://schemas.microsoft.com/office/powerpoint/2010/main" val="211540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ea typeface="+mn-ea"/>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a:defRPr sz="1200">
                <a:latin typeface="Calibri" pitchFamily="34" charset="0"/>
              </a:defRPr>
            </a:lvl1pPr>
          </a:lstStyle>
          <a:p>
            <a:pPr>
              <a:defRPr/>
            </a:pPr>
            <a:fld id="{E5ED88A7-855F-47D6-A010-726A74E053C2}" type="datetimeFigureOut">
              <a:rPr lang="en-US"/>
              <a:pPr>
                <a:defRPr/>
              </a:pPr>
              <a:t>8/31/2012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itchFamily="34" charset="0"/>
              </a:defRPr>
            </a:lvl1pPr>
          </a:lstStyle>
          <a:p>
            <a:pPr>
              <a:defRPr/>
            </a:pPr>
            <a:fld id="{EF01143B-AA10-450E-BA77-3427F6F879CE}" type="slidenum">
              <a:rPr lang="en-US"/>
              <a:pPr>
                <a:defRPr/>
              </a:pPr>
              <a:t>‹#›</a:t>
            </a:fld>
            <a:endParaRPr lang="en-US"/>
          </a:p>
        </p:txBody>
      </p:sp>
    </p:spTree>
    <p:extLst>
      <p:ext uri="{BB962C8B-B14F-4D97-AF65-F5344CB8AC3E}">
        <p14:creationId xmlns:p14="http://schemas.microsoft.com/office/powerpoint/2010/main" val="9009439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CE2AE2B3-0BA9-4C76-8458-C103F9679584}" type="slidenum">
              <a:rPr lang="en-US" smtClean="0">
                <a:latin typeface="Calibri" pitchFamily="34" charset="0"/>
              </a:rPr>
              <a:pPr eaLnBrk="1" hangingPunct="1"/>
              <a:t>4</a:t>
            </a:fld>
            <a:endParaRPr lang="en-US" smtClean="0">
              <a:latin typeface="Calibri" pitchFamily="34" charset="0"/>
            </a:endParaRPr>
          </a:p>
        </p:txBody>
      </p:sp>
      <p:sp>
        <p:nvSpPr>
          <p:cNvPr id="727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11E0B80D-0260-4A6B-84A2-BA0F51E86CB9}" type="slidenum">
              <a:rPr lang="en-US" smtClean="0">
                <a:latin typeface="Calibri" pitchFamily="34" charset="0"/>
              </a:rPr>
              <a:pPr eaLnBrk="1" hangingPunct="1"/>
              <a:t>5</a:t>
            </a:fld>
            <a:endParaRPr lang="en-US" smtClean="0">
              <a:latin typeface="Calibri" pitchFamily="34" charset="0"/>
            </a:endParaRPr>
          </a:p>
        </p:txBody>
      </p:sp>
      <p:sp>
        <p:nvSpPr>
          <p:cNvPr id="747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ABA7CD3C-154D-4B02-92E8-D3B3B91B0AF2}" type="slidenum">
              <a:rPr lang="en-US" smtClean="0">
                <a:latin typeface="Calibri" pitchFamily="34" charset="0"/>
              </a:rPr>
              <a:pPr eaLnBrk="1" hangingPunct="1"/>
              <a:t>6</a:t>
            </a:fld>
            <a:endParaRPr lang="en-US" smtClean="0">
              <a:latin typeface="Calibri" pitchFamily="34" charset="0"/>
            </a:endParaRPr>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7388459E-38D8-4BB0-B1DA-E42C9710A5D3}" type="slidenum">
              <a:rPr lang="en-US" smtClean="0">
                <a:latin typeface="Calibri" pitchFamily="34" charset="0"/>
              </a:rPr>
              <a:pPr eaLnBrk="1" hangingPunct="1"/>
              <a:t>7</a:t>
            </a:fld>
            <a:endParaRPr lang="en-US" smtClean="0">
              <a:latin typeface="Calibri" pitchFamily="34" charset="0"/>
            </a:endParaRPr>
          </a:p>
        </p:txBody>
      </p:sp>
      <p:sp>
        <p:nvSpPr>
          <p:cNvPr id="768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9203579F-E383-40C1-9F32-F3B6B23AAF1B}" type="slidenum">
              <a:rPr lang="en-US" smtClean="0">
                <a:latin typeface="Calibri" pitchFamily="34" charset="0"/>
              </a:rPr>
              <a:pPr eaLnBrk="1" hangingPunct="1"/>
              <a:t>8</a:t>
            </a:fld>
            <a:endParaRPr lang="en-US" smtClean="0">
              <a:latin typeface="Calibri" pitchFamily="34" charset="0"/>
            </a:endParaRPr>
          </a:p>
        </p:txBody>
      </p:sp>
      <p:sp>
        <p:nvSpPr>
          <p:cNvPr id="778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ea typeface="ＭＳ Ｐゴシック" pitchFamily="34" charset="-128"/>
            </a:endParaRPr>
          </a:p>
        </p:txBody>
      </p:sp>
      <p:sp>
        <p:nvSpPr>
          <p:cNvPr id="80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E3FC2521-4088-4085-901B-80FFCE5BA0BD}" type="slidenum">
              <a:rPr lang="en-US" smtClean="0">
                <a:latin typeface="Calibri" pitchFamily="34" charset="0"/>
              </a:rPr>
              <a:pPr eaLnBrk="1" hangingPunct="1"/>
              <a:t>20</a:t>
            </a:fld>
            <a:endParaRPr lang="en-US" smtClean="0">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ea typeface="ＭＳ Ｐゴシック" pitchFamily="34" charset="-128"/>
            </a:endParaRPr>
          </a:p>
          <a:p>
            <a:endParaRPr lang="en-US" smtClean="0">
              <a:ea typeface="ＭＳ Ｐゴシック" pitchFamily="34" charset="-128"/>
            </a:endParaRPr>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31245990-9C43-4021-9CFC-A25D22167BFF}" type="slidenum">
              <a:rPr lang="en-US" smtClean="0">
                <a:latin typeface="Calibri" pitchFamily="34" charset="0"/>
              </a:rPr>
              <a:pPr eaLnBrk="1" hangingPunct="1"/>
              <a:t>21</a:t>
            </a:fld>
            <a:endParaRPr lang="en-US" smtClean="0">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3A841F-2A1B-BC41-83F3-BD21470057AA}" type="slidenum">
              <a:rPr lang="en-US"/>
              <a:pPr/>
              <a:t>24</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2" descr="PARCC_Header_A2"/>
          <p:cNvPicPr>
            <a:picLocks noChangeAspect="1" noChangeArrowheads="1"/>
          </p:cNvPicPr>
          <p:nvPr userDrawn="1"/>
        </p:nvPicPr>
        <p:blipFill>
          <a:blip r:embed="rId2">
            <a:extLst>
              <a:ext uri="{28A0092B-C50C-407E-A947-70E740481C1C}">
                <a14:useLocalDpi xmlns:a14="http://schemas.microsoft.com/office/drawing/2010/main" val="0"/>
              </a:ext>
            </a:extLst>
          </a:blip>
          <a:srcRect l="63492" r="5597"/>
          <a:stretch>
            <a:fillRect/>
          </a:stretch>
        </p:blipFill>
        <p:spPr bwMode="auto">
          <a:xfrm>
            <a:off x="0" y="0"/>
            <a:ext cx="28194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6"/>
          <p:cNvSpPr/>
          <p:nvPr userDrawn="1"/>
        </p:nvSpPr>
        <p:spPr>
          <a:xfrm>
            <a:off x="0" y="1219200"/>
            <a:ext cx="9144000" cy="152400"/>
          </a:xfrm>
          <a:prstGeom prst="rect">
            <a:avLst/>
          </a:prstGeom>
          <a:solidFill>
            <a:srgbClr val="8F23B3"/>
          </a:solidFill>
          <a:ln>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dirty="0">
              <a:solidFill>
                <a:srgbClr val="8F23B3"/>
              </a:solidFill>
            </a:endParaRPr>
          </a:p>
        </p:txBody>
      </p:sp>
      <p:sp>
        <p:nvSpPr>
          <p:cNvPr id="6" name="Rectangle 9"/>
          <p:cNvSpPr/>
          <p:nvPr userDrawn="1"/>
        </p:nvSpPr>
        <p:spPr>
          <a:xfrm>
            <a:off x="0" y="1447800"/>
            <a:ext cx="9144000" cy="152400"/>
          </a:xfrm>
          <a:prstGeom prst="rect">
            <a:avLst/>
          </a:prstGeom>
          <a:solidFill>
            <a:srgbClr val="0091B2"/>
          </a:solidFill>
          <a:ln>
            <a:solidFill>
              <a:srgbClr val="0091B2"/>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dirty="0">
              <a:solidFill>
                <a:srgbClr val="8F23B3"/>
              </a:solidFill>
            </a:endParaRPr>
          </a:p>
        </p:txBody>
      </p:sp>
      <p:pic>
        <p:nvPicPr>
          <p:cNvPr id="7" name="Picture 2" descr="PARCC_Header_A2"/>
          <p:cNvPicPr>
            <a:picLocks noChangeAspect="1" noChangeArrowheads="1"/>
          </p:cNvPicPr>
          <p:nvPr userDrawn="1"/>
        </p:nvPicPr>
        <p:blipFill>
          <a:blip r:embed="rId2">
            <a:extLst>
              <a:ext uri="{28A0092B-C50C-407E-A947-70E740481C1C}">
                <a14:useLocalDpi xmlns:a14="http://schemas.microsoft.com/office/drawing/2010/main" val="0"/>
              </a:ext>
            </a:extLst>
          </a:blip>
          <a:srcRect r="68254"/>
          <a:stretch>
            <a:fillRect/>
          </a:stretch>
        </p:blipFill>
        <p:spPr bwMode="auto">
          <a:xfrm>
            <a:off x="6784975" y="5867400"/>
            <a:ext cx="235902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PARCC_Header_A2"/>
          <p:cNvPicPr>
            <a:picLocks noChangeAspect="1" noChangeArrowheads="1"/>
          </p:cNvPicPr>
          <p:nvPr userDrawn="1"/>
        </p:nvPicPr>
        <p:blipFill>
          <a:blip r:embed="rId2">
            <a:extLst>
              <a:ext uri="{28A0092B-C50C-407E-A947-70E740481C1C}">
                <a14:useLocalDpi xmlns:a14="http://schemas.microsoft.com/office/drawing/2010/main" val="0"/>
              </a:ext>
            </a:extLst>
          </a:blip>
          <a:srcRect l="29744" r="68254"/>
          <a:stretch>
            <a:fillRect/>
          </a:stretch>
        </p:blipFill>
        <p:spPr bwMode="auto">
          <a:xfrm>
            <a:off x="6858000" y="5867400"/>
            <a:ext cx="14922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10"/>
          <p:cNvSpPr/>
          <p:nvPr userDrawn="1"/>
        </p:nvSpPr>
        <p:spPr>
          <a:xfrm>
            <a:off x="0" y="0"/>
            <a:ext cx="9144000" cy="68580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a:p>
        </p:txBody>
      </p:sp>
      <p:sp>
        <p:nvSpPr>
          <p:cNvPr id="19"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13" name="Text Placeholder 6"/>
          <p:cNvSpPr>
            <a:spLocks noGrp="1"/>
          </p:cNvSpPr>
          <p:nvPr>
            <p:ph type="body" sz="quarter" idx="13"/>
          </p:nvPr>
        </p:nvSpPr>
        <p:spPr>
          <a:xfrm>
            <a:off x="457200" y="1752600"/>
            <a:ext cx="8382000" cy="3810000"/>
          </a:xfrm>
          <a:prstGeom prst="rect">
            <a:avLst/>
          </a:prstGeom>
        </p:spPr>
        <p:txBody>
          <a:bodyPr lIns="89879" tIns="44940" rIns="89879" bIns="4494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Slide Number Placeholder 4"/>
          <p:cNvSpPr>
            <a:spLocks noGrp="1"/>
          </p:cNvSpPr>
          <p:nvPr>
            <p:ph type="sldNum" sz="quarter" idx="14"/>
          </p:nvPr>
        </p:nvSpPr>
        <p:spPr/>
        <p:txBody>
          <a:bodyPr/>
          <a:lstStyle>
            <a:lvl1pPr>
              <a:defRPr/>
            </a:lvl1pPr>
          </a:lstStyle>
          <a:p>
            <a:pPr>
              <a:defRPr/>
            </a:pPr>
            <a:fld id="{9000C421-5E91-4255-9B62-61C0A2719B0A}" type="slidenum">
              <a:rPr lang="en-US"/>
              <a:pPr>
                <a:defRPr/>
              </a:pPr>
              <a:t>‹#›</a:t>
            </a:fld>
            <a:endParaRPr lang="en-US"/>
          </a:p>
        </p:txBody>
      </p:sp>
    </p:spTree>
    <p:extLst>
      <p:ext uri="{BB962C8B-B14F-4D97-AF65-F5344CB8AC3E}">
        <p14:creationId xmlns:p14="http://schemas.microsoft.com/office/powerpoint/2010/main" val="249629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393DD6F2-2FA2-4622-A676-CD9DF2A87519}" type="datetime1">
              <a:rPr lang="en-US"/>
              <a:pPr>
                <a:defRPr/>
              </a:pPr>
              <a:t>8/31/2012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mn-ea"/>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702442E-850E-4974-8104-7A4C733B843E}" type="slidenum">
              <a:rPr lang="en-US"/>
              <a:pPr>
                <a:defRPr/>
              </a:pPr>
              <a:t>‹#›</a:t>
            </a:fld>
            <a:endParaRPr lang="en-US"/>
          </a:p>
        </p:txBody>
      </p:sp>
    </p:spTree>
    <p:extLst>
      <p:ext uri="{BB962C8B-B14F-4D97-AF65-F5344CB8AC3E}">
        <p14:creationId xmlns:p14="http://schemas.microsoft.com/office/powerpoint/2010/main" val="2381353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71FD1484-B72B-431E-87A0-F3CB35E241B6}" type="datetime1">
              <a:rPr lang="en-US"/>
              <a:pPr>
                <a:defRPr/>
              </a:pPr>
              <a:t>8/31/2012</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mn-ea"/>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EBB2FC70-2F38-4102-93B2-9D9893124DAB}" type="slidenum">
              <a:rPr lang="en-US"/>
              <a:pPr>
                <a:defRPr/>
              </a:pPr>
              <a:t>‹#›</a:t>
            </a:fld>
            <a:endParaRPr lang="en-US"/>
          </a:p>
        </p:txBody>
      </p:sp>
    </p:spTree>
    <p:extLst>
      <p:ext uri="{BB962C8B-B14F-4D97-AF65-F5344CB8AC3E}">
        <p14:creationId xmlns:p14="http://schemas.microsoft.com/office/powerpoint/2010/main" val="496026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983546DB-106C-4B6E-AD96-5554AE9BE8A8}" type="datetime1">
              <a:rPr lang="en-US"/>
              <a:pPr>
                <a:defRPr/>
              </a:pPr>
              <a:t>8/31/2012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mn-ea"/>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A349F01D-B82F-4743-B12E-3FCC4FE28783}" type="slidenum">
              <a:rPr lang="en-US"/>
              <a:pPr>
                <a:defRPr/>
              </a:pPr>
              <a:t>‹#›</a:t>
            </a:fld>
            <a:endParaRPr lang="en-US"/>
          </a:p>
        </p:txBody>
      </p:sp>
    </p:spTree>
    <p:extLst>
      <p:ext uri="{BB962C8B-B14F-4D97-AF65-F5344CB8AC3E}">
        <p14:creationId xmlns:p14="http://schemas.microsoft.com/office/powerpoint/2010/main" val="36979677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525963"/>
          </a:xfrm>
          <a:prstGeom prst="rect">
            <a:avLst/>
          </a:prstGeom>
        </p:spPr>
        <p:txBody>
          <a:bodyPr/>
          <a:lstStyle>
            <a:lvl1pPr>
              <a:buClr>
                <a:srgbClr val="8F23B3"/>
              </a:buClr>
              <a:defRPr sz="2400"/>
            </a:lvl1pPr>
            <a:lvl2pPr>
              <a:buClr>
                <a:srgbClr val="8F23B3"/>
              </a:buClr>
              <a:defRPr sz="2200"/>
            </a:lvl2pPr>
            <a:lvl3pPr marL="1371600" indent="-457200">
              <a:buClr>
                <a:srgbClr val="8F23B3"/>
              </a:buClr>
              <a:buFont typeface="Courier New" pitchFamily="49" charset="0"/>
              <a:buChar char="o"/>
              <a:defRPr sz="2000"/>
            </a:lvl3pPr>
          </a:lstStyle>
          <a:p>
            <a:pPr lvl="0"/>
            <a:r>
              <a:rPr lang="en-US" dirty="0" smtClean="0"/>
              <a:t>Click to edit Master text styles</a:t>
            </a:r>
          </a:p>
          <a:p>
            <a:pPr lvl="1"/>
            <a:r>
              <a:rPr lang="en-US" dirty="0" smtClean="0"/>
              <a:t>Second level</a:t>
            </a:r>
          </a:p>
          <a:p>
            <a:pPr lvl="2"/>
            <a:r>
              <a:rPr lang="en-US" dirty="0" smtClean="0"/>
              <a:t>Third level</a:t>
            </a:r>
          </a:p>
          <a:p>
            <a:pPr lvl="0"/>
            <a:endParaRPr lang="en-US" dirty="0"/>
          </a:p>
        </p:txBody>
      </p:sp>
      <p:sp>
        <p:nvSpPr>
          <p:cNvPr id="7"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4" name="Slide Number Placeholder 24"/>
          <p:cNvSpPr>
            <a:spLocks noGrp="1"/>
          </p:cNvSpPr>
          <p:nvPr>
            <p:ph type="sldNum" sz="quarter" idx="10"/>
          </p:nvPr>
        </p:nvSpPr>
        <p:spPr/>
        <p:txBody>
          <a:bodyPr/>
          <a:lstStyle>
            <a:lvl1pPr algn="r">
              <a:defRPr sz="1200">
                <a:solidFill>
                  <a:schemeClr val="tx1"/>
                </a:solidFill>
              </a:defRPr>
            </a:lvl1pPr>
          </a:lstStyle>
          <a:p>
            <a:pPr>
              <a:defRPr/>
            </a:pPr>
            <a:fld id="{ACE38674-03BE-4DAF-90A8-E4DF55E242BD}" type="slidenum">
              <a:rPr lang="en-US"/>
              <a:pPr>
                <a:defRPr/>
              </a:pPr>
              <a:t>‹#›</a:t>
            </a:fld>
            <a:endParaRPr lang="en-US"/>
          </a:p>
        </p:txBody>
      </p:sp>
    </p:spTree>
    <p:extLst>
      <p:ext uri="{BB962C8B-B14F-4D97-AF65-F5344CB8AC3E}">
        <p14:creationId xmlns:p14="http://schemas.microsoft.com/office/powerpoint/2010/main" val="28573987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52400" y="1676400"/>
            <a:ext cx="8839200" cy="4876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9"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4" name="Slide Number Placeholder 4"/>
          <p:cNvSpPr>
            <a:spLocks noGrp="1"/>
          </p:cNvSpPr>
          <p:nvPr>
            <p:ph type="sldNum" sz="quarter" idx="10"/>
          </p:nvPr>
        </p:nvSpPr>
        <p:spPr/>
        <p:txBody>
          <a:bodyPr/>
          <a:lstStyle>
            <a:lvl1pPr>
              <a:defRPr/>
            </a:lvl1pPr>
          </a:lstStyle>
          <a:p>
            <a:pPr>
              <a:defRPr/>
            </a:pPr>
            <a:fld id="{94014CF0-5F23-4A49-900F-EEFE67EFA002}" type="slidenum">
              <a:rPr lang="en-US"/>
              <a:pPr>
                <a:defRPr/>
              </a:pPr>
              <a:t>‹#›</a:t>
            </a:fld>
            <a:endParaRPr lang="en-US"/>
          </a:p>
        </p:txBody>
      </p:sp>
    </p:spTree>
    <p:extLst>
      <p:ext uri="{BB962C8B-B14F-4D97-AF65-F5344CB8AC3E}">
        <p14:creationId xmlns:p14="http://schemas.microsoft.com/office/powerpoint/2010/main" val="11871524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3" name="Slide Number Placeholder 4"/>
          <p:cNvSpPr>
            <a:spLocks noGrp="1"/>
          </p:cNvSpPr>
          <p:nvPr>
            <p:ph type="sldNum" sz="quarter" idx="10"/>
          </p:nvPr>
        </p:nvSpPr>
        <p:spPr/>
        <p:txBody>
          <a:bodyPr/>
          <a:lstStyle>
            <a:lvl1pPr>
              <a:defRPr/>
            </a:lvl1pPr>
          </a:lstStyle>
          <a:p>
            <a:pPr>
              <a:defRPr/>
            </a:pPr>
            <a:fld id="{F7B15F00-64EC-4AF3-B78E-D2322ED6A50B}" type="slidenum">
              <a:rPr lang="en-US"/>
              <a:pPr>
                <a:defRPr/>
              </a:pPr>
              <a:t>‹#›</a:t>
            </a:fld>
            <a:endParaRPr lang="en-US"/>
          </a:p>
        </p:txBody>
      </p:sp>
    </p:spTree>
    <p:extLst>
      <p:ext uri="{BB962C8B-B14F-4D97-AF65-F5344CB8AC3E}">
        <p14:creationId xmlns:p14="http://schemas.microsoft.com/office/powerpoint/2010/main" val="23190967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pic>
        <p:nvPicPr>
          <p:cNvPr id="4" name="Picture 2" descr="PARCC_Header_A2"/>
          <p:cNvPicPr>
            <a:picLocks noChangeAspect="1" noChangeArrowheads="1"/>
          </p:cNvPicPr>
          <p:nvPr userDrawn="1"/>
        </p:nvPicPr>
        <p:blipFill>
          <a:blip r:embed="rId2">
            <a:extLst>
              <a:ext uri="{28A0092B-C50C-407E-A947-70E740481C1C}">
                <a14:useLocalDpi xmlns:a14="http://schemas.microsoft.com/office/drawing/2010/main" val="0"/>
              </a:ext>
            </a:extLst>
          </a:blip>
          <a:srcRect l="63492" r="5597"/>
          <a:stretch>
            <a:fillRect/>
          </a:stretch>
        </p:blipFill>
        <p:spPr bwMode="auto">
          <a:xfrm>
            <a:off x="0" y="0"/>
            <a:ext cx="28194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6"/>
          <p:cNvSpPr/>
          <p:nvPr userDrawn="1"/>
        </p:nvSpPr>
        <p:spPr>
          <a:xfrm>
            <a:off x="0" y="1219200"/>
            <a:ext cx="9144000" cy="152400"/>
          </a:xfrm>
          <a:prstGeom prst="rect">
            <a:avLst/>
          </a:prstGeom>
          <a:solidFill>
            <a:srgbClr val="8F23B3"/>
          </a:solidFill>
          <a:ln>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dirty="0">
              <a:solidFill>
                <a:srgbClr val="8F23B3"/>
              </a:solidFill>
            </a:endParaRPr>
          </a:p>
        </p:txBody>
      </p:sp>
      <p:sp>
        <p:nvSpPr>
          <p:cNvPr id="6" name="Rectangle 9"/>
          <p:cNvSpPr/>
          <p:nvPr userDrawn="1"/>
        </p:nvSpPr>
        <p:spPr>
          <a:xfrm>
            <a:off x="0" y="1447800"/>
            <a:ext cx="9144000" cy="152400"/>
          </a:xfrm>
          <a:prstGeom prst="rect">
            <a:avLst/>
          </a:prstGeom>
          <a:solidFill>
            <a:srgbClr val="0091B2"/>
          </a:solidFill>
          <a:ln>
            <a:solidFill>
              <a:srgbClr val="0091B2"/>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dirty="0">
              <a:solidFill>
                <a:srgbClr val="8F23B3"/>
              </a:solidFill>
            </a:endParaRPr>
          </a:p>
        </p:txBody>
      </p:sp>
      <p:pic>
        <p:nvPicPr>
          <p:cNvPr id="7" name="Picture 2" descr="PARCC_Header_A2"/>
          <p:cNvPicPr>
            <a:picLocks noChangeAspect="1" noChangeArrowheads="1"/>
          </p:cNvPicPr>
          <p:nvPr userDrawn="1"/>
        </p:nvPicPr>
        <p:blipFill>
          <a:blip r:embed="rId2">
            <a:extLst>
              <a:ext uri="{28A0092B-C50C-407E-A947-70E740481C1C}">
                <a14:useLocalDpi xmlns:a14="http://schemas.microsoft.com/office/drawing/2010/main" val="0"/>
              </a:ext>
            </a:extLst>
          </a:blip>
          <a:srcRect r="68254"/>
          <a:stretch>
            <a:fillRect/>
          </a:stretch>
        </p:blipFill>
        <p:spPr bwMode="auto">
          <a:xfrm>
            <a:off x="6784975" y="5867400"/>
            <a:ext cx="235902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PARCC_Header_A2"/>
          <p:cNvPicPr>
            <a:picLocks noChangeAspect="1" noChangeArrowheads="1"/>
          </p:cNvPicPr>
          <p:nvPr userDrawn="1"/>
        </p:nvPicPr>
        <p:blipFill>
          <a:blip r:embed="rId2">
            <a:extLst>
              <a:ext uri="{28A0092B-C50C-407E-A947-70E740481C1C}">
                <a14:useLocalDpi xmlns:a14="http://schemas.microsoft.com/office/drawing/2010/main" val="0"/>
              </a:ext>
            </a:extLst>
          </a:blip>
          <a:srcRect l="29744" r="68254"/>
          <a:stretch>
            <a:fillRect/>
          </a:stretch>
        </p:blipFill>
        <p:spPr bwMode="auto">
          <a:xfrm>
            <a:off x="6858000" y="5867400"/>
            <a:ext cx="14922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10"/>
          <p:cNvSpPr/>
          <p:nvPr userDrawn="1"/>
        </p:nvSpPr>
        <p:spPr>
          <a:xfrm>
            <a:off x="0" y="0"/>
            <a:ext cx="9144000" cy="68580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a:p>
        </p:txBody>
      </p:sp>
      <p:sp>
        <p:nvSpPr>
          <p:cNvPr id="19"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13" name="Text Placeholder 6"/>
          <p:cNvSpPr>
            <a:spLocks noGrp="1"/>
          </p:cNvSpPr>
          <p:nvPr>
            <p:ph type="body" sz="quarter" idx="13"/>
          </p:nvPr>
        </p:nvSpPr>
        <p:spPr>
          <a:xfrm>
            <a:off x="457200" y="1752600"/>
            <a:ext cx="8382000" cy="3810000"/>
          </a:xfrm>
          <a:prstGeom prst="rect">
            <a:avLst/>
          </a:prstGeom>
        </p:spPr>
        <p:txBody>
          <a:bodyPr lIns="89879" tIns="44940" rIns="89879" bIns="4494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Slide Number Placeholder 4"/>
          <p:cNvSpPr>
            <a:spLocks noGrp="1"/>
          </p:cNvSpPr>
          <p:nvPr>
            <p:ph type="sldNum" sz="quarter" idx="14"/>
          </p:nvPr>
        </p:nvSpPr>
        <p:spPr/>
        <p:txBody>
          <a:bodyPr/>
          <a:lstStyle>
            <a:lvl1pPr>
              <a:defRPr/>
            </a:lvl1pPr>
          </a:lstStyle>
          <a:p>
            <a:pPr>
              <a:defRPr/>
            </a:pPr>
            <a:fld id="{0C502C5F-6474-451F-B225-5E1719F6BF1C}" type="slidenum">
              <a:rPr lang="en-US"/>
              <a:pPr>
                <a:defRPr/>
              </a:pPr>
              <a:t>‹#›</a:t>
            </a:fld>
            <a:endParaRPr lang="en-US"/>
          </a:p>
        </p:txBody>
      </p:sp>
    </p:spTree>
    <p:extLst>
      <p:ext uri="{BB962C8B-B14F-4D97-AF65-F5344CB8AC3E}">
        <p14:creationId xmlns:p14="http://schemas.microsoft.com/office/powerpoint/2010/main" val="2710856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5" name="Rectangle 5"/>
          <p:cNvSpPr/>
          <p:nvPr userDrawn="1"/>
        </p:nvSpPr>
        <p:spPr>
          <a:xfrm>
            <a:off x="0" y="0"/>
            <a:ext cx="9144000" cy="68580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a:p>
        </p:txBody>
      </p:sp>
      <p:sp>
        <p:nvSpPr>
          <p:cNvPr id="8" name="Picture Placeholder 7"/>
          <p:cNvSpPr>
            <a:spLocks noGrp="1"/>
          </p:cNvSpPr>
          <p:nvPr>
            <p:ph type="pic" sz="quarter" idx="15"/>
          </p:nvPr>
        </p:nvSpPr>
        <p:spPr>
          <a:xfrm>
            <a:off x="762000" y="1600200"/>
            <a:ext cx="7467600" cy="4267200"/>
          </a:xfrm>
          <a:prstGeom prst="rect">
            <a:avLst/>
          </a:prstGeom>
        </p:spPr>
        <p:txBody>
          <a:bodyPr lIns="89879" tIns="44940" rIns="89879" bIns="44940"/>
          <a:lstStyle>
            <a:lvl1pPr>
              <a:buNone/>
              <a:defRPr/>
            </a:lvl1pPr>
          </a:lstStyle>
          <a:p>
            <a:pPr lvl="0"/>
            <a:r>
              <a:rPr lang="en-US" noProof="0" dirty="0" smtClean="0"/>
              <a:t>Click icon to add picture</a:t>
            </a:r>
            <a:endParaRPr lang="en-US" noProof="0" dirty="0"/>
          </a:p>
        </p:txBody>
      </p:sp>
      <p:sp>
        <p:nvSpPr>
          <p:cNvPr id="11"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14" name="Text Placeholder 6"/>
          <p:cNvSpPr>
            <a:spLocks noGrp="1"/>
          </p:cNvSpPr>
          <p:nvPr>
            <p:ph type="body" sz="quarter" idx="14"/>
          </p:nvPr>
        </p:nvSpPr>
        <p:spPr>
          <a:xfrm>
            <a:off x="762002" y="6553200"/>
            <a:ext cx="3810000" cy="304800"/>
          </a:xfrm>
          <a:prstGeom prst="rect">
            <a:avLst/>
          </a:prstGeom>
        </p:spPr>
        <p:txBody>
          <a:bodyPr lIns="89879" tIns="44940" rIns="89879" bIns="44940"/>
          <a:lstStyle>
            <a:lvl1pPr>
              <a:buNone/>
              <a:defRPr sz="1200" b="1" i="1"/>
            </a:lvl1pPr>
          </a:lstStyle>
          <a:p>
            <a:pPr lvl="0"/>
            <a:r>
              <a:rPr lang="en-US" dirty="0" smtClean="0"/>
              <a:t>Click to edit Master text styles</a:t>
            </a:r>
          </a:p>
        </p:txBody>
      </p:sp>
      <p:sp>
        <p:nvSpPr>
          <p:cNvPr id="6" name="Slide Number Placeholder 4"/>
          <p:cNvSpPr>
            <a:spLocks noGrp="1"/>
          </p:cNvSpPr>
          <p:nvPr>
            <p:ph type="sldNum" sz="quarter" idx="16"/>
          </p:nvPr>
        </p:nvSpPr>
        <p:spPr/>
        <p:txBody>
          <a:bodyPr/>
          <a:lstStyle>
            <a:lvl1pPr>
              <a:defRPr/>
            </a:lvl1pPr>
          </a:lstStyle>
          <a:p>
            <a:pPr>
              <a:defRPr/>
            </a:pPr>
            <a:fld id="{FA85E9EC-0D9B-455D-9C22-DD897C531C9E}" type="slidenum">
              <a:rPr lang="en-US"/>
              <a:pPr>
                <a:defRPr/>
              </a:pPr>
              <a:t>‹#›</a:t>
            </a:fld>
            <a:endParaRPr lang="en-US"/>
          </a:p>
        </p:txBody>
      </p:sp>
    </p:spTree>
    <p:extLst>
      <p:ext uri="{BB962C8B-B14F-4D97-AF65-F5344CB8AC3E}">
        <p14:creationId xmlns:p14="http://schemas.microsoft.com/office/powerpoint/2010/main" val="1227002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457200" y="1752600"/>
            <a:ext cx="8382000" cy="3810000"/>
          </a:xfrm>
          <a:prstGeom prst="rect">
            <a:avLst/>
          </a:prstGeom>
        </p:spPr>
        <p:txBody>
          <a:bodyPr lIns="89879" tIns="44940" rIns="89879" bIns="4494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14" name="Text Placeholder 6"/>
          <p:cNvSpPr>
            <a:spLocks noGrp="1"/>
          </p:cNvSpPr>
          <p:nvPr>
            <p:ph type="body" sz="quarter" idx="14"/>
          </p:nvPr>
        </p:nvSpPr>
        <p:spPr>
          <a:xfrm>
            <a:off x="762002" y="6553200"/>
            <a:ext cx="3810000" cy="304800"/>
          </a:xfrm>
          <a:prstGeom prst="rect">
            <a:avLst/>
          </a:prstGeom>
        </p:spPr>
        <p:txBody>
          <a:bodyPr lIns="89879" tIns="44940" rIns="89879" bIns="44940"/>
          <a:lstStyle>
            <a:lvl1pPr>
              <a:buNone/>
              <a:defRPr sz="1200" b="1" i="1"/>
            </a:lvl1pPr>
          </a:lstStyle>
          <a:p>
            <a:pPr lvl="0"/>
            <a:r>
              <a:rPr lang="en-US" dirty="0" smtClean="0"/>
              <a:t>Click to edit Master text styles</a:t>
            </a:r>
          </a:p>
        </p:txBody>
      </p:sp>
      <p:sp>
        <p:nvSpPr>
          <p:cNvPr id="5" name="Slide Number Placeholder 4"/>
          <p:cNvSpPr>
            <a:spLocks noGrp="1"/>
          </p:cNvSpPr>
          <p:nvPr>
            <p:ph type="sldNum" sz="quarter" idx="15"/>
          </p:nvPr>
        </p:nvSpPr>
        <p:spPr/>
        <p:txBody>
          <a:bodyPr/>
          <a:lstStyle>
            <a:lvl1pPr>
              <a:defRPr/>
            </a:lvl1pPr>
          </a:lstStyle>
          <a:p>
            <a:pPr>
              <a:defRPr/>
            </a:pPr>
            <a:fld id="{7240891F-F878-4262-ACA0-06860BCE62AA}" type="slidenum">
              <a:rPr lang="en-US"/>
              <a:pPr>
                <a:defRPr/>
              </a:pPr>
              <a:t>‹#›</a:t>
            </a:fld>
            <a:endParaRPr lang="en-US"/>
          </a:p>
        </p:txBody>
      </p:sp>
    </p:spTree>
    <p:extLst>
      <p:ext uri="{BB962C8B-B14F-4D97-AF65-F5344CB8AC3E}">
        <p14:creationId xmlns:p14="http://schemas.microsoft.com/office/powerpoint/2010/main" val="3676882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6"/>
          <p:cNvSpPr txBox="1">
            <a:spLocks/>
          </p:cNvSpPr>
          <p:nvPr userDrawn="1"/>
        </p:nvSpPr>
        <p:spPr>
          <a:xfrm>
            <a:off x="2819400" y="0"/>
            <a:ext cx="6324600" cy="1219200"/>
          </a:xfrm>
          <a:prstGeom prst="rect">
            <a:avLst/>
          </a:prstGeom>
        </p:spPr>
        <p:txBody>
          <a:bodyPr lIns="89879" tIns="44940" rIns="89879" bIns="44940" anchor="ctr"/>
          <a:lstStyle>
            <a:lvl1pPr marL="168524" indent="0" algn="l">
              <a:defRPr sz="2800"/>
            </a:lvl1pPr>
          </a:lstStyle>
          <a:p>
            <a:pPr defTabSz="898796" fontAlgn="auto">
              <a:spcAft>
                <a:spcPts val="0"/>
              </a:spcAft>
              <a:defRPr/>
            </a:pPr>
            <a:r>
              <a:rPr lang="en-US" smtClean="0">
                <a:latin typeface="+mj-lt"/>
                <a:ea typeface="+mj-ea"/>
                <a:cs typeface="+mj-cs"/>
              </a:rPr>
              <a:t>Click to edit Master title style</a:t>
            </a:r>
            <a:endParaRPr lang="en-US" dirty="0">
              <a:latin typeface="+mj-lt"/>
              <a:ea typeface="+mj-ea"/>
              <a:cs typeface="+mj-cs"/>
            </a:endParaRPr>
          </a:p>
        </p:txBody>
      </p:sp>
      <p:sp>
        <p:nvSpPr>
          <p:cNvPr id="3" name="Slide Number Placeholder 5"/>
          <p:cNvSpPr>
            <a:spLocks noGrp="1"/>
          </p:cNvSpPr>
          <p:nvPr>
            <p:ph type="sldNum" sz="quarter" idx="10"/>
          </p:nvPr>
        </p:nvSpPr>
        <p:spPr/>
        <p:txBody>
          <a:bodyPr/>
          <a:lstStyle>
            <a:lvl1pPr>
              <a:defRPr/>
            </a:lvl1pPr>
          </a:lstStyle>
          <a:p>
            <a:pPr>
              <a:defRPr/>
            </a:pPr>
            <a:fld id="{99A89640-7A73-411F-96D4-A9E770AD477B}" type="slidenum">
              <a:rPr lang="en-US"/>
              <a:pPr>
                <a:defRPr/>
              </a:pPr>
              <a:t>‹#›</a:t>
            </a:fld>
            <a:endParaRPr lang="en-US"/>
          </a:p>
        </p:txBody>
      </p:sp>
    </p:spTree>
    <p:extLst>
      <p:ext uri="{BB962C8B-B14F-4D97-AF65-F5344CB8AC3E}">
        <p14:creationId xmlns:p14="http://schemas.microsoft.com/office/powerpoint/2010/main" val="3689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6" name="Content Placeholder 2"/>
          <p:cNvSpPr>
            <a:spLocks noGrp="1"/>
          </p:cNvSpPr>
          <p:nvPr>
            <p:ph idx="1"/>
          </p:nvPr>
        </p:nvSpPr>
        <p:spPr>
          <a:xfrm>
            <a:off x="457200" y="1752600"/>
            <a:ext cx="8229600" cy="4114800"/>
          </a:xfrm>
          <a:prstGeom prst="rect">
            <a:avLst/>
          </a:prstGeom>
        </p:spPr>
        <p:txBody>
          <a:bodyPr lIns="89879" tIns="44940" rIns="89879" bIns="44940"/>
          <a:lstStyle>
            <a:lvl3pPr marL="898796" indent="174766">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7"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10" name="Text Placeholder 6"/>
          <p:cNvSpPr>
            <a:spLocks noGrp="1"/>
          </p:cNvSpPr>
          <p:nvPr>
            <p:ph type="body" sz="quarter" idx="14"/>
          </p:nvPr>
        </p:nvSpPr>
        <p:spPr>
          <a:xfrm>
            <a:off x="762002" y="6553200"/>
            <a:ext cx="3810000" cy="304800"/>
          </a:xfrm>
          <a:prstGeom prst="rect">
            <a:avLst/>
          </a:prstGeom>
        </p:spPr>
        <p:txBody>
          <a:bodyPr lIns="89879" tIns="44940" rIns="89879" bIns="44940"/>
          <a:lstStyle>
            <a:lvl1pPr>
              <a:buNone/>
              <a:defRPr sz="1200" b="1" i="1"/>
            </a:lvl1pPr>
          </a:lstStyle>
          <a:p>
            <a:pPr lvl="0"/>
            <a:r>
              <a:rPr lang="en-US" dirty="0" smtClean="0"/>
              <a:t>Click to edit Master text styles</a:t>
            </a:r>
          </a:p>
        </p:txBody>
      </p:sp>
      <p:sp>
        <p:nvSpPr>
          <p:cNvPr id="5" name="Slide Number Placeholder 2"/>
          <p:cNvSpPr>
            <a:spLocks noGrp="1"/>
          </p:cNvSpPr>
          <p:nvPr>
            <p:ph type="sldNum" sz="quarter" idx="15"/>
          </p:nvPr>
        </p:nvSpPr>
        <p:spPr/>
        <p:txBody>
          <a:bodyPr/>
          <a:lstStyle>
            <a:lvl1pPr>
              <a:defRPr>
                <a:solidFill>
                  <a:schemeClr val="tx1"/>
                </a:solidFill>
              </a:defRPr>
            </a:lvl1pPr>
          </a:lstStyle>
          <a:p>
            <a:pPr>
              <a:defRPr/>
            </a:pPr>
            <a:fld id="{5B58277A-45AA-4D58-BD3C-F9E093CE298B}" type="slidenum">
              <a:rPr lang="en-US"/>
              <a:pPr>
                <a:defRPr/>
              </a:pPr>
              <a:t>‹#›</a:t>
            </a:fld>
            <a:endParaRPr lang="en-US"/>
          </a:p>
        </p:txBody>
      </p:sp>
    </p:spTree>
    <p:extLst>
      <p:ext uri="{BB962C8B-B14F-4D97-AF65-F5344CB8AC3E}">
        <p14:creationId xmlns:p14="http://schemas.microsoft.com/office/powerpoint/2010/main" val="3038103334"/>
      </p:ext>
    </p:extLst>
  </p:cSld>
  <p:clrMapOvr>
    <a:masterClrMapping/>
  </p:clrMapOvr>
  <p:transition spd="med" advClick="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4"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3" name="Slide Number Placeholder 4"/>
          <p:cNvSpPr>
            <a:spLocks noGrp="1"/>
          </p:cNvSpPr>
          <p:nvPr>
            <p:ph type="sldNum" sz="quarter" idx="10"/>
          </p:nvPr>
        </p:nvSpPr>
        <p:spPr/>
        <p:txBody>
          <a:bodyPr/>
          <a:lstStyle>
            <a:lvl1pPr>
              <a:defRPr/>
            </a:lvl1pPr>
          </a:lstStyle>
          <a:p>
            <a:pPr>
              <a:defRPr/>
            </a:pPr>
            <a:fld id="{12B6062B-4F46-40FC-94BC-528D1C3E4EBA}" type="slidenum">
              <a:rPr lang="en-US"/>
              <a:pPr>
                <a:defRPr/>
              </a:pPr>
              <a:t>‹#›</a:t>
            </a:fld>
            <a:endParaRPr lang="en-US"/>
          </a:p>
        </p:txBody>
      </p:sp>
    </p:spTree>
    <p:extLst>
      <p:ext uri="{BB962C8B-B14F-4D97-AF65-F5344CB8AC3E}">
        <p14:creationId xmlns:p14="http://schemas.microsoft.com/office/powerpoint/2010/main" val="2868331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sp>
        <p:nvSpPr>
          <p:cNvPr id="4"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3" name="Slide Number Placeholder 4"/>
          <p:cNvSpPr>
            <a:spLocks noGrp="1"/>
          </p:cNvSpPr>
          <p:nvPr>
            <p:ph type="sldNum" sz="quarter" idx="10"/>
          </p:nvPr>
        </p:nvSpPr>
        <p:spPr/>
        <p:txBody>
          <a:bodyPr/>
          <a:lstStyle>
            <a:lvl1pPr>
              <a:defRPr/>
            </a:lvl1pPr>
          </a:lstStyle>
          <a:p>
            <a:pPr>
              <a:defRPr/>
            </a:pPr>
            <a:fld id="{BEFB2AF2-E133-4D12-9916-90D12BECCF3F}" type="slidenum">
              <a:rPr lang="en-US"/>
              <a:pPr>
                <a:defRPr/>
              </a:pPr>
              <a:t>‹#›</a:t>
            </a:fld>
            <a:endParaRPr lang="en-US"/>
          </a:p>
        </p:txBody>
      </p:sp>
    </p:spTree>
    <p:extLst>
      <p:ext uri="{BB962C8B-B14F-4D97-AF65-F5344CB8AC3E}">
        <p14:creationId xmlns:p14="http://schemas.microsoft.com/office/powerpoint/2010/main" val="4185859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6_Custom Layout">
    <p:spTree>
      <p:nvGrpSpPr>
        <p:cNvPr id="1" name=""/>
        <p:cNvGrpSpPr/>
        <p:nvPr/>
      </p:nvGrpSpPr>
      <p:grpSpPr>
        <a:xfrm>
          <a:off x="0" y="0"/>
          <a:ext cx="0" cy="0"/>
          <a:chOff x="0" y="0"/>
          <a:chExt cx="0" cy="0"/>
        </a:xfrm>
      </p:grpSpPr>
      <p:sp>
        <p:nvSpPr>
          <p:cNvPr id="4"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3" name="Slide Number Placeholder 4"/>
          <p:cNvSpPr>
            <a:spLocks noGrp="1"/>
          </p:cNvSpPr>
          <p:nvPr>
            <p:ph type="sldNum" sz="quarter" idx="10"/>
          </p:nvPr>
        </p:nvSpPr>
        <p:spPr/>
        <p:txBody>
          <a:bodyPr/>
          <a:lstStyle>
            <a:lvl1pPr>
              <a:defRPr/>
            </a:lvl1pPr>
          </a:lstStyle>
          <a:p>
            <a:pPr>
              <a:defRPr/>
            </a:pPr>
            <a:fld id="{2B702208-78BC-45EA-8AF7-B2D49F8BCABD}" type="slidenum">
              <a:rPr lang="en-US"/>
              <a:pPr>
                <a:defRPr/>
              </a:pPr>
              <a:t>‹#›</a:t>
            </a:fld>
            <a:endParaRPr lang="en-US"/>
          </a:p>
        </p:txBody>
      </p:sp>
    </p:spTree>
    <p:extLst>
      <p:ext uri="{BB962C8B-B14F-4D97-AF65-F5344CB8AC3E}">
        <p14:creationId xmlns:p14="http://schemas.microsoft.com/office/powerpoint/2010/main" val="1421490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Custom Layout">
    <p:spTree>
      <p:nvGrpSpPr>
        <p:cNvPr id="1" name=""/>
        <p:cNvGrpSpPr/>
        <p:nvPr/>
      </p:nvGrpSpPr>
      <p:grpSpPr>
        <a:xfrm>
          <a:off x="0" y="0"/>
          <a:ext cx="0" cy="0"/>
          <a:chOff x="0" y="0"/>
          <a:chExt cx="0" cy="0"/>
        </a:xfrm>
      </p:grpSpPr>
      <p:sp>
        <p:nvSpPr>
          <p:cNvPr id="4"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3" name="Slide Number Placeholder 4"/>
          <p:cNvSpPr>
            <a:spLocks noGrp="1"/>
          </p:cNvSpPr>
          <p:nvPr>
            <p:ph type="sldNum" sz="quarter" idx="10"/>
          </p:nvPr>
        </p:nvSpPr>
        <p:spPr/>
        <p:txBody>
          <a:bodyPr/>
          <a:lstStyle>
            <a:lvl1pPr>
              <a:defRPr/>
            </a:lvl1pPr>
          </a:lstStyle>
          <a:p>
            <a:pPr>
              <a:defRPr/>
            </a:pPr>
            <a:fld id="{070AE351-AA14-457E-B25A-A588D938AF3B}" type="slidenum">
              <a:rPr lang="en-US"/>
              <a:pPr>
                <a:defRPr/>
              </a:pPr>
              <a:t>‹#›</a:t>
            </a:fld>
            <a:endParaRPr lang="en-US"/>
          </a:p>
        </p:txBody>
      </p:sp>
    </p:spTree>
    <p:extLst>
      <p:ext uri="{BB962C8B-B14F-4D97-AF65-F5344CB8AC3E}">
        <p14:creationId xmlns:p14="http://schemas.microsoft.com/office/powerpoint/2010/main" val="3298517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1.jpeg"/><Relationship Id="rId5" Type="http://schemas.openxmlformats.org/officeDocument/2006/relationships/theme" Target="../theme/theme2.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2" descr="PARCC_Header_A2"/>
          <p:cNvPicPr>
            <a:picLocks noChangeAspect="1" noChangeArrowheads="1"/>
          </p:cNvPicPr>
          <p:nvPr/>
        </p:nvPicPr>
        <p:blipFill>
          <a:blip r:embed="rId14">
            <a:extLst>
              <a:ext uri="{28A0092B-C50C-407E-A947-70E740481C1C}">
                <a14:useLocalDpi xmlns:a14="http://schemas.microsoft.com/office/drawing/2010/main" val="0"/>
              </a:ext>
            </a:extLst>
          </a:blip>
          <a:srcRect l="63492" r="5597"/>
          <a:stretch>
            <a:fillRect/>
          </a:stretch>
        </p:blipFill>
        <p:spPr bwMode="auto">
          <a:xfrm>
            <a:off x="0" y="0"/>
            <a:ext cx="28194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0" y="1219200"/>
            <a:ext cx="9144000" cy="152400"/>
          </a:xfrm>
          <a:prstGeom prst="rect">
            <a:avLst/>
          </a:prstGeom>
          <a:solidFill>
            <a:srgbClr val="8F23B3"/>
          </a:solidFill>
          <a:ln>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dirty="0">
              <a:solidFill>
                <a:srgbClr val="8F23B3"/>
              </a:solidFill>
            </a:endParaRPr>
          </a:p>
        </p:txBody>
      </p:sp>
      <p:sp>
        <p:nvSpPr>
          <p:cNvPr id="9" name="Rectangle 8"/>
          <p:cNvSpPr/>
          <p:nvPr/>
        </p:nvSpPr>
        <p:spPr>
          <a:xfrm>
            <a:off x="0" y="1447800"/>
            <a:ext cx="9144000" cy="152400"/>
          </a:xfrm>
          <a:prstGeom prst="rect">
            <a:avLst/>
          </a:prstGeom>
          <a:solidFill>
            <a:srgbClr val="0091B2"/>
          </a:solidFill>
          <a:ln>
            <a:solidFill>
              <a:srgbClr val="0091B2"/>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dirty="0">
              <a:solidFill>
                <a:srgbClr val="8F23B3"/>
              </a:solidFill>
            </a:endParaRPr>
          </a:p>
        </p:txBody>
      </p:sp>
      <p:pic>
        <p:nvPicPr>
          <p:cNvPr id="1029" name="Picture 2" descr="PARCC_Header_A2"/>
          <p:cNvPicPr>
            <a:picLocks noChangeAspect="1" noChangeArrowheads="1"/>
          </p:cNvPicPr>
          <p:nvPr/>
        </p:nvPicPr>
        <p:blipFill>
          <a:blip r:embed="rId14">
            <a:extLst>
              <a:ext uri="{28A0092B-C50C-407E-A947-70E740481C1C}">
                <a14:useLocalDpi xmlns:a14="http://schemas.microsoft.com/office/drawing/2010/main" val="0"/>
              </a:ext>
            </a:extLst>
          </a:blip>
          <a:srcRect r="68254"/>
          <a:stretch>
            <a:fillRect/>
          </a:stretch>
        </p:blipFill>
        <p:spPr bwMode="auto">
          <a:xfrm>
            <a:off x="6784975" y="5867400"/>
            <a:ext cx="235902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2" descr="PARCC_Header_A2"/>
          <p:cNvPicPr>
            <a:picLocks noChangeAspect="1" noChangeArrowheads="1"/>
          </p:cNvPicPr>
          <p:nvPr/>
        </p:nvPicPr>
        <p:blipFill>
          <a:blip r:embed="rId14">
            <a:extLst>
              <a:ext uri="{28A0092B-C50C-407E-A947-70E740481C1C}">
                <a14:useLocalDpi xmlns:a14="http://schemas.microsoft.com/office/drawing/2010/main" val="0"/>
              </a:ext>
            </a:extLst>
          </a:blip>
          <a:srcRect l="29744" r="68254"/>
          <a:stretch>
            <a:fillRect/>
          </a:stretch>
        </p:blipFill>
        <p:spPr bwMode="auto">
          <a:xfrm>
            <a:off x="6858000" y="5867400"/>
            <a:ext cx="14922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p:cNvSpPr/>
          <p:nvPr/>
        </p:nvSpPr>
        <p:spPr>
          <a:xfrm>
            <a:off x="0" y="0"/>
            <a:ext cx="9144000" cy="68580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a:p>
        </p:txBody>
      </p:sp>
      <p:sp>
        <p:nvSpPr>
          <p:cNvPr id="8" name="Slide Number Placeholder 4"/>
          <p:cNvSpPr>
            <a:spLocks noGrp="1"/>
          </p:cNvSpPr>
          <p:nvPr>
            <p:ph type="sldNum" sz="quarter" idx="4"/>
          </p:nvPr>
        </p:nvSpPr>
        <p:spPr>
          <a:xfrm>
            <a:off x="0" y="6569075"/>
            <a:ext cx="609600" cy="288925"/>
          </a:xfrm>
          <a:prstGeom prst="rect">
            <a:avLst/>
          </a:prstGeom>
        </p:spPr>
        <p:txBody>
          <a:bodyPr vert="horz" wrap="square" lIns="89879" tIns="44940" rIns="89879" bIns="44940" numCol="1" anchor="t" anchorCtr="0" compatLnSpc="1">
            <a:prstTxWarp prst="textNoShape">
              <a:avLst/>
            </a:prstTxWarp>
            <a:normAutofit/>
          </a:bodyPr>
          <a:lstStyle>
            <a:lvl1pPr algn="ctr">
              <a:defRPr sz="1400">
                <a:solidFill>
                  <a:srgbClr val="000000"/>
                </a:solidFill>
                <a:latin typeface="Calibri" pitchFamily="34" charset="0"/>
              </a:defRPr>
            </a:lvl1pPr>
          </a:lstStyle>
          <a:p>
            <a:pPr>
              <a:defRPr/>
            </a:pPr>
            <a:fld id="{F8D0F916-BF20-4BB6-B531-BA4F36AF276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73" r:id="rId1"/>
    <p:sldLayoutId id="2147484074" r:id="rId2"/>
    <p:sldLayoutId id="2147484066" r:id="rId3"/>
    <p:sldLayoutId id="2147484075" r:id="rId4"/>
    <p:sldLayoutId id="2147484076" r:id="rId5"/>
    <p:sldLayoutId id="2147484067" r:id="rId6"/>
    <p:sldLayoutId id="2147484068" r:id="rId7"/>
    <p:sldLayoutId id="2147484069" r:id="rId8"/>
    <p:sldLayoutId id="2147484070" r:id="rId9"/>
    <p:sldLayoutId id="2147484077" r:id="rId10"/>
    <p:sldLayoutId id="2147484078" r:id="rId11"/>
    <p:sldLayoutId id="2147484079" r:id="rId12"/>
  </p:sldLayoutIdLst>
  <p:timing>
    <p:tnLst>
      <p:par>
        <p:cTn id="1" dur="indefinite" restart="never" nodeType="tmRoot"/>
      </p:par>
    </p:tnLst>
  </p:timing>
  <p:hf hdr="0" ftr="0" dt="0"/>
  <p:txStyles>
    <p:titleStyle>
      <a:lvl1pPr algn="ctr" defTabSz="898525" rtl="0" eaLnBrk="0" fontAlgn="base" hangingPunct="0">
        <a:spcBef>
          <a:spcPct val="0"/>
        </a:spcBef>
        <a:spcAft>
          <a:spcPct val="0"/>
        </a:spcAft>
        <a:defRPr sz="3500" kern="1200">
          <a:solidFill>
            <a:schemeClr val="tx1"/>
          </a:solidFill>
          <a:latin typeface="+mj-lt"/>
          <a:ea typeface="ＭＳ Ｐゴシック" charset="0"/>
          <a:cs typeface="+mj-cs"/>
        </a:defRPr>
      </a:lvl1pPr>
      <a:lvl2pPr algn="ctr" defTabSz="898525" rtl="0" eaLnBrk="0" fontAlgn="base" hangingPunct="0">
        <a:spcBef>
          <a:spcPct val="0"/>
        </a:spcBef>
        <a:spcAft>
          <a:spcPct val="0"/>
        </a:spcAft>
        <a:defRPr sz="3500">
          <a:solidFill>
            <a:schemeClr val="tx1"/>
          </a:solidFill>
          <a:latin typeface="Calibri" pitchFamily="34" charset="0"/>
          <a:ea typeface="ＭＳ Ｐゴシック" charset="0"/>
        </a:defRPr>
      </a:lvl2pPr>
      <a:lvl3pPr algn="ctr" defTabSz="898525" rtl="0" eaLnBrk="0" fontAlgn="base" hangingPunct="0">
        <a:spcBef>
          <a:spcPct val="0"/>
        </a:spcBef>
        <a:spcAft>
          <a:spcPct val="0"/>
        </a:spcAft>
        <a:defRPr sz="3500">
          <a:solidFill>
            <a:schemeClr val="tx1"/>
          </a:solidFill>
          <a:latin typeface="Calibri" pitchFamily="34" charset="0"/>
          <a:ea typeface="ＭＳ Ｐゴシック" charset="0"/>
        </a:defRPr>
      </a:lvl3pPr>
      <a:lvl4pPr algn="ctr" defTabSz="898525" rtl="0" eaLnBrk="0" fontAlgn="base" hangingPunct="0">
        <a:spcBef>
          <a:spcPct val="0"/>
        </a:spcBef>
        <a:spcAft>
          <a:spcPct val="0"/>
        </a:spcAft>
        <a:defRPr sz="3500">
          <a:solidFill>
            <a:schemeClr val="tx1"/>
          </a:solidFill>
          <a:latin typeface="Calibri" pitchFamily="34" charset="0"/>
          <a:ea typeface="ＭＳ Ｐゴシック" charset="0"/>
        </a:defRPr>
      </a:lvl4pPr>
      <a:lvl5pPr algn="ctr" defTabSz="898525" rtl="0" eaLnBrk="0" fontAlgn="base" hangingPunct="0">
        <a:spcBef>
          <a:spcPct val="0"/>
        </a:spcBef>
        <a:spcAft>
          <a:spcPct val="0"/>
        </a:spcAft>
        <a:defRPr sz="3500">
          <a:solidFill>
            <a:schemeClr val="tx1"/>
          </a:solidFill>
          <a:latin typeface="Calibri" pitchFamily="34" charset="0"/>
          <a:ea typeface="ＭＳ Ｐゴシック" charset="0"/>
        </a:defRPr>
      </a:lvl5pPr>
      <a:lvl6pPr marL="457200" algn="ctr" defTabSz="898525" rtl="0" fontAlgn="base">
        <a:spcBef>
          <a:spcPct val="0"/>
        </a:spcBef>
        <a:spcAft>
          <a:spcPct val="0"/>
        </a:spcAft>
        <a:defRPr sz="3500">
          <a:solidFill>
            <a:schemeClr val="tx1"/>
          </a:solidFill>
          <a:latin typeface="Calibri" pitchFamily="34" charset="0"/>
        </a:defRPr>
      </a:lvl6pPr>
      <a:lvl7pPr marL="914400" algn="ctr" defTabSz="898525" rtl="0" fontAlgn="base">
        <a:spcBef>
          <a:spcPct val="0"/>
        </a:spcBef>
        <a:spcAft>
          <a:spcPct val="0"/>
        </a:spcAft>
        <a:defRPr sz="3500">
          <a:solidFill>
            <a:schemeClr val="tx1"/>
          </a:solidFill>
          <a:latin typeface="Calibri" pitchFamily="34" charset="0"/>
        </a:defRPr>
      </a:lvl7pPr>
      <a:lvl8pPr marL="1371600" algn="ctr" defTabSz="898525" rtl="0" fontAlgn="base">
        <a:spcBef>
          <a:spcPct val="0"/>
        </a:spcBef>
        <a:spcAft>
          <a:spcPct val="0"/>
        </a:spcAft>
        <a:defRPr sz="3500">
          <a:solidFill>
            <a:schemeClr val="tx1"/>
          </a:solidFill>
          <a:latin typeface="Calibri" pitchFamily="34" charset="0"/>
        </a:defRPr>
      </a:lvl8pPr>
      <a:lvl9pPr marL="1828800" algn="ctr" defTabSz="898525" rtl="0" fontAlgn="base">
        <a:spcBef>
          <a:spcPct val="0"/>
        </a:spcBef>
        <a:spcAft>
          <a:spcPct val="0"/>
        </a:spcAft>
        <a:defRPr sz="3500">
          <a:solidFill>
            <a:schemeClr val="tx1"/>
          </a:solidFill>
          <a:latin typeface="Calibri" pitchFamily="34" charset="0"/>
        </a:defRPr>
      </a:lvl9pPr>
    </p:titleStyle>
    <p:bodyStyle>
      <a:lvl1pPr marL="336550" indent="-336550" algn="l" defTabSz="898525" rtl="0" eaLnBrk="0" fontAlgn="base" hangingPunct="0">
        <a:spcBef>
          <a:spcPct val="20000"/>
        </a:spcBef>
        <a:spcAft>
          <a:spcPct val="0"/>
        </a:spcAft>
        <a:buClr>
          <a:srgbClr val="8F23B3"/>
        </a:buClr>
        <a:buFont typeface="Arial" charset="0"/>
        <a:buChar char="•"/>
        <a:defRPr sz="2300" kern="1200">
          <a:solidFill>
            <a:schemeClr val="tx1"/>
          </a:solidFill>
          <a:latin typeface="+mn-lt"/>
          <a:ea typeface="ＭＳ Ｐゴシック" charset="0"/>
          <a:cs typeface="+mn-cs"/>
        </a:defRPr>
      </a:lvl1pPr>
      <a:lvl2pPr marL="730250" indent="-279400" algn="l" defTabSz="898525" rtl="0" eaLnBrk="0" fontAlgn="base" hangingPunct="0">
        <a:spcBef>
          <a:spcPct val="20000"/>
        </a:spcBef>
        <a:spcAft>
          <a:spcPct val="0"/>
        </a:spcAft>
        <a:buClr>
          <a:srgbClr val="8F23B3"/>
        </a:buClr>
        <a:buFont typeface="Arial" charset="0"/>
        <a:buChar char="–"/>
        <a:defRPr sz="2000" kern="1200">
          <a:solidFill>
            <a:schemeClr val="tx1"/>
          </a:solidFill>
          <a:latin typeface="+mn-lt"/>
          <a:ea typeface="ＭＳ Ｐゴシック" charset="0"/>
          <a:cs typeface="+mn-cs"/>
        </a:defRPr>
      </a:lvl2pPr>
      <a:lvl3pPr marL="1122363" indent="-223838" algn="l" defTabSz="898525" rtl="0" eaLnBrk="0" fontAlgn="base" hangingPunct="0">
        <a:spcBef>
          <a:spcPct val="20000"/>
        </a:spcBef>
        <a:spcAft>
          <a:spcPct val="0"/>
        </a:spcAft>
        <a:buClr>
          <a:srgbClr val="8F23B3"/>
        </a:buClr>
        <a:buFont typeface="Arial" charset="0"/>
        <a:buChar char="•"/>
        <a:defRPr kern="1200">
          <a:solidFill>
            <a:schemeClr val="tx1"/>
          </a:solidFill>
          <a:latin typeface="+mn-lt"/>
          <a:ea typeface="ＭＳ Ｐゴシック" charset="0"/>
          <a:cs typeface="+mn-cs"/>
        </a:defRPr>
      </a:lvl3pPr>
      <a:lvl4pPr marL="1571625" indent="-223838" algn="l" defTabSz="898525" rtl="0" eaLnBrk="0" fontAlgn="base" hangingPunct="0">
        <a:spcBef>
          <a:spcPct val="20000"/>
        </a:spcBef>
        <a:spcAft>
          <a:spcPct val="0"/>
        </a:spcAft>
        <a:buClr>
          <a:srgbClr val="8F23B3"/>
        </a:buClr>
        <a:buFont typeface="Arial" charset="0"/>
        <a:buChar char="–"/>
        <a:defRPr sz="2000" kern="1200">
          <a:solidFill>
            <a:schemeClr val="tx1"/>
          </a:solidFill>
          <a:latin typeface="+mn-lt"/>
          <a:ea typeface="ＭＳ Ｐゴシック" charset="0"/>
          <a:cs typeface="+mn-cs"/>
        </a:defRPr>
      </a:lvl4pPr>
      <a:lvl5pPr marL="2020888" indent="-223838" algn="l" defTabSz="898525" rtl="0" eaLnBrk="0" fontAlgn="base" hangingPunct="0">
        <a:spcBef>
          <a:spcPct val="20000"/>
        </a:spcBef>
        <a:spcAft>
          <a:spcPct val="0"/>
        </a:spcAft>
        <a:buClr>
          <a:srgbClr val="8F23B3"/>
        </a:buClr>
        <a:buFont typeface="Arial" charset="0"/>
        <a:buChar char="»"/>
        <a:defRPr sz="2000" kern="1200">
          <a:solidFill>
            <a:schemeClr val="tx1"/>
          </a:solidFill>
          <a:latin typeface="+mn-lt"/>
          <a:ea typeface="ＭＳ Ｐゴシック" charset="0"/>
          <a:cs typeface="+mn-cs"/>
        </a:defRPr>
      </a:lvl5pPr>
      <a:lvl6pPr marL="2471687" indent="-224698" algn="l" defTabSz="89879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21086" indent="-224698" algn="l" defTabSz="89879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370484" indent="-224698" algn="l" defTabSz="89879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19881" indent="-224698" algn="l" defTabSz="89879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898796" rtl="0" eaLnBrk="1" latinLnBrk="0" hangingPunct="1">
        <a:defRPr sz="1800" kern="1200">
          <a:solidFill>
            <a:schemeClr val="tx1"/>
          </a:solidFill>
          <a:latin typeface="+mn-lt"/>
          <a:ea typeface="+mn-ea"/>
          <a:cs typeface="+mn-cs"/>
        </a:defRPr>
      </a:lvl1pPr>
      <a:lvl2pPr marL="449398" algn="l" defTabSz="898796" rtl="0" eaLnBrk="1" latinLnBrk="0" hangingPunct="1">
        <a:defRPr sz="1800" kern="1200">
          <a:solidFill>
            <a:schemeClr val="tx1"/>
          </a:solidFill>
          <a:latin typeface="+mn-lt"/>
          <a:ea typeface="+mn-ea"/>
          <a:cs typeface="+mn-cs"/>
        </a:defRPr>
      </a:lvl2pPr>
      <a:lvl3pPr marL="898796" algn="l" defTabSz="898796" rtl="0" eaLnBrk="1" latinLnBrk="0" hangingPunct="1">
        <a:defRPr sz="1800" kern="1200">
          <a:solidFill>
            <a:schemeClr val="tx1"/>
          </a:solidFill>
          <a:latin typeface="+mn-lt"/>
          <a:ea typeface="+mn-ea"/>
          <a:cs typeface="+mn-cs"/>
        </a:defRPr>
      </a:lvl3pPr>
      <a:lvl4pPr marL="1348193" algn="l" defTabSz="898796" rtl="0" eaLnBrk="1" latinLnBrk="0" hangingPunct="1">
        <a:defRPr sz="1800" kern="1200">
          <a:solidFill>
            <a:schemeClr val="tx1"/>
          </a:solidFill>
          <a:latin typeface="+mn-lt"/>
          <a:ea typeface="+mn-ea"/>
          <a:cs typeface="+mn-cs"/>
        </a:defRPr>
      </a:lvl4pPr>
      <a:lvl5pPr marL="1797592" algn="l" defTabSz="898796" rtl="0" eaLnBrk="1" latinLnBrk="0" hangingPunct="1">
        <a:defRPr sz="1800" kern="1200">
          <a:solidFill>
            <a:schemeClr val="tx1"/>
          </a:solidFill>
          <a:latin typeface="+mn-lt"/>
          <a:ea typeface="+mn-ea"/>
          <a:cs typeface="+mn-cs"/>
        </a:defRPr>
      </a:lvl5pPr>
      <a:lvl6pPr marL="2246989" algn="l" defTabSz="898796" rtl="0" eaLnBrk="1" latinLnBrk="0" hangingPunct="1">
        <a:defRPr sz="1800" kern="1200">
          <a:solidFill>
            <a:schemeClr val="tx1"/>
          </a:solidFill>
          <a:latin typeface="+mn-lt"/>
          <a:ea typeface="+mn-ea"/>
          <a:cs typeface="+mn-cs"/>
        </a:defRPr>
      </a:lvl6pPr>
      <a:lvl7pPr marL="2696388" algn="l" defTabSz="898796" rtl="0" eaLnBrk="1" latinLnBrk="0" hangingPunct="1">
        <a:defRPr sz="1800" kern="1200">
          <a:solidFill>
            <a:schemeClr val="tx1"/>
          </a:solidFill>
          <a:latin typeface="+mn-lt"/>
          <a:ea typeface="+mn-ea"/>
          <a:cs typeface="+mn-cs"/>
        </a:defRPr>
      </a:lvl7pPr>
      <a:lvl8pPr marL="3145784" algn="l" defTabSz="898796" rtl="0" eaLnBrk="1" latinLnBrk="0" hangingPunct="1">
        <a:defRPr sz="1800" kern="1200">
          <a:solidFill>
            <a:schemeClr val="tx1"/>
          </a:solidFill>
          <a:latin typeface="+mn-lt"/>
          <a:ea typeface="+mn-ea"/>
          <a:cs typeface="+mn-cs"/>
        </a:defRPr>
      </a:lvl8pPr>
      <a:lvl9pPr marL="3595182" algn="l" defTabSz="898796"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2" descr="PARCC_Header_A2"/>
          <p:cNvPicPr>
            <a:picLocks noChangeAspect="1" noChangeArrowheads="1"/>
          </p:cNvPicPr>
          <p:nvPr userDrawn="1"/>
        </p:nvPicPr>
        <p:blipFill>
          <a:blip r:embed="rId6">
            <a:extLst>
              <a:ext uri="{28A0092B-C50C-407E-A947-70E740481C1C}">
                <a14:useLocalDpi xmlns:a14="http://schemas.microsoft.com/office/drawing/2010/main" val="0"/>
              </a:ext>
            </a:extLst>
          </a:blip>
          <a:srcRect l="63492" r="5597"/>
          <a:stretch>
            <a:fillRect/>
          </a:stretch>
        </p:blipFill>
        <p:spPr bwMode="auto">
          <a:xfrm>
            <a:off x="0" y="0"/>
            <a:ext cx="28194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userDrawn="1"/>
        </p:nvSpPr>
        <p:spPr>
          <a:xfrm>
            <a:off x="0" y="1219200"/>
            <a:ext cx="9144000" cy="152400"/>
          </a:xfrm>
          <a:prstGeom prst="rect">
            <a:avLst/>
          </a:prstGeom>
          <a:solidFill>
            <a:srgbClr val="8F23B3"/>
          </a:solidFill>
          <a:ln>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dirty="0">
              <a:solidFill>
                <a:srgbClr val="8F23B3"/>
              </a:solidFill>
            </a:endParaRPr>
          </a:p>
        </p:txBody>
      </p:sp>
      <p:sp>
        <p:nvSpPr>
          <p:cNvPr id="9" name="Rectangle 8"/>
          <p:cNvSpPr/>
          <p:nvPr userDrawn="1"/>
        </p:nvSpPr>
        <p:spPr>
          <a:xfrm>
            <a:off x="0" y="1447800"/>
            <a:ext cx="9144000" cy="152400"/>
          </a:xfrm>
          <a:prstGeom prst="rect">
            <a:avLst/>
          </a:prstGeom>
          <a:solidFill>
            <a:srgbClr val="0091B2"/>
          </a:solidFill>
          <a:ln>
            <a:solidFill>
              <a:srgbClr val="0091B2"/>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dirty="0">
              <a:solidFill>
                <a:srgbClr val="8F23B3"/>
              </a:solidFill>
            </a:endParaRPr>
          </a:p>
        </p:txBody>
      </p:sp>
      <p:sp>
        <p:nvSpPr>
          <p:cNvPr id="12" name="Rectangle 11"/>
          <p:cNvSpPr/>
          <p:nvPr userDrawn="1"/>
        </p:nvSpPr>
        <p:spPr>
          <a:xfrm>
            <a:off x="0" y="0"/>
            <a:ext cx="9144000" cy="68580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a:p>
        </p:txBody>
      </p:sp>
      <p:sp>
        <p:nvSpPr>
          <p:cNvPr id="13" name="Slide Number Placeholder 4"/>
          <p:cNvSpPr>
            <a:spLocks noGrp="1"/>
          </p:cNvSpPr>
          <p:nvPr>
            <p:ph type="sldNum" sz="quarter" idx="4"/>
          </p:nvPr>
        </p:nvSpPr>
        <p:spPr>
          <a:xfrm>
            <a:off x="0" y="6569075"/>
            <a:ext cx="609600" cy="288925"/>
          </a:xfrm>
          <a:prstGeom prst="rect">
            <a:avLst/>
          </a:prstGeom>
        </p:spPr>
        <p:txBody>
          <a:bodyPr vert="horz" wrap="square" lIns="89879" tIns="44940" rIns="89879" bIns="44940" numCol="1" anchor="t" anchorCtr="0" compatLnSpc="1">
            <a:prstTxWarp prst="textNoShape">
              <a:avLst/>
            </a:prstTxWarp>
            <a:normAutofit/>
          </a:bodyPr>
          <a:lstStyle>
            <a:lvl1pPr algn="ctr">
              <a:defRPr sz="1400">
                <a:solidFill>
                  <a:srgbClr val="000000"/>
                </a:solidFill>
                <a:latin typeface="Calibri" pitchFamily="34" charset="0"/>
              </a:defRPr>
            </a:lvl1pPr>
          </a:lstStyle>
          <a:p>
            <a:pPr>
              <a:defRPr/>
            </a:pPr>
            <a:fld id="{3C3C90E3-817A-43D2-A1E0-593F460FADB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80" r:id="rId1"/>
    <p:sldLayoutId id="2147484071" r:id="rId2"/>
    <p:sldLayoutId id="2147484072" r:id="rId3"/>
    <p:sldLayoutId id="2147484082" r:id="rId4"/>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ＭＳ Ｐゴシック" charset="0"/>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bwMode="auto">
          <a:xfrm>
            <a:off x="4610100" y="2298700"/>
            <a:ext cx="3606800" cy="241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a:r>
              <a:rPr lang="en-US" sz="4000" dirty="0" smtClean="0">
                <a:ea typeface="ＭＳ Ｐゴシック" pitchFamily="34" charset="-128"/>
              </a:rPr>
              <a:t>PARCC Update</a:t>
            </a:r>
            <a:endParaRPr lang="en-US" sz="4000" dirty="0" smtClean="0">
              <a:ea typeface="ＭＳ Ｐゴシック" pitchFamily="34" charset="-128"/>
            </a:endParaRPr>
          </a:p>
        </p:txBody>
      </p:sp>
      <p:sp>
        <p:nvSpPr>
          <p:cNvPr id="3" name="Subtitle 2"/>
          <p:cNvSpPr>
            <a:spLocks noGrp="1"/>
          </p:cNvSpPr>
          <p:nvPr>
            <p:ph type="body" sz="quarter" idx="13"/>
          </p:nvPr>
        </p:nvSpPr>
        <p:spPr>
          <a:xfrm>
            <a:off x="4733925" y="4711700"/>
            <a:ext cx="3309938" cy="969963"/>
          </a:xfrm>
        </p:spPr>
        <p:txBody>
          <a:bodyPr>
            <a:normAutofit fontScale="92500" lnSpcReduction="20000"/>
          </a:bodyPr>
          <a:lstStyle/>
          <a:p>
            <a:pPr>
              <a:buFont typeface="Arial" pitchFamily="34" charset="0"/>
              <a:buChar char="•"/>
              <a:defRPr/>
            </a:pPr>
            <a:endParaRPr lang="en-US" dirty="0" smtClean="0">
              <a:solidFill>
                <a:schemeClr val="tx1">
                  <a:lumMod val="65000"/>
                  <a:lumOff val="35000"/>
                </a:schemeClr>
              </a:solidFill>
              <a:ea typeface="+mn-ea"/>
            </a:endParaRPr>
          </a:p>
          <a:p>
            <a:pPr marL="0" indent="0" algn="r">
              <a:buFont typeface="Arial" pitchFamily="34" charset="0"/>
              <a:buNone/>
              <a:defRPr/>
            </a:pPr>
            <a:r>
              <a:rPr lang="en-US" dirty="0" smtClean="0">
                <a:solidFill>
                  <a:schemeClr val="tx1">
                    <a:lumMod val="65000"/>
                    <a:lumOff val="35000"/>
                  </a:schemeClr>
                </a:solidFill>
                <a:ea typeface="+mn-ea"/>
              </a:rPr>
              <a:t>August 2012</a:t>
            </a:r>
          </a:p>
        </p:txBody>
      </p:sp>
      <p:sp>
        <p:nvSpPr>
          <p:cNvPr id="13316" name="Slide Number Placeholder 3"/>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lnSpc>
                <a:spcPct val="90000"/>
              </a:lnSpc>
            </a:pPr>
            <a:fld id="{AA606E74-28D0-4464-ADE2-00690435467A}" type="slidenum">
              <a:rPr lang="en-US" smtClean="0">
                <a:solidFill>
                  <a:srgbClr val="000000"/>
                </a:solidFill>
                <a:latin typeface="Calibri" pitchFamily="34" charset="0"/>
              </a:rPr>
              <a:pPr eaLnBrk="1" hangingPunct="1">
                <a:lnSpc>
                  <a:spcPct val="90000"/>
                </a:lnSpc>
              </a:pPr>
              <a:t>1</a:t>
            </a:fld>
            <a:endParaRPr lang="en-US" smtClean="0">
              <a:solidFill>
                <a:srgbClr val="000000"/>
              </a:solidFill>
              <a:latin typeface="Calibri" pitchFamily="34" charset="0"/>
            </a:endParaRPr>
          </a:p>
        </p:txBody>
      </p:sp>
    </p:spTree>
    <p:extLst>
      <p:ext uri="{BB962C8B-B14F-4D97-AF65-F5344CB8AC3E}">
        <p14:creationId xmlns:p14="http://schemas.microsoft.com/office/powerpoint/2010/main" val="13421879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vert="horz" wrap="square" lIns="91440" tIns="45720" rIns="91440" bIns="45720" numCol="1" anchor="t" anchorCtr="0" compatLnSpc="1">
            <a:prstTxWarp prst="textNoShape">
              <a:avLst/>
            </a:prstTxWarp>
            <a:normAutofit/>
          </a:bodyPr>
          <a:lstStyle/>
          <a:p>
            <a:pPr marL="0" indent="0">
              <a:lnSpc>
                <a:spcPct val="70000"/>
              </a:lnSpc>
              <a:buFont typeface="Arial" pitchFamily="34" charset="0"/>
              <a:buNone/>
              <a:defRPr/>
            </a:pPr>
            <a:endParaRPr lang="en-US" sz="1000" dirty="0" smtClean="0">
              <a:ea typeface="ＭＳ Ｐゴシック" pitchFamily="34" charset="-128"/>
            </a:endParaRPr>
          </a:p>
          <a:p>
            <a:pPr>
              <a:buFont typeface="Arial" pitchFamily="34" charset="0"/>
              <a:buChar char="•"/>
              <a:defRPr/>
            </a:pPr>
            <a:r>
              <a:rPr lang="en-US" sz="2000" b="1" dirty="0" smtClean="0">
                <a:ea typeface="ＭＳ Ｐゴシック" pitchFamily="34" charset="-128"/>
              </a:rPr>
              <a:t>Evidence-Based Selected Response (EBSR)—</a:t>
            </a:r>
            <a:r>
              <a:rPr lang="en-US" sz="2000" dirty="0" smtClean="0">
                <a:ea typeface="ＭＳ Ｐゴシック" pitchFamily="34" charset="-128"/>
              </a:rPr>
              <a:t>Combines a traditional selected-response question with a second selected-response question that asks students to show evidence from the text that supports the answer they provided to the first question. Underscores the importance of Reading Anchor Standard 1 for implementation of the CCSS.</a:t>
            </a:r>
          </a:p>
          <a:p>
            <a:pPr>
              <a:buFont typeface="Arial" pitchFamily="34" charset="0"/>
              <a:buChar char="•"/>
              <a:defRPr/>
            </a:pPr>
            <a:r>
              <a:rPr lang="en-US" sz="2000" b="1" dirty="0" smtClean="0">
                <a:ea typeface="ＭＳ Ｐゴシック" pitchFamily="34" charset="-128"/>
              </a:rPr>
              <a:t>Technology-Enhanced Constructed Response (TECR)—</a:t>
            </a:r>
            <a:r>
              <a:rPr lang="en-US" sz="2000" dirty="0" smtClean="0">
                <a:ea typeface="ＭＳ Ｐゴシック" pitchFamily="34" charset="-128"/>
              </a:rPr>
              <a:t>Uses technology to capture student comprehension of texts in authentic ways that have been difficult to score by machine for large scale assessments (e.g., drag and drop, cut and paste, shade text, move items to show relationships). </a:t>
            </a:r>
          </a:p>
          <a:p>
            <a:pPr>
              <a:buFont typeface="Arial" pitchFamily="34" charset="0"/>
              <a:buChar char="•"/>
              <a:defRPr/>
            </a:pPr>
            <a:r>
              <a:rPr lang="en-US" sz="2000" b="1" dirty="0" smtClean="0">
                <a:ea typeface="ＭＳ Ｐゴシック" pitchFamily="34" charset="-128"/>
              </a:rPr>
              <a:t>Range of Prose Constructed Responses (PCR)—</a:t>
            </a:r>
            <a:r>
              <a:rPr lang="en-US" sz="2000" dirty="0" smtClean="0">
                <a:ea typeface="ＭＳ Ｐゴシック" pitchFamily="34" charset="-128"/>
              </a:rPr>
              <a:t>Elicits evidence that students have understood a text or texts they have read and can communicate that understanding well both in terms of written expression and knowledge of language and conventions. There are four of these items of varying types on each annual performance-based assessment.</a:t>
            </a:r>
          </a:p>
        </p:txBody>
      </p:sp>
      <p:sp>
        <p:nvSpPr>
          <p:cNvPr id="27651"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a:r>
              <a:rPr lang="en-US" smtClean="0">
                <a:ea typeface="ＭＳ Ｐゴシック" pitchFamily="34" charset="-128"/>
              </a:rPr>
              <a:t>Three Innovative Item Types That Showcase Students</a:t>
            </a:r>
            <a:r>
              <a:rPr lang="ja-JP" altLang="en-US" smtClean="0">
                <a:ea typeface="ＭＳ Ｐゴシック" pitchFamily="34" charset="-128"/>
              </a:rPr>
              <a:t>’</a:t>
            </a:r>
            <a:r>
              <a:rPr lang="en-US" altLang="ja-JP" smtClean="0">
                <a:ea typeface="ＭＳ Ｐゴシック" pitchFamily="34" charset="-128"/>
              </a:rPr>
              <a:t> Command of Evidence with Complex Texts</a:t>
            </a:r>
            <a:endParaRPr lang="en-US" smtClean="0">
              <a:ea typeface="ＭＳ Ｐゴシック" pitchFamily="34" charset="-128"/>
            </a:endParaRPr>
          </a:p>
        </p:txBody>
      </p:sp>
      <p:sp>
        <p:nvSpPr>
          <p:cNvPr id="27652"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A3C76F0C-9144-450D-8238-FEB47A85C783}" type="slidenum">
              <a:rPr lang="en-US" smtClean="0">
                <a:latin typeface="Calibri" pitchFamily="34" charset="0"/>
              </a:rPr>
              <a:pPr eaLnBrk="1" hangingPunct="1"/>
              <a:t>10</a:t>
            </a:fld>
            <a:endParaRPr lang="en-US" smtClean="0">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Placeholder 6"/>
          <p:cNvSpPr>
            <a:spLocks noGrp="1"/>
          </p:cNvSpPr>
          <p:nvPr>
            <p:ph type="body"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 anchorCtr="0" compatLnSpc="1">
            <a:prstTxWarp prst="textNoShape">
              <a:avLst/>
            </a:prstTxWarp>
          </a:bodyPr>
          <a:lstStyle/>
          <a:p>
            <a:pPr marL="0" indent="0" algn="ctr">
              <a:buFont typeface="Arial" charset="0"/>
              <a:buNone/>
            </a:pPr>
            <a:r>
              <a:rPr lang="en-US" sz="4000" b="1" smtClean="0">
                <a:ea typeface="ＭＳ Ｐゴシック" pitchFamily="34" charset="-128"/>
              </a:rPr>
              <a:t>Literary Analysis Task </a:t>
            </a:r>
            <a:r>
              <a:rPr lang="en-US" sz="4000" smtClean="0">
                <a:ea typeface="ＭＳ Ｐゴシック" pitchFamily="34" charset="-128"/>
              </a:rPr>
              <a:t>(Grade 10):</a:t>
            </a:r>
            <a:br>
              <a:rPr lang="en-US" sz="4000" smtClean="0">
                <a:ea typeface="ＭＳ Ｐゴシック" pitchFamily="34" charset="-128"/>
              </a:rPr>
            </a:br>
            <a:r>
              <a:rPr lang="en-US" sz="3600" smtClean="0">
                <a:ea typeface="ＭＳ Ｐゴシック" pitchFamily="34" charset="-128"/>
              </a:rPr>
              <a:t>Ovid</a:t>
            </a:r>
            <a:r>
              <a:rPr lang="en-US" altLang="en-US" sz="3600" smtClean="0">
                <a:ea typeface="ＭＳ Ｐゴシック" pitchFamily="34" charset="-128"/>
              </a:rPr>
              <a:t>’</a:t>
            </a:r>
            <a:r>
              <a:rPr lang="en-US" sz="3600" smtClean="0">
                <a:ea typeface="ＭＳ Ｐゴシック" pitchFamily="34" charset="-128"/>
              </a:rPr>
              <a:t>s </a:t>
            </a:r>
            <a:r>
              <a:rPr lang="ja-JP" altLang="en-US" sz="3600" smtClean="0">
                <a:ea typeface="ＭＳ Ｐゴシック" pitchFamily="34" charset="-128"/>
              </a:rPr>
              <a:t>“</a:t>
            </a:r>
            <a:r>
              <a:rPr lang="en-US" altLang="ja-JP" sz="3600" smtClean="0">
                <a:ea typeface="ＭＳ Ｐゴシック" pitchFamily="34" charset="-128"/>
              </a:rPr>
              <a:t>Daedalus and Icarus</a:t>
            </a:r>
            <a:r>
              <a:rPr lang="ja-JP" altLang="en-US" sz="3600" smtClean="0">
                <a:ea typeface="ＭＳ Ｐゴシック" pitchFamily="34" charset="-128"/>
              </a:rPr>
              <a:t>”</a:t>
            </a:r>
            <a:r>
              <a:rPr lang="en-US" altLang="ja-JP" sz="3600" smtClean="0">
                <a:ea typeface="ＭＳ Ｐゴシック" pitchFamily="34" charset="-128"/>
              </a:rPr>
              <a:t> and</a:t>
            </a:r>
            <a:br>
              <a:rPr lang="en-US" altLang="ja-JP" sz="3600" smtClean="0">
                <a:ea typeface="ＭＳ Ｐゴシック" pitchFamily="34" charset="-128"/>
              </a:rPr>
            </a:br>
            <a:r>
              <a:rPr lang="en-US" altLang="ja-JP" sz="3600" smtClean="0">
                <a:ea typeface="ＭＳ Ｐゴシック" pitchFamily="34" charset="-128"/>
              </a:rPr>
              <a:t>Sexton</a:t>
            </a:r>
            <a:r>
              <a:rPr lang="en-US" altLang="en-US" sz="3600" smtClean="0">
                <a:ea typeface="ＭＳ Ｐゴシック" pitchFamily="34" charset="-128"/>
              </a:rPr>
              <a:t>’</a:t>
            </a:r>
            <a:r>
              <a:rPr lang="en-US" altLang="ja-JP" sz="3600" smtClean="0">
                <a:ea typeface="ＭＳ Ｐゴシック" pitchFamily="34" charset="-128"/>
              </a:rPr>
              <a:t>s </a:t>
            </a:r>
            <a:r>
              <a:rPr lang="ja-JP" altLang="en-US" sz="3600" smtClean="0">
                <a:ea typeface="ＭＳ Ｐゴシック" pitchFamily="34" charset="-128"/>
              </a:rPr>
              <a:t>“</a:t>
            </a:r>
            <a:r>
              <a:rPr lang="en-US" altLang="ja-JP" sz="3600" smtClean="0">
                <a:ea typeface="ＭＳ Ｐゴシック" pitchFamily="34" charset="-128"/>
              </a:rPr>
              <a:t>To a Friend Whose Work Has Come to Triumph</a:t>
            </a:r>
            <a:r>
              <a:rPr lang="ja-JP" altLang="en-US" sz="4000" smtClean="0">
                <a:ea typeface="ＭＳ Ｐゴシック" pitchFamily="34" charset="-128"/>
              </a:rPr>
              <a:t>”</a:t>
            </a:r>
            <a:endParaRPr lang="en-US" sz="4000" smtClean="0">
              <a:ea typeface="ＭＳ Ｐゴシック" pitchFamily="34" charset="-128"/>
            </a:endParaRPr>
          </a:p>
        </p:txBody>
      </p:sp>
      <p:sp>
        <p:nvSpPr>
          <p:cNvPr id="29699" name="Slide Number Placeholder 3"/>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lnSpc>
                <a:spcPct val="90000"/>
              </a:lnSpc>
            </a:pPr>
            <a:fld id="{3D9645EE-75D5-4CC8-BD93-7199F0BAA49B}" type="slidenum">
              <a:rPr lang="en-US" smtClean="0">
                <a:solidFill>
                  <a:srgbClr val="000000"/>
                </a:solidFill>
                <a:latin typeface="Calibri" pitchFamily="34" charset="0"/>
              </a:rPr>
              <a:pPr eaLnBrk="1" hangingPunct="1">
                <a:lnSpc>
                  <a:spcPct val="90000"/>
                </a:lnSpc>
              </a:pPr>
              <a:t>11</a:t>
            </a:fld>
            <a:endParaRPr lang="en-US" smtClean="0">
              <a:solidFill>
                <a:srgbClr val="000000"/>
              </a:solidFill>
              <a:latin typeface="Calibri" pitchFamily="34" charset="0"/>
            </a:endParaRPr>
          </a:p>
        </p:txBody>
      </p:sp>
      <p:sp>
        <p:nvSpPr>
          <p:cNvPr id="29700" name="TextBox 2"/>
          <p:cNvSpPr txBox="1">
            <a:spLocks noChangeArrowheads="1"/>
          </p:cNvSpPr>
          <p:nvPr/>
        </p:nvSpPr>
        <p:spPr bwMode="auto">
          <a:xfrm>
            <a:off x="2336800" y="3898900"/>
            <a:ext cx="18415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endParaRPr lang="en-US">
              <a:latin typeface="Century Gothic" pitchFamily="34" charset="0"/>
            </a:endParaRPr>
          </a:p>
          <a:p>
            <a:pPr eaLnBrk="1" hangingPunct="1"/>
            <a:endParaRPr lang="en-US">
              <a:latin typeface="Century Gothic" pitchFamily="34" charset="0"/>
            </a:endParaRPr>
          </a:p>
          <a:p>
            <a:pPr eaLnBrk="1" hangingPunct="1"/>
            <a:endParaRPr lang="en-US">
              <a:latin typeface="Century Gothic" pitchFamily="34" charset="0"/>
            </a:endParaRPr>
          </a:p>
          <a:p>
            <a:pPr eaLnBrk="1" hangingPunct="1"/>
            <a:endParaRPr lang="en-US">
              <a:latin typeface="Century Gothic" pitchFamily="34" charset="0"/>
            </a:endParaRPr>
          </a:p>
          <a:p>
            <a:pPr eaLnBrk="1" hangingPunct="1"/>
            <a:endParaRPr lang="en-US">
              <a:latin typeface="Century Gothic" pitchFamily="34" charset="0"/>
            </a:endParaRPr>
          </a:p>
          <a:p>
            <a:pPr eaLnBrk="1" hangingPunct="1"/>
            <a:endParaRPr lang="en-US">
              <a:latin typeface="Century Gothic"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Font typeface="Arial" pitchFamily="34" charset="0"/>
              <a:buNone/>
              <a:defRPr/>
            </a:pPr>
            <a:endParaRPr lang="en-US" sz="2800" dirty="0">
              <a:ea typeface="+mn-ea"/>
            </a:endParaRPr>
          </a:p>
          <a:p>
            <a:pPr>
              <a:lnSpc>
                <a:spcPct val="110000"/>
              </a:lnSpc>
              <a:buFont typeface="Arial" pitchFamily="34" charset="0"/>
              <a:buChar char="•"/>
              <a:defRPr/>
            </a:pPr>
            <a:r>
              <a:rPr lang="en-US" dirty="0">
                <a:ea typeface="+mn-ea"/>
                <a:cs typeface="Century Gothic"/>
              </a:rPr>
              <a:t>Students </a:t>
            </a:r>
            <a:r>
              <a:rPr lang="en-US" dirty="0" smtClean="0">
                <a:ea typeface="+mn-ea"/>
                <a:cs typeface="Century Gothic"/>
              </a:rPr>
              <a:t>carefully consider </a:t>
            </a:r>
            <a:r>
              <a:rPr lang="en-US" dirty="0">
                <a:ea typeface="+mn-ea"/>
                <a:cs typeface="Century Gothic"/>
              </a:rPr>
              <a:t>two literary </a:t>
            </a:r>
            <a:r>
              <a:rPr lang="en-US" dirty="0" smtClean="0">
                <a:ea typeface="+mn-ea"/>
                <a:cs typeface="Century Gothic"/>
              </a:rPr>
              <a:t>texts worthy of close study.</a:t>
            </a:r>
          </a:p>
          <a:p>
            <a:pPr>
              <a:lnSpc>
                <a:spcPct val="110000"/>
              </a:lnSpc>
              <a:buFont typeface="Arial" pitchFamily="34" charset="0"/>
              <a:buChar char="•"/>
              <a:defRPr/>
            </a:pPr>
            <a:r>
              <a:rPr lang="en-US" dirty="0" smtClean="0">
                <a:ea typeface="+mn-ea"/>
                <a:cs typeface="Century Gothic"/>
              </a:rPr>
              <a:t>They are </a:t>
            </a:r>
            <a:r>
              <a:rPr lang="en-US" dirty="0">
                <a:ea typeface="+mn-ea"/>
                <a:cs typeface="Century Gothic"/>
              </a:rPr>
              <a:t>asked </a:t>
            </a:r>
            <a:r>
              <a:rPr lang="en-US" dirty="0" smtClean="0">
                <a:ea typeface="+mn-ea"/>
                <a:cs typeface="Century Gothic"/>
              </a:rPr>
              <a:t>to answer </a:t>
            </a:r>
            <a:r>
              <a:rPr lang="en-US" dirty="0">
                <a:ea typeface="+mn-ea"/>
                <a:cs typeface="Century Gothic"/>
              </a:rPr>
              <a:t>a few </a:t>
            </a:r>
            <a:r>
              <a:rPr lang="en-US" dirty="0" smtClean="0">
                <a:ea typeface="+mn-ea"/>
                <a:cs typeface="Century Gothic"/>
              </a:rPr>
              <a:t>EBSR and TECR questions about each text to demonstrate their </a:t>
            </a:r>
            <a:r>
              <a:rPr lang="en-US" dirty="0">
                <a:ea typeface="+mn-ea"/>
                <a:cs typeface="Century Gothic"/>
              </a:rPr>
              <a:t>ability to </a:t>
            </a:r>
            <a:r>
              <a:rPr lang="en-US" dirty="0" smtClean="0">
                <a:ea typeface="+mn-ea"/>
                <a:cs typeface="Century Gothic"/>
              </a:rPr>
              <a:t>do close </a:t>
            </a:r>
            <a:r>
              <a:rPr lang="en-US" dirty="0">
                <a:ea typeface="+mn-ea"/>
                <a:cs typeface="Century Gothic"/>
              </a:rPr>
              <a:t>analytic reading and </a:t>
            </a:r>
            <a:r>
              <a:rPr lang="en-US" dirty="0" smtClean="0">
                <a:ea typeface="+mn-ea"/>
                <a:cs typeface="Century Gothic"/>
              </a:rPr>
              <a:t>to compare and synthesize </a:t>
            </a:r>
            <a:r>
              <a:rPr lang="en-US" dirty="0">
                <a:ea typeface="+mn-ea"/>
                <a:cs typeface="Century Gothic"/>
              </a:rPr>
              <a:t>ideas. </a:t>
            </a:r>
            <a:endParaRPr lang="en-US" dirty="0" smtClean="0">
              <a:ea typeface="+mn-ea"/>
              <a:cs typeface="Century Gothic"/>
            </a:endParaRPr>
          </a:p>
          <a:p>
            <a:pPr>
              <a:lnSpc>
                <a:spcPct val="110000"/>
              </a:lnSpc>
              <a:buFont typeface="Arial" pitchFamily="34" charset="0"/>
              <a:buChar char="•"/>
              <a:defRPr/>
            </a:pPr>
            <a:r>
              <a:rPr lang="en-US" dirty="0" smtClean="0">
                <a:ea typeface="+mn-ea"/>
                <a:cs typeface="Century Gothic"/>
              </a:rPr>
              <a:t>Students </a:t>
            </a:r>
            <a:r>
              <a:rPr lang="en-US" dirty="0">
                <a:ea typeface="+mn-ea"/>
                <a:cs typeface="Century Gothic"/>
              </a:rPr>
              <a:t>write a literary </a:t>
            </a:r>
            <a:r>
              <a:rPr lang="en-US" dirty="0" smtClean="0">
                <a:ea typeface="+mn-ea"/>
                <a:cs typeface="Century Gothic"/>
              </a:rPr>
              <a:t>analysis about the two texts.</a:t>
            </a:r>
            <a:endParaRPr lang="en-US" dirty="0">
              <a:ea typeface="+mn-ea"/>
              <a:cs typeface="Century Gothic"/>
            </a:endParaRPr>
          </a:p>
          <a:p>
            <a:pPr>
              <a:buFont typeface="Arial" pitchFamily="34" charset="0"/>
              <a:buChar char="•"/>
              <a:defRPr/>
            </a:pPr>
            <a:endParaRPr lang="en-US" sz="2800" dirty="0">
              <a:ea typeface="+mn-ea"/>
            </a:endParaRPr>
          </a:p>
          <a:p>
            <a:pPr>
              <a:buFont typeface="Arial" pitchFamily="34" charset="0"/>
              <a:buChar char="•"/>
              <a:defRPr/>
            </a:pPr>
            <a:endParaRPr lang="en-US" sz="2800" dirty="0">
              <a:ea typeface="+mn-ea"/>
            </a:endParaRPr>
          </a:p>
          <a:p>
            <a:pPr>
              <a:buFont typeface="Arial" pitchFamily="34" charset="0"/>
              <a:buChar char="•"/>
              <a:defRPr/>
            </a:pPr>
            <a:endParaRPr lang="en-US" sz="2800" dirty="0">
              <a:ea typeface="+mn-ea"/>
              <a:cs typeface="Century Gothic"/>
            </a:endParaRPr>
          </a:p>
        </p:txBody>
      </p:sp>
      <p:sp>
        <p:nvSpPr>
          <p:cNvPr id="2" name="Title 1"/>
          <p:cNvSpPr>
            <a:spLocks noGrp="1"/>
          </p:cNvSpPr>
          <p:nvPr>
            <p:ph type="title"/>
          </p:nvPr>
        </p:nvSpPr>
        <p:spPr/>
        <p:txBody>
          <a:bodyPr>
            <a:normAutofit/>
          </a:bodyPr>
          <a:lstStyle/>
          <a:p>
            <a:pPr>
              <a:defRPr/>
            </a:pPr>
            <a:r>
              <a:rPr lang="en-US" dirty="0" smtClean="0">
                <a:latin typeface="+mn-lt"/>
                <a:ea typeface="+mj-ea"/>
                <a:cs typeface="Century Gothic"/>
              </a:rPr>
              <a:t>Understanding the Literary Analysis Task</a:t>
            </a:r>
            <a:endParaRPr lang="en-US" dirty="0">
              <a:latin typeface="+mn-lt"/>
              <a:ea typeface="+mj-ea"/>
              <a:cs typeface="Century Gothic"/>
            </a:endParaRPr>
          </a:p>
        </p:txBody>
      </p:sp>
      <p:sp>
        <p:nvSpPr>
          <p:cNvPr id="30724"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56C18A59-B816-4267-A19C-1EC1891A1A53}" type="slidenum">
              <a:rPr lang="en-US" smtClean="0">
                <a:latin typeface="Calibri" pitchFamily="34" charset="0"/>
              </a:rPr>
              <a:pPr eaLnBrk="1" hangingPunct="1"/>
              <a:t>12</a:t>
            </a:fld>
            <a:endParaRPr lang="en-US" smtClean="0">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2"/>
          <p:cNvSpPr>
            <a:spLocks noGrp="1"/>
          </p:cNvSpPr>
          <p:nvPr>
            <p:ph idx="1"/>
          </p:nvPr>
        </p:nvSpPr>
        <p:spPr bwMode="auto">
          <a:xfrm>
            <a:off x="457200" y="1676400"/>
            <a:ext cx="82296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gn="ctr">
              <a:buFont typeface="Arial" charset="0"/>
              <a:buNone/>
            </a:pPr>
            <a:endParaRPr lang="en-US" sz="2000" smtClean="0">
              <a:ea typeface="ＭＳ Ｐゴシック" pitchFamily="34" charset="-128"/>
            </a:endParaRPr>
          </a:p>
          <a:p>
            <a:pPr marL="0" indent="0">
              <a:buFont typeface="Arial" charset="0"/>
              <a:buNone/>
            </a:pPr>
            <a:r>
              <a:rPr lang="en-US" sz="2000" smtClean="0">
                <a:ea typeface="ＭＳ Ｐゴシック" pitchFamily="34" charset="-128"/>
              </a:rPr>
              <a:t>Use what you have learned from reading </a:t>
            </a:r>
            <a:r>
              <a:rPr lang="ja-JP" altLang="en-US" sz="2000" smtClean="0">
                <a:ea typeface="ＭＳ Ｐゴシック" pitchFamily="34" charset="-128"/>
              </a:rPr>
              <a:t>“</a:t>
            </a:r>
            <a:r>
              <a:rPr lang="en-US" altLang="ja-JP" sz="2000" smtClean="0">
                <a:ea typeface="ＭＳ Ｐゴシック" pitchFamily="34" charset="-128"/>
              </a:rPr>
              <a:t>Daedalus and Icarus</a:t>
            </a:r>
            <a:r>
              <a:rPr lang="ja-JP" altLang="en-US" sz="2000" smtClean="0">
                <a:ea typeface="ＭＳ Ｐゴシック" pitchFamily="34" charset="-128"/>
              </a:rPr>
              <a:t>”</a:t>
            </a:r>
            <a:r>
              <a:rPr lang="en-US" altLang="ja-JP" sz="2000" smtClean="0">
                <a:ea typeface="ＭＳ Ｐゴシック" pitchFamily="34" charset="-128"/>
              </a:rPr>
              <a:t> by Ovid and </a:t>
            </a:r>
            <a:r>
              <a:rPr lang="ja-JP" altLang="en-US" sz="2000" smtClean="0">
                <a:ea typeface="ＭＳ Ｐゴシック" pitchFamily="34" charset="-128"/>
              </a:rPr>
              <a:t>“</a:t>
            </a:r>
            <a:r>
              <a:rPr lang="en-US" altLang="ja-JP" sz="2000" smtClean="0">
                <a:ea typeface="ＭＳ Ｐゴシック" pitchFamily="34" charset="-128"/>
              </a:rPr>
              <a:t>To a Friend Whose Work Has Come to Triumph</a:t>
            </a:r>
            <a:r>
              <a:rPr lang="ja-JP" altLang="en-US" sz="2000" smtClean="0">
                <a:ea typeface="ＭＳ Ｐゴシック" pitchFamily="34" charset="-128"/>
              </a:rPr>
              <a:t>”</a:t>
            </a:r>
            <a:r>
              <a:rPr lang="en-US" altLang="ja-JP" sz="2000" smtClean="0">
                <a:ea typeface="ＭＳ Ｐゴシック" pitchFamily="34" charset="-128"/>
              </a:rPr>
              <a:t> by Anne Sexton to write an essay that provides an analysis of how Sexton transforms Daedalus and Icarus.</a:t>
            </a:r>
          </a:p>
          <a:p>
            <a:pPr marL="0" indent="0">
              <a:buFont typeface="Arial" charset="0"/>
              <a:buNone/>
            </a:pPr>
            <a:endParaRPr lang="en-US" sz="800" smtClean="0">
              <a:ea typeface="ＭＳ Ｐゴシック" pitchFamily="34" charset="-128"/>
            </a:endParaRPr>
          </a:p>
          <a:p>
            <a:pPr marL="0" indent="0">
              <a:buFont typeface="Arial" charset="0"/>
              <a:buNone/>
            </a:pPr>
            <a:r>
              <a:rPr lang="en-US" sz="2000" smtClean="0">
                <a:ea typeface="ＭＳ Ｐゴシック" pitchFamily="34" charset="-128"/>
              </a:rPr>
              <a:t>As a starting point, you may want to consider what is emphasized, absent, or different in the two texts, but feel free to develop your own focus for analysis. </a:t>
            </a:r>
          </a:p>
          <a:p>
            <a:pPr marL="0" indent="0">
              <a:buFont typeface="Arial" charset="0"/>
              <a:buNone/>
            </a:pPr>
            <a:endParaRPr lang="en-US" sz="2000" smtClean="0">
              <a:ea typeface="ＭＳ Ｐゴシック" pitchFamily="34" charset="-128"/>
            </a:endParaRPr>
          </a:p>
          <a:p>
            <a:pPr marL="0" indent="0">
              <a:buFont typeface="Arial" charset="0"/>
              <a:buNone/>
            </a:pPr>
            <a:r>
              <a:rPr lang="en-US" sz="2000" smtClean="0">
                <a:ea typeface="ＭＳ Ｐゴシック" pitchFamily="34" charset="-128"/>
              </a:rPr>
              <a:t>Develop your essay by providing textual evidence from both texts.  Be sure to follow the conventions of standard English.</a:t>
            </a:r>
          </a:p>
          <a:p>
            <a:pPr marL="0" indent="0">
              <a:buFont typeface="Arial" charset="0"/>
              <a:buNone/>
            </a:pPr>
            <a:endParaRPr lang="en-US" sz="2000" smtClean="0">
              <a:ea typeface="ＭＳ Ｐゴシック" pitchFamily="34" charset="-128"/>
            </a:endParaRPr>
          </a:p>
        </p:txBody>
      </p:sp>
      <p:sp>
        <p:nvSpPr>
          <p:cNvPr id="2" name="Title 1"/>
          <p:cNvSpPr>
            <a:spLocks noGrp="1"/>
          </p:cNvSpPr>
          <p:nvPr>
            <p:ph type="title"/>
          </p:nvPr>
        </p:nvSpPr>
        <p:spPr/>
        <p:txBody>
          <a:bodyPr>
            <a:noAutofit/>
          </a:bodyPr>
          <a:lstStyle/>
          <a:p>
            <a:pPr>
              <a:defRPr/>
            </a:pPr>
            <a:r>
              <a:rPr lang="en-US" dirty="0">
                <a:latin typeface="+mn-lt"/>
                <a:ea typeface="+mj-ea"/>
                <a:cs typeface="Century Gothic"/>
              </a:rPr>
              <a:t>Grade 10 </a:t>
            </a:r>
            <a:r>
              <a:rPr lang="en-US" dirty="0" smtClean="0">
                <a:latin typeface="+mn-lt"/>
                <a:ea typeface="+mj-ea"/>
                <a:cs typeface="Century Gothic"/>
              </a:rPr>
              <a:t>Prose Constructed-Response Item</a:t>
            </a:r>
            <a:endParaRPr lang="en-US" dirty="0">
              <a:latin typeface="+mn-lt"/>
              <a:ea typeface="+mj-ea"/>
              <a:cs typeface="Century Gothic"/>
            </a:endParaRPr>
          </a:p>
        </p:txBody>
      </p:sp>
      <p:sp>
        <p:nvSpPr>
          <p:cNvPr id="3379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6A49CCA0-F695-4F03-AB97-D55827068318}" type="slidenum">
              <a:rPr lang="en-US" smtClean="0">
                <a:latin typeface="Calibri" pitchFamily="34" charset="0"/>
              </a:rPr>
              <a:pPr eaLnBrk="1" hangingPunct="1"/>
              <a:t>13</a:t>
            </a:fld>
            <a:endParaRPr lang="en-US" smtClean="0">
              <a:latin typeface="Calibr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p:cNvSpPr>
            <a:spLocks noGrp="1"/>
          </p:cNvSpPr>
          <p:nvPr>
            <p:ph idx="1"/>
          </p:nvPr>
        </p:nvSpPr>
        <p:spPr bwMode="auto">
          <a:xfrm>
            <a:off x="457200" y="1752600"/>
            <a:ext cx="8229600" cy="4648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nSpc>
                <a:spcPct val="110000"/>
              </a:lnSpc>
              <a:buFont typeface="Arial" charset="0"/>
              <a:buNone/>
              <a:defRPr/>
            </a:pPr>
            <a:r>
              <a:rPr lang="en-US" sz="1100" dirty="0" smtClean="0">
                <a:ea typeface="ＭＳ Ｐゴシック" pitchFamily="34" charset="-128"/>
              </a:rPr>
              <a:t>Part A</a:t>
            </a:r>
          </a:p>
          <a:p>
            <a:pPr marL="0" indent="0">
              <a:lnSpc>
                <a:spcPct val="110000"/>
              </a:lnSpc>
              <a:buFont typeface="Arial" charset="0"/>
              <a:buNone/>
              <a:defRPr/>
            </a:pPr>
            <a:r>
              <a:rPr lang="en-US" sz="1100" dirty="0" smtClean="0">
                <a:ea typeface="ＭＳ Ｐゴシック" pitchFamily="34" charset="-128"/>
              </a:rPr>
              <a:t>Which of the following sentences best states an important theme about human behavior as described in Ovid</a:t>
            </a:r>
            <a:r>
              <a:rPr lang="ja-JP" altLang="en-US" sz="1100" dirty="0" smtClean="0">
                <a:ea typeface="ＭＳ Ｐゴシック" pitchFamily="34" charset="-128"/>
              </a:rPr>
              <a:t>’</a:t>
            </a:r>
            <a:r>
              <a:rPr lang="en-US" altLang="ja-JP" sz="1100" dirty="0" smtClean="0">
                <a:ea typeface="ＭＳ Ｐゴシック" pitchFamily="34" charset="-128"/>
              </a:rPr>
              <a:t>s </a:t>
            </a:r>
            <a:r>
              <a:rPr lang="ja-JP" altLang="en-US" sz="1100" dirty="0" smtClean="0">
                <a:ea typeface="ＭＳ Ｐゴシック" pitchFamily="34" charset="-128"/>
              </a:rPr>
              <a:t>“</a:t>
            </a:r>
            <a:r>
              <a:rPr lang="en-US" altLang="ja-JP" sz="1100" dirty="0" smtClean="0">
                <a:ea typeface="ＭＳ Ｐゴシック" pitchFamily="34" charset="-128"/>
              </a:rPr>
              <a:t>Daedalus and Icarus</a:t>
            </a:r>
            <a:r>
              <a:rPr lang="ja-JP" altLang="en-US" sz="1100" dirty="0" smtClean="0">
                <a:ea typeface="ＭＳ Ｐゴシック" pitchFamily="34" charset="-128"/>
              </a:rPr>
              <a:t>”</a:t>
            </a:r>
            <a:r>
              <a:rPr lang="en-US" altLang="ja-JP" sz="1100" dirty="0" smtClean="0">
                <a:ea typeface="ＭＳ Ｐゴシック" pitchFamily="34" charset="-128"/>
              </a:rPr>
              <a:t>?</a:t>
            </a:r>
          </a:p>
          <a:p>
            <a:pPr marL="228600" indent="-228600">
              <a:lnSpc>
                <a:spcPct val="110000"/>
              </a:lnSpc>
              <a:buFont typeface="+mj-lt"/>
              <a:buAutoNum type="alphaLcPeriod"/>
              <a:defRPr/>
            </a:pPr>
            <a:r>
              <a:rPr lang="en-US" sz="1200" dirty="0" smtClean="0">
                <a:ea typeface="ＭＳ Ｐゴシック" pitchFamily="34" charset="-128"/>
              </a:rPr>
              <a:t>Striving to achieve one</a:t>
            </a:r>
            <a:r>
              <a:rPr lang="ja-JP" altLang="en-US" sz="1200" dirty="0" smtClean="0">
                <a:ea typeface="ＭＳ Ｐゴシック" pitchFamily="34" charset="-128"/>
              </a:rPr>
              <a:t>’</a:t>
            </a:r>
            <a:r>
              <a:rPr lang="en-US" altLang="ja-JP" sz="1200" dirty="0" smtClean="0">
                <a:ea typeface="ＭＳ Ｐゴシック" pitchFamily="34" charset="-128"/>
              </a:rPr>
              <a:t>s dreams is a worthwhile endeavor.</a:t>
            </a:r>
          </a:p>
          <a:p>
            <a:pPr marL="228600" indent="-228600">
              <a:lnSpc>
                <a:spcPct val="110000"/>
              </a:lnSpc>
              <a:buFont typeface="+mj-lt"/>
              <a:buAutoNum type="alphaLcPeriod"/>
              <a:defRPr/>
            </a:pPr>
            <a:r>
              <a:rPr lang="en-US" sz="1200" dirty="0" smtClean="0">
                <a:ea typeface="ＭＳ Ｐゴシック" pitchFamily="34" charset="-128"/>
              </a:rPr>
              <a:t>The thoughtlessness of youth can have tragic results.*</a:t>
            </a:r>
          </a:p>
          <a:p>
            <a:pPr marL="228600" indent="-228600">
              <a:lnSpc>
                <a:spcPct val="110000"/>
              </a:lnSpc>
              <a:buFont typeface="+mj-lt"/>
              <a:buAutoNum type="alphaLcPeriod"/>
              <a:defRPr/>
            </a:pPr>
            <a:r>
              <a:rPr lang="en-US" sz="1200" dirty="0" smtClean="0">
                <a:ea typeface="ＭＳ Ｐゴシック" pitchFamily="34" charset="-128"/>
              </a:rPr>
              <a:t>Imagination and creativity bring their own rewards.</a:t>
            </a:r>
          </a:p>
          <a:p>
            <a:pPr marL="228600" indent="-228600">
              <a:lnSpc>
                <a:spcPct val="110000"/>
              </a:lnSpc>
              <a:buFont typeface="+mj-lt"/>
              <a:buAutoNum type="alphaLcPeriod"/>
              <a:defRPr/>
            </a:pPr>
            <a:r>
              <a:rPr lang="en-US" sz="1200" dirty="0" smtClean="0">
                <a:ea typeface="ＭＳ Ｐゴシック" pitchFamily="34" charset="-128"/>
              </a:rPr>
              <a:t>Everyone should learn from his or her mistakes.</a:t>
            </a:r>
          </a:p>
          <a:p>
            <a:pPr marL="0" indent="0">
              <a:lnSpc>
                <a:spcPct val="110000"/>
              </a:lnSpc>
              <a:buFont typeface="Arial" charset="0"/>
              <a:buAutoNum type="alphaLcPeriod"/>
              <a:defRPr/>
            </a:pPr>
            <a:endParaRPr lang="en-US" sz="1100" dirty="0" smtClean="0">
              <a:ea typeface="ＭＳ Ｐゴシック" pitchFamily="34" charset="-128"/>
            </a:endParaRPr>
          </a:p>
          <a:p>
            <a:pPr marL="0" indent="0">
              <a:lnSpc>
                <a:spcPct val="110000"/>
              </a:lnSpc>
              <a:buFont typeface="Arial" charset="0"/>
              <a:buNone/>
              <a:defRPr/>
            </a:pPr>
            <a:r>
              <a:rPr lang="en-US" sz="1100" dirty="0" smtClean="0">
                <a:ea typeface="ＭＳ Ｐゴシック" pitchFamily="34" charset="-128"/>
              </a:rPr>
              <a:t>Part B</a:t>
            </a:r>
          </a:p>
          <a:p>
            <a:pPr marL="0" indent="0">
              <a:lnSpc>
                <a:spcPct val="110000"/>
              </a:lnSpc>
              <a:buFont typeface="Arial" charset="0"/>
              <a:buNone/>
              <a:defRPr/>
            </a:pPr>
            <a:r>
              <a:rPr lang="en-US" sz="1100" dirty="0" smtClean="0">
                <a:ea typeface="ＭＳ Ｐゴシック" pitchFamily="34" charset="-128"/>
              </a:rPr>
              <a:t>Select three pieces of evidence from Ovid</a:t>
            </a:r>
            <a:r>
              <a:rPr lang="ja-JP" altLang="en-US" sz="1100" dirty="0" smtClean="0">
                <a:ea typeface="ＭＳ Ｐゴシック" pitchFamily="34" charset="-128"/>
              </a:rPr>
              <a:t>’</a:t>
            </a:r>
            <a:r>
              <a:rPr lang="en-US" altLang="ja-JP" sz="1100" dirty="0" smtClean="0">
                <a:ea typeface="ＭＳ Ｐゴシック" pitchFamily="34" charset="-128"/>
              </a:rPr>
              <a:t>s </a:t>
            </a:r>
            <a:r>
              <a:rPr lang="ja-JP" altLang="en-US" sz="1100" dirty="0" smtClean="0">
                <a:ea typeface="ＭＳ Ｐゴシック" pitchFamily="34" charset="-128"/>
              </a:rPr>
              <a:t>“</a:t>
            </a:r>
            <a:r>
              <a:rPr lang="en-US" altLang="ja-JP" sz="1100" dirty="0" smtClean="0">
                <a:ea typeface="ＭＳ Ｐゴシック" pitchFamily="34" charset="-128"/>
              </a:rPr>
              <a:t>Daedalus and Icarus</a:t>
            </a:r>
            <a:r>
              <a:rPr lang="ja-JP" altLang="en-US" sz="1100" dirty="0" smtClean="0">
                <a:ea typeface="ＭＳ Ｐゴシック" pitchFamily="34" charset="-128"/>
              </a:rPr>
              <a:t>”</a:t>
            </a:r>
            <a:r>
              <a:rPr lang="en-US" altLang="ja-JP" sz="1100" dirty="0" smtClean="0">
                <a:ea typeface="ＭＳ Ｐゴシック" pitchFamily="34" charset="-128"/>
              </a:rPr>
              <a:t> that support the answer to Part A.</a:t>
            </a:r>
          </a:p>
          <a:p>
            <a:pPr marL="228600" indent="-228600">
              <a:lnSpc>
                <a:spcPct val="110000"/>
              </a:lnSpc>
              <a:buFont typeface="+mj-lt"/>
              <a:buAutoNum type="alphaLcPeriod"/>
              <a:defRPr/>
            </a:pPr>
            <a:r>
              <a:rPr lang="ja-JP" altLang="en-US" sz="1200" dirty="0" smtClean="0">
                <a:ea typeface="ＭＳ Ｐゴシック" pitchFamily="34" charset="-128"/>
              </a:rPr>
              <a:t>“</a:t>
            </a:r>
            <a:r>
              <a:rPr lang="en-US" altLang="ja-JP" sz="1200" dirty="0" smtClean="0">
                <a:ea typeface="ＭＳ Ｐゴシック" pitchFamily="34" charset="-128"/>
              </a:rPr>
              <a:t>and by his playfulness retard the work/his anxious father planned</a:t>
            </a:r>
            <a:r>
              <a:rPr lang="ja-JP" altLang="en-US" sz="1200" dirty="0" smtClean="0">
                <a:ea typeface="ＭＳ Ｐゴシック" pitchFamily="34" charset="-128"/>
              </a:rPr>
              <a:t>”</a:t>
            </a:r>
            <a:r>
              <a:rPr lang="en-US" altLang="ja-JP" sz="1200" dirty="0" smtClean="0">
                <a:ea typeface="ＭＳ Ｐゴシック" pitchFamily="34" charset="-128"/>
              </a:rPr>
              <a:t> (lines 310-311)*</a:t>
            </a:r>
          </a:p>
          <a:p>
            <a:pPr marL="228600" indent="-228600">
              <a:lnSpc>
                <a:spcPct val="110000"/>
              </a:lnSpc>
              <a:buFont typeface="+mj-lt"/>
              <a:buAutoNum type="alphaLcPeriod"/>
              <a:defRPr/>
            </a:pPr>
            <a:r>
              <a:rPr lang="ja-JP" altLang="en-US" sz="1200" dirty="0" smtClean="0">
                <a:ea typeface="ＭＳ Ｐゴシック" pitchFamily="34" charset="-128"/>
              </a:rPr>
              <a:t>“</a:t>
            </a:r>
            <a:r>
              <a:rPr lang="en-US" altLang="ja-JP" sz="1200" dirty="0" smtClean="0">
                <a:ea typeface="ＭＳ Ｐゴシック" pitchFamily="34" charset="-128"/>
              </a:rPr>
              <a:t>But when at last/the father finished it, he poised himself</a:t>
            </a:r>
            <a:r>
              <a:rPr lang="ja-JP" altLang="en-US" sz="1200" dirty="0" smtClean="0">
                <a:ea typeface="ＭＳ Ｐゴシック" pitchFamily="34" charset="-128"/>
              </a:rPr>
              <a:t>”</a:t>
            </a:r>
            <a:r>
              <a:rPr lang="en-US" altLang="ja-JP" sz="1200" dirty="0" smtClean="0">
                <a:ea typeface="ＭＳ Ｐゴシック" pitchFamily="34" charset="-128"/>
              </a:rPr>
              <a:t> (lines 312-313)</a:t>
            </a:r>
          </a:p>
          <a:p>
            <a:pPr marL="228600" indent="-228600">
              <a:lnSpc>
                <a:spcPct val="110000"/>
              </a:lnSpc>
              <a:buFont typeface="+mj-lt"/>
              <a:buAutoNum type="alphaLcPeriod"/>
              <a:defRPr/>
            </a:pPr>
            <a:r>
              <a:rPr lang="ja-JP" altLang="en-US" sz="1200" dirty="0" smtClean="0">
                <a:ea typeface="ＭＳ Ｐゴシック" pitchFamily="34" charset="-128"/>
              </a:rPr>
              <a:t>“</a:t>
            </a:r>
            <a:r>
              <a:rPr lang="en-US" altLang="ja-JP" sz="1200" dirty="0" smtClean="0">
                <a:ea typeface="ＭＳ Ｐゴシック" pitchFamily="34" charset="-128"/>
              </a:rPr>
              <a:t>he fitted on his son the plumed wings/ with trembling hands, while down his withered cheeks/the tears were falling</a:t>
            </a:r>
            <a:r>
              <a:rPr lang="ja-JP" altLang="en-US" sz="1200" dirty="0" smtClean="0">
                <a:ea typeface="ＭＳ Ｐゴシック" pitchFamily="34" charset="-128"/>
              </a:rPr>
              <a:t>”</a:t>
            </a:r>
            <a:r>
              <a:rPr lang="en-US" altLang="ja-JP" sz="1200" dirty="0" smtClean="0">
                <a:ea typeface="ＭＳ Ｐゴシック" pitchFamily="34" charset="-128"/>
              </a:rPr>
              <a:t> (lines  327-329)</a:t>
            </a:r>
          </a:p>
          <a:p>
            <a:pPr marL="228600" indent="-228600">
              <a:lnSpc>
                <a:spcPct val="110000"/>
              </a:lnSpc>
              <a:buFont typeface="+mj-lt"/>
              <a:buAutoNum type="alphaLcPeriod"/>
              <a:defRPr/>
            </a:pPr>
            <a:r>
              <a:rPr lang="ja-JP" altLang="en-US" sz="1200" dirty="0" smtClean="0">
                <a:ea typeface="ＭＳ Ｐゴシック" pitchFamily="34" charset="-128"/>
              </a:rPr>
              <a:t>“</a:t>
            </a:r>
            <a:r>
              <a:rPr lang="en-US" altLang="ja-JP" sz="1200" dirty="0" smtClean="0">
                <a:ea typeface="ＭＳ Ｐゴシック" pitchFamily="34" charset="-128"/>
              </a:rPr>
              <a:t>Proud of his success/the foolish Icarus forsook his guide</a:t>
            </a:r>
            <a:r>
              <a:rPr lang="ja-JP" altLang="en-US" sz="1200" dirty="0" smtClean="0">
                <a:ea typeface="ＭＳ Ｐゴシック" pitchFamily="34" charset="-128"/>
              </a:rPr>
              <a:t>”</a:t>
            </a:r>
            <a:r>
              <a:rPr lang="en-US" altLang="ja-JP" sz="1200" dirty="0" smtClean="0">
                <a:ea typeface="ＭＳ Ｐゴシック" pitchFamily="34" charset="-128"/>
              </a:rPr>
              <a:t> (lines 348-349)*</a:t>
            </a:r>
          </a:p>
          <a:p>
            <a:pPr marL="228600" indent="-228600">
              <a:lnSpc>
                <a:spcPct val="110000"/>
              </a:lnSpc>
              <a:buFont typeface="+mj-lt"/>
              <a:buAutoNum type="alphaLcPeriod"/>
              <a:defRPr/>
            </a:pPr>
            <a:r>
              <a:rPr lang="ja-JP" altLang="en-US" sz="1200" dirty="0" smtClean="0">
                <a:ea typeface="ＭＳ Ｐゴシック" pitchFamily="34" charset="-128"/>
              </a:rPr>
              <a:t>“</a:t>
            </a:r>
            <a:r>
              <a:rPr lang="en-US" altLang="ja-JP" sz="1200" dirty="0" smtClean="0">
                <a:ea typeface="ＭＳ Ｐゴシック" pitchFamily="34" charset="-128"/>
              </a:rPr>
              <a:t>and, bold in vanity, began to soar/rising above his wings to touch the skies</a:t>
            </a:r>
            <a:r>
              <a:rPr lang="ja-JP" altLang="en-US" sz="1200" dirty="0" smtClean="0">
                <a:ea typeface="ＭＳ Ｐゴシック" pitchFamily="34" charset="-128"/>
              </a:rPr>
              <a:t>”</a:t>
            </a:r>
            <a:r>
              <a:rPr lang="en-US" altLang="ja-JP" sz="1200" dirty="0" smtClean="0">
                <a:ea typeface="ＭＳ Ｐゴシック" pitchFamily="34" charset="-128"/>
              </a:rPr>
              <a:t> (lines 350-351)*</a:t>
            </a:r>
          </a:p>
          <a:p>
            <a:pPr marL="228600" indent="-228600">
              <a:lnSpc>
                <a:spcPct val="110000"/>
              </a:lnSpc>
              <a:buFont typeface="+mj-lt"/>
              <a:buAutoNum type="alphaLcPeriod"/>
              <a:defRPr/>
            </a:pPr>
            <a:r>
              <a:rPr lang="ja-JP" altLang="en-US" sz="1200" dirty="0" smtClean="0">
                <a:ea typeface="ＭＳ Ｐゴシック" pitchFamily="34" charset="-128"/>
              </a:rPr>
              <a:t>“</a:t>
            </a:r>
            <a:r>
              <a:rPr lang="en-US" altLang="ja-JP" sz="1200" dirty="0" smtClean="0">
                <a:ea typeface="ＭＳ Ｐゴシック" pitchFamily="34" charset="-128"/>
              </a:rPr>
              <a:t>and as the years went by the gifted youth/began to rival his instructor</a:t>
            </a:r>
            <a:r>
              <a:rPr lang="ja-JP" altLang="en-US" sz="1200" dirty="0" smtClean="0">
                <a:ea typeface="ＭＳ Ｐゴシック" pitchFamily="34" charset="-128"/>
              </a:rPr>
              <a:t>’</a:t>
            </a:r>
            <a:r>
              <a:rPr lang="en-US" altLang="ja-JP" sz="1200" dirty="0" smtClean="0">
                <a:ea typeface="ＭＳ Ｐゴシック" pitchFamily="34" charset="-128"/>
              </a:rPr>
              <a:t>s art</a:t>
            </a:r>
            <a:r>
              <a:rPr lang="ja-JP" altLang="en-US" sz="1200" dirty="0" smtClean="0">
                <a:ea typeface="ＭＳ Ｐゴシック" pitchFamily="34" charset="-128"/>
              </a:rPr>
              <a:t>”</a:t>
            </a:r>
            <a:r>
              <a:rPr lang="en-US" altLang="ja-JP" sz="1200" dirty="0" smtClean="0">
                <a:ea typeface="ＭＳ Ｐゴシック" pitchFamily="34" charset="-128"/>
              </a:rPr>
              <a:t> (lines 376-377)</a:t>
            </a:r>
          </a:p>
          <a:p>
            <a:pPr marL="228600" indent="-228600">
              <a:lnSpc>
                <a:spcPct val="110000"/>
              </a:lnSpc>
              <a:buFont typeface="+mj-lt"/>
              <a:buAutoNum type="alphaLcPeriod"/>
              <a:defRPr/>
            </a:pPr>
            <a:r>
              <a:rPr lang="ja-JP" altLang="en-US" sz="1200" dirty="0" smtClean="0">
                <a:ea typeface="ＭＳ Ｐゴシック" pitchFamily="34" charset="-128"/>
              </a:rPr>
              <a:t>“</a:t>
            </a:r>
            <a:r>
              <a:rPr lang="en-US" altLang="ja-JP" sz="1200" dirty="0" smtClean="0">
                <a:ea typeface="ＭＳ Ｐゴシック" pitchFamily="34" charset="-128"/>
              </a:rPr>
              <a:t>Wherefore Daedalus/enraged and envious, sought to slay the youth</a:t>
            </a:r>
            <a:r>
              <a:rPr lang="ja-JP" altLang="en-US" sz="1200" dirty="0" smtClean="0">
                <a:ea typeface="ＭＳ Ｐゴシック" pitchFamily="34" charset="-128"/>
              </a:rPr>
              <a:t>”</a:t>
            </a:r>
            <a:r>
              <a:rPr lang="en-US" altLang="ja-JP" sz="1200" dirty="0" smtClean="0">
                <a:ea typeface="ＭＳ Ｐゴシック" pitchFamily="34" charset="-128"/>
              </a:rPr>
              <a:t> (lines  384-385)</a:t>
            </a:r>
          </a:p>
          <a:p>
            <a:pPr marL="228600" indent="-228600">
              <a:lnSpc>
                <a:spcPct val="110000"/>
              </a:lnSpc>
              <a:buFont typeface="+mj-lt"/>
              <a:buAutoNum type="alphaLcPeriod"/>
              <a:defRPr/>
            </a:pPr>
            <a:r>
              <a:rPr lang="ja-JP" altLang="en-US" sz="1200" dirty="0" smtClean="0">
                <a:ea typeface="ＭＳ Ｐゴシック" pitchFamily="34" charset="-128"/>
              </a:rPr>
              <a:t>“</a:t>
            </a:r>
            <a:r>
              <a:rPr lang="en-US" altLang="ja-JP" sz="1200" dirty="0" smtClean="0">
                <a:ea typeface="ＭＳ Ｐゴシック" pitchFamily="34" charset="-128"/>
              </a:rPr>
              <a:t>The Partridge hides/in shaded places by the leafy trees…for it is  mindful of its former fall</a:t>
            </a:r>
            <a:r>
              <a:rPr lang="ja-JP" altLang="en-US" sz="1200" dirty="0" smtClean="0">
                <a:ea typeface="ＭＳ Ｐゴシック" pitchFamily="34" charset="-128"/>
              </a:rPr>
              <a:t>”</a:t>
            </a:r>
            <a:r>
              <a:rPr lang="en-US" altLang="ja-JP" sz="1200" dirty="0" smtClean="0">
                <a:ea typeface="ＭＳ Ｐゴシック" pitchFamily="34" charset="-128"/>
              </a:rPr>
              <a:t> (lines  395-396, 399)</a:t>
            </a:r>
          </a:p>
          <a:p>
            <a:pPr marL="0" indent="0">
              <a:buFont typeface="Calibri" pitchFamily="34" charset="0"/>
              <a:buAutoNum type="alphaLcPeriod"/>
              <a:defRPr/>
            </a:pPr>
            <a:endParaRPr lang="en-US" sz="500" dirty="0" smtClean="0">
              <a:ea typeface="ＭＳ Ｐゴシック" pitchFamily="34" charset="-128"/>
            </a:endParaRPr>
          </a:p>
          <a:p>
            <a:pPr marL="0" indent="0">
              <a:buFont typeface="Calibri" pitchFamily="34" charset="0"/>
              <a:buAutoNum type="alphaLcPeriod"/>
              <a:defRPr/>
            </a:pPr>
            <a:endParaRPr lang="en-US" sz="400" dirty="0" smtClean="0">
              <a:ea typeface="ＭＳ Ｐゴシック" pitchFamily="34" charset="-128"/>
            </a:endParaRPr>
          </a:p>
          <a:p>
            <a:pPr marL="0" indent="0">
              <a:buFont typeface="Calibri" pitchFamily="34" charset="0"/>
              <a:buAutoNum type="alphaLcPeriod"/>
              <a:defRPr/>
            </a:pPr>
            <a:endParaRPr lang="en-US" sz="400" dirty="0" smtClean="0">
              <a:ea typeface="ＭＳ Ｐゴシック" pitchFamily="34" charset="-128"/>
            </a:endParaRPr>
          </a:p>
          <a:p>
            <a:pPr marL="0" indent="0">
              <a:buFont typeface="Arial" charset="0"/>
              <a:buAutoNum type="alphaLcPeriod"/>
              <a:defRPr/>
            </a:pPr>
            <a:endParaRPr lang="en-US" sz="400" dirty="0" smtClean="0">
              <a:ea typeface="ＭＳ Ｐゴシック" pitchFamily="34" charset="-128"/>
            </a:endParaRPr>
          </a:p>
          <a:p>
            <a:pPr marL="0" indent="0">
              <a:buFont typeface="Arial" charset="0"/>
              <a:buAutoNum type="alphaLcPeriod"/>
              <a:defRPr/>
            </a:pPr>
            <a:endParaRPr lang="en-US" sz="400" dirty="0" smtClean="0">
              <a:ea typeface="ＭＳ Ｐゴシック" pitchFamily="34" charset="-128"/>
            </a:endParaRPr>
          </a:p>
          <a:p>
            <a:pPr marL="0" indent="0">
              <a:buFont typeface="Arial" charset="0"/>
              <a:buAutoNum type="alphaLcPeriod"/>
              <a:defRPr/>
            </a:pPr>
            <a:endParaRPr lang="en-US" sz="400" dirty="0" smtClean="0">
              <a:ea typeface="ＭＳ Ｐゴシック" pitchFamily="34" charset="-128"/>
            </a:endParaRPr>
          </a:p>
          <a:p>
            <a:pPr marL="0" indent="0">
              <a:buFont typeface="Arial" charset="0"/>
              <a:buAutoNum type="alphaLcPeriod"/>
              <a:defRPr/>
            </a:pPr>
            <a:endParaRPr lang="en-US" sz="400" dirty="0" smtClean="0">
              <a:ea typeface="ＭＳ Ｐゴシック" pitchFamily="34" charset="-128"/>
            </a:endParaRPr>
          </a:p>
          <a:p>
            <a:pPr marL="0" indent="0">
              <a:buFont typeface="Arial" charset="0"/>
              <a:buAutoNum type="alphaLcPeriod"/>
              <a:defRPr/>
            </a:pPr>
            <a:endParaRPr lang="en-US" sz="400" dirty="0" smtClean="0">
              <a:ea typeface="ＭＳ Ｐゴシック" pitchFamily="34" charset="-128"/>
            </a:endParaRPr>
          </a:p>
          <a:p>
            <a:pPr marL="0" indent="0">
              <a:buFont typeface="Arial" charset="0"/>
              <a:buAutoNum type="alphaLcPeriod"/>
              <a:defRPr/>
            </a:pPr>
            <a:endParaRPr lang="en-US" sz="400" dirty="0" smtClean="0">
              <a:ea typeface="ＭＳ Ｐゴシック" pitchFamily="34" charset="-128"/>
            </a:endParaRPr>
          </a:p>
          <a:p>
            <a:pPr marL="0" indent="0">
              <a:buFont typeface="Arial" charset="0"/>
              <a:buNone/>
              <a:defRPr/>
            </a:pPr>
            <a:r>
              <a:rPr lang="en-US" sz="400" dirty="0" smtClean="0">
                <a:ea typeface="ＭＳ Ｐゴシック" pitchFamily="34" charset="-128"/>
              </a:rPr>
              <a:t> </a:t>
            </a:r>
          </a:p>
          <a:p>
            <a:pPr marL="0" indent="0">
              <a:buFont typeface="Arial" charset="0"/>
              <a:buNone/>
              <a:defRPr/>
            </a:pPr>
            <a:endParaRPr lang="en-US" sz="400" dirty="0" smtClean="0">
              <a:ea typeface="ＭＳ Ｐゴシック" pitchFamily="34" charset="-128"/>
            </a:endParaRPr>
          </a:p>
        </p:txBody>
      </p:sp>
      <p:sp>
        <p:nvSpPr>
          <p:cNvPr id="2" name="Title 1"/>
          <p:cNvSpPr>
            <a:spLocks noGrp="1"/>
          </p:cNvSpPr>
          <p:nvPr>
            <p:ph type="title"/>
          </p:nvPr>
        </p:nvSpPr>
        <p:spPr/>
        <p:txBody>
          <a:bodyPr>
            <a:noAutofit/>
          </a:bodyPr>
          <a:lstStyle/>
          <a:p>
            <a:pPr>
              <a:defRPr/>
            </a:pPr>
            <a:r>
              <a:rPr lang="en-US" dirty="0" smtClean="0">
                <a:latin typeface="+mn-lt"/>
                <a:ea typeface="+mj-ea"/>
                <a:cs typeface="Century Gothic"/>
              </a:rPr>
              <a:t>Grade 10 Evidence-Based Selected-Response Item</a:t>
            </a:r>
            <a:endParaRPr lang="en-US" dirty="0">
              <a:latin typeface="+mn-lt"/>
              <a:ea typeface="+mj-ea"/>
              <a:cs typeface="Century Gothic"/>
            </a:endParaRPr>
          </a:p>
        </p:txBody>
      </p:sp>
      <p:sp>
        <p:nvSpPr>
          <p:cNvPr id="35844"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3494F594-1D19-49D8-A2B7-40EFB25C7EB1}" type="slidenum">
              <a:rPr lang="en-US" smtClean="0">
                <a:latin typeface="Calibri" pitchFamily="34" charset="0"/>
              </a:rPr>
              <a:pPr eaLnBrk="1" hangingPunct="1"/>
              <a:t>14</a:t>
            </a:fld>
            <a:endParaRPr lang="en-US" smtClean="0">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p:cNvSpPr>
            <a:spLocks noGrp="1"/>
          </p:cNvSpPr>
          <p:nvPr>
            <p:ph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68263" indent="0">
              <a:lnSpc>
                <a:spcPct val="80000"/>
              </a:lnSpc>
              <a:buFont typeface="Arial" charset="0"/>
              <a:buNone/>
              <a:defRPr/>
            </a:pPr>
            <a:r>
              <a:rPr lang="en-US" sz="1700" b="1" dirty="0" smtClean="0">
                <a:ea typeface="ＭＳ Ｐゴシック" pitchFamily="34" charset="-128"/>
              </a:rPr>
              <a:t>Part A</a:t>
            </a:r>
          </a:p>
          <a:p>
            <a:pPr marL="68263" indent="0">
              <a:lnSpc>
                <a:spcPct val="80000"/>
              </a:lnSpc>
              <a:buFont typeface="Arial" charset="0"/>
              <a:buNone/>
              <a:defRPr/>
            </a:pPr>
            <a:r>
              <a:rPr lang="en-US" sz="1800" dirty="0" smtClean="0">
                <a:ea typeface="ＭＳ Ｐゴシック" pitchFamily="34" charset="-128"/>
              </a:rPr>
              <a:t>What does the word vanity mean in these lines from the text </a:t>
            </a:r>
            <a:r>
              <a:rPr lang="ja-JP" altLang="en-US" sz="1800" dirty="0" smtClean="0">
                <a:ea typeface="ＭＳ Ｐゴシック" pitchFamily="34" charset="-128"/>
              </a:rPr>
              <a:t>“</a:t>
            </a:r>
            <a:r>
              <a:rPr lang="en-US" altLang="ja-JP" sz="1800" dirty="0" smtClean="0">
                <a:ea typeface="ＭＳ Ｐゴシック" pitchFamily="34" charset="-128"/>
              </a:rPr>
              <a:t>Daedalus and Icarus</a:t>
            </a:r>
            <a:r>
              <a:rPr lang="ja-JP" altLang="en-US" sz="1800" dirty="0" smtClean="0">
                <a:ea typeface="ＭＳ Ｐゴシック" pitchFamily="34" charset="-128"/>
              </a:rPr>
              <a:t>”</a:t>
            </a:r>
            <a:r>
              <a:rPr lang="en-US" altLang="ja-JP" sz="1800" dirty="0" smtClean="0">
                <a:ea typeface="ＭＳ Ｐゴシック" pitchFamily="34" charset="-128"/>
              </a:rPr>
              <a:t>?</a:t>
            </a:r>
          </a:p>
          <a:p>
            <a:pPr marL="365125" lvl="1" indent="0">
              <a:lnSpc>
                <a:spcPct val="80000"/>
              </a:lnSpc>
              <a:buFont typeface="Arial" charset="0"/>
              <a:buNone/>
              <a:defRPr/>
            </a:pPr>
            <a:r>
              <a:rPr lang="ja-JP" altLang="en-US" sz="1800" dirty="0" smtClean="0">
                <a:ea typeface="ＭＳ Ｐゴシック" pitchFamily="34" charset="-128"/>
              </a:rPr>
              <a:t>“</a:t>
            </a:r>
            <a:r>
              <a:rPr lang="en-US" altLang="ja-JP" sz="1800" dirty="0" smtClean="0">
                <a:ea typeface="ＭＳ Ｐゴシック" pitchFamily="34" charset="-128"/>
              </a:rPr>
              <a:t>Proud of his success, the foolish Icarus forsook his guide, and, bold in vanity, began to soar</a:t>
            </a:r>
            <a:r>
              <a:rPr lang="ja-JP" altLang="en-US" sz="1800" dirty="0" smtClean="0">
                <a:ea typeface="ＭＳ Ｐゴシック" pitchFamily="34" charset="-128"/>
              </a:rPr>
              <a:t>”</a:t>
            </a:r>
            <a:r>
              <a:rPr lang="en-US" altLang="ja-JP" sz="1800" dirty="0" smtClean="0">
                <a:ea typeface="ＭＳ Ｐゴシック" pitchFamily="34" charset="-128"/>
              </a:rPr>
              <a:t> (lines 345-349)</a:t>
            </a:r>
          </a:p>
          <a:p>
            <a:pPr marL="708025" lvl="1" indent="-342900">
              <a:lnSpc>
                <a:spcPct val="80000"/>
              </a:lnSpc>
              <a:buFont typeface="+mj-lt"/>
              <a:buAutoNum type="alphaLcPeriod"/>
              <a:defRPr/>
            </a:pPr>
            <a:r>
              <a:rPr lang="en-US" sz="1800" dirty="0" smtClean="0">
                <a:ea typeface="ＭＳ Ｐゴシック" pitchFamily="34" charset="-128"/>
              </a:rPr>
              <a:t>arrogance*</a:t>
            </a:r>
          </a:p>
          <a:p>
            <a:pPr marL="708025" lvl="1" indent="-342900">
              <a:lnSpc>
                <a:spcPct val="80000"/>
              </a:lnSpc>
              <a:buFont typeface="+mj-lt"/>
              <a:buAutoNum type="alphaLcPeriod"/>
              <a:defRPr/>
            </a:pPr>
            <a:r>
              <a:rPr lang="en-US" sz="1800" dirty="0" smtClean="0">
                <a:ea typeface="ＭＳ Ｐゴシック" pitchFamily="34" charset="-128"/>
              </a:rPr>
              <a:t>fear</a:t>
            </a:r>
          </a:p>
          <a:p>
            <a:pPr marL="708025" lvl="1" indent="-342900">
              <a:lnSpc>
                <a:spcPct val="80000"/>
              </a:lnSpc>
              <a:buFont typeface="+mj-lt"/>
              <a:buAutoNum type="alphaLcPeriod"/>
              <a:defRPr/>
            </a:pPr>
            <a:r>
              <a:rPr lang="en-US" sz="1800" dirty="0" smtClean="0">
                <a:ea typeface="ＭＳ Ｐゴシック" pitchFamily="34" charset="-128"/>
              </a:rPr>
              <a:t>heroism</a:t>
            </a:r>
          </a:p>
          <a:p>
            <a:pPr marL="708025" lvl="1" indent="-342900">
              <a:lnSpc>
                <a:spcPct val="80000"/>
              </a:lnSpc>
              <a:buFont typeface="+mj-lt"/>
              <a:buAutoNum type="alphaLcPeriod"/>
              <a:defRPr/>
            </a:pPr>
            <a:r>
              <a:rPr lang="en-US" sz="1800" dirty="0" smtClean="0">
                <a:ea typeface="ＭＳ Ｐゴシック" pitchFamily="34" charset="-128"/>
              </a:rPr>
              <a:t>enthusiasm</a:t>
            </a:r>
          </a:p>
          <a:p>
            <a:pPr marL="68263" indent="0">
              <a:lnSpc>
                <a:spcPct val="80000"/>
              </a:lnSpc>
              <a:buFont typeface="Arial" charset="0"/>
              <a:buNone/>
              <a:defRPr/>
            </a:pPr>
            <a:endParaRPr lang="en-US" sz="1800" dirty="0" smtClean="0">
              <a:ea typeface="ＭＳ Ｐゴシック" pitchFamily="34" charset="-128"/>
            </a:endParaRPr>
          </a:p>
          <a:p>
            <a:pPr marL="68263" indent="0">
              <a:lnSpc>
                <a:spcPct val="80000"/>
              </a:lnSpc>
              <a:buFont typeface="Arial" charset="0"/>
              <a:buNone/>
              <a:defRPr/>
            </a:pPr>
            <a:r>
              <a:rPr lang="en-US" sz="1800" b="1" dirty="0" smtClean="0">
                <a:ea typeface="ＭＳ Ｐゴシック" pitchFamily="34" charset="-128"/>
              </a:rPr>
              <a:t>Part B</a:t>
            </a:r>
          </a:p>
          <a:p>
            <a:pPr marL="68263" indent="0">
              <a:lnSpc>
                <a:spcPct val="80000"/>
              </a:lnSpc>
              <a:buFont typeface="Arial" charset="0"/>
              <a:buNone/>
              <a:defRPr/>
            </a:pPr>
            <a:r>
              <a:rPr lang="en-US" sz="1800" dirty="0" smtClean="0">
                <a:ea typeface="ＭＳ Ｐゴシック" pitchFamily="34" charset="-128"/>
              </a:rPr>
              <a:t>Which word from the lines from the text in Part A best helps the reader understand the meaning of vanity?</a:t>
            </a:r>
          </a:p>
          <a:p>
            <a:pPr marL="708025" lvl="1" indent="-342900">
              <a:lnSpc>
                <a:spcPct val="80000"/>
              </a:lnSpc>
              <a:buFont typeface="+mj-lt"/>
              <a:buAutoNum type="alphaLcPeriod"/>
              <a:defRPr/>
            </a:pPr>
            <a:r>
              <a:rPr lang="en-US" sz="1800" dirty="0" smtClean="0">
                <a:ea typeface="ＭＳ Ｐゴシック" pitchFamily="34" charset="-128"/>
              </a:rPr>
              <a:t>proud*</a:t>
            </a:r>
          </a:p>
          <a:p>
            <a:pPr marL="708025" lvl="1" indent="-342900">
              <a:lnSpc>
                <a:spcPct val="80000"/>
              </a:lnSpc>
              <a:buFont typeface="+mj-lt"/>
              <a:buAutoNum type="alphaLcPeriod"/>
              <a:defRPr/>
            </a:pPr>
            <a:r>
              <a:rPr lang="en-US" sz="1800" dirty="0" smtClean="0">
                <a:ea typeface="ＭＳ Ｐゴシック" pitchFamily="34" charset="-128"/>
              </a:rPr>
              <a:t>success</a:t>
            </a:r>
          </a:p>
          <a:p>
            <a:pPr marL="708025" lvl="1" indent="-342900">
              <a:lnSpc>
                <a:spcPct val="80000"/>
              </a:lnSpc>
              <a:buFont typeface="+mj-lt"/>
              <a:buAutoNum type="alphaLcPeriod"/>
              <a:defRPr/>
            </a:pPr>
            <a:r>
              <a:rPr lang="en-US" sz="1800" dirty="0" smtClean="0">
                <a:ea typeface="ＭＳ Ｐゴシック" pitchFamily="34" charset="-128"/>
              </a:rPr>
              <a:t>foolish</a:t>
            </a:r>
          </a:p>
          <a:p>
            <a:pPr marL="708025" lvl="1" indent="-342900">
              <a:lnSpc>
                <a:spcPct val="80000"/>
              </a:lnSpc>
              <a:buFont typeface="+mj-lt"/>
              <a:buAutoNum type="alphaLcPeriod"/>
              <a:defRPr/>
            </a:pPr>
            <a:r>
              <a:rPr lang="en-US" sz="1800" dirty="0" smtClean="0">
                <a:ea typeface="ＭＳ Ｐゴシック" pitchFamily="34" charset="-128"/>
              </a:rPr>
              <a:t>soar</a:t>
            </a:r>
          </a:p>
          <a:p>
            <a:pPr marL="365125" lvl="1" indent="0">
              <a:lnSpc>
                <a:spcPct val="80000"/>
              </a:lnSpc>
              <a:buFont typeface="Arial" charset="0"/>
              <a:buNone/>
              <a:defRPr/>
            </a:pPr>
            <a:endParaRPr lang="en-US" sz="1700" dirty="0" smtClean="0">
              <a:ea typeface="ＭＳ Ｐゴシック" pitchFamily="34" charset="-128"/>
            </a:endParaRPr>
          </a:p>
          <a:p>
            <a:pPr marL="68263" indent="0">
              <a:lnSpc>
                <a:spcPct val="80000"/>
              </a:lnSpc>
              <a:buFont typeface="Arial" charset="0"/>
              <a:buNone/>
              <a:defRPr/>
            </a:pPr>
            <a:endParaRPr lang="en-US" sz="2200" dirty="0" smtClean="0">
              <a:ea typeface="ＭＳ Ｐゴシック" pitchFamily="34" charset="-128"/>
            </a:endParaRPr>
          </a:p>
        </p:txBody>
      </p:sp>
      <p:sp>
        <p:nvSpPr>
          <p:cNvPr id="2" name="Title 1"/>
          <p:cNvSpPr>
            <a:spLocks noGrp="1"/>
          </p:cNvSpPr>
          <p:nvPr>
            <p:ph type="title"/>
          </p:nvPr>
        </p:nvSpPr>
        <p:spPr/>
        <p:txBody>
          <a:bodyPr>
            <a:noAutofit/>
          </a:bodyPr>
          <a:lstStyle/>
          <a:p>
            <a:pPr>
              <a:defRPr/>
            </a:pPr>
            <a:r>
              <a:rPr lang="en-US" dirty="0">
                <a:latin typeface="+mn-lt"/>
                <a:ea typeface="+mj-ea"/>
                <a:cs typeface="Century Gothic"/>
              </a:rPr>
              <a:t>Grade 10 </a:t>
            </a:r>
            <a:r>
              <a:rPr lang="en-US" dirty="0" smtClean="0">
                <a:latin typeface="+mn-lt"/>
                <a:ea typeface="+mj-ea"/>
                <a:cs typeface="Century Gothic"/>
              </a:rPr>
              <a:t>Evidence-Based Selected-Response </a:t>
            </a:r>
            <a:r>
              <a:rPr lang="en-US" dirty="0">
                <a:latin typeface="+mn-lt"/>
                <a:ea typeface="+mj-ea"/>
                <a:cs typeface="Century Gothic"/>
              </a:rPr>
              <a:t>Item</a:t>
            </a:r>
            <a:endParaRPr lang="en-US" dirty="0">
              <a:latin typeface="+mn-lt"/>
              <a:ea typeface="+mj-ea"/>
            </a:endParaRPr>
          </a:p>
        </p:txBody>
      </p:sp>
      <p:sp>
        <p:nvSpPr>
          <p:cNvPr id="37892"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B2F1AABA-0119-46B4-AB10-923FA43B99AB}" type="slidenum">
              <a:rPr lang="en-US" smtClean="0">
                <a:latin typeface="Calibri" pitchFamily="34" charset="0"/>
              </a:rPr>
              <a:pPr eaLnBrk="1" hangingPunct="1"/>
              <a:t>15</a:t>
            </a:fld>
            <a:endParaRPr lang="en-US" smtClean="0">
              <a:latin typeface="Calibri"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lnSpc>
                <a:spcPct val="120000"/>
              </a:lnSpc>
              <a:buFont typeface="Arial" pitchFamily="34" charset="0"/>
              <a:buChar char="•"/>
              <a:defRPr/>
            </a:pPr>
            <a:r>
              <a:rPr lang="en-US" sz="2700" dirty="0" smtClean="0">
                <a:ea typeface="+mn-ea"/>
                <a:cs typeface="Century Gothic"/>
              </a:rPr>
              <a:t>Session 1:</a:t>
            </a:r>
          </a:p>
          <a:p>
            <a:pPr lvl="1">
              <a:lnSpc>
                <a:spcPct val="120000"/>
              </a:lnSpc>
              <a:buFont typeface="Arial" pitchFamily="34" charset="0"/>
              <a:buChar char="–"/>
              <a:defRPr/>
            </a:pPr>
            <a:r>
              <a:rPr lang="en-US" sz="2600" dirty="0" smtClean="0">
                <a:ea typeface="+mn-ea"/>
                <a:cs typeface="Century Gothic"/>
              </a:rPr>
              <a:t>Students </a:t>
            </a:r>
            <a:r>
              <a:rPr lang="en-US" sz="2600" dirty="0">
                <a:ea typeface="+mn-ea"/>
                <a:cs typeface="Century Gothic"/>
              </a:rPr>
              <a:t>begin by reading </a:t>
            </a:r>
            <a:r>
              <a:rPr lang="en-US" sz="2600" dirty="0" smtClean="0">
                <a:ea typeface="+mn-ea"/>
                <a:cs typeface="Century Gothic"/>
              </a:rPr>
              <a:t>an anchor text that introduces the topic.  EBSR and TECR items </a:t>
            </a:r>
            <a:r>
              <a:rPr lang="en-US" sz="2600" dirty="0">
                <a:ea typeface="+mn-ea"/>
                <a:cs typeface="Century Gothic"/>
              </a:rPr>
              <a:t>ask students to gather key details about </a:t>
            </a:r>
            <a:r>
              <a:rPr lang="en-US" sz="2600" dirty="0" smtClean="0">
                <a:ea typeface="+mn-ea"/>
                <a:cs typeface="Century Gothic"/>
              </a:rPr>
              <a:t>the passage to support their understanding.</a:t>
            </a:r>
            <a:endParaRPr lang="en-US" sz="2600" dirty="0">
              <a:ea typeface="+mn-ea"/>
              <a:cs typeface="Century Gothic"/>
            </a:endParaRPr>
          </a:p>
          <a:p>
            <a:pPr lvl="1">
              <a:lnSpc>
                <a:spcPct val="120000"/>
              </a:lnSpc>
              <a:buFont typeface="Arial" pitchFamily="34" charset="0"/>
              <a:buChar char="–"/>
              <a:defRPr/>
            </a:pPr>
            <a:r>
              <a:rPr lang="en-US" sz="2600" dirty="0" smtClean="0">
                <a:ea typeface="+mn-ea"/>
                <a:cs typeface="Century Gothic"/>
              </a:rPr>
              <a:t>Then, they write </a:t>
            </a:r>
            <a:r>
              <a:rPr lang="en-US" sz="2600" dirty="0">
                <a:ea typeface="+mn-ea"/>
                <a:cs typeface="Century Gothic"/>
              </a:rPr>
              <a:t>a summary </a:t>
            </a:r>
            <a:r>
              <a:rPr lang="en-US" sz="2600" dirty="0" smtClean="0">
                <a:ea typeface="+mn-ea"/>
                <a:cs typeface="Century Gothic"/>
              </a:rPr>
              <a:t>or short analysis of the piece.</a:t>
            </a:r>
          </a:p>
          <a:p>
            <a:pPr>
              <a:lnSpc>
                <a:spcPct val="120000"/>
              </a:lnSpc>
              <a:buFont typeface="Arial" pitchFamily="34" charset="0"/>
              <a:buChar char="•"/>
              <a:defRPr/>
            </a:pPr>
            <a:r>
              <a:rPr lang="en-US" sz="2600" dirty="0" smtClean="0">
                <a:ea typeface="+mn-ea"/>
                <a:cs typeface="Century Gothic"/>
              </a:rPr>
              <a:t>Session 2:</a:t>
            </a:r>
            <a:endParaRPr lang="en-US" sz="2600" dirty="0">
              <a:ea typeface="+mn-ea"/>
              <a:cs typeface="Century Gothic"/>
            </a:endParaRPr>
          </a:p>
          <a:p>
            <a:pPr lvl="1">
              <a:lnSpc>
                <a:spcPct val="120000"/>
              </a:lnSpc>
              <a:buFont typeface="Arial" pitchFamily="34" charset="0"/>
              <a:buChar char="–"/>
              <a:defRPr/>
            </a:pPr>
            <a:r>
              <a:rPr lang="en-US" sz="2600" dirty="0">
                <a:ea typeface="+mn-ea"/>
                <a:cs typeface="Century Gothic"/>
              </a:rPr>
              <a:t>S</a:t>
            </a:r>
            <a:r>
              <a:rPr lang="en-US" sz="2600" dirty="0" smtClean="0">
                <a:ea typeface="+mn-ea"/>
                <a:cs typeface="Century Gothic"/>
              </a:rPr>
              <a:t>tudents </a:t>
            </a:r>
            <a:r>
              <a:rPr lang="en-US" sz="2600" dirty="0">
                <a:ea typeface="+mn-ea"/>
                <a:cs typeface="Century Gothic"/>
              </a:rPr>
              <a:t>read two additional </a:t>
            </a:r>
            <a:r>
              <a:rPr lang="en-US" sz="2600" dirty="0" smtClean="0">
                <a:ea typeface="+mn-ea"/>
                <a:cs typeface="Century Gothic"/>
              </a:rPr>
              <a:t>sources (may include a multimedia text) </a:t>
            </a:r>
            <a:r>
              <a:rPr lang="en-US" sz="2600" dirty="0">
                <a:ea typeface="+mn-ea"/>
                <a:cs typeface="Century Gothic"/>
              </a:rPr>
              <a:t>and answer a few questions about each text to learn more about </a:t>
            </a:r>
            <a:r>
              <a:rPr lang="en-US" sz="2600" dirty="0" smtClean="0">
                <a:ea typeface="+mn-ea"/>
                <a:cs typeface="Century Gothic"/>
              </a:rPr>
              <a:t>the topic so they are ready to write </a:t>
            </a:r>
            <a:r>
              <a:rPr lang="en-US" sz="2600" dirty="0">
                <a:ea typeface="+mn-ea"/>
                <a:cs typeface="Century Gothic"/>
              </a:rPr>
              <a:t>the final essay and to show their reading comprehension. </a:t>
            </a:r>
            <a:endParaRPr lang="en-US" sz="2600" dirty="0" smtClean="0">
              <a:ea typeface="+mn-ea"/>
              <a:cs typeface="Century Gothic"/>
            </a:endParaRPr>
          </a:p>
          <a:p>
            <a:pPr lvl="1">
              <a:lnSpc>
                <a:spcPct val="120000"/>
              </a:lnSpc>
              <a:buFont typeface="Arial" pitchFamily="34" charset="0"/>
              <a:buChar char="–"/>
              <a:defRPr/>
            </a:pPr>
            <a:r>
              <a:rPr lang="en-US" sz="2600" dirty="0" smtClean="0">
                <a:ea typeface="+mn-ea"/>
                <a:cs typeface="Century Gothic"/>
              </a:rPr>
              <a:t>Finally</a:t>
            </a:r>
            <a:r>
              <a:rPr lang="en-US" sz="2600" dirty="0">
                <a:ea typeface="+mn-ea"/>
                <a:cs typeface="Century Gothic"/>
              </a:rPr>
              <a:t>, students </a:t>
            </a:r>
            <a:r>
              <a:rPr lang="en-US" sz="2600" dirty="0" smtClean="0">
                <a:ea typeface="+mn-ea"/>
                <a:cs typeface="Century Gothic"/>
              </a:rPr>
              <a:t>mirror the research process by synthesizing </a:t>
            </a:r>
            <a:r>
              <a:rPr lang="en-US" sz="2600" dirty="0">
                <a:ea typeface="+mn-ea"/>
                <a:cs typeface="Century Gothic"/>
              </a:rPr>
              <a:t>their understandings </a:t>
            </a:r>
            <a:r>
              <a:rPr lang="en-US" sz="2600" dirty="0" smtClean="0">
                <a:ea typeface="+mn-ea"/>
                <a:cs typeface="Century Gothic"/>
              </a:rPr>
              <a:t>into an analytic essay using textual evidence from several of the sources.</a:t>
            </a:r>
            <a:endParaRPr lang="en-US" sz="2600" dirty="0">
              <a:ea typeface="+mn-ea"/>
              <a:cs typeface="Century Gothic"/>
            </a:endParaRPr>
          </a:p>
          <a:p>
            <a:pPr>
              <a:buFont typeface="Arial" pitchFamily="34" charset="0"/>
              <a:buChar char="•"/>
              <a:defRPr/>
            </a:pPr>
            <a:endParaRPr lang="en-US" dirty="0">
              <a:ea typeface="+mn-ea"/>
            </a:endParaRPr>
          </a:p>
        </p:txBody>
      </p:sp>
      <p:sp>
        <p:nvSpPr>
          <p:cNvPr id="2" name="Title 1"/>
          <p:cNvSpPr>
            <a:spLocks noGrp="1"/>
          </p:cNvSpPr>
          <p:nvPr>
            <p:ph type="title"/>
          </p:nvPr>
        </p:nvSpPr>
        <p:spPr/>
        <p:txBody>
          <a:bodyPr>
            <a:noAutofit/>
          </a:bodyPr>
          <a:lstStyle/>
          <a:p>
            <a:pPr>
              <a:defRPr/>
            </a:pPr>
            <a:r>
              <a:rPr lang="en-US" dirty="0">
                <a:latin typeface="+mn-lt"/>
                <a:ea typeface="+mj-ea"/>
                <a:cs typeface="Century Gothic"/>
              </a:rPr>
              <a:t>Understanding the Research Simulation </a:t>
            </a:r>
            <a:r>
              <a:rPr lang="en-US" dirty="0" smtClean="0">
                <a:latin typeface="+mn-lt"/>
                <a:ea typeface="+mj-ea"/>
                <a:cs typeface="Century Gothic"/>
              </a:rPr>
              <a:t>Task</a:t>
            </a:r>
            <a:endParaRPr lang="en-US" dirty="0">
              <a:latin typeface="+mn-lt"/>
              <a:ea typeface="+mj-ea"/>
              <a:cs typeface="Century Gothic"/>
            </a:endParaRPr>
          </a:p>
        </p:txBody>
      </p:sp>
      <p:sp>
        <p:nvSpPr>
          <p:cNvPr id="40964"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1887224D-9D10-4FE3-A6BD-287D375C1FF5}" type="slidenum">
              <a:rPr lang="en-US" smtClean="0">
                <a:latin typeface="Calibri" pitchFamily="34" charset="0"/>
              </a:rPr>
              <a:pPr eaLnBrk="1" hangingPunct="1"/>
              <a:t>16</a:t>
            </a:fld>
            <a:endParaRPr lang="en-US" smtClean="0">
              <a:latin typeface="Calibr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nSpc>
                <a:spcPct val="110000"/>
              </a:lnSpc>
              <a:buFont typeface="Arial" charset="0"/>
              <a:buNone/>
            </a:pPr>
            <a:endParaRPr lang="en-US" smtClean="0">
              <a:ea typeface="ＭＳ Ｐゴシック" pitchFamily="34" charset="-128"/>
            </a:endParaRPr>
          </a:p>
          <a:p>
            <a:pPr marL="0" indent="0">
              <a:lnSpc>
                <a:spcPct val="110000"/>
              </a:lnSpc>
              <a:buFont typeface="Arial" charset="0"/>
              <a:buNone/>
            </a:pPr>
            <a:r>
              <a:rPr lang="en-US" smtClean="0">
                <a:ea typeface="ＭＳ Ｐゴシック" pitchFamily="34" charset="-128"/>
              </a:rPr>
              <a:t>Based on the information in the text </a:t>
            </a:r>
            <a:r>
              <a:rPr lang="ja-JP" altLang="en-US" smtClean="0">
                <a:ea typeface="ＭＳ Ｐゴシック" pitchFamily="34" charset="-128"/>
              </a:rPr>
              <a:t>“</a:t>
            </a:r>
            <a:r>
              <a:rPr lang="en-US" altLang="ja-JP" smtClean="0">
                <a:ea typeface="ＭＳ Ｐゴシック" pitchFamily="34" charset="-128"/>
              </a:rPr>
              <a:t>Biography of Amelia Earhart,</a:t>
            </a:r>
            <a:r>
              <a:rPr lang="ja-JP" altLang="en-US" smtClean="0">
                <a:ea typeface="ＭＳ Ｐゴシック" pitchFamily="34" charset="-128"/>
              </a:rPr>
              <a:t>”</a:t>
            </a:r>
            <a:r>
              <a:rPr lang="en-US" altLang="ja-JP" smtClean="0">
                <a:ea typeface="ＭＳ Ｐゴシック" pitchFamily="34" charset="-128"/>
              </a:rPr>
              <a:t> write an essay that summarizes and explains the challenges Earhart faced throughout her life. Remember to use textual evidence to support your ideas.</a:t>
            </a:r>
          </a:p>
          <a:p>
            <a:pPr marL="0" indent="0">
              <a:buFont typeface="Arial" charset="0"/>
              <a:buNone/>
            </a:pPr>
            <a:endParaRPr lang="en-US" smtClean="0">
              <a:ea typeface="ＭＳ Ｐゴシック" pitchFamily="34" charset="-128"/>
            </a:endParaRPr>
          </a:p>
        </p:txBody>
      </p:sp>
      <p:sp>
        <p:nvSpPr>
          <p:cNvPr id="2" name="Title 1"/>
          <p:cNvSpPr>
            <a:spLocks noGrp="1"/>
          </p:cNvSpPr>
          <p:nvPr>
            <p:ph type="title"/>
          </p:nvPr>
        </p:nvSpPr>
        <p:spPr/>
        <p:txBody>
          <a:bodyPr>
            <a:noAutofit/>
          </a:bodyPr>
          <a:lstStyle/>
          <a:p>
            <a:pPr>
              <a:tabLst>
                <a:tab pos="8229600" algn="l"/>
              </a:tabLst>
              <a:defRPr/>
            </a:pPr>
            <a:r>
              <a:rPr lang="en-US" dirty="0" smtClean="0">
                <a:latin typeface="+mn-lt"/>
                <a:ea typeface="+mj-ea"/>
                <a:cs typeface="Century Gothic"/>
              </a:rPr>
              <a:t>Grade 7 Analytical Prose Constructed-Response Item #1</a:t>
            </a:r>
            <a:endParaRPr lang="en-US" dirty="0">
              <a:latin typeface="+mn-lt"/>
              <a:ea typeface="+mj-ea"/>
              <a:cs typeface="Century Gothic"/>
            </a:endParaRPr>
          </a:p>
        </p:txBody>
      </p:sp>
      <p:sp>
        <p:nvSpPr>
          <p:cNvPr id="4403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582E5309-3F2F-4296-9263-5CDEC7CC946C}" type="slidenum">
              <a:rPr lang="en-US" smtClean="0">
                <a:latin typeface="Calibri" pitchFamily="34" charset="0"/>
              </a:rPr>
              <a:pPr eaLnBrk="1" hangingPunct="1"/>
              <a:t>17</a:t>
            </a:fld>
            <a:endParaRPr lang="en-US" smtClean="0">
              <a:latin typeface="Calibri"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Content Placeholder 2"/>
          <p:cNvSpPr>
            <a:spLocks noGrp="1"/>
          </p:cNvSpPr>
          <p:nvPr>
            <p:ph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nSpc>
                <a:spcPct val="120000"/>
              </a:lnSpc>
              <a:buFont typeface="Arial" pitchFamily="34" charset="0"/>
              <a:buNone/>
              <a:defRPr/>
            </a:pPr>
            <a:r>
              <a:rPr lang="en-US" sz="2000" dirty="0" smtClean="0">
                <a:solidFill>
                  <a:srgbClr val="000000"/>
                </a:solidFill>
                <a:ea typeface="ＭＳ Ｐゴシック" pitchFamily="34" charset="-128"/>
              </a:rPr>
              <a:t>You have read three texts describing Amelia Earhart.  All three include the claim that Earhart was a brave, courageous person. The three texts are: </a:t>
            </a:r>
          </a:p>
          <a:p>
            <a:pPr marL="0" indent="0">
              <a:lnSpc>
                <a:spcPct val="120000"/>
              </a:lnSpc>
              <a:buFont typeface="Arial" pitchFamily="34" charset="0"/>
              <a:buNone/>
              <a:defRPr/>
            </a:pPr>
            <a:endParaRPr lang="en-US" sz="900" dirty="0" smtClean="0">
              <a:solidFill>
                <a:srgbClr val="000000"/>
              </a:solidFill>
              <a:ea typeface="ＭＳ Ｐゴシック" pitchFamily="34" charset="-128"/>
            </a:endParaRPr>
          </a:p>
          <a:p>
            <a:pPr>
              <a:lnSpc>
                <a:spcPct val="120000"/>
              </a:lnSpc>
              <a:buFont typeface="Arial" pitchFamily="34" charset="0"/>
              <a:buChar char="•"/>
              <a:defRPr/>
            </a:pPr>
            <a:r>
              <a:rPr lang="ja-JP" altLang="en-US" sz="2000" dirty="0" smtClean="0">
                <a:solidFill>
                  <a:srgbClr val="000000"/>
                </a:solidFill>
                <a:ea typeface="ＭＳ Ｐゴシック" pitchFamily="34" charset="-128"/>
              </a:rPr>
              <a:t>“</a:t>
            </a:r>
            <a:r>
              <a:rPr lang="en-US" altLang="ja-JP" sz="2000" dirty="0" smtClean="0">
                <a:solidFill>
                  <a:srgbClr val="000000"/>
                </a:solidFill>
                <a:ea typeface="ＭＳ Ｐゴシック" pitchFamily="34" charset="-128"/>
              </a:rPr>
              <a:t>Biography of Amelia Earhart</a:t>
            </a:r>
            <a:r>
              <a:rPr lang="ja-JP" altLang="en-US" sz="2000" dirty="0" smtClean="0">
                <a:solidFill>
                  <a:srgbClr val="000000"/>
                </a:solidFill>
                <a:ea typeface="ＭＳ Ｐゴシック" pitchFamily="34" charset="-128"/>
              </a:rPr>
              <a:t>”</a:t>
            </a:r>
            <a:r>
              <a:rPr lang="en-US" altLang="ja-JP" sz="2000" dirty="0" smtClean="0">
                <a:solidFill>
                  <a:srgbClr val="000000"/>
                </a:solidFill>
                <a:ea typeface="ＭＳ Ｐゴシック" pitchFamily="34" charset="-128"/>
              </a:rPr>
              <a:t> </a:t>
            </a:r>
          </a:p>
          <a:p>
            <a:pPr>
              <a:lnSpc>
                <a:spcPct val="120000"/>
              </a:lnSpc>
              <a:buFont typeface="Arial" pitchFamily="34" charset="0"/>
              <a:buChar char="•"/>
              <a:defRPr/>
            </a:pPr>
            <a:r>
              <a:rPr lang="ja-JP" altLang="en-US" sz="2000" dirty="0" smtClean="0">
                <a:solidFill>
                  <a:srgbClr val="000000"/>
                </a:solidFill>
                <a:ea typeface="ＭＳ Ｐゴシック" pitchFamily="34" charset="-128"/>
              </a:rPr>
              <a:t>“</a:t>
            </a:r>
            <a:r>
              <a:rPr lang="en-US" altLang="ja-JP" sz="2000" dirty="0" smtClean="0">
                <a:solidFill>
                  <a:srgbClr val="000000"/>
                </a:solidFill>
                <a:ea typeface="ＭＳ Ｐゴシック" pitchFamily="34" charset="-128"/>
              </a:rPr>
              <a:t>Earhart's Final Resting Place Believed Found</a:t>
            </a:r>
            <a:r>
              <a:rPr lang="ja-JP" altLang="en-US" sz="2000" dirty="0" smtClean="0">
                <a:solidFill>
                  <a:srgbClr val="000000"/>
                </a:solidFill>
                <a:ea typeface="ＭＳ Ｐゴシック" pitchFamily="34" charset="-128"/>
              </a:rPr>
              <a:t>”</a:t>
            </a:r>
            <a:r>
              <a:rPr lang="en-US" altLang="ja-JP" sz="2000" dirty="0" smtClean="0">
                <a:solidFill>
                  <a:srgbClr val="000000"/>
                </a:solidFill>
                <a:ea typeface="ＭＳ Ｐゴシック" pitchFamily="34" charset="-128"/>
              </a:rPr>
              <a:t> </a:t>
            </a:r>
          </a:p>
          <a:p>
            <a:pPr>
              <a:lnSpc>
                <a:spcPct val="120000"/>
              </a:lnSpc>
              <a:buFont typeface="Arial" pitchFamily="34" charset="0"/>
              <a:buChar char="•"/>
              <a:defRPr/>
            </a:pPr>
            <a:r>
              <a:rPr lang="ja-JP" altLang="en-US" sz="2000" dirty="0" smtClean="0">
                <a:solidFill>
                  <a:srgbClr val="000000"/>
                </a:solidFill>
                <a:ea typeface="ＭＳ Ｐゴシック" pitchFamily="34" charset="-128"/>
              </a:rPr>
              <a:t>“</a:t>
            </a:r>
            <a:r>
              <a:rPr lang="en-US" altLang="ja-JP" sz="2000" dirty="0" smtClean="0">
                <a:solidFill>
                  <a:srgbClr val="000000"/>
                </a:solidFill>
                <a:ea typeface="ＭＳ Ｐゴシック" pitchFamily="34" charset="-128"/>
              </a:rPr>
              <a:t>Amelia Earhart</a:t>
            </a:r>
            <a:r>
              <a:rPr lang="ja-JP" altLang="en-US" sz="2000" dirty="0" smtClean="0">
                <a:solidFill>
                  <a:srgbClr val="000000"/>
                </a:solidFill>
                <a:ea typeface="ＭＳ Ｐゴシック" pitchFamily="34" charset="-128"/>
              </a:rPr>
              <a:t>’</a:t>
            </a:r>
            <a:r>
              <a:rPr lang="en-US" altLang="ja-JP" sz="2000" dirty="0" smtClean="0">
                <a:solidFill>
                  <a:srgbClr val="000000"/>
                </a:solidFill>
                <a:ea typeface="ＭＳ Ｐゴシック" pitchFamily="34" charset="-128"/>
              </a:rPr>
              <a:t>s Life and Disappearance</a:t>
            </a:r>
            <a:r>
              <a:rPr lang="ja-JP" altLang="en-US" sz="2000" dirty="0" smtClean="0">
                <a:solidFill>
                  <a:srgbClr val="000000"/>
                </a:solidFill>
                <a:ea typeface="ＭＳ Ｐゴシック" pitchFamily="34" charset="-128"/>
              </a:rPr>
              <a:t>”</a:t>
            </a:r>
            <a:endParaRPr lang="en-US" altLang="ja-JP" sz="2000" dirty="0" smtClean="0">
              <a:solidFill>
                <a:srgbClr val="000000"/>
              </a:solidFill>
              <a:ea typeface="ＭＳ Ｐゴシック" pitchFamily="34" charset="-128"/>
            </a:endParaRPr>
          </a:p>
          <a:p>
            <a:pPr marL="0" indent="0">
              <a:lnSpc>
                <a:spcPct val="120000"/>
              </a:lnSpc>
              <a:buFont typeface="Arial" pitchFamily="34" charset="0"/>
              <a:buNone/>
              <a:defRPr/>
            </a:pPr>
            <a:endParaRPr lang="en-US" sz="900" dirty="0" smtClean="0">
              <a:solidFill>
                <a:srgbClr val="000000"/>
              </a:solidFill>
              <a:ea typeface="ＭＳ Ｐゴシック" pitchFamily="34" charset="-128"/>
            </a:endParaRPr>
          </a:p>
          <a:p>
            <a:pPr marL="0" indent="0">
              <a:lnSpc>
                <a:spcPct val="120000"/>
              </a:lnSpc>
              <a:buFont typeface="Arial" pitchFamily="34" charset="0"/>
              <a:buNone/>
              <a:defRPr/>
            </a:pPr>
            <a:r>
              <a:rPr lang="en-US" sz="2000" dirty="0" smtClean="0">
                <a:solidFill>
                  <a:srgbClr val="000000"/>
                </a:solidFill>
                <a:ea typeface="ＭＳ Ｐゴシック" pitchFamily="34" charset="-128"/>
              </a:rPr>
              <a:t>Consider the argument each author uses to demonstrate Earhart</a:t>
            </a:r>
            <a:r>
              <a:rPr lang="ja-JP" altLang="en-US" sz="2000" dirty="0" smtClean="0">
                <a:solidFill>
                  <a:srgbClr val="000000"/>
                </a:solidFill>
                <a:ea typeface="ＭＳ Ｐゴシック" pitchFamily="34" charset="-128"/>
              </a:rPr>
              <a:t>’</a:t>
            </a:r>
            <a:r>
              <a:rPr lang="en-US" altLang="ja-JP" sz="2000" dirty="0" smtClean="0">
                <a:solidFill>
                  <a:srgbClr val="000000"/>
                </a:solidFill>
                <a:ea typeface="ＭＳ Ｐゴシック" pitchFamily="34" charset="-128"/>
              </a:rPr>
              <a:t>s bravery.</a:t>
            </a:r>
          </a:p>
          <a:p>
            <a:pPr marL="0" indent="0">
              <a:lnSpc>
                <a:spcPct val="120000"/>
              </a:lnSpc>
              <a:buFont typeface="Arial" pitchFamily="34" charset="0"/>
              <a:buNone/>
              <a:defRPr/>
            </a:pPr>
            <a:endParaRPr lang="en-US" sz="900" dirty="0" smtClean="0">
              <a:solidFill>
                <a:srgbClr val="000000"/>
              </a:solidFill>
              <a:ea typeface="ＭＳ Ｐゴシック" pitchFamily="34" charset="-128"/>
            </a:endParaRPr>
          </a:p>
          <a:p>
            <a:pPr marL="0" indent="0">
              <a:lnSpc>
                <a:spcPct val="120000"/>
              </a:lnSpc>
              <a:buFont typeface="Arial" pitchFamily="34" charset="0"/>
              <a:buNone/>
              <a:defRPr/>
            </a:pPr>
            <a:r>
              <a:rPr lang="en-US" sz="2000" dirty="0" smtClean="0">
                <a:solidFill>
                  <a:srgbClr val="000000"/>
                </a:solidFill>
                <a:ea typeface="ＭＳ Ｐゴシック" pitchFamily="34" charset="-128"/>
              </a:rPr>
              <a:t>Write an essay that analyzes the strength of the arguments about Earhart</a:t>
            </a:r>
            <a:r>
              <a:rPr lang="ja-JP" altLang="en-US" sz="2000" dirty="0" smtClean="0">
                <a:solidFill>
                  <a:srgbClr val="000000"/>
                </a:solidFill>
                <a:ea typeface="ＭＳ Ｐゴシック" pitchFamily="34" charset="-128"/>
              </a:rPr>
              <a:t>’</a:t>
            </a:r>
            <a:r>
              <a:rPr lang="en-US" altLang="ja-JP" sz="2000" dirty="0" smtClean="0">
                <a:solidFill>
                  <a:srgbClr val="000000"/>
                </a:solidFill>
                <a:ea typeface="ＭＳ Ｐゴシック" pitchFamily="34" charset="-128"/>
              </a:rPr>
              <a:t>s bravery in at least two of the texts. Remember to use textual evidence to support your ideas.</a:t>
            </a:r>
          </a:p>
          <a:p>
            <a:pPr marL="0" indent="0">
              <a:lnSpc>
                <a:spcPct val="90000"/>
              </a:lnSpc>
              <a:buFont typeface="Arial" pitchFamily="34" charset="0"/>
              <a:buChar char="•"/>
              <a:defRPr/>
            </a:pPr>
            <a:endParaRPr lang="en-US" sz="2000" dirty="0" smtClean="0">
              <a:ea typeface="ＭＳ Ｐゴシック" pitchFamily="34" charset="-128"/>
            </a:endParaRPr>
          </a:p>
        </p:txBody>
      </p:sp>
      <p:sp>
        <p:nvSpPr>
          <p:cNvPr id="2" name="Title 1"/>
          <p:cNvSpPr>
            <a:spLocks noGrp="1"/>
          </p:cNvSpPr>
          <p:nvPr>
            <p:ph type="title"/>
          </p:nvPr>
        </p:nvSpPr>
        <p:spPr/>
        <p:txBody>
          <a:bodyPr>
            <a:noAutofit/>
          </a:bodyPr>
          <a:lstStyle/>
          <a:p>
            <a:pPr>
              <a:defRPr/>
            </a:pPr>
            <a:r>
              <a:rPr lang="en-US" dirty="0" smtClean="0">
                <a:latin typeface="+mn-lt"/>
                <a:ea typeface="+mj-ea"/>
                <a:cs typeface="Century Gothic"/>
              </a:rPr>
              <a:t>Final Grade 7 Prose Constructed-Response Item #2</a:t>
            </a:r>
            <a:endParaRPr lang="en-US" dirty="0">
              <a:latin typeface="+mn-lt"/>
              <a:ea typeface="+mj-ea"/>
              <a:cs typeface="Century Gothic"/>
            </a:endParaRPr>
          </a:p>
        </p:txBody>
      </p:sp>
      <p:sp>
        <p:nvSpPr>
          <p:cNvPr id="46084"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D4F31A9-39B7-4DED-8F08-AE4C05A3936F}" type="slidenum">
              <a:rPr lang="en-US" smtClean="0">
                <a:latin typeface="Calibri" pitchFamily="34" charset="0"/>
              </a:rPr>
              <a:pPr eaLnBrk="1" hangingPunct="1"/>
              <a:t>18</a:t>
            </a:fld>
            <a:endParaRPr lang="en-US" smtClean="0">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953000"/>
          </a:xfrm>
        </p:spPr>
        <p:txBody>
          <a:bodyPr vert="horz" wrap="square" lIns="91440" tIns="45720" rIns="91440" bIns="45720" numCol="1" anchor="t" anchorCtr="0" compatLnSpc="1">
            <a:prstTxWarp prst="textNoShape">
              <a:avLst/>
            </a:prstTxWarp>
            <a:normAutofit lnSpcReduction="10000"/>
          </a:bodyPr>
          <a:lstStyle/>
          <a:p>
            <a:pPr marL="0" indent="0">
              <a:lnSpc>
                <a:spcPct val="90000"/>
              </a:lnSpc>
              <a:buFont typeface="Arial" pitchFamily="34" charset="0"/>
              <a:buNone/>
              <a:defRPr/>
            </a:pPr>
            <a:r>
              <a:rPr lang="en-US" sz="1800" dirty="0" smtClean="0">
                <a:ea typeface="ＭＳ Ｐゴシック" pitchFamily="34" charset="-128"/>
              </a:rPr>
              <a:t>Below are three claims that one could make based on the article </a:t>
            </a:r>
            <a:r>
              <a:rPr lang="ja-JP" altLang="en-US" sz="1800" dirty="0" smtClean="0">
                <a:ea typeface="ＭＳ Ｐゴシック" pitchFamily="34" charset="-128"/>
              </a:rPr>
              <a:t>“</a:t>
            </a:r>
            <a:r>
              <a:rPr lang="en-US" altLang="ja-JP" sz="1800" dirty="0" smtClean="0">
                <a:ea typeface="ＭＳ Ｐゴシック" pitchFamily="34" charset="-128"/>
              </a:rPr>
              <a:t>Earhart</a:t>
            </a:r>
            <a:r>
              <a:rPr lang="ja-JP" altLang="en-US" sz="1800" dirty="0" smtClean="0">
                <a:ea typeface="ＭＳ Ｐゴシック" pitchFamily="34" charset="-128"/>
              </a:rPr>
              <a:t>’</a:t>
            </a:r>
            <a:r>
              <a:rPr lang="en-US" altLang="ja-JP" sz="1800" dirty="0" smtClean="0">
                <a:ea typeface="ＭＳ Ｐゴシック" pitchFamily="34" charset="-128"/>
              </a:rPr>
              <a:t>s Final Resting Place Believed Found.</a:t>
            </a:r>
            <a:r>
              <a:rPr lang="ja-JP" altLang="en-US" sz="1800" dirty="0" smtClean="0">
                <a:ea typeface="ＭＳ Ｐゴシック" pitchFamily="34" charset="-128"/>
              </a:rPr>
              <a:t>”</a:t>
            </a:r>
            <a:endParaRPr lang="en-US" altLang="ja-JP" sz="1800" dirty="0" smtClean="0">
              <a:ea typeface="ＭＳ Ｐゴシック" pitchFamily="34" charset="-128"/>
            </a:endParaRPr>
          </a:p>
          <a:p>
            <a:pPr marL="0" indent="0">
              <a:lnSpc>
                <a:spcPct val="90000"/>
              </a:lnSpc>
              <a:buFont typeface="Arial" pitchFamily="34" charset="0"/>
              <a:buNone/>
              <a:defRPr/>
            </a:pPr>
            <a:endParaRPr lang="en-US" sz="1400" b="1" dirty="0" smtClean="0">
              <a:ea typeface="ＭＳ Ｐゴシック" pitchFamily="34" charset="-128"/>
            </a:endParaRPr>
          </a:p>
          <a:p>
            <a:pPr marL="0" indent="0">
              <a:lnSpc>
                <a:spcPct val="90000"/>
              </a:lnSpc>
              <a:buFont typeface="Arial" pitchFamily="34" charset="0"/>
              <a:buNone/>
              <a:defRPr/>
            </a:pPr>
            <a:r>
              <a:rPr lang="en-US" sz="1400" dirty="0" smtClean="0">
                <a:ea typeface="ＭＳ Ｐゴシック" pitchFamily="34" charset="-128"/>
              </a:rPr>
              <a:t> </a:t>
            </a:r>
          </a:p>
          <a:p>
            <a:pPr marL="0" indent="0">
              <a:lnSpc>
                <a:spcPct val="90000"/>
              </a:lnSpc>
              <a:buFont typeface="Arial" pitchFamily="34" charset="0"/>
              <a:buNone/>
              <a:defRPr/>
            </a:pPr>
            <a:endParaRPr lang="en-US" sz="1400" b="1" dirty="0" smtClean="0">
              <a:ea typeface="ＭＳ Ｐゴシック" pitchFamily="34" charset="-128"/>
            </a:endParaRPr>
          </a:p>
          <a:p>
            <a:pPr marL="0" indent="0">
              <a:lnSpc>
                <a:spcPct val="90000"/>
              </a:lnSpc>
              <a:buFont typeface="Arial" pitchFamily="34" charset="0"/>
              <a:buNone/>
              <a:defRPr/>
            </a:pPr>
            <a:endParaRPr lang="en-US" sz="1400" b="1" dirty="0" smtClean="0">
              <a:ea typeface="ＭＳ Ｐゴシック" pitchFamily="34" charset="-128"/>
            </a:endParaRPr>
          </a:p>
          <a:p>
            <a:pPr marL="0" indent="0">
              <a:lnSpc>
                <a:spcPct val="90000"/>
              </a:lnSpc>
              <a:buFont typeface="Arial" pitchFamily="34" charset="0"/>
              <a:buNone/>
              <a:defRPr/>
            </a:pPr>
            <a:endParaRPr lang="en-US" sz="1400" b="1" dirty="0" smtClean="0">
              <a:ea typeface="ＭＳ Ｐゴシック" pitchFamily="34" charset="-128"/>
            </a:endParaRPr>
          </a:p>
          <a:p>
            <a:pPr marL="0" indent="0">
              <a:lnSpc>
                <a:spcPct val="90000"/>
              </a:lnSpc>
              <a:buFont typeface="Arial" pitchFamily="34" charset="0"/>
              <a:buNone/>
              <a:defRPr/>
            </a:pPr>
            <a:endParaRPr lang="en-US" sz="1400" b="1" dirty="0" smtClean="0">
              <a:ea typeface="ＭＳ Ｐゴシック" pitchFamily="34" charset="-128"/>
            </a:endParaRPr>
          </a:p>
          <a:p>
            <a:pPr marL="0" indent="0">
              <a:lnSpc>
                <a:spcPct val="90000"/>
              </a:lnSpc>
              <a:buFont typeface="Arial" pitchFamily="34" charset="0"/>
              <a:buNone/>
              <a:defRPr/>
            </a:pPr>
            <a:endParaRPr lang="en-US" sz="1400" b="1" dirty="0" smtClean="0">
              <a:ea typeface="ＭＳ Ｐゴシック" pitchFamily="34" charset="-128"/>
            </a:endParaRPr>
          </a:p>
          <a:p>
            <a:pPr marL="0" indent="0">
              <a:lnSpc>
                <a:spcPct val="90000"/>
              </a:lnSpc>
              <a:buFont typeface="Arial" pitchFamily="34" charset="0"/>
              <a:buNone/>
              <a:defRPr/>
            </a:pPr>
            <a:endParaRPr lang="en-US" sz="1400" b="1" dirty="0" smtClean="0">
              <a:ea typeface="ＭＳ Ｐゴシック" pitchFamily="34" charset="-128"/>
            </a:endParaRPr>
          </a:p>
          <a:p>
            <a:pPr marL="0" indent="0">
              <a:lnSpc>
                <a:spcPct val="90000"/>
              </a:lnSpc>
              <a:buFont typeface="Arial" pitchFamily="34" charset="0"/>
              <a:buNone/>
              <a:defRPr/>
            </a:pPr>
            <a:endParaRPr lang="en-US" sz="1600" b="1" dirty="0" smtClean="0">
              <a:ea typeface="ＭＳ Ｐゴシック" pitchFamily="34" charset="-128"/>
            </a:endParaRPr>
          </a:p>
          <a:p>
            <a:pPr marL="0" indent="0">
              <a:lnSpc>
                <a:spcPct val="90000"/>
              </a:lnSpc>
              <a:buFont typeface="Arial" pitchFamily="34" charset="0"/>
              <a:buNone/>
              <a:defRPr/>
            </a:pPr>
            <a:endParaRPr lang="en-US" sz="1800" b="1" dirty="0" smtClean="0">
              <a:ea typeface="ＭＳ Ｐゴシック" pitchFamily="34" charset="-128"/>
            </a:endParaRPr>
          </a:p>
          <a:p>
            <a:pPr marL="0" indent="0">
              <a:lnSpc>
                <a:spcPct val="90000"/>
              </a:lnSpc>
              <a:buFont typeface="Arial" pitchFamily="34" charset="0"/>
              <a:buNone/>
              <a:defRPr/>
            </a:pPr>
            <a:r>
              <a:rPr lang="en-US" sz="1800" b="1" dirty="0" smtClean="0">
                <a:ea typeface="ＭＳ Ｐゴシック" pitchFamily="34" charset="-128"/>
              </a:rPr>
              <a:t>Part A</a:t>
            </a:r>
            <a:endParaRPr lang="en-US" sz="1800" dirty="0" smtClean="0">
              <a:ea typeface="ＭＳ Ｐゴシック" pitchFamily="34" charset="-128"/>
            </a:endParaRPr>
          </a:p>
          <a:p>
            <a:pPr marL="0" indent="0">
              <a:lnSpc>
                <a:spcPct val="90000"/>
              </a:lnSpc>
              <a:buFont typeface="Arial" pitchFamily="34" charset="0"/>
              <a:buChar char="•"/>
              <a:defRPr/>
            </a:pPr>
            <a:r>
              <a:rPr lang="en-US" sz="1800" dirty="0" smtClean="0">
                <a:ea typeface="ＭＳ Ｐゴシック" pitchFamily="34" charset="-128"/>
              </a:rPr>
              <a:t>Highlight the claim that is supported by the most relevant and sufficient facts within </a:t>
            </a:r>
            <a:r>
              <a:rPr lang="ja-JP" altLang="en-US" sz="1800" dirty="0" smtClean="0">
                <a:ea typeface="ＭＳ Ｐゴシック" pitchFamily="34" charset="-128"/>
              </a:rPr>
              <a:t>“</a:t>
            </a:r>
            <a:r>
              <a:rPr lang="en-US" altLang="ja-JP" sz="1800" dirty="0" smtClean="0">
                <a:ea typeface="ＭＳ Ｐゴシック" pitchFamily="34" charset="-128"/>
              </a:rPr>
              <a:t>Earhart</a:t>
            </a:r>
            <a:r>
              <a:rPr lang="ja-JP" altLang="en-US" sz="1800" dirty="0" smtClean="0">
                <a:ea typeface="ＭＳ Ｐゴシック" pitchFamily="34" charset="-128"/>
              </a:rPr>
              <a:t>’</a:t>
            </a:r>
            <a:r>
              <a:rPr lang="en-US" altLang="ja-JP" sz="1800" dirty="0" smtClean="0">
                <a:ea typeface="ＭＳ Ｐゴシック" pitchFamily="34" charset="-128"/>
              </a:rPr>
              <a:t>s Final Resting Place Believed Found.</a:t>
            </a:r>
            <a:r>
              <a:rPr lang="ja-JP" altLang="en-US" sz="1800" dirty="0" smtClean="0">
                <a:ea typeface="ＭＳ Ｐゴシック" pitchFamily="34" charset="-128"/>
              </a:rPr>
              <a:t>”</a:t>
            </a:r>
            <a:endParaRPr lang="en-US" altLang="ja-JP" sz="1800" dirty="0" smtClean="0">
              <a:ea typeface="ＭＳ Ｐゴシック" pitchFamily="34" charset="-128"/>
            </a:endParaRPr>
          </a:p>
          <a:p>
            <a:pPr marL="0" indent="0">
              <a:lnSpc>
                <a:spcPct val="90000"/>
              </a:lnSpc>
              <a:buFont typeface="Arial" pitchFamily="34" charset="0"/>
              <a:buNone/>
              <a:defRPr/>
            </a:pPr>
            <a:endParaRPr lang="en-US" sz="1800" dirty="0" smtClean="0">
              <a:ea typeface="ＭＳ Ｐゴシック" pitchFamily="34" charset="-128"/>
            </a:endParaRPr>
          </a:p>
          <a:p>
            <a:pPr marL="0" indent="0">
              <a:lnSpc>
                <a:spcPct val="90000"/>
              </a:lnSpc>
              <a:buFont typeface="Arial" pitchFamily="34" charset="0"/>
              <a:buNone/>
              <a:defRPr/>
            </a:pPr>
            <a:r>
              <a:rPr lang="en-US" sz="1800" b="1" dirty="0" smtClean="0">
                <a:ea typeface="ＭＳ Ｐゴシック" pitchFamily="34" charset="-128"/>
              </a:rPr>
              <a:t>Part B</a:t>
            </a:r>
            <a:endParaRPr lang="en-US" sz="1800" dirty="0" smtClean="0">
              <a:ea typeface="ＭＳ Ｐゴシック" pitchFamily="34" charset="-128"/>
            </a:endParaRPr>
          </a:p>
          <a:p>
            <a:pPr marL="0" indent="0">
              <a:lnSpc>
                <a:spcPct val="90000"/>
              </a:lnSpc>
              <a:buFont typeface="Arial" pitchFamily="34" charset="0"/>
              <a:buChar char="•"/>
              <a:defRPr/>
            </a:pPr>
            <a:r>
              <a:rPr lang="en-US" sz="1800" dirty="0" smtClean="0">
                <a:ea typeface="ＭＳ Ｐゴシック" pitchFamily="34" charset="-128"/>
              </a:rPr>
              <a:t>Click on two facts within the article that best provide evidence to support the claim selected in Part A. </a:t>
            </a:r>
          </a:p>
        </p:txBody>
      </p:sp>
      <p:sp>
        <p:nvSpPr>
          <p:cNvPr id="2" name="Title 1"/>
          <p:cNvSpPr>
            <a:spLocks noGrp="1"/>
          </p:cNvSpPr>
          <p:nvPr>
            <p:ph type="title"/>
          </p:nvPr>
        </p:nvSpPr>
        <p:spPr/>
        <p:txBody>
          <a:bodyPr>
            <a:noAutofit/>
          </a:bodyPr>
          <a:lstStyle/>
          <a:p>
            <a:pPr>
              <a:defRPr/>
            </a:pPr>
            <a:r>
              <a:rPr lang="en-US" dirty="0" smtClean="0">
                <a:latin typeface="+mn-lt"/>
                <a:ea typeface="+mj-ea"/>
                <a:cs typeface="Century Gothic"/>
              </a:rPr>
              <a:t>Grade 7 Technology-Enhanced Constructed-Response Item</a:t>
            </a:r>
            <a:endParaRPr lang="en-US" dirty="0">
              <a:latin typeface="+mn-lt"/>
              <a:ea typeface="+mj-ea"/>
              <a:cs typeface="Century Gothic"/>
            </a:endParaRPr>
          </a:p>
        </p:txBody>
      </p:sp>
      <p:sp>
        <p:nvSpPr>
          <p:cNvPr id="48132"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0B1322FD-B1B9-4121-85BD-050B37EBFA0B}" type="slidenum">
              <a:rPr lang="en-US" smtClean="0">
                <a:latin typeface="Calibri" pitchFamily="34" charset="0"/>
              </a:rPr>
              <a:pPr eaLnBrk="1" hangingPunct="1"/>
              <a:t>19</a:t>
            </a:fld>
            <a:endParaRPr lang="en-US" smtClean="0">
              <a:latin typeface="Calibri" pitchFamily="34" charset="0"/>
            </a:endParaRPr>
          </a:p>
        </p:txBody>
      </p:sp>
      <p:pic>
        <p:nvPicPr>
          <p:cNvPr id="4813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2438400"/>
            <a:ext cx="64008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bwMode="auto">
          <a:xfrm>
            <a:off x="1219200" y="1752600"/>
            <a:ext cx="66294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68263" indent="0">
              <a:buFont typeface="Arial" charset="0"/>
              <a:buNone/>
            </a:pPr>
            <a:r>
              <a:rPr lang="en-US" sz="2800" smtClean="0">
                <a:ea typeface="ＭＳ Ｐゴシック" pitchFamily="34" charset="-128"/>
              </a:rPr>
              <a:t>PARCC is designed to </a:t>
            </a:r>
            <a:r>
              <a:rPr lang="en-US" sz="2800" i="1" smtClean="0">
                <a:ea typeface="ＭＳ Ｐゴシック" pitchFamily="34" charset="-128"/>
              </a:rPr>
              <a:t>reward quality instruction aligned to the Standards, </a:t>
            </a:r>
            <a:r>
              <a:rPr lang="en-US" sz="2800" smtClean="0">
                <a:ea typeface="ＭＳ Ｐゴシック" pitchFamily="34" charset="-128"/>
              </a:rPr>
              <a:t>so the assessment is worthy of preparation rather than a distraction from good work.</a:t>
            </a:r>
          </a:p>
          <a:p>
            <a:pPr marL="68263" indent="0" algn="ctr">
              <a:buFont typeface="Arial" charset="0"/>
              <a:buNone/>
            </a:pPr>
            <a:endParaRPr lang="en-US" sz="3600" smtClean="0">
              <a:ea typeface="ＭＳ Ｐゴシック" pitchFamily="34" charset="-128"/>
            </a:endParaRPr>
          </a:p>
        </p:txBody>
      </p:sp>
      <p:sp>
        <p:nvSpPr>
          <p:cNvPr id="16387"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a:r>
              <a:rPr lang="en-US" smtClean="0">
                <a:ea typeface="ＭＳ Ｐゴシック" pitchFamily="34" charset="-128"/>
              </a:rPr>
              <a:t>PARCC</a:t>
            </a:r>
            <a:r>
              <a:rPr lang="en-US" altLang="en-US" smtClean="0">
                <a:ea typeface="ＭＳ Ｐゴシック" pitchFamily="34" charset="-128"/>
              </a:rPr>
              <a:t>’</a:t>
            </a:r>
            <a:r>
              <a:rPr lang="en-US" smtClean="0">
                <a:ea typeface="ＭＳ Ｐゴシック" pitchFamily="34" charset="-128"/>
              </a:rPr>
              <a:t>s Fundamental Advance</a:t>
            </a:r>
          </a:p>
        </p:txBody>
      </p:sp>
      <p:sp>
        <p:nvSpPr>
          <p:cNvPr id="16388"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532844B4-4AC3-4014-A5E9-D8518486084E}" type="slidenum">
              <a:rPr lang="en-US" smtClean="0">
                <a:latin typeface="Calibri" pitchFamily="34" charset="0"/>
              </a:rPr>
              <a:pPr eaLnBrk="1" hangingPunct="1"/>
              <a:t>2</a:t>
            </a:fld>
            <a:endParaRPr lang="en-US" smtClean="0">
              <a:latin typeface="Calibri"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305800" cy="4953000"/>
          </a:xfrm>
        </p:spPr>
        <p:txBody>
          <a:bodyPr>
            <a:normAutofit/>
          </a:bodyPr>
          <a:lstStyle/>
          <a:p>
            <a:pPr marL="0" indent="0">
              <a:buFont typeface="Arial" pitchFamily="34" charset="0"/>
              <a:buNone/>
              <a:defRPr/>
            </a:pPr>
            <a:r>
              <a:rPr lang="en-US" sz="1400" b="1" dirty="0" smtClean="0">
                <a:ea typeface="+mn-ea"/>
                <a:cs typeface="Century Gothic"/>
              </a:rPr>
              <a:t>Part A</a:t>
            </a:r>
          </a:p>
          <a:p>
            <a:pPr marL="0" indent="0">
              <a:buFont typeface="Arial" pitchFamily="34" charset="0"/>
              <a:buNone/>
              <a:defRPr/>
            </a:pPr>
            <a:r>
              <a:rPr lang="en-US" sz="1400" dirty="0" smtClean="0">
                <a:ea typeface="+mn-ea"/>
                <a:cs typeface="Century Gothic"/>
              </a:rPr>
              <a:t>Choose </a:t>
            </a:r>
            <a:r>
              <a:rPr lang="en-US" sz="1400" dirty="0">
                <a:ea typeface="+mn-ea"/>
                <a:cs typeface="Century Gothic"/>
              </a:rPr>
              <a:t>one word that describes </a:t>
            </a:r>
            <a:r>
              <a:rPr lang="en-US" sz="1400" dirty="0" err="1">
                <a:ea typeface="+mn-ea"/>
                <a:cs typeface="Century Gothic"/>
              </a:rPr>
              <a:t>Miyax</a:t>
            </a:r>
            <a:r>
              <a:rPr lang="en-US" sz="1400" dirty="0">
                <a:ea typeface="+mn-ea"/>
                <a:cs typeface="Century Gothic"/>
              </a:rPr>
              <a:t> based on evidence from the text</a:t>
            </a:r>
            <a:r>
              <a:rPr lang="en-US" sz="1400" dirty="0" smtClean="0">
                <a:ea typeface="+mn-ea"/>
                <a:cs typeface="Century Gothic"/>
              </a:rPr>
              <a:t>.  There is more than one correct choice listed below.</a:t>
            </a:r>
          </a:p>
          <a:p>
            <a:pPr marL="514350" indent="-514350">
              <a:buFont typeface="+mj-lt"/>
              <a:buAutoNum type="alphaUcPeriod"/>
              <a:defRPr/>
            </a:pPr>
            <a:r>
              <a:rPr lang="en-US" sz="1400" dirty="0" smtClean="0">
                <a:ea typeface="+mn-ea"/>
                <a:cs typeface="Century Gothic"/>
              </a:rPr>
              <a:t>reckless</a:t>
            </a:r>
          </a:p>
          <a:p>
            <a:pPr marL="514350" indent="-514350">
              <a:buFont typeface="+mj-lt"/>
              <a:buAutoNum type="alphaUcPeriod"/>
              <a:defRPr/>
            </a:pPr>
            <a:r>
              <a:rPr lang="en-US" sz="1400" dirty="0" smtClean="0">
                <a:ea typeface="+mn-ea"/>
                <a:cs typeface="Century Gothic"/>
              </a:rPr>
              <a:t>lively</a:t>
            </a:r>
          </a:p>
          <a:p>
            <a:pPr marL="514350" indent="-514350">
              <a:buFont typeface="+mj-lt"/>
              <a:buAutoNum type="alphaUcPeriod"/>
              <a:defRPr/>
            </a:pPr>
            <a:r>
              <a:rPr lang="en-US" sz="1400" dirty="0" smtClean="0">
                <a:ea typeface="+mn-ea"/>
                <a:cs typeface="Century Gothic"/>
              </a:rPr>
              <a:t>imaginative*</a:t>
            </a:r>
          </a:p>
          <a:p>
            <a:pPr marL="514350" indent="-514350">
              <a:buFont typeface="+mj-lt"/>
              <a:buAutoNum type="alphaUcPeriod"/>
              <a:defRPr/>
            </a:pPr>
            <a:r>
              <a:rPr lang="en-US" sz="1400" dirty="0" smtClean="0">
                <a:ea typeface="+mn-ea"/>
                <a:cs typeface="Century Gothic"/>
              </a:rPr>
              <a:t>observant*</a:t>
            </a:r>
          </a:p>
          <a:p>
            <a:pPr marL="514350" indent="-514350">
              <a:buFont typeface="+mj-lt"/>
              <a:buAutoNum type="alphaUcPeriod"/>
              <a:defRPr/>
            </a:pPr>
            <a:r>
              <a:rPr lang="en-US" sz="1400" dirty="0" smtClean="0">
                <a:ea typeface="+mn-ea"/>
                <a:cs typeface="Century Gothic"/>
              </a:rPr>
              <a:t>impatient</a:t>
            </a:r>
          </a:p>
          <a:p>
            <a:pPr marL="514350" indent="-514350">
              <a:buFont typeface="+mj-lt"/>
              <a:buAutoNum type="alphaUcPeriod"/>
              <a:defRPr/>
            </a:pPr>
            <a:r>
              <a:rPr lang="en-US" sz="1400" dirty="0" smtClean="0">
                <a:ea typeface="+mn-ea"/>
                <a:cs typeface="Century Gothic"/>
              </a:rPr>
              <a:t>confident</a:t>
            </a:r>
          </a:p>
          <a:p>
            <a:pPr marL="0" indent="0">
              <a:buFont typeface="Arial" pitchFamily="34" charset="0"/>
              <a:buNone/>
              <a:defRPr/>
            </a:pPr>
            <a:r>
              <a:rPr lang="en-US" sz="1400" b="1" dirty="0" smtClean="0">
                <a:ea typeface="+mn-ea"/>
                <a:cs typeface="Century Gothic"/>
              </a:rPr>
              <a:t>Part B</a:t>
            </a:r>
          </a:p>
          <a:p>
            <a:pPr marL="0" indent="0">
              <a:buFont typeface="Arial" pitchFamily="34" charset="0"/>
              <a:buNone/>
              <a:defRPr/>
            </a:pPr>
            <a:r>
              <a:rPr lang="en-US" sz="1400" dirty="0" smtClean="0">
                <a:ea typeface="+mn-ea"/>
                <a:cs typeface="Century Gothic"/>
              </a:rPr>
              <a:t>Find a sentence in the passage with details that support your response to Part A.  Click on that sentence and drag and drop it into the box below.</a:t>
            </a:r>
          </a:p>
          <a:p>
            <a:pPr marL="0" indent="0">
              <a:buFont typeface="Arial" pitchFamily="34" charset="0"/>
              <a:buNone/>
              <a:defRPr/>
            </a:pPr>
            <a:endParaRPr lang="en-US" sz="1400" dirty="0">
              <a:ea typeface="+mn-ea"/>
            </a:endParaRPr>
          </a:p>
          <a:p>
            <a:pPr marL="0" indent="0">
              <a:buFont typeface="Arial" pitchFamily="34" charset="0"/>
              <a:buNone/>
              <a:defRPr/>
            </a:pPr>
            <a:endParaRPr lang="en-US" sz="1400" dirty="0" smtClean="0">
              <a:ea typeface="+mn-ea"/>
            </a:endParaRPr>
          </a:p>
          <a:p>
            <a:pPr marL="0" indent="0">
              <a:buFont typeface="Arial" pitchFamily="34" charset="0"/>
              <a:buNone/>
              <a:defRPr/>
            </a:pPr>
            <a:r>
              <a:rPr lang="en-US" sz="1400" b="1" dirty="0" smtClean="0">
                <a:ea typeface="+mn-ea"/>
                <a:cs typeface="Century Gothic"/>
              </a:rPr>
              <a:t>Part C</a:t>
            </a:r>
          </a:p>
          <a:p>
            <a:pPr marL="0" indent="0">
              <a:buFont typeface="Arial" pitchFamily="34" charset="0"/>
              <a:buNone/>
              <a:defRPr/>
            </a:pPr>
            <a:r>
              <a:rPr lang="en-US" sz="1400" dirty="0" smtClean="0">
                <a:ea typeface="+mn-ea"/>
                <a:cs typeface="Century Gothic"/>
              </a:rPr>
              <a:t>Find a second sentence in the passage with details that support your response to Part A.  Click on that sentence and drag and drop it into the box below.</a:t>
            </a:r>
          </a:p>
          <a:p>
            <a:pPr marL="0" indent="0">
              <a:buFont typeface="Arial" pitchFamily="34" charset="0"/>
              <a:buNone/>
              <a:defRPr/>
            </a:pPr>
            <a:endParaRPr lang="en-US" sz="1400" dirty="0" smtClean="0">
              <a:ea typeface="+mn-ea"/>
            </a:endParaRPr>
          </a:p>
        </p:txBody>
      </p:sp>
      <p:sp>
        <p:nvSpPr>
          <p:cNvPr id="2" name="Title 1"/>
          <p:cNvSpPr>
            <a:spLocks noGrp="1"/>
          </p:cNvSpPr>
          <p:nvPr>
            <p:ph type="title"/>
          </p:nvPr>
        </p:nvSpPr>
        <p:spPr/>
        <p:txBody>
          <a:bodyPr>
            <a:noAutofit/>
          </a:bodyPr>
          <a:lstStyle/>
          <a:p>
            <a:pPr>
              <a:defRPr/>
            </a:pPr>
            <a:r>
              <a:rPr lang="en-US" dirty="0" smtClean="0">
                <a:latin typeface="+mn-lt"/>
                <a:ea typeface="+mj-ea"/>
                <a:cs typeface="Century Gothic"/>
              </a:rPr>
              <a:t>Grade 6 Technology-Enhanced Selected-Response Item</a:t>
            </a:r>
            <a:endParaRPr lang="en-US" dirty="0">
              <a:latin typeface="+mn-lt"/>
              <a:ea typeface="+mj-ea"/>
              <a:cs typeface="Century Gothic"/>
            </a:endParaRPr>
          </a:p>
        </p:txBody>
      </p:sp>
      <p:sp>
        <p:nvSpPr>
          <p:cNvPr id="60420" name="Slide Number Placeholder 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FE3DC461-F47C-4A2B-AB9B-2829856ACB0C}" type="slidenum">
              <a:rPr lang="en-US" smtClean="0">
                <a:latin typeface="Calibri" pitchFamily="34" charset="0"/>
              </a:rPr>
              <a:pPr eaLnBrk="1" hangingPunct="1"/>
              <a:t>20</a:t>
            </a:fld>
            <a:endParaRPr lang="en-US" smtClean="0">
              <a:latin typeface="Calibri" pitchFamily="34" charset="0"/>
            </a:endParaRPr>
          </a:p>
        </p:txBody>
      </p:sp>
      <p:graphicFrame>
        <p:nvGraphicFramePr>
          <p:cNvPr id="4" name="Table 3"/>
          <p:cNvGraphicFramePr>
            <a:graphicFrameLocks noGrp="1"/>
          </p:cNvGraphicFramePr>
          <p:nvPr/>
        </p:nvGraphicFramePr>
        <p:xfrm>
          <a:off x="1106488" y="4800600"/>
          <a:ext cx="5029200" cy="457200"/>
        </p:xfrm>
        <a:graphic>
          <a:graphicData uri="http://schemas.openxmlformats.org/drawingml/2006/table">
            <a:tbl>
              <a:tblPr firstRow="1" bandRow="1">
                <a:tableStyleId>{5C22544A-7EE6-4342-B048-85BDC9FD1C3A}</a:tableStyleId>
              </a:tblPr>
              <a:tblGrid>
                <a:gridCol w="5029200"/>
              </a:tblGrid>
              <a:tr h="457200">
                <a:tc>
                  <a:txBody>
                    <a:bodyPr/>
                    <a:lstStyle/>
                    <a:p>
                      <a:endParaRPr lang="en-US" dirty="0"/>
                    </a:p>
                  </a:txBody>
                  <a:tcPr/>
                </a:tc>
              </a:tr>
            </a:tbl>
          </a:graphicData>
        </a:graphic>
      </p:graphicFrame>
      <p:pic>
        <p:nvPicPr>
          <p:cNvPr id="46091" name="Picture 2"/>
          <p:cNvPicPr>
            <a:picLocks noChangeAspect="1" noChangeArrowheads="1"/>
          </p:cNvPicPr>
          <p:nvPr/>
        </p:nvPicPr>
        <p:blipFill>
          <a:blip r:embed="rId3"/>
          <a:srcRect/>
          <a:stretch>
            <a:fillRect/>
          </a:stretch>
        </p:blipFill>
        <p:spPr bwMode="auto">
          <a:xfrm>
            <a:off x="1066800" y="6172200"/>
            <a:ext cx="54133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Content Placeholder 5"/>
          <p:cNvSpPr>
            <a:spLocks noGrp="1"/>
          </p:cNvSpPr>
          <p:nvPr>
            <p:ph idx="1"/>
          </p:nvPr>
        </p:nvSpPr>
        <p:spPr bwMode="auto">
          <a:xfrm>
            <a:off x="457200" y="1752600"/>
            <a:ext cx="3962400" cy="452596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nSpc>
                <a:spcPct val="80000"/>
              </a:lnSpc>
              <a:buFont typeface="Arial" charset="0"/>
              <a:buNone/>
              <a:defRPr/>
            </a:pPr>
            <a:r>
              <a:rPr lang="en-US" sz="2000" dirty="0" smtClean="0">
                <a:ea typeface="ＭＳ Ｐゴシック" pitchFamily="34" charset="-128"/>
              </a:rPr>
              <a:t> </a:t>
            </a:r>
            <a:r>
              <a:rPr lang="en-US" sz="2000" b="1" dirty="0" smtClean="0">
                <a:ea typeface="ＭＳ Ｐゴシック" pitchFamily="34" charset="-128"/>
              </a:rPr>
              <a:t>Part A</a:t>
            </a:r>
          </a:p>
          <a:p>
            <a:pPr marL="0" indent="0">
              <a:lnSpc>
                <a:spcPct val="80000"/>
              </a:lnSpc>
              <a:buFont typeface="Arial" charset="0"/>
              <a:buNone/>
              <a:defRPr/>
            </a:pPr>
            <a:endParaRPr lang="en-US" sz="2000" b="1" dirty="0" smtClean="0">
              <a:ea typeface="ＭＳ Ｐゴシック" pitchFamily="34" charset="-128"/>
            </a:endParaRPr>
          </a:p>
          <a:p>
            <a:pPr marL="0" indent="0">
              <a:lnSpc>
                <a:spcPct val="110000"/>
              </a:lnSpc>
              <a:buFont typeface="Arial" charset="0"/>
              <a:buNone/>
              <a:defRPr/>
            </a:pPr>
            <a:r>
              <a:rPr lang="en-US" sz="2000" dirty="0" smtClean="0">
                <a:ea typeface="ＭＳ Ｐゴシック" pitchFamily="34" charset="-128"/>
              </a:rPr>
              <a:t>What is one main idea of </a:t>
            </a:r>
            <a:r>
              <a:rPr lang="ja-JP" altLang="en-US" sz="2000" dirty="0" smtClean="0">
                <a:ea typeface="ＭＳ Ｐゴシック" pitchFamily="34" charset="-128"/>
              </a:rPr>
              <a:t>“</a:t>
            </a:r>
            <a:r>
              <a:rPr lang="en-US" altLang="ja-JP" sz="2000" dirty="0" smtClean="0">
                <a:ea typeface="ＭＳ Ｐゴシック" pitchFamily="34" charset="-128"/>
              </a:rPr>
              <a:t>How Animals Live?</a:t>
            </a:r>
            <a:r>
              <a:rPr lang="ja-JP" altLang="en-US" sz="2000" dirty="0" smtClean="0">
                <a:ea typeface="ＭＳ Ｐゴシック" pitchFamily="34" charset="-128"/>
              </a:rPr>
              <a:t>”</a:t>
            </a:r>
            <a:r>
              <a:rPr lang="en-US" altLang="ja-JP" sz="2000" dirty="0" smtClean="0">
                <a:ea typeface="ＭＳ Ｐゴシック" pitchFamily="34" charset="-128"/>
              </a:rPr>
              <a:t>  </a:t>
            </a:r>
          </a:p>
          <a:p>
            <a:pPr marL="0" indent="0">
              <a:lnSpc>
                <a:spcPct val="110000"/>
              </a:lnSpc>
              <a:buFont typeface="Arial" charset="0"/>
              <a:buNone/>
              <a:defRPr/>
            </a:pPr>
            <a:endParaRPr lang="en-US" sz="2000" dirty="0" smtClean="0">
              <a:ea typeface="ＭＳ Ｐゴシック" pitchFamily="34" charset="-128"/>
            </a:endParaRPr>
          </a:p>
          <a:p>
            <a:pPr marL="457200" indent="-457200">
              <a:lnSpc>
                <a:spcPct val="110000"/>
              </a:lnSpc>
              <a:buFont typeface="+mj-lt"/>
              <a:buAutoNum type="alphaLcPeriod"/>
              <a:defRPr/>
            </a:pPr>
            <a:r>
              <a:rPr lang="en-US" sz="2000" dirty="0" smtClean="0">
                <a:ea typeface="ＭＳ Ｐゴシック" pitchFamily="34" charset="-128"/>
              </a:rPr>
              <a:t>There are many types of animals on the planet.</a:t>
            </a:r>
          </a:p>
          <a:p>
            <a:pPr marL="457200" indent="-457200">
              <a:lnSpc>
                <a:spcPct val="110000"/>
              </a:lnSpc>
              <a:buFont typeface="+mj-lt"/>
              <a:buAutoNum type="alphaLcPeriod"/>
              <a:defRPr/>
            </a:pPr>
            <a:r>
              <a:rPr lang="en-US" sz="2000" dirty="0" smtClean="0">
                <a:ea typeface="ＭＳ Ｐゴシック" pitchFamily="34" charset="-128"/>
              </a:rPr>
              <a:t>Animals need water to live.</a:t>
            </a:r>
          </a:p>
          <a:p>
            <a:pPr marL="457200" indent="-457200">
              <a:lnSpc>
                <a:spcPct val="110000"/>
              </a:lnSpc>
              <a:buFont typeface="+mj-lt"/>
              <a:buAutoNum type="alphaLcPeriod"/>
              <a:defRPr/>
            </a:pPr>
            <a:r>
              <a:rPr lang="en-US" sz="2000" dirty="0" smtClean="0">
                <a:ea typeface="ＭＳ Ｐゴシック" pitchFamily="34" charset="-128"/>
              </a:rPr>
              <a:t>There are many ways to sort different animals.*</a:t>
            </a:r>
          </a:p>
          <a:p>
            <a:pPr marL="457200" indent="-457200">
              <a:lnSpc>
                <a:spcPct val="110000"/>
              </a:lnSpc>
              <a:buFont typeface="+mj-lt"/>
              <a:buAutoNum type="alphaLcPeriod"/>
              <a:defRPr/>
            </a:pPr>
            <a:r>
              <a:rPr lang="en-US" sz="2000" dirty="0" smtClean="0">
                <a:ea typeface="ＭＳ Ｐゴシック" pitchFamily="34" charset="-128"/>
              </a:rPr>
              <a:t>Animals begin their life cycles in different forms.</a:t>
            </a:r>
          </a:p>
          <a:p>
            <a:pPr marL="0" indent="0">
              <a:lnSpc>
                <a:spcPct val="80000"/>
              </a:lnSpc>
              <a:buFont typeface="Arial" charset="0"/>
              <a:buNone/>
              <a:defRPr/>
            </a:pPr>
            <a:endParaRPr lang="en-US" sz="1200" dirty="0" smtClean="0">
              <a:ea typeface="ＭＳ Ｐゴシック" pitchFamily="34" charset="-128"/>
            </a:endParaRPr>
          </a:p>
        </p:txBody>
      </p:sp>
      <p:sp>
        <p:nvSpPr>
          <p:cNvPr id="4" name="Title 3"/>
          <p:cNvSpPr>
            <a:spLocks noGrp="1"/>
          </p:cNvSpPr>
          <p:nvPr>
            <p:ph type="title"/>
          </p:nvPr>
        </p:nvSpPr>
        <p:spPr/>
        <p:txBody>
          <a:bodyPr>
            <a:noAutofit/>
          </a:bodyPr>
          <a:lstStyle/>
          <a:p>
            <a:pPr>
              <a:defRPr/>
            </a:pPr>
            <a:r>
              <a:rPr lang="en-US" dirty="0" smtClean="0">
                <a:latin typeface="+mn-lt"/>
                <a:ea typeface="+mj-ea"/>
                <a:cs typeface="Century Gothic"/>
              </a:rPr>
              <a:t>Grade 3 Evidence-Based Selected-Response Item #1</a:t>
            </a:r>
            <a:endParaRPr lang="en-US" dirty="0">
              <a:latin typeface="+mn-lt"/>
              <a:ea typeface="+mj-ea"/>
              <a:cs typeface="Century Gothic"/>
            </a:endParaRPr>
          </a:p>
        </p:txBody>
      </p:sp>
      <p:sp>
        <p:nvSpPr>
          <p:cNvPr id="66564"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1D184820-04FB-46C9-B329-65681CF6AE65}" type="slidenum">
              <a:rPr lang="en-US" smtClean="0">
                <a:latin typeface="Calibri" pitchFamily="34" charset="0"/>
              </a:rPr>
              <a:pPr eaLnBrk="1" hangingPunct="1"/>
              <a:t>21</a:t>
            </a:fld>
            <a:endParaRPr lang="en-US" smtClean="0">
              <a:latin typeface="Calibri" pitchFamily="34" charset="0"/>
            </a:endParaRPr>
          </a:p>
        </p:txBody>
      </p:sp>
      <p:sp>
        <p:nvSpPr>
          <p:cNvPr id="66565" name="Content Placeholder 5"/>
          <p:cNvSpPr txBox="1">
            <a:spLocks/>
          </p:cNvSpPr>
          <p:nvPr/>
        </p:nvSpPr>
        <p:spPr bwMode="auto">
          <a:xfrm>
            <a:off x="4724400" y="1676400"/>
            <a:ext cx="39624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nSpc>
                <a:spcPct val="80000"/>
              </a:lnSpc>
              <a:spcBef>
                <a:spcPct val="20000"/>
              </a:spcBef>
              <a:buClr>
                <a:srgbClr val="8F23B3"/>
              </a:buClr>
              <a:buFont typeface="Arial" charset="0"/>
              <a:buNone/>
              <a:defRPr/>
            </a:pPr>
            <a:r>
              <a:rPr lang="en-US" sz="1900" dirty="0" smtClean="0">
                <a:latin typeface="Calibri" pitchFamily="34" charset="0"/>
              </a:rPr>
              <a:t> </a:t>
            </a:r>
            <a:r>
              <a:rPr lang="en-US" sz="1900" b="1" dirty="0" smtClean="0">
                <a:latin typeface="Calibri" pitchFamily="34" charset="0"/>
              </a:rPr>
              <a:t>Part B</a:t>
            </a:r>
          </a:p>
          <a:p>
            <a:pPr>
              <a:lnSpc>
                <a:spcPct val="80000"/>
              </a:lnSpc>
              <a:spcBef>
                <a:spcPct val="20000"/>
              </a:spcBef>
              <a:buClr>
                <a:srgbClr val="8F23B3"/>
              </a:buClr>
              <a:buFont typeface="Arial" charset="0"/>
              <a:buNone/>
              <a:defRPr/>
            </a:pPr>
            <a:endParaRPr lang="en-US" sz="1900" b="1" dirty="0" smtClean="0">
              <a:latin typeface="Calibri" pitchFamily="34" charset="0"/>
            </a:endParaRPr>
          </a:p>
          <a:p>
            <a:pPr>
              <a:lnSpc>
                <a:spcPct val="110000"/>
              </a:lnSpc>
              <a:spcBef>
                <a:spcPct val="20000"/>
              </a:spcBef>
              <a:buClr>
                <a:srgbClr val="8F23B3"/>
              </a:buClr>
              <a:buFont typeface="Arial" charset="0"/>
              <a:buNone/>
              <a:defRPr/>
            </a:pPr>
            <a:r>
              <a:rPr lang="en-US" dirty="0" smtClean="0">
                <a:latin typeface="Calibri" pitchFamily="34" charset="0"/>
              </a:rPr>
              <a:t>Which sentence from the article best supports the answer to Part A? </a:t>
            </a:r>
          </a:p>
          <a:p>
            <a:pPr marL="342900" indent="-342900">
              <a:lnSpc>
                <a:spcPct val="110000"/>
              </a:lnSpc>
              <a:spcBef>
                <a:spcPct val="20000"/>
              </a:spcBef>
              <a:buClr>
                <a:srgbClr val="8F23B3"/>
              </a:buClr>
              <a:buFont typeface="+mj-lt"/>
              <a:buAutoNum type="alphaLcPeriod"/>
              <a:defRPr/>
            </a:pPr>
            <a:endParaRPr lang="en-US" dirty="0" smtClean="0">
              <a:latin typeface="Calibri" pitchFamily="34" charset="0"/>
            </a:endParaRPr>
          </a:p>
          <a:p>
            <a:pPr marL="342900" indent="-342900">
              <a:lnSpc>
                <a:spcPct val="110000"/>
              </a:lnSpc>
              <a:spcBef>
                <a:spcPct val="20000"/>
              </a:spcBef>
              <a:buClr>
                <a:srgbClr val="8F23B3"/>
              </a:buClr>
              <a:buFont typeface="+mj-lt"/>
              <a:buAutoNum type="alphaLcPeriod"/>
              <a:defRPr/>
            </a:pPr>
            <a:r>
              <a:rPr lang="ja-JP" altLang="en-US" dirty="0" smtClean="0">
                <a:latin typeface="Calibri" pitchFamily="34" charset="0"/>
              </a:rPr>
              <a:t>“</a:t>
            </a:r>
            <a:r>
              <a:rPr lang="en-US" altLang="ja-JP" dirty="0" smtClean="0">
                <a:latin typeface="Calibri" pitchFamily="34" charset="0"/>
              </a:rPr>
              <a:t>Animals get oxygen from air or water.</a:t>
            </a:r>
            <a:r>
              <a:rPr lang="ja-JP" altLang="en-US" dirty="0" smtClean="0">
                <a:latin typeface="Calibri" pitchFamily="34" charset="0"/>
              </a:rPr>
              <a:t>”</a:t>
            </a:r>
            <a:endParaRPr lang="en-US" altLang="ja-JP" dirty="0" smtClean="0">
              <a:latin typeface="Calibri" pitchFamily="34" charset="0"/>
            </a:endParaRPr>
          </a:p>
          <a:p>
            <a:pPr marL="342900" indent="-342900">
              <a:lnSpc>
                <a:spcPct val="110000"/>
              </a:lnSpc>
              <a:spcBef>
                <a:spcPct val="20000"/>
              </a:spcBef>
              <a:buClr>
                <a:srgbClr val="8F23B3"/>
              </a:buClr>
              <a:buFont typeface="+mj-lt"/>
              <a:buAutoNum type="alphaLcPeriod"/>
              <a:defRPr/>
            </a:pPr>
            <a:r>
              <a:rPr lang="en-US" dirty="0" smtClean="0">
                <a:latin typeface="Calibri" pitchFamily="34" charset="0"/>
              </a:rPr>
              <a:t>"Animals can be grouped by their traits.</a:t>
            </a:r>
            <a:r>
              <a:rPr lang="ja-JP" altLang="en-US" dirty="0" smtClean="0">
                <a:latin typeface="Calibri" pitchFamily="34" charset="0"/>
              </a:rPr>
              <a:t>”</a:t>
            </a:r>
            <a:r>
              <a:rPr lang="en-US" altLang="ja-JP" dirty="0" smtClean="0">
                <a:latin typeface="Calibri" pitchFamily="34" charset="0"/>
              </a:rPr>
              <a:t>*</a:t>
            </a:r>
          </a:p>
          <a:p>
            <a:pPr marL="342900" indent="-342900">
              <a:lnSpc>
                <a:spcPct val="110000"/>
              </a:lnSpc>
              <a:spcBef>
                <a:spcPct val="20000"/>
              </a:spcBef>
              <a:buClr>
                <a:srgbClr val="8F23B3"/>
              </a:buClr>
              <a:buFont typeface="+mj-lt"/>
              <a:buAutoNum type="alphaLcPeriod"/>
              <a:defRPr/>
            </a:pPr>
            <a:r>
              <a:rPr lang="en-US" dirty="0" smtClean="0">
                <a:latin typeface="Calibri" pitchFamily="34" charset="0"/>
              </a:rPr>
              <a:t>"Worms are invertebrates.</a:t>
            </a:r>
            <a:r>
              <a:rPr lang="ja-JP" altLang="en-US" dirty="0" smtClean="0">
                <a:latin typeface="Calibri" pitchFamily="34" charset="0"/>
              </a:rPr>
              <a:t>”</a:t>
            </a:r>
            <a:endParaRPr lang="en-US" altLang="ja-JP" dirty="0" smtClean="0">
              <a:latin typeface="Calibri" pitchFamily="34" charset="0"/>
            </a:endParaRPr>
          </a:p>
          <a:p>
            <a:pPr marL="342900" indent="-342900">
              <a:lnSpc>
                <a:spcPct val="110000"/>
              </a:lnSpc>
              <a:spcBef>
                <a:spcPct val="20000"/>
              </a:spcBef>
              <a:buClr>
                <a:srgbClr val="8F23B3"/>
              </a:buClr>
              <a:buFont typeface="+mj-lt"/>
              <a:buAutoNum type="alphaLcPeriod"/>
              <a:defRPr/>
            </a:pPr>
            <a:r>
              <a:rPr lang="en-US" dirty="0" smtClean="0">
                <a:latin typeface="Calibri" pitchFamily="34" charset="0"/>
              </a:rPr>
              <a:t>"All animals grow and change over time.</a:t>
            </a:r>
            <a:r>
              <a:rPr lang="ja-JP" altLang="en-US" dirty="0" smtClean="0">
                <a:latin typeface="Calibri" pitchFamily="34" charset="0"/>
              </a:rPr>
              <a:t>”</a:t>
            </a:r>
            <a:endParaRPr lang="en-US" altLang="ja-JP" dirty="0" smtClean="0">
              <a:latin typeface="Calibri" pitchFamily="34" charset="0"/>
            </a:endParaRPr>
          </a:p>
          <a:p>
            <a:pPr marL="342900" indent="-342900">
              <a:lnSpc>
                <a:spcPct val="110000"/>
              </a:lnSpc>
              <a:spcBef>
                <a:spcPct val="20000"/>
              </a:spcBef>
              <a:buClr>
                <a:srgbClr val="8F23B3"/>
              </a:buClr>
              <a:buFont typeface="+mj-lt"/>
              <a:buAutoNum type="alphaLcPeriod"/>
              <a:defRPr/>
            </a:pPr>
            <a:r>
              <a:rPr lang="en-US" dirty="0" smtClean="0">
                <a:latin typeface="Calibri" pitchFamily="34" charset="0"/>
              </a:rPr>
              <a:t>"Almost all animals need water, food, oxygen, and shelter to live."</a:t>
            </a:r>
          </a:p>
          <a:p>
            <a:pPr>
              <a:lnSpc>
                <a:spcPct val="80000"/>
              </a:lnSpc>
              <a:spcBef>
                <a:spcPct val="20000"/>
              </a:spcBef>
              <a:buClr>
                <a:srgbClr val="8F23B3"/>
              </a:buClr>
              <a:buFont typeface="Arial" charset="0"/>
              <a:buNone/>
              <a:defRPr/>
            </a:pPr>
            <a:endParaRPr lang="en-US" sz="1100" dirty="0" smtClean="0">
              <a:latin typeface="Calibri"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Content Placeholder 4"/>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nSpc>
                <a:spcPct val="130000"/>
              </a:lnSpc>
              <a:buFont typeface="Arial" charset="0"/>
              <a:buNone/>
            </a:pPr>
            <a:r>
              <a:rPr lang="en-US" smtClean="0">
                <a:ea typeface="ＭＳ Ｐゴシック" pitchFamily="34" charset="-128"/>
              </a:rPr>
              <a:t>Drag the words from the word box into the correct locations on the graphic to show the life cycle of a butterfly as described in </a:t>
            </a:r>
            <a:r>
              <a:rPr lang="ja-JP" altLang="en-US" smtClean="0">
                <a:ea typeface="ＭＳ Ｐゴシック" pitchFamily="34" charset="-128"/>
              </a:rPr>
              <a:t>“</a:t>
            </a:r>
            <a:r>
              <a:rPr lang="en-US" altLang="ja-JP" smtClean="0">
                <a:ea typeface="ＭＳ Ｐゴシック" pitchFamily="34" charset="-128"/>
              </a:rPr>
              <a:t>How Animals Live.</a:t>
            </a:r>
            <a:r>
              <a:rPr lang="ja-JP" altLang="en-US" smtClean="0">
                <a:ea typeface="ＭＳ Ｐゴシック" pitchFamily="34" charset="-128"/>
              </a:rPr>
              <a:t>”</a:t>
            </a:r>
            <a:endParaRPr lang="en-US" altLang="ja-JP" smtClean="0">
              <a:ea typeface="ＭＳ Ｐゴシック" pitchFamily="34" charset="-128"/>
            </a:endParaRPr>
          </a:p>
          <a:p>
            <a:pPr marL="0" indent="0">
              <a:lnSpc>
                <a:spcPct val="130000"/>
              </a:lnSpc>
              <a:buFont typeface="Arial" charset="0"/>
              <a:buNone/>
            </a:pPr>
            <a:r>
              <a:rPr lang="en-US" smtClean="0">
                <a:ea typeface="ＭＳ Ｐゴシック" pitchFamily="34" charset="-128"/>
              </a:rPr>
              <a:t>Words:  </a:t>
            </a:r>
          </a:p>
          <a:p>
            <a:pPr marL="0" indent="0">
              <a:buFont typeface="Arial" charset="0"/>
              <a:buNone/>
            </a:pPr>
            <a:endParaRPr lang="en-US" sz="2800" smtClean="0">
              <a:ea typeface="ＭＳ Ｐゴシック" pitchFamily="34" charset="-128"/>
            </a:endParaRPr>
          </a:p>
        </p:txBody>
      </p:sp>
      <p:sp>
        <p:nvSpPr>
          <p:cNvPr id="2" name="Title 1"/>
          <p:cNvSpPr>
            <a:spLocks noGrp="1"/>
          </p:cNvSpPr>
          <p:nvPr>
            <p:ph type="title"/>
          </p:nvPr>
        </p:nvSpPr>
        <p:spPr/>
        <p:txBody>
          <a:bodyPr>
            <a:noAutofit/>
          </a:bodyPr>
          <a:lstStyle/>
          <a:p>
            <a:pPr>
              <a:defRPr/>
            </a:pPr>
            <a:r>
              <a:rPr lang="en-US" dirty="0" smtClean="0">
                <a:latin typeface="+mn-lt"/>
                <a:ea typeface="+mj-ea"/>
                <a:cs typeface="Century Gothic"/>
              </a:rPr>
              <a:t>Grade 3 Technology-Enhanced Constructed-Response Item</a:t>
            </a:r>
            <a:endParaRPr lang="en-US" dirty="0">
              <a:latin typeface="+mn-lt"/>
              <a:ea typeface="+mj-ea"/>
              <a:cs typeface="Century Gothic"/>
            </a:endParaRPr>
          </a:p>
        </p:txBody>
      </p:sp>
      <p:sp>
        <p:nvSpPr>
          <p:cNvPr id="68612" name="Slide Number Placeholder 2"/>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1905554-3038-4C38-90A6-9A0773821BD6}" type="slidenum">
              <a:rPr lang="en-US" smtClean="0">
                <a:latin typeface="Calibri" pitchFamily="34" charset="0"/>
              </a:rPr>
              <a:pPr eaLnBrk="1" hangingPunct="1"/>
              <a:t>22</a:t>
            </a:fld>
            <a:endParaRPr lang="en-US" smtClean="0">
              <a:latin typeface="Calibri" pitchFamily="34" charset="0"/>
            </a:endParaRPr>
          </a:p>
        </p:txBody>
      </p:sp>
      <p:sp>
        <p:nvSpPr>
          <p:cNvPr id="6" name="Content Placeholder 5"/>
          <p:cNvSpPr>
            <a:spLocks noGrp="1"/>
          </p:cNvSpPr>
          <p:nvPr>
            <p:ph sz="half" idx="4294967295"/>
          </p:nvPr>
        </p:nvSpPr>
        <p:spPr>
          <a:xfrm>
            <a:off x="5105400" y="1600200"/>
            <a:ext cx="4038600" cy="4525963"/>
          </a:xfrm>
          <a:prstGeom prst="rect">
            <a:avLst/>
          </a:prstGeom>
        </p:spPr>
        <p:txBody>
          <a:bodyPr>
            <a:normAutofit/>
          </a:bodyPr>
          <a:lstStyle/>
          <a:p>
            <a:pPr>
              <a:buFont typeface="Arial" pitchFamily="34" charset="0"/>
              <a:buChar char="•"/>
              <a:defRPr/>
            </a:pPr>
            <a:endParaRPr lang="en-US" dirty="0">
              <a:ea typeface="+mn-ea"/>
            </a:endParaRPr>
          </a:p>
          <a:p>
            <a:pPr marL="0" indent="0">
              <a:buFont typeface="Arial" pitchFamily="34" charset="0"/>
              <a:buNone/>
              <a:defRPr/>
            </a:pPr>
            <a:endParaRPr lang="en-US" dirty="0">
              <a:ea typeface="+mn-ea"/>
            </a:endParaRPr>
          </a:p>
          <a:p>
            <a:pPr marL="0" indent="0">
              <a:buFont typeface="Arial" pitchFamily="34" charset="0"/>
              <a:buNone/>
              <a:defRPr/>
            </a:pPr>
            <a:r>
              <a:rPr lang="en-US" dirty="0" smtClean="0">
                <a:ea typeface="+mn-ea"/>
              </a:rPr>
              <a:t> </a:t>
            </a:r>
            <a:endParaRPr lang="en-US" dirty="0">
              <a:ea typeface="+mn-ea"/>
            </a:endParaRPr>
          </a:p>
        </p:txBody>
      </p:sp>
      <p:graphicFrame>
        <p:nvGraphicFramePr>
          <p:cNvPr id="7" name="Diagram 6"/>
          <p:cNvGraphicFramePr/>
          <p:nvPr/>
        </p:nvGraphicFramePr>
        <p:xfrm>
          <a:off x="914400" y="4038600"/>
          <a:ext cx="3200400" cy="167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5847" name="Picture 2"/>
          <p:cNvPicPr>
            <a:picLocks noChangeAspect="1" noChangeArrowheads="1"/>
          </p:cNvPicPr>
          <p:nvPr/>
        </p:nvPicPr>
        <p:blipFill>
          <a:blip r:embed="rId7"/>
          <a:srcRect/>
          <a:stretch>
            <a:fillRect/>
          </a:stretch>
        </p:blipFill>
        <p:spPr bwMode="auto">
          <a:xfrm>
            <a:off x="4724400" y="3668713"/>
            <a:ext cx="2895600" cy="2390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4" name="Rectangle 3"/>
          <p:cNvSpPr/>
          <p:nvPr/>
        </p:nvSpPr>
        <p:spPr>
          <a:xfrm>
            <a:off x="1219200" y="3852863"/>
            <a:ext cx="2667000" cy="20907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640" y="2298700"/>
            <a:ext cx="6823880" cy="2413000"/>
          </a:xfrm>
        </p:spPr>
        <p:txBody>
          <a:bodyPr>
            <a:noAutofit/>
          </a:bodyPr>
          <a:lstStyle/>
          <a:p>
            <a:pPr algn="ctr"/>
            <a:r>
              <a:rPr lang="en-US" sz="4000" b="1" dirty="0" smtClean="0"/>
              <a:t>Advances in the PARCC Mathematics Assessment</a:t>
            </a:r>
            <a:endParaRPr lang="en-US" sz="4000" b="1" dirty="0"/>
          </a:p>
        </p:txBody>
      </p:sp>
      <p:sp>
        <p:nvSpPr>
          <p:cNvPr id="3" name="Subtitle 2"/>
          <p:cNvSpPr>
            <a:spLocks noGrp="1"/>
          </p:cNvSpPr>
          <p:nvPr>
            <p:ph type="body" sz="quarter" idx="13"/>
          </p:nvPr>
        </p:nvSpPr>
        <p:spPr>
          <a:xfrm>
            <a:off x="4733365" y="4711700"/>
            <a:ext cx="3309803" cy="970009"/>
          </a:xfrm>
        </p:spPr>
        <p:txBody>
          <a:bodyPr>
            <a:normAutofit fontScale="92500" lnSpcReduction="10000"/>
          </a:bodyPr>
          <a:lstStyle/>
          <a:p>
            <a:endParaRPr lang="en-US" dirty="0" smtClean="0">
              <a:solidFill>
                <a:schemeClr val="tx1">
                  <a:lumMod val="65000"/>
                  <a:lumOff val="35000"/>
                </a:schemeClr>
              </a:solidFill>
            </a:endParaRPr>
          </a:p>
          <a:p>
            <a:pPr marL="0" indent="0" algn="r">
              <a:buNone/>
            </a:pPr>
            <a:r>
              <a:rPr lang="en-US" sz="2600" dirty="0" smtClean="0">
                <a:solidFill>
                  <a:schemeClr val="tx1">
                    <a:lumMod val="65000"/>
                    <a:lumOff val="35000"/>
                  </a:schemeClr>
                </a:solidFill>
              </a:rPr>
              <a:t>August 2012</a:t>
            </a:r>
          </a:p>
        </p:txBody>
      </p:sp>
      <p:sp>
        <p:nvSpPr>
          <p:cNvPr id="4" name="Slide Number Placeholder 3"/>
          <p:cNvSpPr>
            <a:spLocks noGrp="1"/>
          </p:cNvSpPr>
          <p:nvPr>
            <p:ph type="sldNum" sz="quarter" idx="4294967295"/>
          </p:nvPr>
        </p:nvSpPr>
        <p:spPr>
          <a:xfrm>
            <a:off x="2" y="6569078"/>
            <a:ext cx="609600" cy="288925"/>
          </a:xfrm>
          <a:prstGeom prst="rect">
            <a:avLst/>
          </a:prstGeom>
        </p:spPr>
        <p:txBody>
          <a:bodyPr>
            <a:normAutofit fontScale="85000" lnSpcReduction="20000"/>
          </a:bodyPr>
          <a:lstStyle/>
          <a:p>
            <a:pPr>
              <a:defRPr/>
            </a:pPr>
            <a:fld id="{8B1FB4F6-53D1-4649-B6D3-57C1A85B2B3E}" type="slidenum">
              <a:rPr lang="en-US" smtClean="0"/>
              <a:pPr>
                <a:defRPr/>
              </a:pPr>
              <a:t>23</a:t>
            </a:fld>
            <a:endParaRPr lang="en-US"/>
          </a:p>
        </p:txBody>
      </p:sp>
    </p:spTree>
    <p:extLst>
      <p:ext uri="{BB962C8B-B14F-4D97-AF65-F5344CB8AC3E}">
        <p14:creationId xmlns:p14="http://schemas.microsoft.com/office/powerpoint/2010/main" val="16414436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Rectangle 3"/>
          <p:cNvSpPr>
            <a:spLocks noGrp="1" noChangeArrowheads="1"/>
          </p:cNvSpPr>
          <p:nvPr>
            <p:ph idx="1"/>
          </p:nvPr>
        </p:nvSpPr>
        <p:spPr/>
        <p:txBody>
          <a:bodyPr>
            <a:normAutofit/>
          </a:bodyPr>
          <a:lstStyle/>
          <a:p>
            <a:pPr marL="525780" indent="-457200">
              <a:lnSpc>
                <a:spcPct val="110000"/>
              </a:lnSpc>
              <a:buFont typeface="Wingdings" pitchFamily="2" charset="2"/>
              <a:buChar char="§"/>
            </a:pPr>
            <a:r>
              <a:rPr lang="en-US" sz="2000" b="1" dirty="0" smtClean="0">
                <a:cs typeface="Century Gothic"/>
              </a:rPr>
              <a:t>Focus</a:t>
            </a:r>
            <a:r>
              <a:rPr lang="en-US" sz="2000" b="1" dirty="0">
                <a:cs typeface="Century Gothic"/>
              </a:rPr>
              <a:t>: </a:t>
            </a:r>
            <a:r>
              <a:rPr lang="en-US" sz="2000" dirty="0" smtClean="0">
                <a:cs typeface="Century Gothic"/>
              </a:rPr>
              <a:t>PARCC </a:t>
            </a:r>
            <a:r>
              <a:rPr lang="en-US" sz="2000" dirty="0">
                <a:cs typeface="Century Gothic"/>
              </a:rPr>
              <a:t>assessments will focus </a:t>
            </a:r>
            <a:r>
              <a:rPr lang="en-US" sz="2000" dirty="0" smtClean="0">
                <a:cs typeface="Century Gothic"/>
              </a:rPr>
              <a:t>strongly on where the Standards focus.  Students will have more time to master concepts at a deeper level.</a:t>
            </a:r>
          </a:p>
          <a:p>
            <a:pPr marL="525780" indent="-457200">
              <a:lnSpc>
                <a:spcPct val="110000"/>
              </a:lnSpc>
              <a:buFont typeface="Wingdings" pitchFamily="2" charset="2"/>
              <a:buChar char="§"/>
            </a:pPr>
            <a:r>
              <a:rPr lang="en-US" sz="2000" b="1" dirty="0" smtClean="0"/>
              <a:t>Problems </a:t>
            </a:r>
            <a:r>
              <a:rPr lang="en-US" sz="2000" b="1" dirty="0"/>
              <a:t>worth doing</a:t>
            </a:r>
            <a:r>
              <a:rPr lang="en-US" sz="2000" dirty="0"/>
              <a:t>: Multi-step problems, conceptual questions, applications, and substantial procedures will be common, as in an excellent classroom</a:t>
            </a:r>
            <a:r>
              <a:rPr lang="en-US" sz="2000" dirty="0" smtClean="0"/>
              <a:t>.</a:t>
            </a:r>
          </a:p>
          <a:p>
            <a:pPr marL="509588" indent="-457200">
              <a:lnSpc>
                <a:spcPct val="110000"/>
              </a:lnSpc>
              <a:buFont typeface="Wingdings" pitchFamily="2" charset="2"/>
              <a:buChar char="§"/>
            </a:pPr>
            <a:r>
              <a:rPr lang="en-US" sz="2000" b="1" dirty="0" smtClean="0">
                <a:solidFill>
                  <a:srgbClr val="000000"/>
                </a:solidFill>
                <a:cs typeface="Century Gothic"/>
              </a:rPr>
              <a:t>Better </a:t>
            </a:r>
            <a:r>
              <a:rPr lang="en-US" sz="2000" b="1" dirty="0">
                <a:solidFill>
                  <a:srgbClr val="000000"/>
                </a:solidFill>
                <a:cs typeface="Century Gothic"/>
              </a:rPr>
              <a:t>Standards Demand Better Questions:</a:t>
            </a:r>
            <a:r>
              <a:rPr lang="en-US" sz="2000" dirty="0">
                <a:cs typeface="Century Gothic"/>
              </a:rPr>
              <a:t> Instead of reusing existing items, PARCC will develop custom items to the </a:t>
            </a:r>
            <a:r>
              <a:rPr lang="en-US" sz="2000" dirty="0" smtClean="0">
                <a:cs typeface="Century Gothic"/>
              </a:rPr>
              <a:t>Standards.</a:t>
            </a:r>
          </a:p>
          <a:p>
            <a:pPr marL="509588" indent="-457200">
              <a:lnSpc>
                <a:spcPct val="110000"/>
              </a:lnSpc>
              <a:buFont typeface="Wingdings" pitchFamily="2" charset="2"/>
              <a:buChar char="§"/>
            </a:pPr>
            <a:r>
              <a:rPr lang="en-US" sz="2000" b="1" dirty="0" smtClean="0">
                <a:cs typeface="Century Gothic"/>
              </a:rPr>
              <a:t>Fidelity </a:t>
            </a:r>
            <a:r>
              <a:rPr lang="en-US" sz="2000" b="1" dirty="0">
                <a:cs typeface="Century Gothic"/>
              </a:rPr>
              <a:t>to the Standards (now in Teacher’s hands</a:t>
            </a:r>
            <a:r>
              <a:rPr lang="en-US" sz="2000" b="1" dirty="0" smtClean="0">
                <a:cs typeface="Century Gothic"/>
              </a:rPr>
              <a:t>)</a:t>
            </a:r>
            <a:r>
              <a:rPr lang="en-US" sz="2000" dirty="0" smtClean="0">
                <a:cs typeface="Century Gothic"/>
              </a:rPr>
              <a:t>: PARCC </a:t>
            </a:r>
            <a:r>
              <a:rPr lang="en-US" sz="2000" dirty="0">
                <a:cs typeface="Century Gothic"/>
              </a:rPr>
              <a:t>evidences are rooted in the language of the </a:t>
            </a:r>
            <a:r>
              <a:rPr lang="en-US" sz="2000" dirty="0" smtClean="0">
                <a:cs typeface="Century Gothic"/>
              </a:rPr>
              <a:t>Standards so that expectations remain the same in both instructional and assessment settings.</a:t>
            </a:r>
          </a:p>
          <a:p>
            <a:pPr marL="68580" lvl="0" indent="0">
              <a:lnSpc>
                <a:spcPct val="110000"/>
              </a:lnSpc>
              <a:buNone/>
            </a:pPr>
            <a:endParaRPr lang="en-US" sz="2000" dirty="0">
              <a:solidFill>
                <a:schemeClr val="tx1"/>
              </a:solidFill>
              <a:cs typeface="Century Gothic"/>
            </a:endParaRPr>
          </a:p>
        </p:txBody>
      </p:sp>
      <p:sp>
        <p:nvSpPr>
          <p:cNvPr id="115714" name="Rectangle 2"/>
          <p:cNvSpPr>
            <a:spLocks noGrp="1" noChangeArrowheads="1"/>
          </p:cNvSpPr>
          <p:nvPr>
            <p:ph type="title"/>
          </p:nvPr>
        </p:nvSpPr>
        <p:spPr/>
        <p:txBody>
          <a:bodyPr>
            <a:noAutofit/>
          </a:bodyPr>
          <a:lstStyle/>
          <a:p>
            <a:r>
              <a:rPr lang="en-US" dirty="0" smtClean="0">
                <a:cs typeface="Century Gothic"/>
              </a:rPr>
              <a:t>PARCC’s Core Commitments to Mathematics Assessment Quality </a:t>
            </a:r>
            <a:endParaRPr lang="en-US" dirty="0"/>
          </a:p>
        </p:txBody>
      </p:sp>
      <p:sp>
        <p:nvSpPr>
          <p:cNvPr id="2" name="Slide Number Placeholder 1"/>
          <p:cNvSpPr>
            <a:spLocks noGrp="1"/>
          </p:cNvSpPr>
          <p:nvPr>
            <p:ph type="sldNum" sz="quarter" idx="10"/>
          </p:nvPr>
        </p:nvSpPr>
        <p:spPr/>
        <p:txBody>
          <a:bodyPr>
            <a:normAutofit/>
          </a:bodyPr>
          <a:lstStyle/>
          <a:p>
            <a:fld id="{DC3274BA-29A2-4A0E-9EE5-05E318F99E58}" type="slidenum">
              <a:rPr lang="en-US" smtClean="0"/>
              <a:pPr/>
              <a:t>24</a:t>
            </a:fld>
            <a:endParaRPr lang="en-US" dirty="0"/>
          </a:p>
        </p:txBody>
      </p:sp>
    </p:spTree>
    <p:extLst>
      <p:ext uri="{BB962C8B-B14F-4D97-AF65-F5344CB8AC3E}">
        <p14:creationId xmlns:p14="http://schemas.microsoft.com/office/powerpoint/2010/main" val="24612887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the Shifts </a:t>
            </a:r>
            <a:r>
              <a:rPr lang="en-US" dirty="0" smtClean="0"/>
              <a:t>in the Math Standards at </a:t>
            </a:r>
            <a:r>
              <a:rPr lang="en-US" dirty="0"/>
              <a:t>the Heart of PARCC </a:t>
            </a:r>
            <a:r>
              <a:rPr lang="en-US" dirty="0" smtClean="0"/>
              <a:t>Design?</a:t>
            </a:r>
            <a:endParaRPr lang="en-US" dirty="0"/>
          </a:p>
        </p:txBody>
      </p:sp>
      <p:sp>
        <p:nvSpPr>
          <p:cNvPr id="3" name="Text Placeholder 2"/>
          <p:cNvSpPr>
            <a:spLocks noGrp="1"/>
          </p:cNvSpPr>
          <p:nvPr>
            <p:ph type="body" sz="quarter" idx="13"/>
          </p:nvPr>
        </p:nvSpPr>
        <p:spPr/>
        <p:txBody>
          <a:bodyPr/>
          <a:lstStyle/>
          <a:p>
            <a:pPr marL="525780" indent="-457200">
              <a:lnSpc>
                <a:spcPct val="110000"/>
              </a:lnSpc>
              <a:buFont typeface="+mj-lt"/>
              <a:buAutoNum type="arabicPeriod"/>
            </a:pPr>
            <a:r>
              <a:rPr lang="en-US" sz="2800" b="1" dirty="0" smtClean="0"/>
              <a:t>Focus:  </a:t>
            </a:r>
            <a:r>
              <a:rPr lang="en-US" sz="2800" dirty="0" smtClean="0"/>
              <a:t>The PARCC Assessment will focus strongly where the Standards focus</a:t>
            </a:r>
          </a:p>
          <a:p>
            <a:pPr marL="525780" indent="-457200">
              <a:lnSpc>
                <a:spcPct val="110000"/>
              </a:lnSpc>
              <a:buFont typeface="+mj-lt"/>
              <a:buAutoNum type="arabicPeriod"/>
            </a:pPr>
            <a:r>
              <a:rPr lang="en-US" sz="2800" b="1" dirty="0" smtClean="0"/>
              <a:t>Coherence</a:t>
            </a:r>
            <a:r>
              <a:rPr lang="en-US" sz="2800" dirty="0" smtClean="0"/>
              <a:t>: Think across grades and link to major topics within grades</a:t>
            </a:r>
          </a:p>
          <a:p>
            <a:pPr marL="525780" indent="-457200">
              <a:lnSpc>
                <a:spcPct val="110000"/>
              </a:lnSpc>
              <a:buFont typeface="+mj-lt"/>
              <a:buAutoNum type="arabicPeriod"/>
            </a:pPr>
            <a:r>
              <a:rPr lang="en-US" sz="2800" b="1" dirty="0" smtClean="0"/>
              <a:t>Rigor</a:t>
            </a:r>
            <a:r>
              <a:rPr lang="en-US" sz="2800" dirty="0" smtClean="0"/>
              <a:t>: In major topics, pursue conceptual understanding, procedural skill and fluency, and application.</a:t>
            </a:r>
            <a:endParaRPr lang="en-US" sz="2800" dirty="0"/>
          </a:p>
        </p:txBody>
      </p:sp>
      <p:sp>
        <p:nvSpPr>
          <p:cNvPr id="4" name="Slide Number Placeholder 3"/>
          <p:cNvSpPr>
            <a:spLocks noGrp="1"/>
          </p:cNvSpPr>
          <p:nvPr>
            <p:ph type="sldNum" sz="quarter" idx="4294967295"/>
          </p:nvPr>
        </p:nvSpPr>
        <p:spPr>
          <a:xfrm>
            <a:off x="2" y="6569078"/>
            <a:ext cx="609600" cy="288925"/>
          </a:xfrm>
          <a:prstGeom prst="rect">
            <a:avLst/>
          </a:prstGeom>
        </p:spPr>
        <p:txBody>
          <a:bodyPr>
            <a:normAutofit fontScale="85000" lnSpcReduction="20000"/>
          </a:bodyPr>
          <a:lstStyle/>
          <a:p>
            <a:pPr>
              <a:defRPr/>
            </a:pPr>
            <a:fld id="{8B1FB4F6-53D1-4649-B6D3-57C1A85B2B3E}" type="slidenum">
              <a:rPr lang="en-US" smtClean="0"/>
              <a:pPr>
                <a:defRPr/>
              </a:pPr>
              <a:t>25</a:t>
            </a:fld>
            <a:endParaRPr lang="en-US"/>
          </a:p>
        </p:txBody>
      </p:sp>
    </p:spTree>
    <p:extLst>
      <p:ext uri="{BB962C8B-B14F-4D97-AF65-F5344CB8AC3E}">
        <p14:creationId xmlns:p14="http://schemas.microsoft.com/office/powerpoint/2010/main" val="35266847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68580">
              <a:lnSpc>
                <a:spcPct val="110000"/>
              </a:lnSpc>
            </a:pPr>
            <a:r>
              <a:rPr lang="en-US" dirty="0" smtClean="0"/>
              <a:t>Advances in Assessment </a:t>
            </a:r>
            <a:r>
              <a:rPr lang="en-US" dirty="0"/>
              <a:t>D</a:t>
            </a:r>
            <a:r>
              <a:rPr lang="en-US" dirty="0" smtClean="0"/>
              <a:t>emanded by the Shifts</a:t>
            </a:r>
            <a:endParaRPr lang="en-US" dirty="0"/>
          </a:p>
        </p:txBody>
      </p:sp>
      <p:sp>
        <p:nvSpPr>
          <p:cNvPr id="3" name="Text Placeholder 2"/>
          <p:cNvSpPr>
            <a:spLocks noGrp="1"/>
          </p:cNvSpPr>
          <p:nvPr>
            <p:ph type="body" sz="quarter" idx="13"/>
          </p:nvPr>
        </p:nvSpPr>
        <p:spPr/>
        <p:txBody>
          <a:bodyPr/>
          <a:lstStyle/>
          <a:p>
            <a:pPr marL="68580" indent="0">
              <a:lnSpc>
                <a:spcPct val="110000"/>
              </a:lnSpc>
              <a:buNone/>
            </a:pPr>
            <a:r>
              <a:rPr lang="en-US" sz="2800" b="1" dirty="0">
                <a:solidFill>
                  <a:srgbClr val="7030A0"/>
                </a:solidFill>
              </a:rPr>
              <a:t>Shift #</a:t>
            </a:r>
            <a:r>
              <a:rPr lang="en-US" sz="2800" b="1" dirty="0" smtClean="0">
                <a:solidFill>
                  <a:srgbClr val="7030A0"/>
                </a:solidFill>
              </a:rPr>
              <a:t>1 </a:t>
            </a:r>
            <a:r>
              <a:rPr lang="en-US" sz="2800" dirty="0" smtClean="0">
                <a:solidFill>
                  <a:srgbClr val="7030A0"/>
                </a:solidFill>
              </a:rPr>
              <a:t>–</a:t>
            </a:r>
            <a:r>
              <a:rPr lang="en-US" sz="2800" b="1" dirty="0" smtClean="0">
                <a:solidFill>
                  <a:srgbClr val="7030A0"/>
                </a:solidFill>
              </a:rPr>
              <a:t> Focus: </a:t>
            </a:r>
            <a:r>
              <a:rPr lang="en-US" sz="2800" dirty="0" smtClean="0">
                <a:solidFill>
                  <a:srgbClr val="7030A0"/>
                </a:solidFill>
              </a:rPr>
              <a:t>The PARCC assessments will </a:t>
            </a:r>
            <a:r>
              <a:rPr lang="en-US" sz="2800" b="1" dirty="0" smtClean="0">
                <a:solidFill>
                  <a:srgbClr val="7030A0"/>
                </a:solidFill>
              </a:rPr>
              <a:t>focus</a:t>
            </a:r>
            <a:r>
              <a:rPr lang="en-US" sz="2800" dirty="0" smtClean="0">
                <a:solidFill>
                  <a:srgbClr val="7030A0"/>
                </a:solidFill>
              </a:rPr>
              <a:t> </a:t>
            </a:r>
            <a:r>
              <a:rPr lang="en-US" sz="2800" dirty="0">
                <a:solidFill>
                  <a:srgbClr val="7030A0"/>
                </a:solidFill>
              </a:rPr>
              <a:t>strongly where the Standards </a:t>
            </a:r>
            <a:r>
              <a:rPr lang="en-US" sz="2800" dirty="0" smtClean="0">
                <a:solidFill>
                  <a:srgbClr val="7030A0"/>
                </a:solidFill>
              </a:rPr>
              <a:t>focus</a:t>
            </a:r>
          </a:p>
          <a:p>
            <a:pPr marL="525780" indent="0">
              <a:lnSpc>
                <a:spcPct val="110000"/>
              </a:lnSpc>
              <a:buNone/>
            </a:pPr>
            <a:r>
              <a:rPr lang="en-US" sz="2800" b="1" dirty="0" smtClean="0">
                <a:solidFill>
                  <a:srgbClr val="7030A0"/>
                </a:solidFill>
              </a:rPr>
              <a:t>Advance</a:t>
            </a:r>
            <a:r>
              <a:rPr lang="en-US" sz="2800" dirty="0" smtClean="0">
                <a:solidFill>
                  <a:srgbClr val="7030A0"/>
                </a:solidFill>
              </a:rPr>
              <a:t>:</a:t>
            </a:r>
            <a:r>
              <a:rPr lang="en-US" sz="2800" dirty="0" smtClean="0"/>
              <a:t> PARCC assessments will focus strongly where the Standards focus (70% or more on the major work in grades 3-8). </a:t>
            </a:r>
          </a:p>
          <a:p>
            <a:pPr marL="868680">
              <a:lnSpc>
                <a:spcPct val="110000"/>
              </a:lnSpc>
              <a:buClr>
                <a:schemeClr val="accent4">
                  <a:lumMod val="75000"/>
                </a:schemeClr>
              </a:buClr>
              <a:buFont typeface="Wingdings" pitchFamily="2" charset="2"/>
              <a:buChar char="§"/>
            </a:pPr>
            <a:r>
              <a:rPr lang="en-US" sz="2400" dirty="0" smtClean="0"/>
              <a:t>Focus allows for a variety of problem types to get at concept in multiple ways.</a:t>
            </a:r>
          </a:p>
          <a:p>
            <a:pPr marL="868680">
              <a:lnSpc>
                <a:spcPct val="110000"/>
              </a:lnSpc>
              <a:buClr>
                <a:schemeClr val="accent4">
                  <a:lumMod val="75000"/>
                </a:schemeClr>
              </a:buClr>
              <a:buFont typeface="Wingdings" pitchFamily="2" charset="2"/>
              <a:buChar char="§"/>
            </a:pPr>
            <a:r>
              <a:rPr lang="en-US" sz="2400" dirty="0">
                <a:cs typeface="Century Gothic"/>
              </a:rPr>
              <a:t>Students will have more time to master concepts at a deeper level.</a:t>
            </a:r>
            <a:endParaRPr lang="en-US" sz="2400" dirty="0" smtClean="0"/>
          </a:p>
          <a:p>
            <a:pPr marL="868680">
              <a:lnSpc>
                <a:spcPct val="110000"/>
              </a:lnSpc>
              <a:buClr>
                <a:schemeClr val="accent4">
                  <a:lumMod val="75000"/>
                </a:schemeClr>
              </a:buClr>
              <a:buFont typeface="Wingdings" pitchFamily="2" charset="2"/>
              <a:buChar char="§"/>
            </a:pPr>
            <a:endParaRPr lang="en-US" sz="2400" dirty="0" smtClean="0"/>
          </a:p>
        </p:txBody>
      </p:sp>
      <p:sp>
        <p:nvSpPr>
          <p:cNvPr id="4" name="Slide Number Placeholder 3"/>
          <p:cNvSpPr>
            <a:spLocks noGrp="1"/>
          </p:cNvSpPr>
          <p:nvPr>
            <p:ph type="sldNum" sz="quarter" idx="4294967295"/>
          </p:nvPr>
        </p:nvSpPr>
        <p:spPr>
          <a:xfrm>
            <a:off x="2" y="6569078"/>
            <a:ext cx="609600" cy="288925"/>
          </a:xfrm>
          <a:prstGeom prst="rect">
            <a:avLst/>
          </a:prstGeom>
        </p:spPr>
        <p:txBody>
          <a:bodyPr>
            <a:normAutofit fontScale="85000" lnSpcReduction="20000"/>
          </a:bodyPr>
          <a:lstStyle/>
          <a:p>
            <a:pPr>
              <a:defRPr/>
            </a:pPr>
            <a:fld id="{8B1FB4F6-53D1-4649-B6D3-57C1A85B2B3E}" type="slidenum">
              <a:rPr lang="en-US" smtClean="0"/>
              <a:pPr>
                <a:defRPr/>
              </a:pPr>
              <a:t>26</a:t>
            </a:fld>
            <a:endParaRPr lang="en-US"/>
          </a:p>
        </p:txBody>
      </p:sp>
    </p:spTree>
    <p:extLst>
      <p:ext uri="{BB962C8B-B14F-4D97-AF65-F5344CB8AC3E}">
        <p14:creationId xmlns:p14="http://schemas.microsoft.com/office/powerpoint/2010/main" val="24559475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68580">
              <a:lnSpc>
                <a:spcPct val="110000"/>
              </a:lnSpc>
            </a:pPr>
            <a:r>
              <a:rPr lang="en-US" dirty="0"/>
              <a:t>Advances in </a:t>
            </a:r>
            <a:r>
              <a:rPr lang="en-US" dirty="0" smtClean="0"/>
              <a:t>Assessment </a:t>
            </a:r>
            <a:r>
              <a:rPr lang="en-US" dirty="0"/>
              <a:t>D</a:t>
            </a:r>
            <a:r>
              <a:rPr lang="en-US" dirty="0" smtClean="0"/>
              <a:t>emanded </a:t>
            </a:r>
            <a:r>
              <a:rPr lang="en-US" dirty="0"/>
              <a:t>by the </a:t>
            </a:r>
            <a:r>
              <a:rPr lang="en-US" dirty="0" smtClean="0"/>
              <a:t>Shifts</a:t>
            </a:r>
            <a:endParaRPr lang="en-US" dirty="0"/>
          </a:p>
        </p:txBody>
      </p:sp>
      <p:sp>
        <p:nvSpPr>
          <p:cNvPr id="3" name="Text Placeholder 2"/>
          <p:cNvSpPr>
            <a:spLocks noGrp="1"/>
          </p:cNvSpPr>
          <p:nvPr>
            <p:ph type="body" sz="quarter" idx="13"/>
          </p:nvPr>
        </p:nvSpPr>
        <p:spPr/>
        <p:txBody>
          <a:bodyPr/>
          <a:lstStyle/>
          <a:p>
            <a:pPr marL="68580" indent="0">
              <a:lnSpc>
                <a:spcPct val="110000"/>
              </a:lnSpc>
              <a:buNone/>
            </a:pPr>
            <a:r>
              <a:rPr lang="en-US" sz="2800" b="1" dirty="0">
                <a:solidFill>
                  <a:srgbClr val="7030A0"/>
                </a:solidFill>
              </a:rPr>
              <a:t>Shift </a:t>
            </a:r>
            <a:r>
              <a:rPr lang="en-US" sz="2800" b="1" dirty="0" smtClean="0">
                <a:solidFill>
                  <a:srgbClr val="7030A0"/>
                </a:solidFill>
              </a:rPr>
              <a:t>#2</a:t>
            </a:r>
            <a:r>
              <a:rPr lang="en-US" sz="2800" dirty="0">
                <a:solidFill>
                  <a:srgbClr val="7030A0"/>
                </a:solidFill>
              </a:rPr>
              <a:t> </a:t>
            </a:r>
            <a:r>
              <a:rPr lang="en-US" sz="2800" dirty="0" smtClean="0">
                <a:solidFill>
                  <a:srgbClr val="7030A0"/>
                </a:solidFill>
              </a:rPr>
              <a:t>- </a:t>
            </a:r>
            <a:r>
              <a:rPr lang="en-US" sz="2800" b="1" dirty="0" smtClean="0">
                <a:solidFill>
                  <a:srgbClr val="7030A0"/>
                </a:solidFill>
              </a:rPr>
              <a:t>Coherence: Think</a:t>
            </a:r>
            <a:r>
              <a:rPr lang="en-US" sz="2800" dirty="0" smtClean="0">
                <a:solidFill>
                  <a:srgbClr val="7030A0"/>
                </a:solidFill>
              </a:rPr>
              <a:t> across grades, and </a:t>
            </a:r>
            <a:r>
              <a:rPr lang="en-US" sz="2800" b="1" dirty="0" smtClean="0">
                <a:solidFill>
                  <a:srgbClr val="7030A0"/>
                </a:solidFill>
              </a:rPr>
              <a:t>link</a:t>
            </a:r>
            <a:r>
              <a:rPr lang="en-US" sz="2800" dirty="0" smtClean="0">
                <a:solidFill>
                  <a:srgbClr val="7030A0"/>
                </a:solidFill>
              </a:rPr>
              <a:t> to major topics within grades</a:t>
            </a:r>
            <a:endParaRPr lang="en-US" sz="2800" dirty="0"/>
          </a:p>
          <a:p>
            <a:pPr marL="514350" lvl="0" indent="0">
              <a:buNone/>
            </a:pPr>
            <a:r>
              <a:rPr lang="en-US" sz="2800" b="1" dirty="0" smtClean="0">
                <a:solidFill>
                  <a:srgbClr val="7030A0"/>
                </a:solidFill>
              </a:rPr>
              <a:t>Advance</a:t>
            </a:r>
            <a:r>
              <a:rPr lang="en-US" sz="2800" dirty="0" smtClean="0">
                <a:solidFill>
                  <a:srgbClr val="7030A0"/>
                </a:solidFill>
              </a:rPr>
              <a:t>: </a:t>
            </a:r>
            <a:r>
              <a:rPr lang="en-US" sz="2800" dirty="0" smtClean="0"/>
              <a:t>The assessment design is informed by multi-grade progressions in the Standards and the </a:t>
            </a:r>
            <a:r>
              <a:rPr lang="en-US" sz="2800" i="1" dirty="0" smtClean="0"/>
              <a:t>Model Content Frameworks</a:t>
            </a:r>
            <a:r>
              <a:rPr lang="en-US" sz="2800" dirty="0" smtClean="0"/>
              <a:t>.</a:t>
            </a:r>
            <a:endParaRPr lang="en-US" sz="2800" dirty="0"/>
          </a:p>
          <a:p>
            <a:pPr marL="857250">
              <a:buClr>
                <a:schemeClr val="accent4">
                  <a:lumMod val="75000"/>
                </a:schemeClr>
              </a:buClr>
              <a:buFont typeface="Wingdings" pitchFamily="2" charset="2"/>
              <a:buChar char="§"/>
            </a:pPr>
            <a:r>
              <a:rPr lang="en-US" sz="2400" dirty="0" smtClean="0"/>
              <a:t>Key beginnings are stressed (e.g., ratio concepts in grade 6), as are key endpoints and takeaway skills (e.g., fluency with the multiplication table in grade 3).</a:t>
            </a:r>
            <a:endParaRPr lang="en-US" sz="2800" dirty="0"/>
          </a:p>
        </p:txBody>
      </p:sp>
      <p:sp>
        <p:nvSpPr>
          <p:cNvPr id="4" name="Slide Number Placeholder 3"/>
          <p:cNvSpPr>
            <a:spLocks noGrp="1"/>
          </p:cNvSpPr>
          <p:nvPr>
            <p:ph type="sldNum" sz="quarter" idx="4294967295"/>
          </p:nvPr>
        </p:nvSpPr>
        <p:spPr>
          <a:xfrm>
            <a:off x="2" y="6569078"/>
            <a:ext cx="609600" cy="288925"/>
          </a:xfrm>
          <a:prstGeom prst="rect">
            <a:avLst/>
          </a:prstGeom>
        </p:spPr>
        <p:txBody>
          <a:bodyPr>
            <a:normAutofit fontScale="85000" lnSpcReduction="20000"/>
          </a:bodyPr>
          <a:lstStyle/>
          <a:p>
            <a:pPr>
              <a:defRPr/>
            </a:pPr>
            <a:fld id="{8B1FB4F6-53D1-4649-B6D3-57C1A85B2B3E}" type="slidenum">
              <a:rPr lang="en-US" smtClean="0"/>
              <a:pPr>
                <a:defRPr/>
              </a:pPr>
              <a:t>27</a:t>
            </a:fld>
            <a:endParaRPr lang="en-US"/>
          </a:p>
        </p:txBody>
      </p:sp>
    </p:spTree>
    <p:extLst>
      <p:ext uri="{BB962C8B-B14F-4D97-AF65-F5344CB8AC3E}">
        <p14:creationId xmlns:p14="http://schemas.microsoft.com/office/powerpoint/2010/main" val="1096062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68580">
              <a:lnSpc>
                <a:spcPct val="110000"/>
              </a:lnSpc>
            </a:pPr>
            <a:r>
              <a:rPr lang="en-US" dirty="0"/>
              <a:t>Advances in </a:t>
            </a:r>
            <a:r>
              <a:rPr lang="en-US" dirty="0" smtClean="0"/>
              <a:t>Assessment </a:t>
            </a:r>
            <a:r>
              <a:rPr lang="en-US" dirty="0"/>
              <a:t>D</a:t>
            </a:r>
            <a:r>
              <a:rPr lang="en-US" dirty="0" smtClean="0"/>
              <a:t>emanded </a:t>
            </a:r>
            <a:r>
              <a:rPr lang="en-US" dirty="0"/>
              <a:t>by the </a:t>
            </a:r>
            <a:r>
              <a:rPr lang="en-US" dirty="0" smtClean="0"/>
              <a:t>Shifts</a:t>
            </a:r>
            <a:endParaRPr lang="en-US" dirty="0"/>
          </a:p>
        </p:txBody>
      </p:sp>
      <p:sp>
        <p:nvSpPr>
          <p:cNvPr id="3" name="Text Placeholder 2"/>
          <p:cNvSpPr>
            <a:spLocks noGrp="1"/>
          </p:cNvSpPr>
          <p:nvPr>
            <p:ph type="body" sz="quarter" idx="13"/>
          </p:nvPr>
        </p:nvSpPr>
        <p:spPr/>
        <p:txBody>
          <a:bodyPr/>
          <a:lstStyle/>
          <a:p>
            <a:pPr marL="68580" indent="0">
              <a:lnSpc>
                <a:spcPct val="110000"/>
              </a:lnSpc>
              <a:buNone/>
            </a:pPr>
            <a:r>
              <a:rPr lang="en-US" sz="2800" b="1" dirty="0">
                <a:solidFill>
                  <a:srgbClr val="7030A0"/>
                </a:solidFill>
              </a:rPr>
              <a:t>Shift #</a:t>
            </a:r>
            <a:r>
              <a:rPr lang="en-US" sz="2800" b="1" dirty="0" smtClean="0">
                <a:solidFill>
                  <a:srgbClr val="7030A0"/>
                </a:solidFill>
              </a:rPr>
              <a:t>2</a:t>
            </a:r>
            <a:r>
              <a:rPr lang="en-US" sz="2800" dirty="0" smtClean="0">
                <a:solidFill>
                  <a:srgbClr val="7030A0"/>
                </a:solidFill>
              </a:rPr>
              <a:t> - </a:t>
            </a:r>
            <a:r>
              <a:rPr lang="en-US" sz="2800" b="1" dirty="0">
                <a:solidFill>
                  <a:srgbClr val="7030A0"/>
                </a:solidFill>
              </a:rPr>
              <a:t>Coherence: Think</a:t>
            </a:r>
            <a:r>
              <a:rPr lang="en-US" sz="2800" dirty="0">
                <a:solidFill>
                  <a:srgbClr val="7030A0"/>
                </a:solidFill>
              </a:rPr>
              <a:t> across grades, and </a:t>
            </a:r>
            <a:r>
              <a:rPr lang="en-US" sz="2800" b="1" dirty="0">
                <a:solidFill>
                  <a:srgbClr val="7030A0"/>
                </a:solidFill>
              </a:rPr>
              <a:t>link</a:t>
            </a:r>
            <a:r>
              <a:rPr lang="en-US" sz="2800" dirty="0">
                <a:solidFill>
                  <a:srgbClr val="7030A0"/>
                </a:solidFill>
              </a:rPr>
              <a:t> to major topics within grades</a:t>
            </a:r>
            <a:endParaRPr lang="en-US" sz="2800" dirty="0"/>
          </a:p>
          <a:p>
            <a:pPr marL="514350" lvl="0" indent="0">
              <a:buNone/>
            </a:pPr>
            <a:r>
              <a:rPr lang="en-US" sz="2800" b="1" dirty="0" smtClean="0">
                <a:solidFill>
                  <a:srgbClr val="7030A0"/>
                </a:solidFill>
              </a:rPr>
              <a:t>Advance</a:t>
            </a:r>
            <a:r>
              <a:rPr lang="en-US" sz="2800" dirty="0" smtClean="0">
                <a:solidFill>
                  <a:srgbClr val="7030A0"/>
                </a:solidFill>
              </a:rPr>
              <a:t>: </a:t>
            </a:r>
            <a:r>
              <a:rPr lang="en-US" sz="2800" dirty="0" smtClean="0"/>
              <a:t>Integrative tasks draw on multiple standards to ensure students are making important connections.</a:t>
            </a:r>
          </a:p>
          <a:p>
            <a:pPr marL="857250" lvl="0">
              <a:buClr>
                <a:schemeClr val="accent4">
                  <a:lumMod val="75000"/>
                </a:schemeClr>
              </a:buClr>
              <a:buFont typeface="Wingdings" pitchFamily="2" charset="2"/>
              <a:buChar char="§"/>
            </a:pPr>
            <a:r>
              <a:rPr lang="en-US" sz="2400" dirty="0" smtClean="0"/>
              <a:t>The Standards are not treated as a checklist.</a:t>
            </a:r>
            <a:endParaRPr lang="en-US" sz="2800" dirty="0"/>
          </a:p>
          <a:p>
            <a:pPr marL="68580" indent="0">
              <a:lnSpc>
                <a:spcPct val="110000"/>
              </a:lnSpc>
              <a:buNone/>
            </a:pPr>
            <a:endParaRPr lang="en-US" sz="2800" dirty="0"/>
          </a:p>
          <a:p>
            <a:pPr marL="68580" indent="0">
              <a:lnSpc>
                <a:spcPct val="110000"/>
              </a:lnSpc>
              <a:buNone/>
            </a:pPr>
            <a:endParaRPr lang="en-US" sz="2800" b="1" dirty="0" smtClean="0"/>
          </a:p>
        </p:txBody>
      </p:sp>
      <p:sp>
        <p:nvSpPr>
          <p:cNvPr id="4" name="Slide Number Placeholder 3"/>
          <p:cNvSpPr>
            <a:spLocks noGrp="1"/>
          </p:cNvSpPr>
          <p:nvPr>
            <p:ph type="sldNum" sz="quarter" idx="4294967295"/>
          </p:nvPr>
        </p:nvSpPr>
        <p:spPr>
          <a:xfrm>
            <a:off x="2" y="6569078"/>
            <a:ext cx="609600" cy="288925"/>
          </a:xfrm>
          <a:prstGeom prst="rect">
            <a:avLst/>
          </a:prstGeom>
        </p:spPr>
        <p:txBody>
          <a:bodyPr>
            <a:normAutofit fontScale="85000" lnSpcReduction="20000"/>
          </a:bodyPr>
          <a:lstStyle/>
          <a:p>
            <a:pPr>
              <a:defRPr/>
            </a:pPr>
            <a:fld id="{8B1FB4F6-53D1-4649-B6D3-57C1A85B2B3E}" type="slidenum">
              <a:rPr lang="en-US" smtClean="0"/>
              <a:pPr>
                <a:defRPr/>
              </a:pPr>
              <a:t>28</a:t>
            </a:fld>
            <a:endParaRPr lang="en-US"/>
          </a:p>
        </p:txBody>
      </p:sp>
    </p:spTree>
    <p:extLst>
      <p:ext uri="{BB962C8B-B14F-4D97-AF65-F5344CB8AC3E}">
        <p14:creationId xmlns:p14="http://schemas.microsoft.com/office/powerpoint/2010/main" val="41380066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68580">
              <a:lnSpc>
                <a:spcPct val="110000"/>
              </a:lnSpc>
            </a:pPr>
            <a:r>
              <a:rPr lang="en-US" dirty="0"/>
              <a:t>Advances in assessment demanded by the shifts</a:t>
            </a:r>
          </a:p>
        </p:txBody>
      </p:sp>
      <p:sp>
        <p:nvSpPr>
          <p:cNvPr id="3" name="Text Placeholder 2"/>
          <p:cNvSpPr>
            <a:spLocks noGrp="1"/>
          </p:cNvSpPr>
          <p:nvPr>
            <p:ph type="body" sz="quarter" idx="13"/>
          </p:nvPr>
        </p:nvSpPr>
        <p:spPr/>
        <p:txBody>
          <a:bodyPr/>
          <a:lstStyle/>
          <a:p>
            <a:pPr marL="68580" indent="0">
              <a:lnSpc>
                <a:spcPct val="110000"/>
              </a:lnSpc>
              <a:buNone/>
            </a:pPr>
            <a:r>
              <a:rPr lang="en-US" sz="2800" b="1" dirty="0">
                <a:solidFill>
                  <a:srgbClr val="7030A0"/>
                </a:solidFill>
              </a:rPr>
              <a:t>Shift </a:t>
            </a:r>
            <a:r>
              <a:rPr lang="en-US" sz="2800" b="1" dirty="0" smtClean="0">
                <a:solidFill>
                  <a:srgbClr val="7030A0"/>
                </a:solidFill>
              </a:rPr>
              <a:t>#3</a:t>
            </a:r>
            <a:r>
              <a:rPr lang="en-US" sz="2800" dirty="0">
                <a:solidFill>
                  <a:srgbClr val="7030A0"/>
                </a:solidFill>
              </a:rPr>
              <a:t> </a:t>
            </a:r>
            <a:r>
              <a:rPr lang="en-US" sz="2800" dirty="0" smtClean="0">
                <a:solidFill>
                  <a:srgbClr val="7030A0"/>
                </a:solidFill>
              </a:rPr>
              <a:t>- </a:t>
            </a:r>
            <a:r>
              <a:rPr lang="en-US" sz="2800" b="1" dirty="0" smtClean="0">
                <a:solidFill>
                  <a:srgbClr val="7030A0"/>
                </a:solidFill>
              </a:rPr>
              <a:t>Rigor: </a:t>
            </a:r>
            <a:r>
              <a:rPr lang="en-US" sz="2800" dirty="0" smtClean="0">
                <a:solidFill>
                  <a:srgbClr val="7030A0"/>
                </a:solidFill>
              </a:rPr>
              <a:t>In major topics, pursue</a:t>
            </a:r>
            <a:r>
              <a:rPr lang="en-US" sz="2800" b="1" dirty="0" smtClean="0">
                <a:solidFill>
                  <a:srgbClr val="7030A0"/>
                </a:solidFill>
              </a:rPr>
              <a:t> conceptual understanding, </a:t>
            </a:r>
            <a:r>
              <a:rPr lang="en-US" sz="2800" dirty="0" smtClean="0">
                <a:solidFill>
                  <a:srgbClr val="7030A0"/>
                </a:solidFill>
              </a:rPr>
              <a:t>procedural skill and </a:t>
            </a:r>
            <a:r>
              <a:rPr lang="en-US" sz="2800" b="1" dirty="0" smtClean="0">
                <a:solidFill>
                  <a:srgbClr val="7030A0"/>
                </a:solidFill>
              </a:rPr>
              <a:t>fluency</a:t>
            </a:r>
            <a:r>
              <a:rPr lang="en-US" sz="2800" dirty="0" smtClean="0">
                <a:solidFill>
                  <a:srgbClr val="7030A0"/>
                </a:solidFill>
              </a:rPr>
              <a:t>, and </a:t>
            </a:r>
            <a:r>
              <a:rPr lang="en-US" sz="2800" b="1" dirty="0" smtClean="0">
                <a:solidFill>
                  <a:srgbClr val="7030A0"/>
                </a:solidFill>
              </a:rPr>
              <a:t>application</a:t>
            </a:r>
            <a:endParaRPr lang="en-US" sz="2800" dirty="0" smtClean="0">
              <a:solidFill>
                <a:srgbClr val="7030A0"/>
              </a:solidFill>
            </a:endParaRPr>
          </a:p>
          <a:p>
            <a:pPr marL="530352" indent="0">
              <a:lnSpc>
                <a:spcPct val="110000"/>
              </a:lnSpc>
              <a:buNone/>
            </a:pPr>
            <a:r>
              <a:rPr lang="en-US" sz="2800" b="1" dirty="0" smtClean="0">
                <a:solidFill>
                  <a:srgbClr val="7030A0"/>
                </a:solidFill>
              </a:rPr>
              <a:t>Advance</a:t>
            </a:r>
            <a:r>
              <a:rPr lang="en-US" sz="2800" dirty="0" smtClean="0">
                <a:solidFill>
                  <a:srgbClr val="7030A0"/>
                </a:solidFill>
              </a:rPr>
              <a:t>: </a:t>
            </a:r>
            <a:r>
              <a:rPr lang="en-US" sz="2800" dirty="0" smtClean="0"/>
              <a:t>PARCC assessments will reach the rigor in the Standards through innovations in technology and item design…</a:t>
            </a:r>
            <a:endParaRPr lang="en-US" sz="2800" dirty="0"/>
          </a:p>
        </p:txBody>
      </p:sp>
      <p:sp>
        <p:nvSpPr>
          <p:cNvPr id="4" name="Slide Number Placeholder 3"/>
          <p:cNvSpPr>
            <a:spLocks noGrp="1"/>
          </p:cNvSpPr>
          <p:nvPr>
            <p:ph type="sldNum" sz="quarter" idx="4294967295"/>
          </p:nvPr>
        </p:nvSpPr>
        <p:spPr>
          <a:xfrm>
            <a:off x="2" y="6569078"/>
            <a:ext cx="609600" cy="288925"/>
          </a:xfrm>
          <a:prstGeom prst="rect">
            <a:avLst/>
          </a:prstGeom>
        </p:spPr>
        <p:txBody>
          <a:bodyPr>
            <a:normAutofit fontScale="85000" lnSpcReduction="20000"/>
          </a:bodyPr>
          <a:lstStyle/>
          <a:p>
            <a:pPr>
              <a:defRPr/>
            </a:pPr>
            <a:fld id="{8B1FB4F6-53D1-4649-B6D3-57C1A85B2B3E}" type="slidenum">
              <a:rPr lang="en-US" smtClean="0"/>
              <a:pPr>
                <a:defRPr/>
              </a:pPr>
              <a:t>29</a:t>
            </a:fld>
            <a:endParaRPr lang="en-US"/>
          </a:p>
        </p:txBody>
      </p:sp>
    </p:spTree>
    <p:extLst>
      <p:ext uri="{BB962C8B-B14F-4D97-AF65-F5344CB8AC3E}">
        <p14:creationId xmlns:p14="http://schemas.microsoft.com/office/powerpoint/2010/main" val="8997310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640" y="2298700"/>
            <a:ext cx="6823880" cy="2413000"/>
          </a:xfrm>
        </p:spPr>
        <p:txBody>
          <a:bodyPr>
            <a:noAutofit/>
          </a:bodyPr>
          <a:lstStyle/>
          <a:p>
            <a:pPr algn="ctr"/>
            <a:r>
              <a:rPr lang="en-US" sz="4000" b="1" dirty="0" smtClean="0"/>
              <a:t>Advances in the PARCC </a:t>
            </a:r>
            <a:r>
              <a:rPr lang="en-US" sz="4000" b="1" dirty="0" smtClean="0"/>
              <a:t>ELA/Literacy Assessment</a:t>
            </a:r>
            <a:endParaRPr lang="en-US" sz="4000" b="1" dirty="0"/>
          </a:p>
        </p:txBody>
      </p:sp>
      <p:sp>
        <p:nvSpPr>
          <p:cNvPr id="3" name="Subtitle 2"/>
          <p:cNvSpPr>
            <a:spLocks noGrp="1"/>
          </p:cNvSpPr>
          <p:nvPr>
            <p:ph type="body" sz="quarter" idx="13"/>
          </p:nvPr>
        </p:nvSpPr>
        <p:spPr>
          <a:xfrm>
            <a:off x="4733365" y="4711700"/>
            <a:ext cx="3309803" cy="970009"/>
          </a:xfrm>
        </p:spPr>
        <p:txBody>
          <a:bodyPr>
            <a:normAutofit fontScale="92500" lnSpcReduction="10000"/>
          </a:bodyPr>
          <a:lstStyle/>
          <a:p>
            <a:endParaRPr lang="en-US" dirty="0" smtClean="0">
              <a:solidFill>
                <a:schemeClr val="tx1">
                  <a:lumMod val="65000"/>
                  <a:lumOff val="35000"/>
                </a:schemeClr>
              </a:solidFill>
            </a:endParaRPr>
          </a:p>
          <a:p>
            <a:pPr marL="0" indent="0" algn="r">
              <a:buNone/>
            </a:pPr>
            <a:r>
              <a:rPr lang="en-US" sz="2600" dirty="0" smtClean="0">
                <a:solidFill>
                  <a:schemeClr val="tx1">
                    <a:lumMod val="65000"/>
                    <a:lumOff val="35000"/>
                  </a:schemeClr>
                </a:solidFill>
              </a:rPr>
              <a:t>August 2012</a:t>
            </a:r>
          </a:p>
        </p:txBody>
      </p:sp>
      <p:sp>
        <p:nvSpPr>
          <p:cNvPr id="4" name="Slide Number Placeholder 3"/>
          <p:cNvSpPr>
            <a:spLocks noGrp="1"/>
          </p:cNvSpPr>
          <p:nvPr>
            <p:ph type="sldNum" sz="quarter" idx="4294967295"/>
          </p:nvPr>
        </p:nvSpPr>
        <p:spPr>
          <a:xfrm>
            <a:off x="2" y="6569078"/>
            <a:ext cx="609600" cy="288925"/>
          </a:xfrm>
          <a:prstGeom prst="rect">
            <a:avLst/>
          </a:prstGeom>
        </p:spPr>
        <p:txBody>
          <a:bodyPr>
            <a:normAutofit lnSpcReduction="10000"/>
          </a:bodyPr>
          <a:lstStyle/>
          <a:p>
            <a:pPr>
              <a:defRPr/>
            </a:pPr>
            <a:fld id="{8B1FB4F6-53D1-4649-B6D3-57C1A85B2B3E}" type="slidenum">
              <a:rPr lang="en-US" smtClean="0"/>
              <a:pPr>
                <a:defRPr/>
              </a:pPr>
              <a:t>3</a:t>
            </a:fld>
            <a:endParaRPr lang="en-US"/>
          </a:p>
        </p:txBody>
      </p:sp>
    </p:spTree>
    <p:extLst>
      <p:ext uri="{BB962C8B-B14F-4D97-AF65-F5344CB8AC3E}">
        <p14:creationId xmlns:p14="http://schemas.microsoft.com/office/powerpoint/2010/main" val="9622929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Overview of Mathematics Task Types</a:t>
            </a:r>
            <a:endParaRPr lang="en-US" dirty="0"/>
          </a:p>
        </p:txBody>
      </p:sp>
      <p:sp>
        <p:nvSpPr>
          <p:cNvPr id="3" name="Text Placeholder 2"/>
          <p:cNvSpPr>
            <a:spLocks noGrp="1"/>
          </p:cNvSpPr>
          <p:nvPr>
            <p:ph type="body" sz="quarter" idx="13"/>
          </p:nvPr>
        </p:nvSpPr>
        <p:spPr>
          <a:xfrm>
            <a:off x="143296" y="1616120"/>
            <a:ext cx="8877874" cy="3810000"/>
          </a:xfrm>
        </p:spPr>
        <p:txBody>
          <a:bodyPr/>
          <a:lstStyle/>
          <a:p>
            <a:pPr marL="68580" indent="0">
              <a:lnSpc>
                <a:spcPct val="110000"/>
              </a:lnSpc>
              <a:buNone/>
            </a:pPr>
            <a:r>
              <a:rPr lang="en-US" sz="2500" dirty="0" smtClean="0"/>
              <a:t>PARCC mathematics assessments will include three types of tasks. </a:t>
            </a:r>
            <a:endParaRPr lang="en-US" sz="2500" dirty="0"/>
          </a:p>
        </p:txBody>
      </p:sp>
      <p:sp>
        <p:nvSpPr>
          <p:cNvPr id="4" name="Slide Number Placeholder 3"/>
          <p:cNvSpPr>
            <a:spLocks noGrp="1"/>
          </p:cNvSpPr>
          <p:nvPr>
            <p:ph type="sldNum" sz="quarter" idx="4294967295"/>
          </p:nvPr>
        </p:nvSpPr>
        <p:spPr>
          <a:xfrm>
            <a:off x="2" y="6569078"/>
            <a:ext cx="609600" cy="288925"/>
          </a:xfrm>
          <a:prstGeom prst="rect">
            <a:avLst/>
          </a:prstGeom>
        </p:spPr>
        <p:txBody>
          <a:bodyPr>
            <a:normAutofit fontScale="85000" lnSpcReduction="20000"/>
          </a:bodyPr>
          <a:lstStyle/>
          <a:p>
            <a:pPr>
              <a:defRPr/>
            </a:pPr>
            <a:fld id="{8B1FB4F6-53D1-4649-B6D3-57C1A85B2B3E}" type="slidenum">
              <a:rPr lang="en-US" smtClean="0"/>
              <a:pPr>
                <a:defRPr/>
              </a:pPr>
              <a:t>30</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379882959"/>
              </p:ext>
            </p:extLst>
          </p:nvPr>
        </p:nvGraphicFramePr>
        <p:xfrm>
          <a:off x="245660" y="2275896"/>
          <a:ext cx="8575343" cy="4267200"/>
        </p:xfrm>
        <a:graphic>
          <a:graphicData uri="http://schemas.openxmlformats.org/drawingml/2006/table">
            <a:tbl>
              <a:tblPr firstRow="1" bandRow="1">
                <a:tableStyleId>{17292A2E-F333-43FB-9621-5CBBE7FDCDCB}</a:tableStyleId>
              </a:tblPr>
              <a:tblGrid>
                <a:gridCol w="2047164"/>
                <a:gridCol w="6528179"/>
              </a:tblGrid>
              <a:tr h="262579">
                <a:tc>
                  <a:txBody>
                    <a:bodyPr/>
                    <a:lstStyle/>
                    <a:p>
                      <a:r>
                        <a:rPr lang="en-US" sz="1600" dirty="0" smtClean="0"/>
                        <a:t>Task</a:t>
                      </a:r>
                      <a:r>
                        <a:rPr lang="en-US" sz="1600" baseline="0" dirty="0" smtClean="0"/>
                        <a:t> Type</a:t>
                      </a:r>
                      <a:endParaRPr lang="en-US" sz="1600" b="1" dirty="0"/>
                    </a:p>
                  </a:txBody>
                  <a:tcPr/>
                </a:tc>
                <a:tc>
                  <a:txBody>
                    <a:bodyPr/>
                    <a:lstStyle/>
                    <a:p>
                      <a:r>
                        <a:rPr lang="en-US" sz="1600" dirty="0" smtClean="0"/>
                        <a:t>Description of Task Type</a:t>
                      </a:r>
                      <a:endParaRPr lang="en-US" sz="1600" b="1" dirty="0"/>
                    </a:p>
                  </a:txBody>
                  <a:tcPr/>
                </a:tc>
              </a:tr>
              <a:tr h="822107">
                <a:tc>
                  <a:txBody>
                    <a:bodyPr/>
                    <a:lstStyle/>
                    <a:p>
                      <a:r>
                        <a:rPr lang="en-US" sz="1600" b="1" baseline="0" dirty="0" smtClean="0"/>
                        <a:t>I. Tasks assessing </a:t>
                      </a:r>
                      <a:r>
                        <a:rPr lang="en-US" sz="1600" b="1" i="1" baseline="0" dirty="0" smtClean="0"/>
                        <a:t>concepts, skills and procedures </a:t>
                      </a:r>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600" baseline="0" dirty="0" smtClean="0"/>
                        <a:t>Balance of conceptual understanding, fluency, and application</a:t>
                      </a:r>
                    </a:p>
                    <a:p>
                      <a:pPr marL="285750" indent="-285750">
                        <a:buFont typeface="Arial" pitchFamily="34" charset="0"/>
                        <a:buChar char="•"/>
                      </a:pPr>
                      <a:r>
                        <a:rPr lang="en-US" sz="1600" baseline="0" dirty="0" smtClean="0"/>
                        <a:t>Can involve any or all mathematical practice standards</a:t>
                      </a:r>
                    </a:p>
                    <a:p>
                      <a:pPr marL="285750" indent="-285750">
                        <a:buFont typeface="Arial" pitchFamily="34" charset="0"/>
                        <a:buChar char="•"/>
                      </a:pPr>
                      <a:r>
                        <a:rPr lang="en-US" sz="1600" dirty="0" smtClean="0"/>
                        <a:t>Machine scorable including innovative,</a:t>
                      </a:r>
                      <a:r>
                        <a:rPr lang="en-US" sz="1600" baseline="0" dirty="0" smtClean="0"/>
                        <a:t> computer-based formats</a:t>
                      </a:r>
                    </a:p>
                    <a:p>
                      <a:pPr marL="285750" indent="-285750">
                        <a:buFont typeface="Arial" pitchFamily="34" charset="0"/>
                        <a:buChar char="•"/>
                      </a:pPr>
                      <a:r>
                        <a:rPr lang="en-US" sz="1600" baseline="0" dirty="0" smtClean="0"/>
                        <a:t>Will appear on the End of Year and Performance Based Assessment components</a:t>
                      </a:r>
                      <a:endParaRPr lang="en-US" sz="1600" dirty="0"/>
                    </a:p>
                  </a:txBody>
                  <a:tcPr/>
                </a:tc>
              </a:tr>
              <a:tr h="822107">
                <a:tc>
                  <a:txBody>
                    <a:bodyPr/>
                    <a:lstStyle/>
                    <a:p>
                      <a:r>
                        <a:rPr lang="en-US" sz="1600" b="1" dirty="0" smtClean="0"/>
                        <a:t>II. Tasks </a:t>
                      </a:r>
                      <a:r>
                        <a:rPr lang="en-US" sz="1600" b="1" baseline="0" dirty="0" smtClean="0"/>
                        <a:t>assessing </a:t>
                      </a:r>
                      <a:r>
                        <a:rPr lang="en-US" sz="1600" b="1" i="1" baseline="0" dirty="0" smtClean="0"/>
                        <a:t>expressing mathematical reasoning </a:t>
                      </a:r>
                    </a:p>
                  </a:txBody>
                  <a:tcPr/>
                </a:tc>
                <a:tc>
                  <a:txBody>
                    <a:bodyPr/>
                    <a:lstStyle/>
                    <a:p>
                      <a:pPr marL="285750" indent="-285750">
                        <a:buFont typeface="Arial" pitchFamily="34" charset="0"/>
                        <a:buChar char="•"/>
                      </a:pPr>
                      <a:r>
                        <a:rPr lang="en-US" sz="1600" dirty="0" smtClean="0"/>
                        <a:t>Each task calls for written arguments</a:t>
                      </a:r>
                      <a:r>
                        <a:rPr lang="en-US" sz="1600" baseline="0" dirty="0" smtClean="0"/>
                        <a:t> / justifications, critique of reasoning, or precision in mathematical statements (MP.3, 6).</a:t>
                      </a:r>
                    </a:p>
                    <a:p>
                      <a:pPr marL="285750" indent="-285750">
                        <a:buFont typeface="Arial" pitchFamily="34" charset="0"/>
                        <a:buChar char="•"/>
                      </a:pPr>
                      <a:r>
                        <a:rPr lang="en-US" sz="1600" baseline="0" dirty="0" smtClean="0"/>
                        <a:t>Can involve other mathematical practice standards</a:t>
                      </a:r>
                    </a:p>
                    <a:p>
                      <a:pPr marL="285750" indent="-285750">
                        <a:buFont typeface="Arial" pitchFamily="34" charset="0"/>
                        <a:buChar char="•"/>
                      </a:pPr>
                      <a:r>
                        <a:rPr lang="en-US" sz="1600" baseline="0" dirty="0" smtClean="0"/>
                        <a:t>May include a mix of machine scored and hand scored responses</a:t>
                      </a:r>
                    </a:p>
                    <a:p>
                      <a:pPr marL="285750" indent="-285750">
                        <a:buFont typeface="Arial" pitchFamily="34" charset="0"/>
                        <a:buChar char="•"/>
                      </a:pPr>
                      <a:r>
                        <a:rPr lang="en-US" sz="1600" baseline="0" dirty="0" smtClean="0"/>
                        <a:t>Included on the Performance Based Assessment component</a:t>
                      </a:r>
                    </a:p>
                  </a:txBody>
                  <a:tcPr/>
                </a:tc>
              </a:tr>
              <a:tr h="822107">
                <a:tc>
                  <a:txBody>
                    <a:bodyPr/>
                    <a:lstStyle/>
                    <a:p>
                      <a:r>
                        <a:rPr lang="en-US" sz="1600" b="1" dirty="0" smtClean="0"/>
                        <a:t>III. Tasks assessing </a:t>
                      </a:r>
                      <a:r>
                        <a:rPr lang="en-US" sz="1600" b="1" i="1" dirty="0" smtClean="0"/>
                        <a:t>modeling</a:t>
                      </a:r>
                      <a:r>
                        <a:rPr lang="en-US" sz="1600" b="1" i="1" baseline="0" dirty="0" smtClean="0"/>
                        <a:t> / applications </a:t>
                      </a:r>
                    </a:p>
                  </a:txBody>
                  <a:tcPr/>
                </a:tc>
                <a:tc>
                  <a:txBody>
                    <a:bodyPr/>
                    <a:lstStyle/>
                    <a:p>
                      <a:pPr marL="285750" indent="-285750">
                        <a:buFont typeface="Arial" pitchFamily="34" charset="0"/>
                        <a:buChar char="•"/>
                      </a:pPr>
                      <a:r>
                        <a:rPr lang="en-US" sz="1600" dirty="0" smtClean="0"/>
                        <a:t>Each task calls for modeling/application</a:t>
                      </a:r>
                      <a:r>
                        <a:rPr lang="en-US" sz="1600" baseline="0" dirty="0" smtClean="0"/>
                        <a:t> in a real-world context or scenario (MP.4) </a:t>
                      </a:r>
                    </a:p>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600" baseline="0" dirty="0" smtClean="0"/>
                        <a:t>Can involve other mathematical practice standards.</a:t>
                      </a:r>
                    </a:p>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600" baseline="0" dirty="0" smtClean="0"/>
                        <a:t>May include a mix of machine scored and hand scored responses</a:t>
                      </a:r>
                    </a:p>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600" baseline="0" dirty="0" smtClean="0"/>
                        <a:t>Included on the Performance Based Assessment component</a:t>
                      </a:r>
                    </a:p>
                  </a:txBody>
                  <a:tcPr/>
                </a:tc>
              </a:tr>
            </a:tbl>
          </a:graphicData>
        </a:graphic>
      </p:graphicFrame>
      <p:sp>
        <p:nvSpPr>
          <p:cNvPr id="6" name="TextBox 5"/>
          <p:cNvSpPr txBox="1"/>
          <p:nvPr/>
        </p:nvSpPr>
        <p:spPr>
          <a:xfrm>
            <a:off x="609602" y="6569078"/>
            <a:ext cx="8211401" cy="261610"/>
          </a:xfrm>
          <a:prstGeom prst="rect">
            <a:avLst/>
          </a:prstGeom>
          <a:noFill/>
        </p:spPr>
        <p:txBody>
          <a:bodyPr wrap="square" rtlCol="0">
            <a:spAutoFit/>
          </a:bodyPr>
          <a:lstStyle/>
          <a:p>
            <a:r>
              <a:rPr lang="en-US" sz="1050" dirty="0"/>
              <a:t>F</a:t>
            </a:r>
            <a:r>
              <a:rPr lang="en-US" sz="1050" dirty="0" smtClean="0"/>
              <a:t>or more information see PARCC Item Development ITN Appendix D.  </a:t>
            </a:r>
            <a:endParaRPr lang="en-US" sz="1050" dirty="0"/>
          </a:p>
        </p:txBody>
      </p:sp>
    </p:spTree>
    <p:extLst>
      <p:ext uri="{BB962C8B-B14F-4D97-AF65-F5344CB8AC3E}">
        <p14:creationId xmlns:p14="http://schemas.microsoft.com/office/powerpoint/2010/main" val="177816358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Grade 7 Illustrative Sample Item</a:t>
            </a:r>
            <a:endParaRPr lang="en-US" dirty="0"/>
          </a:p>
        </p:txBody>
      </p:sp>
      <p:sp>
        <p:nvSpPr>
          <p:cNvPr id="3" name="Slide Number Placeholder 2"/>
          <p:cNvSpPr>
            <a:spLocks noGrp="1"/>
          </p:cNvSpPr>
          <p:nvPr>
            <p:ph type="sldNum" sz="quarter" idx="4294967295"/>
          </p:nvPr>
        </p:nvSpPr>
        <p:spPr>
          <a:xfrm>
            <a:off x="2" y="6569078"/>
            <a:ext cx="609600" cy="288925"/>
          </a:xfrm>
          <a:prstGeom prst="rect">
            <a:avLst/>
          </a:prstGeom>
        </p:spPr>
        <p:txBody>
          <a:bodyPr>
            <a:normAutofit fontScale="85000" lnSpcReduction="20000"/>
          </a:bodyPr>
          <a:lstStyle/>
          <a:p>
            <a:pPr>
              <a:defRPr/>
            </a:pPr>
            <a:fld id="{8B1FB4F6-53D1-4649-B6D3-57C1A85B2B3E}" type="slidenum">
              <a:rPr lang="en-US" smtClean="0"/>
              <a:pPr>
                <a:defRPr/>
              </a:pPr>
              <a:t>31</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2" y="1935382"/>
            <a:ext cx="8090045" cy="44969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061488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 School Illustrative Sample Item</a:t>
            </a:r>
            <a:endParaRPr lang="en-US" dirty="0"/>
          </a:p>
        </p:txBody>
      </p:sp>
      <p:sp>
        <p:nvSpPr>
          <p:cNvPr id="3" name="Slide Number Placeholder 2"/>
          <p:cNvSpPr>
            <a:spLocks noGrp="1"/>
          </p:cNvSpPr>
          <p:nvPr>
            <p:ph type="sldNum" sz="quarter" idx="4294967295"/>
          </p:nvPr>
        </p:nvSpPr>
        <p:spPr>
          <a:xfrm>
            <a:off x="2" y="6569078"/>
            <a:ext cx="609600" cy="288925"/>
          </a:xfrm>
          <a:prstGeom prst="rect">
            <a:avLst/>
          </a:prstGeom>
        </p:spPr>
        <p:txBody>
          <a:bodyPr>
            <a:normAutofit fontScale="85000" lnSpcReduction="20000"/>
          </a:bodyPr>
          <a:lstStyle/>
          <a:p>
            <a:pPr>
              <a:defRPr/>
            </a:pPr>
            <a:fld id="{8B1FB4F6-53D1-4649-B6D3-57C1A85B2B3E}" type="slidenum">
              <a:rPr lang="en-US" smtClean="0"/>
              <a:pPr>
                <a:defRPr/>
              </a:pPr>
              <a:t>32</a:t>
            </a:fld>
            <a:endParaRPr lang="en-US"/>
          </a:p>
        </p:txBody>
      </p:sp>
      <p:sp>
        <p:nvSpPr>
          <p:cNvPr id="4" name="Text Placeholder 3"/>
          <p:cNvSpPr>
            <a:spLocks noGrp="1"/>
          </p:cNvSpPr>
          <p:nvPr>
            <p:ph type="body" sz="quarter" idx="13"/>
          </p:nvPr>
        </p:nvSpPr>
        <p:spPr>
          <a:xfrm>
            <a:off x="457200" y="1752600"/>
            <a:ext cx="8382000" cy="581167"/>
          </a:xfrm>
        </p:spPr>
        <p:txBody>
          <a:bodyPr/>
          <a:lstStyle/>
          <a:p>
            <a:pPr marL="0" indent="0" algn="ctr">
              <a:buNone/>
            </a:pPr>
            <a:r>
              <a:rPr lang="en-US" sz="2800" dirty="0" smtClean="0"/>
              <a:t>Seeing </a:t>
            </a:r>
            <a:r>
              <a:rPr lang="en-US" sz="2800" dirty="0"/>
              <a:t>Structure in a Quadratic Equation</a:t>
            </a:r>
          </a:p>
          <a:p>
            <a:pPr algn="ctr"/>
            <a:endParaRPr lang="en-US" dirty="0"/>
          </a:p>
        </p:txBody>
      </p:sp>
      <p:pic>
        <p:nvPicPr>
          <p:cNvPr id="5" name="Picture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41282" y="2443175"/>
            <a:ext cx="5261433" cy="3548192"/>
          </a:xfrm>
          <a:prstGeom prst="rect">
            <a:avLst/>
          </a:prstGeom>
          <a:noFill/>
          <a:ln>
            <a:noFill/>
          </a:ln>
          <a:effectLst/>
          <a:extLst/>
        </p:spPr>
      </p:pic>
    </p:spTree>
    <p:extLst>
      <p:ext uri="{BB962C8B-B14F-4D97-AF65-F5344CB8AC3E}">
        <p14:creationId xmlns:p14="http://schemas.microsoft.com/office/powerpoint/2010/main" val="6686204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525463" indent="-457200">
              <a:lnSpc>
                <a:spcPct val="110000"/>
              </a:lnSpc>
            </a:pPr>
            <a:r>
              <a:rPr lang="en-US" sz="2000" b="1" smtClean="0">
                <a:ea typeface="ＭＳ Ｐゴシック" pitchFamily="34" charset="-128"/>
              </a:rPr>
              <a:t>Texts Worth Reading</a:t>
            </a:r>
            <a:r>
              <a:rPr lang="en-US" sz="2000" smtClean="0">
                <a:ea typeface="ＭＳ Ｐゴシック" pitchFamily="34" charset="-128"/>
              </a:rPr>
              <a:t>: The assessments will use authentic texts worthy of study instead of artificially produced or commissioned passages</a:t>
            </a:r>
            <a:r>
              <a:rPr lang="en-US" altLang="ja-JP" sz="2000" smtClean="0">
                <a:ea typeface="ＭＳ Ｐゴシック" pitchFamily="34" charset="-128"/>
              </a:rPr>
              <a:t>. </a:t>
            </a:r>
          </a:p>
          <a:p>
            <a:pPr marL="525463" indent="-457200">
              <a:lnSpc>
                <a:spcPct val="110000"/>
              </a:lnSpc>
            </a:pPr>
            <a:r>
              <a:rPr lang="en-US" sz="2000" b="1" smtClean="0">
                <a:ea typeface="ＭＳ Ｐゴシック" pitchFamily="34" charset="-128"/>
              </a:rPr>
              <a:t>Questions Worth Answering</a:t>
            </a:r>
            <a:r>
              <a:rPr lang="en-US" sz="2000" smtClean="0">
                <a:ea typeface="ＭＳ Ｐゴシック" pitchFamily="34" charset="-128"/>
              </a:rPr>
              <a:t>: Sequences of questions that draw students into deeper encounters with texts will be the norm (as in an excellent classroom), rather than sets of random questions of varying quality.</a:t>
            </a:r>
            <a:endParaRPr lang="en-US" smtClean="0">
              <a:ea typeface="ＭＳ Ｐゴシック" pitchFamily="34" charset="-128"/>
            </a:endParaRPr>
          </a:p>
          <a:p>
            <a:pPr marL="525463" indent="-457200">
              <a:lnSpc>
                <a:spcPct val="110000"/>
              </a:lnSpc>
            </a:pPr>
            <a:r>
              <a:rPr lang="en-US" sz="2000" b="1" smtClean="0">
                <a:solidFill>
                  <a:srgbClr val="000000"/>
                </a:solidFill>
                <a:ea typeface="ＭＳ Ｐゴシック" pitchFamily="34" charset="-128"/>
              </a:rPr>
              <a:t>Better Standards Demand Better Questions:</a:t>
            </a:r>
            <a:r>
              <a:rPr lang="en-US" sz="2000" smtClean="0">
                <a:ea typeface="ＭＳ Ｐゴシック" pitchFamily="34" charset="-128"/>
              </a:rPr>
              <a:t> Instead of reusing existing items, PARCC will develop custom items to the Standards.</a:t>
            </a:r>
          </a:p>
          <a:p>
            <a:pPr marL="525463" indent="-457200">
              <a:lnSpc>
                <a:spcPct val="110000"/>
              </a:lnSpc>
            </a:pPr>
            <a:r>
              <a:rPr lang="en-US" sz="2000" b="1" smtClean="0">
                <a:ea typeface="ＭＳ Ｐゴシック" pitchFamily="34" charset="-128"/>
              </a:rPr>
              <a:t>Fidelity to the Standards (now in Teacher</a:t>
            </a:r>
            <a:r>
              <a:rPr lang="en-US" altLang="ja-JP" sz="2000" b="1" smtClean="0">
                <a:ea typeface="ＭＳ Ｐゴシック" pitchFamily="34" charset="-128"/>
              </a:rPr>
              <a:t>s’ hands)</a:t>
            </a:r>
            <a:r>
              <a:rPr lang="en-US" altLang="ja-JP" sz="2000" smtClean="0">
                <a:ea typeface="ＭＳ Ｐゴシック" pitchFamily="34" charset="-128"/>
              </a:rPr>
              <a:t>: PARCC evidences are rooted in the language of the Standards so that expectations remain the same in both instructional and assessment settings.</a:t>
            </a:r>
          </a:p>
          <a:p>
            <a:pPr marL="525463" indent="-457200">
              <a:lnSpc>
                <a:spcPct val="110000"/>
              </a:lnSpc>
              <a:buFont typeface="Arial" charset="0"/>
              <a:buNone/>
            </a:pPr>
            <a:endParaRPr lang="en-US" sz="2000" smtClean="0">
              <a:ea typeface="ＭＳ Ｐゴシック" pitchFamily="34" charset="-128"/>
            </a:endParaRPr>
          </a:p>
        </p:txBody>
      </p:sp>
      <p:sp>
        <p:nvSpPr>
          <p:cNvPr id="17411"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a:r>
              <a:rPr lang="en-US" smtClean="0">
                <a:ea typeface="ＭＳ Ｐゴシック" pitchFamily="34" charset="-128"/>
              </a:rPr>
              <a:t>PARCC</a:t>
            </a:r>
            <a:r>
              <a:rPr lang="en-US" altLang="en-US" smtClean="0">
                <a:ea typeface="ＭＳ Ｐゴシック" pitchFamily="34" charset="-128"/>
              </a:rPr>
              <a:t>’</a:t>
            </a:r>
            <a:r>
              <a:rPr lang="en-US" smtClean="0">
                <a:ea typeface="ＭＳ Ｐゴシック" pitchFamily="34" charset="-128"/>
              </a:rPr>
              <a:t>s Core Commitments to ELA/Literacy Assessment Quality </a:t>
            </a:r>
          </a:p>
        </p:txBody>
      </p:sp>
      <p:sp>
        <p:nvSpPr>
          <p:cNvPr id="17412"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DB4B6B19-4E51-4B59-B970-7856050BB064}" type="slidenum">
              <a:rPr lang="en-US" smtClean="0">
                <a:latin typeface="Calibri" pitchFamily="34" charset="0"/>
              </a:rPr>
              <a:pPr eaLnBrk="1" hangingPunct="1"/>
              <a:t>4</a:t>
            </a:fld>
            <a:endParaRPr lang="en-US" smtClean="0">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Rectangle 3"/>
          <p:cNvSpPr>
            <a:spLocks noGrp="1" noChangeArrowheads="1"/>
          </p:cNvSpPr>
          <p:nvPr>
            <p:ph idx="1"/>
          </p:nvPr>
        </p:nvSpPr>
        <p:spPr/>
        <p:txBody>
          <a:bodyPr>
            <a:normAutofit/>
          </a:bodyPr>
          <a:lstStyle/>
          <a:p>
            <a:pPr marL="525780" indent="-457200">
              <a:lnSpc>
                <a:spcPct val="110000"/>
              </a:lnSpc>
              <a:buFont typeface="+mj-lt"/>
              <a:buAutoNum type="arabicPeriod"/>
              <a:defRPr/>
            </a:pPr>
            <a:r>
              <a:rPr lang="en-US" b="1" dirty="0">
                <a:ea typeface="+mn-ea"/>
                <a:cs typeface="Century Gothic"/>
              </a:rPr>
              <a:t>Complexity: </a:t>
            </a:r>
            <a:r>
              <a:rPr lang="en-US" dirty="0">
                <a:ea typeface="+mn-ea"/>
                <a:cs typeface="Century Gothic"/>
              </a:rPr>
              <a:t>Regular practice with complex text and its academic </a:t>
            </a:r>
            <a:r>
              <a:rPr lang="en-US" dirty="0" smtClean="0">
                <a:ea typeface="+mn-ea"/>
                <a:cs typeface="Century Gothic"/>
              </a:rPr>
              <a:t>language.</a:t>
            </a:r>
            <a:endParaRPr lang="en-US" dirty="0">
              <a:ea typeface="+mn-ea"/>
              <a:cs typeface="Century Gothic"/>
            </a:endParaRPr>
          </a:p>
          <a:p>
            <a:pPr marL="525780" indent="-457200">
              <a:lnSpc>
                <a:spcPct val="110000"/>
              </a:lnSpc>
              <a:buFont typeface="+mj-lt"/>
              <a:buAutoNum type="arabicPeriod"/>
              <a:defRPr/>
            </a:pPr>
            <a:r>
              <a:rPr lang="en-US" b="1" dirty="0" smtClean="0">
                <a:ea typeface="+mn-ea"/>
                <a:cs typeface="Century Gothic"/>
              </a:rPr>
              <a:t>Evidence: </a:t>
            </a:r>
            <a:r>
              <a:rPr lang="en-US" dirty="0" smtClean="0">
                <a:ea typeface="+mn-ea"/>
                <a:cs typeface="Century Gothic"/>
              </a:rPr>
              <a:t>Reading and writing grounded in evidence</a:t>
            </a:r>
            <a:r>
              <a:rPr lang="en-US" i="1" dirty="0" smtClean="0">
                <a:ea typeface="+mn-ea"/>
                <a:cs typeface="Century Gothic"/>
              </a:rPr>
              <a:t> </a:t>
            </a:r>
            <a:r>
              <a:rPr lang="en-US" dirty="0" smtClean="0">
                <a:ea typeface="+mn-ea"/>
                <a:cs typeface="Century Gothic"/>
              </a:rPr>
              <a:t>from text, literary and informational. </a:t>
            </a:r>
          </a:p>
          <a:p>
            <a:pPr marL="525780" indent="-457200">
              <a:lnSpc>
                <a:spcPct val="110000"/>
              </a:lnSpc>
              <a:buFont typeface="+mj-lt"/>
              <a:buAutoNum type="arabicPeriod"/>
              <a:defRPr/>
            </a:pPr>
            <a:r>
              <a:rPr lang="en-US" b="1" dirty="0">
                <a:ea typeface="+mn-ea"/>
                <a:cs typeface="Century Gothic"/>
              </a:rPr>
              <a:t>Knowledge: </a:t>
            </a:r>
            <a:r>
              <a:rPr lang="en-US" dirty="0">
                <a:ea typeface="+mn-ea"/>
                <a:cs typeface="Century Gothic"/>
              </a:rPr>
              <a:t>Building knowledge through content rich </a:t>
            </a:r>
            <a:r>
              <a:rPr lang="en-US" dirty="0" smtClean="0">
                <a:ea typeface="+mn-ea"/>
                <a:cs typeface="Century Gothic"/>
              </a:rPr>
              <a:t>nonfiction. </a:t>
            </a:r>
            <a:endParaRPr lang="en-US" dirty="0">
              <a:ea typeface="+mn-ea"/>
              <a:cs typeface="Century Gothic"/>
            </a:endParaRPr>
          </a:p>
          <a:p>
            <a:pPr marL="68580" indent="0">
              <a:lnSpc>
                <a:spcPct val="110000"/>
              </a:lnSpc>
              <a:buFont typeface="Arial" pitchFamily="34" charset="0"/>
              <a:buNone/>
              <a:defRPr/>
            </a:pPr>
            <a:endParaRPr lang="en-US" dirty="0" smtClean="0">
              <a:ea typeface="+mn-ea"/>
              <a:cs typeface="Century Gothic"/>
            </a:endParaRPr>
          </a:p>
        </p:txBody>
      </p:sp>
      <p:sp>
        <p:nvSpPr>
          <p:cNvPr id="115714" name="Rectangle 2"/>
          <p:cNvSpPr>
            <a:spLocks noGrp="1" noChangeArrowheads="1"/>
          </p:cNvSpPr>
          <p:nvPr>
            <p:ph type="title"/>
          </p:nvPr>
        </p:nvSpPr>
        <p:spPr/>
        <p:txBody>
          <a:bodyPr>
            <a:noAutofit/>
          </a:bodyPr>
          <a:lstStyle/>
          <a:p>
            <a:pPr>
              <a:defRPr/>
            </a:pPr>
            <a:r>
              <a:rPr lang="en-US" dirty="0" smtClean="0">
                <a:latin typeface="+mn-lt"/>
                <a:ea typeface="+mj-ea"/>
                <a:cs typeface="Century Gothic"/>
              </a:rPr>
              <a:t>What Are the Shifts at the Heart of PARCC Design (and the Standards)?</a:t>
            </a:r>
            <a:endParaRPr lang="en-US" dirty="0">
              <a:latin typeface="+mn-lt"/>
              <a:ea typeface="+mj-ea"/>
              <a:cs typeface="Century Gothic"/>
            </a:endParaRPr>
          </a:p>
        </p:txBody>
      </p:sp>
      <p:sp>
        <p:nvSpPr>
          <p:cNvPr id="19460"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1079F04F-7137-4EC0-8229-D15412794D09}" type="slidenum">
              <a:rPr lang="en-US" smtClean="0">
                <a:latin typeface="Calibri" pitchFamily="34" charset="0"/>
              </a:rPr>
              <a:pPr eaLnBrk="1" hangingPunct="1"/>
              <a:t>5</a:t>
            </a:fld>
            <a:endParaRPr lang="en-US" smtClean="0">
              <a:latin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idx="1"/>
          </p:nvPr>
        </p:nvSpPr>
        <p:spPr bwMode="auto">
          <a:xfrm>
            <a:off x="457200" y="1798638"/>
            <a:ext cx="822960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lnSpc>
                <a:spcPct val="120000"/>
              </a:lnSpc>
              <a:buFont typeface="Arial" charset="0"/>
              <a:buAutoNum type="arabicPeriod"/>
            </a:pPr>
            <a:r>
              <a:rPr lang="en-US" sz="2200" smtClean="0">
                <a:ea typeface="ＭＳ Ｐゴシック" pitchFamily="34" charset="-128"/>
              </a:rPr>
              <a:t>PARCC builds a staircase of text complexity to ensure students are on track each year for college and career reading.</a:t>
            </a:r>
          </a:p>
          <a:p>
            <a:pPr marL="457200" indent="-457200">
              <a:lnSpc>
                <a:spcPct val="120000"/>
              </a:lnSpc>
              <a:buFont typeface="Arial" charset="0"/>
              <a:buAutoNum type="arabicPeriod"/>
            </a:pPr>
            <a:r>
              <a:rPr lang="en-US" sz="2200" smtClean="0">
                <a:ea typeface="ＭＳ Ｐゴシック" pitchFamily="34" charset="-128"/>
              </a:rPr>
              <a:t>PARCC rewards careful, close reading rather than racing through passages.</a:t>
            </a:r>
          </a:p>
          <a:p>
            <a:pPr marL="457200" indent="-457200">
              <a:lnSpc>
                <a:spcPct val="120000"/>
              </a:lnSpc>
              <a:buFont typeface="Arial" charset="0"/>
              <a:buAutoNum type="arabicPeriod" startAt="3"/>
            </a:pPr>
            <a:r>
              <a:rPr lang="en-US" sz="2200" smtClean="0">
                <a:ea typeface="ＭＳ Ｐゴシック" pitchFamily="34" charset="-128"/>
              </a:rPr>
              <a:t>PARCC systematically focuses on the words that matter most—not obscure vocabulary, but the academic language that pervades complex texts.</a:t>
            </a:r>
          </a:p>
          <a:p>
            <a:pPr marL="457200" indent="-457200">
              <a:lnSpc>
                <a:spcPct val="120000"/>
              </a:lnSpc>
              <a:buFont typeface="Arial" charset="0"/>
              <a:buNone/>
            </a:pPr>
            <a:endParaRPr lang="en-US" smtClean="0">
              <a:ea typeface="ＭＳ Ｐゴシック" pitchFamily="34" charset="-128"/>
            </a:endParaRPr>
          </a:p>
          <a:p>
            <a:pPr marL="457200" indent="-457200">
              <a:lnSpc>
                <a:spcPct val="110000"/>
              </a:lnSpc>
              <a:buFont typeface="Calibri" pitchFamily="34" charset="0"/>
              <a:buAutoNum type="arabicPeriod"/>
            </a:pPr>
            <a:endParaRPr lang="en-US" smtClean="0">
              <a:ea typeface="ＭＳ Ｐゴシック" pitchFamily="34" charset="-128"/>
            </a:endParaRPr>
          </a:p>
        </p:txBody>
      </p:sp>
      <p:sp>
        <p:nvSpPr>
          <p:cNvPr id="115714" name="Rectangle 2"/>
          <p:cNvSpPr>
            <a:spLocks noGrp="1" noChangeArrowheads="1"/>
          </p:cNvSpPr>
          <p:nvPr>
            <p:ph type="title"/>
          </p:nvPr>
        </p:nvSpPr>
        <p:spPr/>
        <p:txBody>
          <a:bodyPr>
            <a:noAutofit/>
          </a:bodyPr>
          <a:lstStyle/>
          <a:p>
            <a:pPr>
              <a:lnSpc>
                <a:spcPct val="110000"/>
              </a:lnSpc>
              <a:defRPr/>
            </a:pPr>
            <a:r>
              <a:rPr lang="en-US" b="1" dirty="0" smtClean="0">
                <a:latin typeface="+mn-lt"/>
                <a:ea typeface="+mj-ea"/>
                <a:cs typeface="Century Gothic"/>
              </a:rPr>
              <a:t>Shift 1: </a:t>
            </a:r>
            <a:r>
              <a:rPr lang="en-US" dirty="0">
                <a:latin typeface="+mn-lt"/>
                <a:ea typeface="+mj-ea"/>
                <a:cs typeface="Century Gothic"/>
              </a:rPr>
              <a:t>Regular practice with </a:t>
            </a:r>
            <a:r>
              <a:rPr lang="en-US" dirty="0" smtClean="0">
                <a:latin typeface="+mn-lt"/>
                <a:ea typeface="+mj-ea"/>
                <a:cs typeface="Century Gothic"/>
              </a:rPr>
              <a:t>complex text and </a:t>
            </a:r>
            <a:r>
              <a:rPr lang="en-US" dirty="0">
                <a:latin typeface="+mn-lt"/>
                <a:ea typeface="+mj-ea"/>
                <a:cs typeface="Century Gothic"/>
              </a:rPr>
              <a:t>its academic language</a:t>
            </a:r>
          </a:p>
        </p:txBody>
      </p:sp>
      <p:sp>
        <p:nvSpPr>
          <p:cNvPr id="22532"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AE698CDE-5728-4D1A-A9C2-BE122E9E65BE}" type="slidenum">
              <a:rPr lang="en-US" smtClean="0">
                <a:latin typeface="Calibri" pitchFamily="34" charset="0"/>
              </a:rPr>
              <a:pPr eaLnBrk="1" hangingPunct="1"/>
              <a:t>6</a:t>
            </a:fld>
            <a:endParaRPr lang="en-US" smtClean="0">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lnSpc>
                <a:spcPct val="120000"/>
              </a:lnSpc>
              <a:buFont typeface="Calibri" pitchFamily="34" charset="0"/>
              <a:buAutoNum type="arabicPeriod" startAt="4"/>
            </a:pPr>
            <a:r>
              <a:rPr lang="en-US" sz="2200" smtClean="0">
                <a:ea typeface="ＭＳ Ｐゴシック" pitchFamily="34" charset="-128"/>
              </a:rPr>
              <a:t>PARCC focuses on students </a:t>
            </a:r>
            <a:r>
              <a:rPr lang="en-US" altLang="ja-JP" sz="2200" smtClean="0">
                <a:ea typeface="ＭＳ Ｐゴシック" pitchFamily="34" charset="-128"/>
              </a:rPr>
              <a:t>rigorously citing evidence from texts throughout the assessment (including selected-response items).</a:t>
            </a:r>
          </a:p>
          <a:p>
            <a:pPr marL="457200" indent="-457200">
              <a:lnSpc>
                <a:spcPct val="120000"/>
              </a:lnSpc>
              <a:buFont typeface="Arial" charset="0"/>
              <a:buAutoNum type="arabicPeriod" startAt="4"/>
            </a:pPr>
            <a:r>
              <a:rPr lang="en-US" sz="2200" smtClean="0">
                <a:ea typeface="ＭＳ Ｐゴシック" pitchFamily="34" charset="-128"/>
              </a:rPr>
              <a:t>PARCC includes questions with more than one right answer to allow students to generate a range of rich insights that are substantiated by evidence from text(s). </a:t>
            </a:r>
          </a:p>
          <a:p>
            <a:pPr marL="457200" indent="-457200">
              <a:lnSpc>
                <a:spcPct val="120000"/>
              </a:lnSpc>
              <a:buFont typeface="Arial" charset="0"/>
              <a:buAutoNum type="arabicPeriod" startAt="4"/>
            </a:pPr>
            <a:r>
              <a:rPr lang="en-US" sz="2200" smtClean="0">
                <a:ea typeface="ＭＳ Ｐゴシック" pitchFamily="34" charset="-128"/>
              </a:rPr>
              <a:t>PARCC requires writing to sources rather than writing to de-contextualized expository prompts.</a:t>
            </a:r>
          </a:p>
          <a:p>
            <a:pPr marL="457200" indent="-457200">
              <a:lnSpc>
                <a:spcPct val="120000"/>
              </a:lnSpc>
              <a:buFont typeface="Arial" charset="0"/>
              <a:buAutoNum type="arabicPeriod" startAt="4"/>
            </a:pPr>
            <a:r>
              <a:rPr lang="en-US" sz="2200" smtClean="0">
                <a:ea typeface="ＭＳ Ｐゴシック" pitchFamily="34" charset="-128"/>
              </a:rPr>
              <a:t>PARCC also includes rigorous expectations for narrative writing, including accuracy and precision in writing in later grades.</a:t>
            </a:r>
          </a:p>
          <a:p>
            <a:pPr marL="457200" indent="-457200">
              <a:lnSpc>
                <a:spcPct val="120000"/>
              </a:lnSpc>
              <a:buFont typeface="Arial" charset="0"/>
              <a:buAutoNum type="arabicPeriod" startAt="4"/>
            </a:pPr>
            <a:endParaRPr lang="en-US" sz="2200" smtClean="0">
              <a:ea typeface="ＭＳ Ｐゴシック" pitchFamily="34" charset="-128"/>
            </a:endParaRPr>
          </a:p>
        </p:txBody>
      </p:sp>
      <p:sp>
        <p:nvSpPr>
          <p:cNvPr id="115714" name="Rectangle 2"/>
          <p:cNvSpPr>
            <a:spLocks noGrp="1" noChangeArrowheads="1"/>
          </p:cNvSpPr>
          <p:nvPr>
            <p:ph type="title"/>
          </p:nvPr>
        </p:nvSpPr>
        <p:spPr>
          <a:xfrm>
            <a:off x="2819400" y="228600"/>
            <a:ext cx="6324600" cy="1219200"/>
          </a:xfrm>
        </p:spPr>
        <p:txBody>
          <a:bodyPr>
            <a:noAutofit/>
          </a:bodyPr>
          <a:lstStyle/>
          <a:p>
            <a:pPr>
              <a:defRPr/>
            </a:pPr>
            <a:r>
              <a:rPr lang="en-US" b="1" dirty="0" smtClean="0">
                <a:latin typeface="+mn-lt"/>
                <a:ea typeface="+mj-ea"/>
                <a:cs typeface="Century Gothic"/>
              </a:rPr>
              <a:t>Shift 2: </a:t>
            </a:r>
            <a:r>
              <a:rPr lang="en-US" dirty="0" smtClean="0">
                <a:latin typeface="+mn-lt"/>
                <a:ea typeface="+mj-ea"/>
                <a:cs typeface="Century Gothic"/>
              </a:rPr>
              <a:t>Reading </a:t>
            </a:r>
            <a:r>
              <a:rPr lang="en-US" dirty="0">
                <a:latin typeface="+mn-lt"/>
                <a:ea typeface="+mj-ea"/>
                <a:cs typeface="Century Gothic"/>
              </a:rPr>
              <a:t>and writing grounded in evidence</a:t>
            </a:r>
            <a:r>
              <a:rPr lang="en-US" i="1" dirty="0">
                <a:latin typeface="+mn-lt"/>
                <a:ea typeface="+mj-ea"/>
                <a:cs typeface="Century Gothic"/>
              </a:rPr>
              <a:t> </a:t>
            </a:r>
            <a:r>
              <a:rPr lang="en-US" dirty="0">
                <a:latin typeface="+mn-lt"/>
                <a:ea typeface="+mj-ea"/>
                <a:cs typeface="Century Gothic"/>
              </a:rPr>
              <a:t>from text, literary and informational</a:t>
            </a:r>
            <a:br>
              <a:rPr lang="en-US" dirty="0">
                <a:latin typeface="+mn-lt"/>
                <a:ea typeface="+mj-ea"/>
                <a:cs typeface="Century Gothic"/>
              </a:rPr>
            </a:br>
            <a:endParaRPr lang="en-US" dirty="0">
              <a:latin typeface="+mn-lt"/>
              <a:ea typeface="+mj-ea"/>
              <a:cs typeface="Century Gothic"/>
            </a:endParaRPr>
          </a:p>
        </p:txBody>
      </p:sp>
      <p:sp>
        <p:nvSpPr>
          <p:cNvPr id="23556"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D40DC9E8-26A0-4EE3-AF80-FE4F426A3F05}" type="slidenum">
              <a:rPr lang="en-US" smtClean="0">
                <a:latin typeface="Calibri" pitchFamily="34" charset="0"/>
              </a:rPr>
              <a:pPr eaLnBrk="1" hangingPunct="1"/>
              <a:t>7</a:t>
            </a:fld>
            <a:endParaRPr lang="en-US" smtClean="0">
              <a:latin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Rectangle 3"/>
          <p:cNvSpPr>
            <a:spLocks noGrp="1" noChangeArrowheads="1"/>
          </p:cNvSpPr>
          <p:nvPr>
            <p:ph idx="1"/>
          </p:nvPr>
        </p:nvSpPr>
        <p:spPr/>
        <p:txBody>
          <a:bodyPr>
            <a:normAutofit/>
          </a:bodyPr>
          <a:lstStyle/>
          <a:p>
            <a:pPr marL="457200" indent="-457200">
              <a:lnSpc>
                <a:spcPct val="110000"/>
              </a:lnSpc>
              <a:buFont typeface="+mj-lt"/>
              <a:buAutoNum type="arabicPeriod" startAt="8"/>
              <a:defRPr/>
            </a:pPr>
            <a:r>
              <a:rPr lang="en-US" sz="2200" dirty="0" smtClean="0">
                <a:ea typeface="+mn-ea"/>
                <a:cs typeface="Century Gothic"/>
              </a:rPr>
              <a:t>PARCC </a:t>
            </a:r>
            <a:r>
              <a:rPr lang="en-US" sz="2200" dirty="0">
                <a:ea typeface="+mn-ea"/>
                <a:cs typeface="Century Gothic"/>
              </a:rPr>
              <a:t>assesses not just ELA but a full range of reading and writing across the disciplines of science and social studies</a:t>
            </a:r>
            <a:r>
              <a:rPr lang="en-US" sz="2200" dirty="0" smtClean="0">
                <a:ea typeface="+mn-ea"/>
                <a:cs typeface="Century Gothic"/>
              </a:rPr>
              <a:t>.</a:t>
            </a:r>
          </a:p>
          <a:p>
            <a:pPr marL="457200" indent="-457200">
              <a:lnSpc>
                <a:spcPct val="110000"/>
              </a:lnSpc>
              <a:buFont typeface="Arial" pitchFamily="34" charset="0"/>
              <a:buAutoNum type="arabicPeriod" startAt="9"/>
              <a:defRPr/>
            </a:pPr>
            <a:r>
              <a:rPr lang="en-US" sz="2200" dirty="0" smtClean="0">
                <a:ea typeface="+mn-ea"/>
                <a:cs typeface="Century Gothic"/>
              </a:rPr>
              <a:t>PARCC </a:t>
            </a:r>
            <a:r>
              <a:rPr lang="en-US" sz="2200" dirty="0">
                <a:ea typeface="+mn-ea"/>
                <a:cs typeface="Century Gothic"/>
              </a:rPr>
              <a:t>simulates research on the assessment, including the comparison and synthesis of ideas across a range of </a:t>
            </a:r>
            <a:r>
              <a:rPr lang="en-US" sz="2200" dirty="0" smtClean="0">
                <a:ea typeface="+mn-ea"/>
                <a:cs typeface="Century Gothic"/>
              </a:rPr>
              <a:t>informational sources</a:t>
            </a:r>
            <a:r>
              <a:rPr lang="en-US" sz="2200" dirty="0">
                <a:ea typeface="+mn-ea"/>
                <a:cs typeface="Century Gothic"/>
              </a:rPr>
              <a:t>. </a:t>
            </a:r>
            <a:endParaRPr lang="en-US" sz="2200" dirty="0" smtClean="0">
              <a:ea typeface="+mn-ea"/>
              <a:cs typeface="Century Gothic"/>
            </a:endParaRPr>
          </a:p>
          <a:p>
            <a:pPr marL="0" indent="0">
              <a:lnSpc>
                <a:spcPct val="110000"/>
              </a:lnSpc>
              <a:buFont typeface="Arial" charset="0"/>
              <a:buNone/>
              <a:defRPr/>
            </a:pPr>
            <a:endParaRPr lang="en-US" sz="2200" dirty="0">
              <a:ea typeface="+mn-ea"/>
              <a:cs typeface="Century Gothic"/>
            </a:endParaRPr>
          </a:p>
        </p:txBody>
      </p:sp>
      <p:sp>
        <p:nvSpPr>
          <p:cNvPr id="115714" name="Rectangle 2"/>
          <p:cNvSpPr>
            <a:spLocks noGrp="1" noChangeArrowheads="1"/>
          </p:cNvSpPr>
          <p:nvPr>
            <p:ph type="title"/>
          </p:nvPr>
        </p:nvSpPr>
        <p:spPr/>
        <p:txBody>
          <a:bodyPr>
            <a:noAutofit/>
          </a:bodyPr>
          <a:lstStyle/>
          <a:p>
            <a:pPr>
              <a:lnSpc>
                <a:spcPct val="110000"/>
              </a:lnSpc>
              <a:defRPr/>
            </a:pPr>
            <a:r>
              <a:rPr lang="en-US" b="1" dirty="0" smtClean="0">
                <a:latin typeface="+mn-lt"/>
                <a:ea typeface="+mj-ea"/>
                <a:cs typeface="Century Gothic"/>
              </a:rPr>
              <a:t>Shift 3: </a:t>
            </a:r>
            <a:r>
              <a:rPr lang="en-US" dirty="0">
                <a:latin typeface="+mn-lt"/>
                <a:ea typeface="+mj-ea"/>
                <a:cs typeface="Century Gothic"/>
              </a:rPr>
              <a:t>Building knowledge </a:t>
            </a:r>
            <a:r>
              <a:rPr lang="en-US" dirty="0" smtClean="0">
                <a:latin typeface="+mn-lt"/>
                <a:ea typeface="+mj-ea"/>
                <a:cs typeface="Century Gothic"/>
              </a:rPr>
              <a:t>through content </a:t>
            </a:r>
            <a:r>
              <a:rPr lang="en-US" dirty="0">
                <a:latin typeface="+mn-lt"/>
                <a:ea typeface="+mj-ea"/>
                <a:cs typeface="Century Gothic"/>
              </a:rPr>
              <a:t>rich </a:t>
            </a:r>
            <a:r>
              <a:rPr lang="en-US" dirty="0" smtClean="0">
                <a:latin typeface="+mn-lt"/>
                <a:ea typeface="+mj-ea"/>
                <a:cs typeface="Century Gothic"/>
              </a:rPr>
              <a:t>nonfiction</a:t>
            </a:r>
            <a:endParaRPr lang="en-US" dirty="0">
              <a:latin typeface="+mn-lt"/>
              <a:ea typeface="+mj-ea"/>
              <a:cs typeface="Century Gothic"/>
            </a:endParaRPr>
          </a:p>
        </p:txBody>
      </p:sp>
      <p:sp>
        <p:nvSpPr>
          <p:cNvPr id="24580"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FC9F6D8-6DA1-4B52-B184-BD1B08DB706A}" type="slidenum">
              <a:rPr lang="en-US" smtClean="0">
                <a:latin typeface="Calibri" pitchFamily="34" charset="0"/>
              </a:rPr>
              <a:pPr eaLnBrk="1" hangingPunct="1"/>
              <a:t>8</a:t>
            </a:fld>
            <a:endParaRPr lang="en-US" smtClean="0">
              <a:latin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 typeface="Arial" charset="0"/>
              <a:buNone/>
            </a:pPr>
            <a:endParaRPr lang="en-US" dirty="0" smtClean="0">
              <a:ea typeface="ＭＳ Ｐゴシック" pitchFamily="34" charset="-128"/>
            </a:endParaRPr>
          </a:p>
          <a:p>
            <a:pPr marL="0" indent="0">
              <a:buFont typeface="Arial" charset="0"/>
              <a:buNone/>
            </a:pPr>
            <a:endParaRPr lang="en-US" dirty="0" smtClean="0">
              <a:ea typeface="ＭＳ Ｐゴシック" pitchFamily="34" charset="-128"/>
            </a:endParaRPr>
          </a:p>
          <a:p>
            <a:pPr marL="0" indent="0" algn="ctr">
              <a:buFont typeface="Arial" charset="0"/>
              <a:buNone/>
            </a:pPr>
            <a:r>
              <a:rPr lang="en-US" sz="3600" dirty="0" smtClean="0">
                <a:ea typeface="ＭＳ Ｐゴシック" pitchFamily="34" charset="-128"/>
              </a:rPr>
              <a:t>Sample </a:t>
            </a:r>
            <a:r>
              <a:rPr lang="en-US" sz="3600" dirty="0" smtClean="0">
                <a:ea typeface="ＭＳ Ｐゴシック" pitchFamily="34" charset="-128"/>
              </a:rPr>
              <a:t>Items Illustrating Some of the Advances</a:t>
            </a:r>
          </a:p>
        </p:txBody>
      </p:sp>
      <p:sp>
        <p:nvSpPr>
          <p:cNvPr id="25603"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32471039-F762-4675-BF74-5EF9B809AB67}" type="slidenum">
              <a:rPr lang="en-US" smtClean="0">
                <a:latin typeface="Calibri" pitchFamily="34" charset="0"/>
              </a:rPr>
              <a:pPr eaLnBrk="1" hangingPunct="1"/>
              <a:t>9</a:t>
            </a:fld>
            <a:endParaRPr lang="en-US" smtClean="0">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PARCC-Overview-March2011-SHORT</Template>
  <TotalTime>9914</TotalTime>
  <Words>2290</Words>
  <Application>Microsoft Office PowerPoint</Application>
  <PresentationFormat>On-screen Show (4:3)</PresentationFormat>
  <Paragraphs>269</Paragraphs>
  <Slides>32</Slides>
  <Notes>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32</vt:i4>
      </vt:variant>
    </vt:vector>
  </HeadingPairs>
  <TitlesOfParts>
    <vt:vector size="40" baseType="lpstr">
      <vt:lpstr>Arial</vt:lpstr>
      <vt:lpstr>ＭＳ Ｐゴシック</vt:lpstr>
      <vt:lpstr>Calibri</vt:lpstr>
      <vt:lpstr>Century Gothic</vt:lpstr>
      <vt:lpstr>MS Mincho</vt:lpstr>
      <vt:lpstr>Wingdings</vt:lpstr>
      <vt:lpstr>1_Office Theme</vt:lpstr>
      <vt:lpstr>Custom Design</vt:lpstr>
      <vt:lpstr>PARCC Update</vt:lpstr>
      <vt:lpstr>PARCC’s Fundamental Advance</vt:lpstr>
      <vt:lpstr>Advances in the PARCC ELA/Literacy Assessment</vt:lpstr>
      <vt:lpstr>PARCC’s Core Commitments to ELA/Literacy Assessment Quality </vt:lpstr>
      <vt:lpstr>What Are the Shifts at the Heart of PARCC Design (and the Standards)?</vt:lpstr>
      <vt:lpstr>Shift 1: Regular practice with complex text and its academic language</vt:lpstr>
      <vt:lpstr>Shift 2: Reading and writing grounded in evidence from text, literary and informational </vt:lpstr>
      <vt:lpstr>Shift 3: Building knowledge through content rich nonfiction</vt:lpstr>
      <vt:lpstr>PowerPoint Presentation</vt:lpstr>
      <vt:lpstr>Three Innovative Item Types That Showcase Students’ Command of Evidence with Complex Texts</vt:lpstr>
      <vt:lpstr>PowerPoint Presentation</vt:lpstr>
      <vt:lpstr>Understanding the Literary Analysis Task</vt:lpstr>
      <vt:lpstr>Grade 10 Prose Constructed-Response Item</vt:lpstr>
      <vt:lpstr>Grade 10 Evidence-Based Selected-Response Item</vt:lpstr>
      <vt:lpstr>Grade 10 Evidence-Based Selected-Response Item</vt:lpstr>
      <vt:lpstr>Understanding the Research Simulation Task</vt:lpstr>
      <vt:lpstr>Grade 7 Analytical Prose Constructed-Response Item #1</vt:lpstr>
      <vt:lpstr>Final Grade 7 Prose Constructed-Response Item #2</vt:lpstr>
      <vt:lpstr>Grade 7 Technology-Enhanced Constructed-Response Item</vt:lpstr>
      <vt:lpstr>Grade 6 Technology-Enhanced Selected-Response Item</vt:lpstr>
      <vt:lpstr>Grade 3 Evidence-Based Selected-Response Item #1</vt:lpstr>
      <vt:lpstr>Grade 3 Technology-Enhanced Constructed-Response Item</vt:lpstr>
      <vt:lpstr>Advances in the PARCC Mathematics Assessment</vt:lpstr>
      <vt:lpstr>PARCC’s Core Commitments to Mathematics Assessment Quality </vt:lpstr>
      <vt:lpstr>What Are the Shifts in the Math Standards at the Heart of PARCC Design?</vt:lpstr>
      <vt:lpstr>Advances in Assessment Demanded by the Shifts</vt:lpstr>
      <vt:lpstr>Advances in Assessment Demanded by the Shifts</vt:lpstr>
      <vt:lpstr>Advances in Assessment Demanded by the Shifts</vt:lpstr>
      <vt:lpstr>Advances in assessment demanded by the shifts</vt:lpstr>
      <vt:lpstr>Overview of Mathematics Task Types</vt:lpstr>
      <vt:lpstr>Grade 7 Illustrative Sample Item</vt:lpstr>
      <vt:lpstr>High School Illustrative Sample Item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PARCC Assessment Design</dc:title>
  <dc:creator>Mike Cohen</dc:creator>
  <cp:lastModifiedBy>Jeff Craig</cp:lastModifiedBy>
  <cp:revision>774</cp:revision>
  <cp:lastPrinted>2012-08-09T01:11:48Z</cp:lastPrinted>
  <dcterms:created xsi:type="dcterms:W3CDTF">2011-03-23T08:48:34Z</dcterms:created>
  <dcterms:modified xsi:type="dcterms:W3CDTF">2012-08-31T18:47:41Z</dcterms:modified>
</cp:coreProperties>
</file>