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70" r:id="rId10"/>
    <p:sldId id="268" r:id="rId11"/>
    <p:sldId id="267" r:id="rId12"/>
    <p:sldId id="266" r:id="rId13"/>
    <p:sldId id="269" r:id="rId14"/>
    <p:sldId id="264" r:id="rId15"/>
    <p:sldId id="271" r:id="rId16"/>
    <p:sldId id="272" r:id="rId17"/>
    <p:sldId id="280" r:id="rId18"/>
    <p:sldId id="273" r:id="rId19"/>
    <p:sldId id="274" r:id="rId20"/>
    <p:sldId id="275" r:id="rId21"/>
    <p:sldId id="276" r:id="rId22"/>
    <p:sldId id="277" r:id="rId23"/>
    <p:sldId id="27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9" d="100"/>
          <a:sy n="109" d="100"/>
        </p:scale>
        <p:origin x="612" y="11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6C079F-352B-4E48-BB85-9D19E722ECB7}" type="datetimeFigureOut">
              <a:rPr lang="en-US" smtClean="0"/>
              <a:t>10/27/2017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448B47-A2ED-48D0-9814-DDADD27FB4C4}" type="slidenum">
              <a:rPr lang="en-US" smtClean="0"/>
              <a:t>‹#›</a:t>
            </a:fld>
            <a:endParaRPr lang="en-US"/>
          </a:p>
        </p:txBody>
      </p:sp>
    </p:spTree>
    <p:extLst>
      <p:ext uri="{BB962C8B-B14F-4D97-AF65-F5344CB8AC3E}">
        <p14:creationId xmlns:p14="http://schemas.microsoft.com/office/powerpoint/2010/main" val="873492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 mental health consultant with 30 plus years working in youth service programs,</a:t>
            </a:r>
            <a:r>
              <a:rPr lang="en-US" baseline="0" dirty="0" smtClean="0"/>
              <a:t> agencies and schools. I currently provide mh </a:t>
            </a:r>
            <a:r>
              <a:rPr lang="en-US" baseline="0" dirty="0" err="1" smtClean="0"/>
              <a:t>pd</a:t>
            </a:r>
            <a:r>
              <a:rPr lang="en-US" baseline="0" dirty="0" smtClean="0"/>
              <a:t> for OCM BOCES and schools.</a:t>
            </a:r>
            <a:endParaRPr lang="en-US" dirty="0"/>
          </a:p>
        </p:txBody>
      </p:sp>
      <p:sp>
        <p:nvSpPr>
          <p:cNvPr id="4" name="Slide Number Placeholder 3"/>
          <p:cNvSpPr>
            <a:spLocks noGrp="1"/>
          </p:cNvSpPr>
          <p:nvPr>
            <p:ph type="sldNum" sz="quarter" idx="10"/>
          </p:nvPr>
        </p:nvSpPr>
        <p:spPr/>
        <p:txBody>
          <a:bodyPr/>
          <a:lstStyle/>
          <a:p>
            <a:fld id="{91448B47-A2ED-48D0-9814-DDADD27FB4C4}" type="slidenum">
              <a:rPr lang="en-US" smtClean="0"/>
              <a:t>1</a:t>
            </a:fld>
            <a:endParaRPr lang="en-US"/>
          </a:p>
        </p:txBody>
      </p:sp>
    </p:spTree>
    <p:extLst>
      <p:ext uri="{BB962C8B-B14F-4D97-AF65-F5344CB8AC3E}">
        <p14:creationId xmlns:p14="http://schemas.microsoft.com/office/powerpoint/2010/main" val="17100953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sz="1200" kern="1200" dirty="0" smtClean="0">
                <a:solidFill>
                  <a:schemeClr val="tx1"/>
                </a:solidFill>
                <a:effectLst/>
                <a:latin typeface="+mn-lt"/>
                <a:ea typeface="+mn-ea"/>
                <a:cs typeface="+mn-cs"/>
              </a:rPr>
              <a:t> Approach.  You aren’t the right person? That is certainly Ok…but please pass this to somebody who can..</a:t>
            </a:r>
          </a:p>
        </p:txBody>
      </p:sp>
      <p:sp>
        <p:nvSpPr>
          <p:cNvPr id="4" name="Slide Number Placeholder 3"/>
          <p:cNvSpPr>
            <a:spLocks noGrp="1"/>
          </p:cNvSpPr>
          <p:nvPr>
            <p:ph type="sldNum" sz="quarter" idx="10"/>
          </p:nvPr>
        </p:nvSpPr>
        <p:spPr/>
        <p:txBody>
          <a:bodyPr/>
          <a:lstStyle/>
          <a:p>
            <a:fld id="{91448B47-A2ED-48D0-9814-DDADD27FB4C4}" type="slidenum">
              <a:rPr lang="en-US" smtClean="0"/>
              <a:t>15</a:t>
            </a:fld>
            <a:endParaRPr lang="en-US"/>
          </a:p>
        </p:txBody>
      </p:sp>
    </p:spTree>
    <p:extLst>
      <p:ext uri="{BB962C8B-B14F-4D97-AF65-F5344CB8AC3E}">
        <p14:creationId xmlns:p14="http://schemas.microsoft.com/office/powerpoint/2010/main" val="30915569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most powerful protective factor for a youth in distress is having at least one trusted adult</a:t>
            </a:r>
            <a:endParaRPr lang="en-US" dirty="0"/>
          </a:p>
        </p:txBody>
      </p:sp>
      <p:sp>
        <p:nvSpPr>
          <p:cNvPr id="4" name="Slide Number Placeholder 3"/>
          <p:cNvSpPr>
            <a:spLocks noGrp="1"/>
          </p:cNvSpPr>
          <p:nvPr>
            <p:ph type="sldNum" sz="quarter" idx="10"/>
          </p:nvPr>
        </p:nvSpPr>
        <p:spPr/>
        <p:txBody>
          <a:bodyPr/>
          <a:lstStyle/>
          <a:p>
            <a:fld id="{91448B47-A2ED-48D0-9814-DDADD27FB4C4}" type="slidenum">
              <a:rPr lang="en-US" smtClean="0"/>
              <a:t>16</a:t>
            </a:fld>
            <a:endParaRPr lang="en-US"/>
          </a:p>
        </p:txBody>
      </p:sp>
    </p:spTree>
    <p:extLst>
      <p:ext uri="{BB962C8B-B14F-4D97-AF65-F5344CB8AC3E}">
        <p14:creationId xmlns:p14="http://schemas.microsoft.com/office/powerpoint/2010/main" val="26659424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concerned about you.  </a:t>
            </a:r>
          </a:p>
          <a:p>
            <a:r>
              <a:rPr lang="en-US" dirty="0" smtClean="0"/>
              <a:t>I notice you are absent more often. I notice that you are researching depression. Can I help you?</a:t>
            </a:r>
          </a:p>
          <a:p>
            <a:r>
              <a:rPr lang="en-US" dirty="0" smtClean="0"/>
              <a:t>I can listen if you want to talk. I would like to help. </a:t>
            </a:r>
          </a:p>
          <a:p>
            <a:r>
              <a:rPr lang="en-US" dirty="0" smtClean="0"/>
              <a:t>It often takes more than one or two attempts….</a:t>
            </a:r>
            <a:endParaRPr lang="en-US" dirty="0"/>
          </a:p>
        </p:txBody>
      </p:sp>
      <p:sp>
        <p:nvSpPr>
          <p:cNvPr id="4" name="Slide Number Placeholder 3"/>
          <p:cNvSpPr>
            <a:spLocks noGrp="1"/>
          </p:cNvSpPr>
          <p:nvPr>
            <p:ph type="sldNum" sz="quarter" idx="10"/>
          </p:nvPr>
        </p:nvSpPr>
        <p:spPr/>
        <p:txBody>
          <a:bodyPr/>
          <a:lstStyle/>
          <a:p>
            <a:fld id="{91448B47-A2ED-48D0-9814-DDADD27FB4C4}" type="slidenum">
              <a:rPr lang="en-US" smtClean="0"/>
              <a:t>18</a:t>
            </a:fld>
            <a:endParaRPr lang="en-US"/>
          </a:p>
        </p:txBody>
      </p:sp>
    </p:spTree>
    <p:extLst>
      <p:ext uri="{BB962C8B-B14F-4D97-AF65-F5344CB8AC3E}">
        <p14:creationId xmlns:p14="http://schemas.microsoft.com/office/powerpoint/2010/main" val="17664444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Often, adults will feel guilty or sad about handing a</a:t>
            </a:r>
            <a:r>
              <a:rPr lang="en-US" baseline="0" dirty="0" smtClean="0"/>
              <a:t> student off to another….important to emphasize that the relationship does not end here.  We are just adding an additional one. </a:t>
            </a:r>
            <a:endParaRPr lang="en-US" dirty="0"/>
          </a:p>
        </p:txBody>
      </p:sp>
      <p:sp>
        <p:nvSpPr>
          <p:cNvPr id="4" name="Slide Number Placeholder 3"/>
          <p:cNvSpPr>
            <a:spLocks noGrp="1"/>
          </p:cNvSpPr>
          <p:nvPr>
            <p:ph type="sldNum" sz="quarter" idx="10"/>
          </p:nvPr>
        </p:nvSpPr>
        <p:spPr/>
        <p:txBody>
          <a:bodyPr/>
          <a:lstStyle/>
          <a:p>
            <a:fld id="{91448B47-A2ED-48D0-9814-DDADD27FB4C4}" type="slidenum">
              <a:rPr lang="en-US" smtClean="0"/>
              <a:t>19</a:t>
            </a:fld>
            <a:endParaRPr lang="en-US"/>
          </a:p>
        </p:txBody>
      </p:sp>
    </p:spTree>
    <p:extLst>
      <p:ext uri="{BB962C8B-B14F-4D97-AF65-F5344CB8AC3E}">
        <p14:creationId xmlns:p14="http://schemas.microsoft.com/office/powerpoint/2010/main" val="34584198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powerful protective factors for youth (besides having a trusted adult); school attachment, academic achievement, meaningful participation in one’s community</a:t>
            </a:r>
            <a:endParaRPr lang="en-US" dirty="0"/>
          </a:p>
        </p:txBody>
      </p:sp>
      <p:sp>
        <p:nvSpPr>
          <p:cNvPr id="4" name="Slide Number Placeholder 3"/>
          <p:cNvSpPr>
            <a:spLocks noGrp="1"/>
          </p:cNvSpPr>
          <p:nvPr>
            <p:ph type="sldNum" sz="quarter" idx="10"/>
          </p:nvPr>
        </p:nvSpPr>
        <p:spPr/>
        <p:txBody>
          <a:bodyPr/>
          <a:lstStyle/>
          <a:p>
            <a:fld id="{91448B47-A2ED-48D0-9814-DDADD27FB4C4}" type="slidenum">
              <a:rPr lang="en-US" smtClean="0"/>
              <a:t>20</a:t>
            </a:fld>
            <a:endParaRPr lang="en-US"/>
          </a:p>
        </p:txBody>
      </p:sp>
    </p:spTree>
    <p:extLst>
      <p:ext uri="{BB962C8B-B14F-4D97-AF65-F5344CB8AC3E}">
        <p14:creationId xmlns:p14="http://schemas.microsoft.com/office/powerpoint/2010/main" val="73482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Social:  Relationships….all of our relationships...partner, family, peers, colleagues, </a:t>
            </a:r>
            <a:r>
              <a:rPr lang="en-US" dirty="0" err="1" smtClean="0"/>
              <a:t>neighbors,etc</a:t>
            </a:r>
            <a:endParaRPr lang="en-US" dirty="0" smtClean="0"/>
          </a:p>
          <a:p>
            <a:r>
              <a:rPr lang="en-US" dirty="0" smtClean="0"/>
              <a:t>Emotional:</a:t>
            </a:r>
            <a:r>
              <a:rPr lang="en-US" baseline="0" dirty="0" smtClean="0"/>
              <a:t> feelings.  How much time do we spend with small ups, downs, compared to getting stuck in the higher agitation zone or lower depression or sad feeling zone?</a:t>
            </a:r>
          </a:p>
          <a:p>
            <a:r>
              <a:rPr lang="en-US" baseline="0" dirty="0" smtClean="0"/>
              <a:t>Psychological: our thoughts. Perceptions. Based on evidence? </a:t>
            </a:r>
            <a:endParaRPr lang="en-US" dirty="0"/>
          </a:p>
        </p:txBody>
      </p:sp>
      <p:sp>
        <p:nvSpPr>
          <p:cNvPr id="4" name="Slide Number Placeholder 3"/>
          <p:cNvSpPr>
            <a:spLocks noGrp="1"/>
          </p:cNvSpPr>
          <p:nvPr>
            <p:ph type="sldNum" sz="quarter" idx="10"/>
          </p:nvPr>
        </p:nvSpPr>
        <p:spPr/>
        <p:txBody>
          <a:bodyPr/>
          <a:lstStyle/>
          <a:p>
            <a:fld id="{91448B47-A2ED-48D0-9814-DDADD27FB4C4}" type="slidenum">
              <a:rPr lang="en-US" smtClean="0"/>
              <a:t>2</a:t>
            </a:fld>
            <a:endParaRPr lang="en-US"/>
          </a:p>
        </p:txBody>
      </p:sp>
    </p:spTree>
    <p:extLst>
      <p:ext uri="{BB962C8B-B14F-4D97-AF65-F5344CB8AC3E}">
        <p14:creationId xmlns:p14="http://schemas.microsoft.com/office/powerpoint/2010/main" val="2707320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Brad, </a:t>
            </a:r>
            <a:r>
              <a:rPr lang="en-US" dirty="0" err="1" smtClean="0"/>
              <a:t>Mary..first</a:t>
            </a:r>
            <a:r>
              <a:rPr lang="en-US" dirty="0" smtClean="0"/>
              <a:t> time sex </a:t>
            </a:r>
          </a:p>
          <a:p>
            <a:r>
              <a:rPr lang="en-US" dirty="0" smtClean="0"/>
              <a:t>Reinforce that a person’s perception is his/her</a:t>
            </a:r>
            <a:r>
              <a:rPr lang="en-US" baseline="0" dirty="0" smtClean="0"/>
              <a:t> reality.</a:t>
            </a:r>
            <a:endParaRPr lang="en-US" dirty="0"/>
          </a:p>
        </p:txBody>
      </p:sp>
      <p:sp>
        <p:nvSpPr>
          <p:cNvPr id="4" name="Slide Number Placeholder 3"/>
          <p:cNvSpPr>
            <a:spLocks noGrp="1"/>
          </p:cNvSpPr>
          <p:nvPr>
            <p:ph type="sldNum" sz="quarter" idx="10"/>
          </p:nvPr>
        </p:nvSpPr>
        <p:spPr/>
        <p:txBody>
          <a:bodyPr/>
          <a:lstStyle/>
          <a:p>
            <a:fld id="{91448B47-A2ED-48D0-9814-DDADD27FB4C4}" type="slidenum">
              <a:rPr lang="en-US" smtClean="0"/>
              <a:t>3</a:t>
            </a:fld>
            <a:endParaRPr lang="en-US"/>
          </a:p>
        </p:txBody>
      </p:sp>
    </p:spTree>
    <p:extLst>
      <p:ext uri="{BB962C8B-B14F-4D97-AF65-F5344CB8AC3E}">
        <p14:creationId xmlns:p14="http://schemas.microsoft.com/office/powerpoint/2010/main" val="3041687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Hospital admissions for suicidal teens has doubled in the last 10 years, highest with return to school in the fall</a:t>
            </a:r>
            <a:endParaRPr lang="en-US" dirty="0"/>
          </a:p>
        </p:txBody>
      </p:sp>
      <p:sp>
        <p:nvSpPr>
          <p:cNvPr id="4" name="Slide Number Placeholder 3"/>
          <p:cNvSpPr>
            <a:spLocks noGrp="1"/>
          </p:cNvSpPr>
          <p:nvPr>
            <p:ph type="sldNum" sz="quarter" idx="10"/>
          </p:nvPr>
        </p:nvSpPr>
        <p:spPr/>
        <p:txBody>
          <a:bodyPr/>
          <a:lstStyle/>
          <a:p>
            <a:fld id="{91448B47-A2ED-48D0-9814-DDADD27FB4C4}" type="slidenum">
              <a:rPr lang="en-US" smtClean="0"/>
              <a:t>4</a:t>
            </a:fld>
            <a:endParaRPr lang="en-US"/>
          </a:p>
        </p:txBody>
      </p:sp>
    </p:spTree>
    <p:extLst>
      <p:ext uri="{BB962C8B-B14F-4D97-AF65-F5344CB8AC3E}">
        <p14:creationId xmlns:p14="http://schemas.microsoft.com/office/powerpoint/2010/main" val="2669955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Social media: the most reported cause of anxiety with youth from all backgrounds…constantly comparing themselves to their peers </a:t>
            </a:r>
            <a:endParaRPr lang="en-US" dirty="0"/>
          </a:p>
        </p:txBody>
      </p:sp>
      <p:sp>
        <p:nvSpPr>
          <p:cNvPr id="4" name="Slide Number Placeholder 3"/>
          <p:cNvSpPr>
            <a:spLocks noGrp="1"/>
          </p:cNvSpPr>
          <p:nvPr>
            <p:ph type="sldNum" sz="quarter" idx="10"/>
          </p:nvPr>
        </p:nvSpPr>
        <p:spPr/>
        <p:txBody>
          <a:bodyPr/>
          <a:lstStyle/>
          <a:p>
            <a:fld id="{91448B47-A2ED-48D0-9814-DDADD27FB4C4}" type="slidenum">
              <a:rPr lang="en-US" smtClean="0"/>
              <a:t>5</a:t>
            </a:fld>
            <a:endParaRPr lang="en-US"/>
          </a:p>
        </p:txBody>
      </p:sp>
    </p:spTree>
    <p:extLst>
      <p:ext uri="{BB962C8B-B14F-4D97-AF65-F5344CB8AC3E}">
        <p14:creationId xmlns:p14="http://schemas.microsoft.com/office/powerpoint/2010/main" val="1067078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According to NAMI, the National Alliance on Mental Illness…We now know that half of all mental health problems begin before age 14 and almost all of them begin during school age years.</a:t>
            </a:r>
          </a:p>
          <a:p>
            <a:r>
              <a:rPr lang="en-US" dirty="0" smtClean="0"/>
              <a:t>Anxiety median age of onset is 11, depression during adolescent </a:t>
            </a:r>
            <a:r>
              <a:rPr lang="en-US" dirty="0" err="1" smtClean="0"/>
              <a:t>years..same</a:t>
            </a:r>
            <a:r>
              <a:rPr lang="en-US" dirty="0" smtClean="0"/>
              <a:t> source</a:t>
            </a:r>
            <a:endParaRPr lang="en-US" dirty="0"/>
          </a:p>
        </p:txBody>
      </p:sp>
      <p:sp>
        <p:nvSpPr>
          <p:cNvPr id="4" name="Slide Number Placeholder 3"/>
          <p:cNvSpPr>
            <a:spLocks noGrp="1"/>
          </p:cNvSpPr>
          <p:nvPr>
            <p:ph type="sldNum" sz="quarter" idx="10"/>
          </p:nvPr>
        </p:nvSpPr>
        <p:spPr/>
        <p:txBody>
          <a:bodyPr/>
          <a:lstStyle/>
          <a:p>
            <a:fld id="{91448B47-A2ED-48D0-9814-DDADD27FB4C4}" type="slidenum">
              <a:rPr lang="en-US" smtClean="0"/>
              <a:t>6</a:t>
            </a:fld>
            <a:endParaRPr lang="en-US"/>
          </a:p>
        </p:txBody>
      </p:sp>
    </p:spTree>
    <p:extLst>
      <p:ext uri="{BB962C8B-B14F-4D97-AF65-F5344CB8AC3E}">
        <p14:creationId xmlns:p14="http://schemas.microsoft.com/office/powerpoint/2010/main" val="1359959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know that early detection and intervention can greatly reduce the possible negative consequences of mental health challenges such as school detachment and academic failure.  We also know that a number of long range problems with forming positive social relationships and taking on role and career responsibilities can be avoided </a:t>
            </a:r>
            <a:endParaRPr lang="en-US" dirty="0"/>
          </a:p>
        </p:txBody>
      </p:sp>
      <p:sp>
        <p:nvSpPr>
          <p:cNvPr id="4" name="Slide Number Placeholder 3"/>
          <p:cNvSpPr>
            <a:spLocks noGrp="1"/>
          </p:cNvSpPr>
          <p:nvPr>
            <p:ph type="sldNum" sz="quarter" idx="10"/>
          </p:nvPr>
        </p:nvSpPr>
        <p:spPr/>
        <p:txBody>
          <a:bodyPr/>
          <a:lstStyle/>
          <a:p>
            <a:fld id="{91448B47-A2ED-48D0-9814-DDADD27FB4C4}" type="slidenum">
              <a:rPr lang="en-US" smtClean="0"/>
              <a:t>7</a:t>
            </a:fld>
            <a:endParaRPr lang="en-US"/>
          </a:p>
        </p:txBody>
      </p:sp>
    </p:spTree>
    <p:extLst>
      <p:ext uri="{BB962C8B-B14F-4D97-AF65-F5344CB8AC3E}">
        <p14:creationId xmlns:p14="http://schemas.microsoft.com/office/powerpoint/2010/main" val="2572561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audience: when might we be concerned about a youth in our library? What do we see?</a:t>
            </a:r>
            <a:endParaRPr lang="en-US" dirty="0"/>
          </a:p>
        </p:txBody>
      </p:sp>
      <p:sp>
        <p:nvSpPr>
          <p:cNvPr id="4" name="Slide Number Placeholder 3"/>
          <p:cNvSpPr>
            <a:spLocks noGrp="1"/>
          </p:cNvSpPr>
          <p:nvPr>
            <p:ph type="sldNum" sz="quarter" idx="10"/>
          </p:nvPr>
        </p:nvSpPr>
        <p:spPr/>
        <p:txBody>
          <a:bodyPr/>
          <a:lstStyle/>
          <a:p>
            <a:fld id="{91448B47-A2ED-48D0-9814-DDADD27FB4C4}" type="slidenum">
              <a:rPr lang="en-US" smtClean="0"/>
              <a:t>8</a:t>
            </a:fld>
            <a:endParaRPr lang="en-US"/>
          </a:p>
        </p:txBody>
      </p:sp>
    </p:spTree>
    <p:extLst>
      <p:ext uri="{BB962C8B-B14F-4D97-AF65-F5344CB8AC3E}">
        <p14:creationId xmlns:p14="http://schemas.microsoft.com/office/powerpoint/2010/main" val="547296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1448B47-A2ED-48D0-9814-DDADD27FB4C4}" type="slidenum">
              <a:rPr lang="en-US" smtClean="0"/>
              <a:t>14</a:t>
            </a:fld>
            <a:endParaRPr lang="en-US"/>
          </a:p>
        </p:txBody>
      </p:sp>
    </p:spTree>
    <p:extLst>
      <p:ext uri="{BB962C8B-B14F-4D97-AF65-F5344CB8AC3E}">
        <p14:creationId xmlns:p14="http://schemas.microsoft.com/office/powerpoint/2010/main" val="206387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10/27/2017</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10/27/2017</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10/27/2017</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samhsa.gov/" TargetMode="External"/><Relationship Id="rId2" Type="http://schemas.openxmlformats.org/officeDocument/2006/relationships/hyperlink" Target="http://www.macmh.org/" TargetMode="External"/><Relationship Id="rId1" Type="http://schemas.openxmlformats.org/officeDocument/2006/relationships/slideLayout" Target="../slideLayouts/slideLayout2.xml"/><Relationship Id="rId4" Type="http://schemas.openxmlformats.org/officeDocument/2006/relationships/hyperlink" Target="http://www.preventsuicideny.org/"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nami.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changedirection.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when Stress Walks in the door</a:t>
            </a:r>
            <a:endParaRPr lang="en-US" dirty="0"/>
          </a:p>
        </p:txBody>
      </p:sp>
      <p:sp>
        <p:nvSpPr>
          <p:cNvPr id="3" name="Subtitle 2"/>
          <p:cNvSpPr>
            <a:spLocks noGrp="1"/>
          </p:cNvSpPr>
          <p:nvPr>
            <p:ph type="subTitle" idx="1"/>
          </p:nvPr>
        </p:nvSpPr>
        <p:spPr/>
        <p:txBody>
          <a:bodyPr>
            <a:normAutofit fontScale="25000" lnSpcReduction="20000"/>
          </a:bodyPr>
          <a:lstStyle/>
          <a:p>
            <a:r>
              <a:rPr lang="en-US" sz="12800" dirty="0" smtClean="0"/>
              <a:t>How can librarians be helpful?</a:t>
            </a:r>
            <a:endParaRPr lang="en-US" sz="12800" dirty="0"/>
          </a:p>
          <a:p>
            <a:endParaRPr lang="en-US" sz="2930" dirty="0" smtClean="0"/>
          </a:p>
          <a:p>
            <a:r>
              <a:rPr lang="en-US" sz="6400" dirty="0" smtClean="0"/>
              <a:t>Jeanne Elmer, LMSW</a:t>
            </a:r>
            <a:endParaRPr lang="en-US" sz="6400" dirty="0"/>
          </a:p>
        </p:txBody>
      </p:sp>
    </p:spTree>
    <p:extLst>
      <p:ext uri="{BB962C8B-B14F-4D97-AF65-F5344CB8AC3E}">
        <p14:creationId xmlns:p14="http://schemas.microsoft.com/office/powerpoint/2010/main" val="20917667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Signs of a student under distress: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200" dirty="0"/>
              <a:t>Uncharacteristically angry, anxious, agitated, or </a:t>
            </a:r>
            <a:r>
              <a:rPr lang="en-US" sz="3200" dirty="0" smtClean="0"/>
              <a:t>moody</a:t>
            </a:r>
            <a:endParaRPr lang="en-US" dirty="0"/>
          </a:p>
          <a:p>
            <a:r>
              <a:rPr lang="en-US" sz="2400" dirty="0"/>
              <a:t>You may notice the person has more frequent problems controlling his or her temper </a:t>
            </a:r>
            <a:r>
              <a:rPr lang="en-US" sz="2400" dirty="0" smtClean="0"/>
              <a:t>and seems </a:t>
            </a:r>
            <a:r>
              <a:rPr lang="en-US" sz="2400" dirty="0"/>
              <a:t>irritable or unable to calm down. People in more extreme situations of this kind </a:t>
            </a:r>
            <a:r>
              <a:rPr lang="en-US" sz="2400" dirty="0" smtClean="0"/>
              <a:t>may be </a:t>
            </a:r>
            <a:r>
              <a:rPr lang="en-US" sz="2400" dirty="0"/>
              <a:t>unable to sleep or may explode in anger at a minor </a:t>
            </a:r>
            <a:r>
              <a:rPr lang="en-US" sz="2400" dirty="0" smtClean="0"/>
              <a:t>problem.</a:t>
            </a:r>
          </a:p>
          <a:p>
            <a:r>
              <a:rPr lang="en-US" sz="2400" dirty="0" smtClean="0"/>
              <a:t>Tearfulness, defiance, reactive behavior</a:t>
            </a:r>
          </a:p>
          <a:p>
            <a:r>
              <a:rPr lang="en-US" sz="2400" dirty="0" smtClean="0"/>
              <a:t>Difficulty concentrating, learning concepts, forgetfulness</a:t>
            </a:r>
            <a:endParaRPr lang="en-US" sz="2400" dirty="0"/>
          </a:p>
        </p:txBody>
      </p:sp>
    </p:spTree>
    <p:extLst>
      <p:ext uri="{BB962C8B-B14F-4D97-AF65-F5344CB8AC3E}">
        <p14:creationId xmlns:p14="http://schemas.microsoft.com/office/powerpoint/2010/main" val="25847305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Signs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200" dirty="0"/>
              <a:t>Withdrawal or isolation from other </a:t>
            </a:r>
            <a:r>
              <a:rPr lang="en-US" sz="3200" dirty="0" smtClean="0"/>
              <a:t>people</a:t>
            </a:r>
            <a:endParaRPr lang="en-US" dirty="0"/>
          </a:p>
          <a:p>
            <a:r>
              <a:rPr lang="en-US" sz="2400" dirty="0"/>
              <a:t>Someone who used to be socially engaged may pull away from family and friends and </a:t>
            </a:r>
            <a:r>
              <a:rPr lang="en-US" sz="2400" dirty="0" smtClean="0"/>
              <a:t>stop taking </a:t>
            </a:r>
            <a:r>
              <a:rPr lang="en-US" sz="2400" dirty="0"/>
              <a:t>part in activities that used to be enjoyable. </a:t>
            </a:r>
            <a:endParaRPr lang="en-US" sz="2400" dirty="0" smtClean="0"/>
          </a:p>
          <a:p>
            <a:r>
              <a:rPr lang="en-US" sz="2400" dirty="0" smtClean="0"/>
              <a:t>In </a:t>
            </a:r>
            <a:r>
              <a:rPr lang="en-US" sz="2400" dirty="0"/>
              <a:t>more severe cases the person may </a:t>
            </a:r>
            <a:r>
              <a:rPr lang="en-US" sz="2400" dirty="0" smtClean="0"/>
              <a:t>start failing </a:t>
            </a:r>
            <a:r>
              <a:rPr lang="en-US" sz="2400" dirty="0"/>
              <a:t>to make it to work or school. Not to be confused with the behavior of someone who </a:t>
            </a:r>
            <a:r>
              <a:rPr lang="en-US" sz="2400" dirty="0" smtClean="0"/>
              <a:t>is more </a:t>
            </a:r>
            <a:r>
              <a:rPr lang="en-US" sz="2400" dirty="0"/>
              <a:t>introverted, this sign is marked by a change in a person’s typical sociability, as </a:t>
            </a:r>
            <a:r>
              <a:rPr lang="en-US" sz="2400" dirty="0" smtClean="0"/>
              <a:t>when someone </a:t>
            </a:r>
            <a:r>
              <a:rPr lang="en-US" sz="2400" dirty="0"/>
              <a:t>pulls away from the social support typically available</a:t>
            </a:r>
            <a:r>
              <a:rPr lang="en-US" dirty="0"/>
              <a:t>.</a:t>
            </a:r>
          </a:p>
        </p:txBody>
      </p:sp>
    </p:spTree>
    <p:extLst>
      <p:ext uri="{BB962C8B-B14F-4D97-AF65-F5344CB8AC3E}">
        <p14:creationId xmlns:p14="http://schemas.microsoft.com/office/powerpoint/2010/main" val="26490506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Signs :</a:t>
            </a:r>
            <a:endParaRPr lang="en-US" dirty="0"/>
          </a:p>
        </p:txBody>
      </p:sp>
      <p:sp>
        <p:nvSpPr>
          <p:cNvPr id="3" name="Content Placeholder 2"/>
          <p:cNvSpPr>
            <a:spLocks noGrp="1"/>
          </p:cNvSpPr>
          <p:nvPr>
            <p:ph idx="1"/>
          </p:nvPr>
        </p:nvSpPr>
        <p:spPr/>
        <p:txBody>
          <a:bodyPr>
            <a:normAutofit/>
          </a:bodyPr>
          <a:lstStyle/>
          <a:p>
            <a:pPr marL="0" indent="0">
              <a:buNone/>
            </a:pPr>
            <a:r>
              <a:rPr lang="en-US" sz="3500" dirty="0"/>
              <a:t>May neglect self-care and engage in risky </a:t>
            </a:r>
            <a:r>
              <a:rPr lang="en-US" sz="3500" dirty="0" smtClean="0"/>
              <a:t>behavior</a:t>
            </a:r>
            <a:endParaRPr lang="en-US" sz="3500" dirty="0"/>
          </a:p>
          <a:p>
            <a:r>
              <a:rPr lang="en-US" sz="2400" dirty="0"/>
              <a:t>You may notice a change in the person's level of personal care or an act of poor judgment.</a:t>
            </a:r>
          </a:p>
          <a:p>
            <a:r>
              <a:rPr lang="en-US" sz="2400" dirty="0"/>
              <a:t>For instance, someone may let personal hygiene deteriorate, or the person may start </a:t>
            </a:r>
            <a:r>
              <a:rPr lang="en-US" sz="2400" dirty="0" smtClean="0"/>
              <a:t>abusing alcohol </a:t>
            </a:r>
            <a:r>
              <a:rPr lang="en-US" sz="2400" dirty="0"/>
              <a:t>or illicit substances or engaging in other self-destructive behavior that may </a:t>
            </a:r>
            <a:r>
              <a:rPr lang="en-US" sz="2400" dirty="0" smtClean="0"/>
              <a:t>alienate others.</a:t>
            </a:r>
            <a:endParaRPr lang="en-US" sz="2400" dirty="0"/>
          </a:p>
        </p:txBody>
      </p:sp>
    </p:spTree>
    <p:extLst>
      <p:ext uri="{BB962C8B-B14F-4D97-AF65-F5344CB8AC3E}">
        <p14:creationId xmlns:p14="http://schemas.microsoft.com/office/powerpoint/2010/main" val="21501145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19"/>
            <a:ext cx="9603275" cy="725343"/>
          </a:xfrm>
        </p:spPr>
        <p:txBody>
          <a:bodyPr/>
          <a:lstStyle/>
          <a:p>
            <a:r>
              <a:rPr lang="en-US" dirty="0" smtClean="0"/>
              <a:t>More Signs :</a:t>
            </a:r>
            <a:endParaRPr lang="en-US" dirty="0"/>
          </a:p>
        </p:txBody>
      </p:sp>
      <p:sp>
        <p:nvSpPr>
          <p:cNvPr id="3" name="Content Placeholder 2"/>
          <p:cNvSpPr>
            <a:spLocks noGrp="1"/>
          </p:cNvSpPr>
          <p:nvPr>
            <p:ph idx="1"/>
          </p:nvPr>
        </p:nvSpPr>
        <p:spPr>
          <a:xfrm>
            <a:off x="1451579" y="1872762"/>
            <a:ext cx="9603275" cy="3593584"/>
          </a:xfrm>
        </p:spPr>
        <p:txBody>
          <a:bodyPr>
            <a:normAutofit fontScale="85000" lnSpcReduction="20000"/>
          </a:bodyPr>
          <a:lstStyle/>
          <a:p>
            <a:pPr marL="0" indent="0">
              <a:buNone/>
            </a:pPr>
            <a:r>
              <a:rPr lang="en-US" sz="3200" dirty="0"/>
              <a:t>Overcome with hopelessness and overwhelmed by </a:t>
            </a:r>
            <a:r>
              <a:rPr lang="en-US" sz="3200" dirty="0" smtClean="0"/>
              <a:t>circumstances</a:t>
            </a:r>
            <a:endParaRPr lang="en-US" dirty="0"/>
          </a:p>
          <a:p>
            <a:r>
              <a:rPr lang="en-US" sz="2800" dirty="0"/>
              <a:t>Have you noticed someone who used to be optimistic and now can’t find anything to </a:t>
            </a:r>
            <a:r>
              <a:rPr lang="en-US" sz="2800" dirty="0" smtClean="0"/>
              <a:t>be hopeful </a:t>
            </a:r>
            <a:r>
              <a:rPr lang="en-US" sz="2800" dirty="0"/>
              <a:t>about? That person may be suffering from extreme or prolonged grief, or feelings </a:t>
            </a:r>
            <a:r>
              <a:rPr lang="en-US" sz="2800" dirty="0" smtClean="0"/>
              <a:t>of worthlessness </a:t>
            </a:r>
            <a:r>
              <a:rPr lang="en-US" sz="2800" dirty="0"/>
              <a:t>or guilt. People in this situation may say that the world would be better </a:t>
            </a:r>
            <a:r>
              <a:rPr lang="en-US" sz="2800" dirty="0" smtClean="0"/>
              <a:t>off without </a:t>
            </a:r>
            <a:r>
              <a:rPr lang="en-US" sz="2800" dirty="0"/>
              <a:t>them, suggesting suicidal </a:t>
            </a:r>
            <a:r>
              <a:rPr lang="en-US" sz="2800" dirty="0" smtClean="0"/>
              <a:t>thinking.</a:t>
            </a:r>
          </a:p>
          <a:p>
            <a:r>
              <a:rPr lang="en-US" sz="2800" dirty="0" smtClean="0"/>
              <a:t>Physical complaints: headaches, stomach aches, nausea, muscle aches, pain, fatigue</a:t>
            </a:r>
            <a:endParaRPr lang="en-US" sz="2800" dirty="0"/>
          </a:p>
        </p:txBody>
      </p:sp>
    </p:spTree>
    <p:extLst>
      <p:ext uri="{BB962C8B-B14F-4D97-AF65-F5344CB8AC3E}">
        <p14:creationId xmlns:p14="http://schemas.microsoft.com/office/powerpoint/2010/main" val="17623017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So…what can we do?</a:t>
            </a:r>
            <a:br>
              <a:rPr lang="en-US" dirty="0" smtClean="0"/>
            </a:br>
            <a:endParaRPr lang="en-US" dirty="0"/>
          </a:p>
        </p:txBody>
      </p:sp>
      <p:sp>
        <p:nvSpPr>
          <p:cNvPr id="3" name="Text Placeholder 2"/>
          <p:cNvSpPr>
            <a:spLocks noGrp="1"/>
          </p:cNvSpPr>
          <p:nvPr>
            <p:ph type="body" idx="1"/>
          </p:nvPr>
        </p:nvSpPr>
        <p:spPr/>
        <p:txBody>
          <a:bodyPr/>
          <a:lstStyle/>
          <a:p>
            <a:r>
              <a:rPr lang="en-US" sz="3200" dirty="0" smtClean="0"/>
              <a:t>Reach out, connect, offer help</a:t>
            </a:r>
            <a:r>
              <a:rPr lang="en-US" dirty="0" smtClean="0"/>
              <a:t>.</a:t>
            </a:r>
            <a:endParaRPr lang="en-US" dirty="0"/>
          </a:p>
        </p:txBody>
      </p:sp>
    </p:spTree>
    <p:extLst>
      <p:ext uri="{BB962C8B-B14F-4D97-AF65-F5344CB8AC3E}">
        <p14:creationId xmlns:p14="http://schemas.microsoft.com/office/powerpoint/2010/main" val="22778747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19"/>
            <a:ext cx="9603275" cy="2562136"/>
          </a:xfrm>
        </p:spPr>
        <p:txBody>
          <a:bodyPr/>
          <a:lstStyle/>
          <a:p>
            <a:r>
              <a:rPr lang="en-US" dirty="0" smtClean="0"/>
              <a:t>Approach</a:t>
            </a:r>
            <a:endParaRPr lang="en-US" dirty="0"/>
          </a:p>
        </p:txBody>
      </p:sp>
    </p:spTree>
    <p:extLst>
      <p:ext uri="{BB962C8B-B14F-4D97-AF65-F5344CB8AC3E}">
        <p14:creationId xmlns:p14="http://schemas.microsoft.com/office/powerpoint/2010/main" val="23007962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Students have described the qualities of the adults they could trust</a:t>
            </a:r>
            <a:r>
              <a:rPr lang="en-US" dirty="0" smtClean="0"/>
              <a:t>:</a:t>
            </a:r>
            <a:endParaRPr lang="en-US" dirty="0"/>
          </a:p>
        </p:txBody>
      </p:sp>
      <p:sp>
        <p:nvSpPr>
          <p:cNvPr id="3" name="Content Placeholder 2"/>
          <p:cNvSpPr>
            <a:spLocks noGrp="1"/>
          </p:cNvSpPr>
          <p:nvPr>
            <p:ph idx="1"/>
          </p:nvPr>
        </p:nvSpPr>
        <p:spPr/>
        <p:txBody>
          <a:bodyPr>
            <a:normAutofit/>
          </a:bodyPr>
          <a:lstStyle/>
          <a:p>
            <a:r>
              <a:rPr lang="en-US" sz="2800" dirty="0" smtClean="0"/>
              <a:t>Be nonjudgmental</a:t>
            </a:r>
          </a:p>
          <a:p>
            <a:r>
              <a:rPr lang="en-US" sz="2800" dirty="0" smtClean="0"/>
              <a:t>Make time to talk even when your schedule is tight</a:t>
            </a:r>
          </a:p>
          <a:p>
            <a:r>
              <a:rPr lang="en-US" sz="2800" dirty="0" smtClean="0"/>
              <a:t>Take me seriously	</a:t>
            </a:r>
          </a:p>
          <a:p>
            <a:r>
              <a:rPr lang="en-US" sz="2800" dirty="0" smtClean="0"/>
              <a:t>Don’t tell me “it will be better tomorrow”</a:t>
            </a:r>
          </a:p>
          <a:p>
            <a:endParaRPr lang="en-US" dirty="0"/>
          </a:p>
        </p:txBody>
      </p:sp>
    </p:spTree>
    <p:extLst>
      <p:ext uri="{BB962C8B-B14F-4D97-AF65-F5344CB8AC3E}">
        <p14:creationId xmlns:p14="http://schemas.microsoft.com/office/powerpoint/2010/main" val="25549614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More qualities of trusted adults from students</a:t>
            </a:r>
            <a:r>
              <a:rPr lang="en-US" dirty="0" smtClean="0"/>
              <a:t>:</a:t>
            </a:r>
            <a:endParaRPr lang="en-US" dirty="0"/>
          </a:p>
        </p:txBody>
      </p:sp>
      <p:sp>
        <p:nvSpPr>
          <p:cNvPr id="3" name="Content Placeholder 2"/>
          <p:cNvSpPr>
            <a:spLocks noGrp="1"/>
          </p:cNvSpPr>
          <p:nvPr>
            <p:ph idx="1"/>
          </p:nvPr>
        </p:nvSpPr>
        <p:spPr/>
        <p:txBody>
          <a:bodyPr>
            <a:normAutofit/>
          </a:bodyPr>
          <a:lstStyle/>
          <a:p>
            <a:r>
              <a:rPr lang="en-US" sz="2800" dirty="0" smtClean="0"/>
              <a:t>LISTEN! Recognize that you probably can’t fix what I’m worried about but that just listening to me talk about it can really help.</a:t>
            </a:r>
          </a:p>
          <a:p>
            <a:r>
              <a:rPr lang="en-US" sz="2800" dirty="0" smtClean="0"/>
              <a:t>Be honest if you have to tell someone else about my problem-don’t do it behind my back.</a:t>
            </a:r>
          </a:p>
          <a:p>
            <a:r>
              <a:rPr lang="en-US" sz="2800" dirty="0" smtClean="0"/>
              <a:t>Remember what we talked about and ask me about it later.</a:t>
            </a:r>
          </a:p>
          <a:p>
            <a:endParaRPr lang="en-US" sz="2800" dirty="0"/>
          </a:p>
        </p:txBody>
      </p:sp>
    </p:spTree>
    <p:extLst>
      <p:ext uri="{BB962C8B-B14F-4D97-AF65-F5344CB8AC3E}">
        <p14:creationId xmlns:p14="http://schemas.microsoft.com/office/powerpoint/2010/main" val="36580731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20"/>
            <a:ext cx="9603275" cy="602250"/>
          </a:xfrm>
        </p:spPr>
        <p:txBody>
          <a:bodyPr/>
          <a:lstStyle/>
          <a:p>
            <a:r>
              <a:rPr lang="en-US" dirty="0" smtClean="0"/>
              <a:t>Additional tips when approaching:</a:t>
            </a:r>
            <a:endParaRPr lang="en-US" dirty="0"/>
          </a:p>
        </p:txBody>
      </p:sp>
      <p:sp>
        <p:nvSpPr>
          <p:cNvPr id="3" name="Content Placeholder 2"/>
          <p:cNvSpPr>
            <a:spLocks noGrp="1"/>
          </p:cNvSpPr>
          <p:nvPr>
            <p:ph idx="1"/>
          </p:nvPr>
        </p:nvSpPr>
        <p:spPr>
          <a:xfrm>
            <a:off x="1451579" y="1811215"/>
            <a:ext cx="9603275" cy="4106008"/>
          </a:xfrm>
        </p:spPr>
        <p:txBody>
          <a:bodyPr/>
          <a:lstStyle/>
          <a:p>
            <a:r>
              <a:rPr lang="en-US" dirty="0" smtClean="0"/>
              <a:t>Be genuine.</a:t>
            </a:r>
          </a:p>
          <a:p>
            <a:r>
              <a:rPr lang="en-US" dirty="0" smtClean="0"/>
              <a:t>Express concern directly and honestly, and why you have concern.</a:t>
            </a:r>
          </a:p>
          <a:p>
            <a:r>
              <a:rPr lang="en-US" dirty="0" smtClean="0"/>
              <a:t>WAIT</a:t>
            </a:r>
          </a:p>
          <a:p>
            <a:r>
              <a:rPr lang="en-US" dirty="0" smtClean="0"/>
              <a:t>Expect to hear things you disagree with.</a:t>
            </a:r>
          </a:p>
          <a:p>
            <a:r>
              <a:rPr lang="en-US" dirty="0" smtClean="0"/>
              <a:t>Don’t interrupt.</a:t>
            </a:r>
          </a:p>
          <a:p>
            <a:r>
              <a:rPr lang="en-US" dirty="0" smtClean="0"/>
              <a:t>Allow silences.</a:t>
            </a:r>
          </a:p>
          <a:p>
            <a:r>
              <a:rPr lang="en-US" dirty="0" smtClean="0"/>
              <a:t>No advice giving without the request for it.</a:t>
            </a:r>
          </a:p>
          <a:p>
            <a:r>
              <a:rPr lang="en-US" dirty="0" smtClean="0"/>
              <a:t>Don’t give up trying to connect. </a:t>
            </a:r>
            <a:endParaRPr lang="en-US" dirty="0"/>
          </a:p>
        </p:txBody>
      </p:sp>
    </p:spTree>
    <p:extLst>
      <p:ext uri="{BB962C8B-B14F-4D97-AF65-F5344CB8AC3E}">
        <p14:creationId xmlns:p14="http://schemas.microsoft.com/office/powerpoint/2010/main" val="23439186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say when more help is needed…</a:t>
            </a:r>
            <a:endParaRPr lang="en-US" dirty="0"/>
          </a:p>
        </p:txBody>
      </p:sp>
      <p:sp>
        <p:nvSpPr>
          <p:cNvPr id="3" name="Content Placeholder 2"/>
          <p:cNvSpPr>
            <a:spLocks noGrp="1"/>
          </p:cNvSpPr>
          <p:nvPr>
            <p:ph idx="1"/>
          </p:nvPr>
        </p:nvSpPr>
        <p:spPr>
          <a:xfrm>
            <a:off x="1451579" y="2015732"/>
            <a:ext cx="9603275" cy="3954245"/>
          </a:xfrm>
        </p:spPr>
        <p:txBody>
          <a:bodyPr>
            <a:normAutofit lnSpcReduction="10000"/>
          </a:bodyPr>
          <a:lstStyle/>
          <a:p>
            <a:r>
              <a:rPr lang="en-US" dirty="0" smtClean="0"/>
              <a:t>I really appreciate that you trusted me with your problem. I hope you can continue to trust me when I tell you that Ms. Counselor is a great listener and has more training than I do to help you with this.</a:t>
            </a:r>
          </a:p>
          <a:p>
            <a:r>
              <a:rPr lang="en-US" dirty="0" smtClean="0"/>
              <a:t>Would you like to meet her together? </a:t>
            </a:r>
          </a:p>
          <a:p>
            <a:r>
              <a:rPr lang="en-US" dirty="0" smtClean="0"/>
              <a:t>How can I help you connect with her?</a:t>
            </a:r>
          </a:p>
          <a:p>
            <a:r>
              <a:rPr lang="en-US" dirty="0" smtClean="0"/>
              <a:t>Would you like me to speak with her first?</a:t>
            </a:r>
          </a:p>
          <a:p>
            <a:r>
              <a:rPr lang="en-US" dirty="0" smtClean="0"/>
              <a:t>I will help you in any way I can.</a:t>
            </a:r>
          </a:p>
          <a:p>
            <a:r>
              <a:rPr lang="en-US" dirty="0" smtClean="0"/>
              <a:t>I’m not leaving you.</a:t>
            </a:r>
          </a:p>
          <a:p>
            <a:r>
              <a:rPr lang="en-US" dirty="0" smtClean="0"/>
              <a:t>Let’s talk tomorrow.</a:t>
            </a:r>
          </a:p>
          <a:p>
            <a:endParaRPr lang="en-US" dirty="0"/>
          </a:p>
        </p:txBody>
      </p:sp>
    </p:spTree>
    <p:extLst>
      <p:ext uri="{BB962C8B-B14F-4D97-AF65-F5344CB8AC3E}">
        <p14:creationId xmlns:p14="http://schemas.microsoft.com/office/powerpoint/2010/main" val="3639162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talk about this thing called stress,  aka…the stuff that affects our mental health?</a:t>
            </a:r>
            <a:endParaRPr lang="en-US" dirty="0"/>
          </a:p>
        </p:txBody>
      </p:sp>
      <p:sp>
        <p:nvSpPr>
          <p:cNvPr id="3" name="Content Placeholder 2"/>
          <p:cNvSpPr>
            <a:spLocks noGrp="1"/>
          </p:cNvSpPr>
          <p:nvPr>
            <p:ph idx="1"/>
          </p:nvPr>
        </p:nvSpPr>
        <p:spPr/>
        <p:txBody>
          <a:bodyPr>
            <a:noAutofit/>
          </a:bodyPr>
          <a:lstStyle/>
          <a:p>
            <a:r>
              <a:rPr lang="en-US" sz="2400" dirty="0" smtClean="0"/>
              <a:t>Our mental health involves the influence of all the following states in combination: </a:t>
            </a:r>
          </a:p>
          <a:p>
            <a:pPr lvl="1"/>
            <a:r>
              <a:rPr lang="en-US" sz="2400" dirty="0" smtClean="0"/>
              <a:t>Social states</a:t>
            </a:r>
          </a:p>
          <a:p>
            <a:pPr lvl="1"/>
            <a:r>
              <a:rPr lang="en-US" sz="2400" dirty="0" smtClean="0"/>
              <a:t>Emotional states</a:t>
            </a:r>
          </a:p>
          <a:p>
            <a:pPr lvl="1"/>
            <a:r>
              <a:rPr lang="en-US" sz="2400" dirty="0" smtClean="0"/>
              <a:t>Psychological states</a:t>
            </a:r>
          </a:p>
          <a:p>
            <a:pPr marL="457200" lvl="1" indent="0">
              <a:buNone/>
            </a:pPr>
            <a:endParaRPr lang="en-US" sz="2400" dirty="0" smtClean="0"/>
          </a:p>
          <a:p>
            <a:pPr marL="457200" lvl="1" indent="0">
              <a:buNone/>
            </a:pPr>
            <a:r>
              <a:rPr lang="en-US" sz="2400" dirty="0" smtClean="0"/>
              <a:t>Generally, the person with good mental health has found balance in these areas</a:t>
            </a:r>
            <a:endParaRPr lang="en-US" sz="2400" dirty="0"/>
          </a:p>
        </p:txBody>
      </p:sp>
    </p:spTree>
    <p:extLst>
      <p:ext uri="{BB962C8B-B14F-4D97-AF65-F5344CB8AC3E}">
        <p14:creationId xmlns:p14="http://schemas.microsoft.com/office/powerpoint/2010/main" val="19914887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19"/>
            <a:ext cx="9603275" cy="637419"/>
          </a:xfrm>
        </p:spPr>
        <p:txBody>
          <a:bodyPr/>
          <a:lstStyle/>
          <a:p>
            <a:r>
              <a:rPr lang="en-US" dirty="0" smtClean="0"/>
              <a:t>Last, but critical points…</a:t>
            </a:r>
            <a:endParaRPr lang="en-US" dirty="0"/>
          </a:p>
        </p:txBody>
      </p:sp>
      <p:sp>
        <p:nvSpPr>
          <p:cNvPr id="3" name="Content Placeholder 2"/>
          <p:cNvSpPr>
            <a:spLocks noGrp="1"/>
          </p:cNvSpPr>
          <p:nvPr>
            <p:ph idx="1"/>
          </p:nvPr>
        </p:nvSpPr>
        <p:spPr/>
        <p:txBody>
          <a:bodyPr/>
          <a:lstStyle/>
          <a:p>
            <a:r>
              <a:rPr lang="en-US" dirty="0" smtClean="0"/>
              <a:t>Believe in yourselves that you make a difference in student lives.  Each time you show caring and respect to a student, create an opportunity for connection, reduce isolation, be accessible, encouraging and approachable, you are laying groundwork for safety in the school environment.</a:t>
            </a:r>
          </a:p>
          <a:p>
            <a:r>
              <a:rPr lang="en-US" dirty="0" smtClean="0"/>
              <a:t>Students who could be disenfranchised with the busy school setting can find reprieve in the school libraries.</a:t>
            </a:r>
          </a:p>
          <a:p>
            <a:r>
              <a:rPr lang="en-US" dirty="0" smtClean="0"/>
              <a:t>Librarians have unique opportunities to form safe, non demanding connections with youth.</a:t>
            </a:r>
            <a:endParaRPr lang="en-US" dirty="0"/>
          </a:p>
        </p:txBody>
      </p:sp>
    </p:spTree>
    <p:extLst>
      <p:ext uri="{BB962C8B-B14F-4D97-AF65-F5344CB8AC3E}">
        <p14:creationId xmlns:p14="http://schemas.microsoft.com/office/powerpoint/2010/main" val="33372658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19"/>
            <a:ext cx="9603275" cy="734135"/>
          </a:xfrm>
        </p:spPr>
        <p:txBody>
          <a:bodyPr/>
          <a:lstStyle/>
          <a:p>
            <a:r>
              <a:rPr lang="en-US" dirty="0" smtClean="0"/>
              <a:t>And please practice good self care</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When we practice good self care, we have a much better chance of maintaining a positive outlook, which translates to…</a:t>
            </a:r>
          </a:p>
          <a:p>
            <a:pPr lvl="1"/>
            <a:r>
              <a:rPr lang="en-US" sz="3200" dirty="0" smtClean="0"/>
              <a:t>Believing in the students we serve…</a:t>
            </a:r>
          </a:p>
          <a:p>
            <a:pPr lvl="2"/>
            <a:r>
              <a:rPr lang="en-US" sz="3200" dirty="0" smtClean="0"/>
              <a:t>And those students believing in themselves.</a:t>
            </a:r>
            <a:endParaRPr lang="en-US" sz="3200" dirty="0"/>
          </a:p>
        </p:txBody>
      </p:sp>
    </p:spTree>
    <p:extLst>
      <p:ext uri="{BB962C8B-B14F-4D97-AF65-F5344CB8AC3E}">
        <p14:creationId xmlns:p14="http://schemas.microsoft.com/office/powerpoint/2010/main" val="42517278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dirty="0" smtClean="0"/>
              <a:t>Thank you!</a:t>
            </a:r>
            <a:endParaRPr lang="en-US" sz="6600" b="1" dirty="0"/>
          </a:p>
        </p:txBody>
      </p:sp>
      <p:sp>
        <p:nvSpPr>
          <p:cNvPr id="3" name="Content Placeholder 2"/>
          <p:cNvSpPr>
            <a:spLocks noGrp="1"/>
          </p:cNvSpPr>
          <p:nvPr>
            <p:ph idx="1"/>
          </p:nvPr>
        </p:nvSpPr>
        <p:spPr/>
        <p:txBody>
          <a:bodyPr>
            <a:normAutofit/>
          </a:bodyPr>
          <a:lstStyle/>
          <a:p>
            <a:pPr marL="19050" lvl="0" indent="0" algn="ctr">
              <a:lnSpc>
                <a:spcPct val="100000"/>
              </a:lnSpc>
              <a:spcBef>
                <a:spcPts val="0"/>
              </a:spcBef>
              <a:buClr>
                <a:schemeClr val="dk1"/>
              </a:buClr>
              <a:buNone/>
            </a:pPr>
            <a:r>
              <a:rPr lang="en-US" sz="3200" b="1" dirty="0" smtClean="0">
                <a:solidFill>
                  <a:schemeClr val="accent6"/>
                </a:solidFill>
                <a:latin typeface="Arial"/>
                <a:ea typeface="Arial"/>
                <a:cs typeface="Arial"/>
                <a:sym typeface="Arial"/>
              </a:rPr>
              <a:t>Helpful Resources</a:t>
            </a:r>
          </a:p>
          <a:p>
            <a:pPr marL="342900" lvl="0" indent="-323850">
              <a:lnSpc>
                <a:spcPct val="100000"/>
              </a:lnSpc>
              <a:spcBef>
                <a:spcPts val="0"/>
              </a:spcBef>
              <a:buClr>
                <a:schemeClr val="dk1"/>
              </a:buClr>
              <a:buFont typeface="Arial"/>
              <a:buChar char="•"/>
            </a:pPr>
            <a:endParaRPr lang="en-US" dirty="0">
              <a:solidFill>
                <a:schemeClr val="dk1"/>
              </a:solidFill>
              <a:latin typeface="Arial"/>
              <a:ea typeface="Arial"/>
              <a:cs typeface="Arial"/>
              <a:sym typeface="Arial"/>
            </a:endParaRPr>
          </a:p>
          <a:p>
            <a:pPr marL="342900" lvl="0" indent="-323850">
              <a:lnSpc>
                <a:spcPct val="100000"/>
              </a:lnSpc>
              <a:spcBef>
                <a:spcPts val="0"/>
              </a:spcBef>
              <a:buClr>
                <a:schemeClr val="dk1"/>
              </a:buClr>
              <a:buFont typeface="Arial"/>
              <a:buChar char="•"/>
            </a:pPr>
            <a:r>
              <a:rPr lang="en-US" dirty="0" smtClean="0">
                <a:solidFill>
                  <a:schemeClr val="dk1"/>
                </a:solidFill>
                <a:latin typeface="Arial"/>
                <a:ea typeface="Arial"/>
                <a:cs typeface="Arial"/>
                <a:sym typeface="Arial"/>
              </a:rPr>
              <a:t>National </a:t>
            </a:r>
            <a:r>
              <a:rPr lang="en-US" dirty="0">
                <a:solidFill>
                  <a:schemeClr val="dk1"/>
                </a:solidFill>
                <a:latin typeface="Arial"/>
                <a:ea typeface="Arial"/>
                <a:cs typeface="Arial"/>
                <a:sym typeface="Arial"/>
              </a:rPr>
              <a:t>Institute of Mental Health: </a:t>
            </a:r>
            <a:r>
              <a:rPr lang="en-US" u="sng" dirty="0" smtClean="0">
                <a:solidFill>
                  <a:srgbClr val="0070C0"/>
                </a:solidFill>
                <a:latin typeface="Arial"/>
                <a:ea typeface="Arial"/>
                <a:cs typeface="Arial"/>
                <a:sym typeface="Arial"/>
              </a:rPr>
              <a:t>nimh.nih.gov</a:t>
            </a:r>
          </a:p>
          <a:p>
            <a:pPr marL="342900" lvl="0" indent="-323850">
              <a:lnSpc>
                <a:spcPct val="100000"/>
              </a:lnSpc>
              <a:spcBef>
                <a:spcPts val="0"/>
              </a:spcBef>
              <a:buClr>
                <a:schemeClr val="dk1"/>
              </a:buClr>
              <a:buFont typeface="Arial"/>
              <a:buChar char="•"/>
            </a:pPr>
            <a:r>
              <a:rPr lang="en-US" dirty="0" smtClean="0">
                <a:solidFill>
                  <a:schemeClr val="dk1"/>
                </a:solidFill>
                <a:latin typeface="Arial"/>
                <a:ea typeface="Arial"/>
                <a:cs typeface="Arial"/>
                <a:sym typeface="Arial"/>
              </a:rPr>
              <a:t>The </a:t>
            </a:r>
            <a:r>
              <a:rPr lang="en-US" dirty="0">
                <a:solidFill>
                  <a:schemeClr val="dk1"/>
                </a:solidFill>
                <a:latin typeface="Arial"/>
                <a:ea typeface="Arial"/>
                <a:cs typeface="Arial"/>
                <a:sym typeface="Arial"/>
              </a:rPr>
              <a:t>Brown University Child and Adolescent Behavior Letter: </a:t>
            </a:r>
            <a:r>
              <a:rPr lang="en-US" u="sng" dirty="0" smtClean="0">
                <a:solidFill>
                  <a:srgbClr val="0070C0"/>
                </a:solidFill>
                <a:latin typeface="Arial"/>
                <a:ea typeface="Arial"/>
                <a:cs typeface="Arial"/>
                <a:sym typeface="Arial"/>
              </a:rPr>
              <a:t>childadolescentbehavior.com</a:t>
            </a:r>
          </a:p>
          <a:p>
            <a:pPr marL="342900" lvl="0" indent="-323850">
              <a:lnSpc>
                <a:spcPct val="100000"/>
              </a:lnSpc>
              <a:spcBef>
                <a:spcPts val="0"/>
              </a:spcBef>
              <a:buClr>
                <a:schemeClr val="dk1"/>
              </a:buClr>
              <a:buFont typeface="Arial"/>
              <a:buChar char="•"/>
            </a:pPr>
            <a:r>
              <a:rPr lang="en-US" dirty="0" smtClean="0">
                <a:solidFill>
                  <a:schemeClr val="dk1"/>
                </a:solidFill>
                <a:latin typeface="Arial"/>
                <a:ea typeface="Arial"/>
                <a:cs typeface="Arial"/>
                <a:sym typeface="Arial"/>
              </a:rPr>
              <a:t>National </a:t>
            </a:r>
            <a:r>
              <a:rPr lang="en-US" dirty="0">
                <a:solidFill>
                  <a:schemeClr val="dk1"/>
                </a:solidFill>
                <a:latin typeface="Arial"/>
                <a:ea typeface="Arial"/>
                <a:cs typeface="Arial"/>
                <a:sym typeface="Arial"/>
              </a:rPr>
              <a:t>Alliance </a:t>
            </a:r>
            <a:r>
              <a:rPr lang="en-US" dirty="0"/>
              <a:t>on </a:t>
            </a:r>
            <a:r>
              <a:rPr lang="en-US" dirty="0">
                <a:solidFill>
                  <a:schemeClr val="dk1"/>
                </a:solidFill>
                <a:latin typeface="Arial"/>
                <a:ea typeface="Arial"/>
                <a:cs typeface="Arial"/>
                <a:sym typeface="Arial"/>
              </a:rPr>
              <a:t>Mental Illness</a:t>
            </a:r>
            <a:r>
              <a:rPr lang="en-US" dirty="0" smtClean="0">
                <a:solidFill>
                  <a:schemeClr val="dk1"/>
                </a:solidFill>
                <a:latin typeface="Arial"/>
                <a:ea typeface="Arial"/>
                <a:cs typeface="Arial"/>
                <a:sym typeface="Arial"/>
              </a:rPr>
              <a:t>:</a:t>
            </a:r>
            <a:r>
              <a:rPr lang="en-US" dirty="0" smtClean="0">
                <a:latin typeface="Arial"/>
                <a:ea typeface="Arial"/>
                <a:cs typeface="Arial"/>
                <a:sym typeface="Arial"/>
              </a:rPr>
              <a:t> </a:t>
            </a:r>
            <a:r>
              <a:rPr lang="en-US" u="sng" dirty="0" smtClean="0">
                <a:solidFill>
                  <a:srgbClr val="0070C0"/>
                </a:solidFill>
                <a:latin typeface="Arial"/>
                <a:ea typeface="Arial"/>
                <a:cs typeface="Arial"/>
                <a:sym typeface="Arial"/>
              </a:rPr>
              <a:t>nami.org</a:t>
            </a:r>
          </a:p>
          <a:p>
            <a:pPr marL="342900" lvl="0" indent="-323850">
              <a:lnSpc>
                <a:spcPct val="100000"/>
              </a:lnSpc>
              <a:spcBef>
                <a:spcPts val="540"/>
              </a:spcBef>
              <a:buClr>
                <a:schemeClr val="dk1"/>
              </a:buClr>
              <a:buFont typeface="Arial"/>
              <a:buChar char="•"/>
            </a:pPr>
            <a:r>
              <a:rPr lang="en-US" dirty="0" smtClean="0">
                <a:solidFill>
                  <a:schemeClr val="dk1"/>
                </a:solidFill>
                <a:latin typeface="Arial"/>
                <a:ea typeface="Arial"/>
                <a:cs typeface="Arial"/>
                <a:sym typeface="Arial"/>
              </a:rPr>
              <a:t>Minnesota </a:t>
            </a:r>
            <a:r>
              <a:rPr lang="en-US" dirty="0">
                <a:solidFill>
                  <a:schemeClr val="dk1"/>
                </a:solidFill>
                <a:latin typeface="Arial"/>
                <a:ea typeface="Arial"/>
                <a:cs typeface="Arial"/>
                <a:sym typeface="Arial"/>
              </a:rPr>
              <a:t>Association for Children’s Mental Health: </a:t>
            </a:r>
            <a:r>
              <a:rPr lang="en-US" u="sng" dirty="0" smtClean="0">
                <a:solidFill>
                  <a:srgbClr val="0070C0"/>
                </a:solidFill>
                <a:latin typeface="Arial"/>
                <a:ea typeface="Arial"/>
                <a:cs typeface="Arial"/>
                <a:sym typeface="Arial"/>
              </a:rPr>
              <a:t>macmh.org</a:t>
            </a:r>
            <a:endParaRPr lang="en-US" u="sng" dirty="0">
              <a:solidFill>
                <a:srgbClr val="0070C0"/>
              </a:solidFill>
              <a:latin typeface="Arial"/>
              <a:ea typeface="Arial"/>
              <a:cs typeface="Arial"/>
              <a:sym typeface="Arial"/>
              <a:hlinkClick r:id="rId2"/>
            </a:endParaRPr>
          </a:p>
          <a:p>
            <a:pPr marL="342900" lvl="0" indent="-323850">
              <a:lnSpc>
                <a:spcPct val="100000"/>
              </a:lnSpc>
              <a:spcBef>
                <a:spcPts val="540"/>
              </a:spcBef>
              <a:buClr>
                <a:srgbClr val="000000"/>
              </a:buClr>
              <a:buFont typeface="Arial"/>
              <a:buChar char="•"/>
            </a:pPr>
            <a:r>
              <a:rPr lang="en-US" dirty="0">
                <a:solidFill>
                  <a:srgbClr val="000000"/>
                </a:solidFill>
              </a:rPr>
              <a:t>Substance Abuse and Mental Health Service </a:t>
            </a:r>
            <a:r>
              <a:rPr lang="en-US" dirty="0" smtClean="0">
                <a:solidFill>
                  <a:srgbClr val="000000"/>
                </a:solidFill>
              </a:rPr>
              <a:t>Administration: </a:t>
            </a:r>
            <a:r>
              <a:rPr lang="en-US" u="sng" dirty="0" smtClean="0">
                <a:solidFill>
                  <a:srgbClr val="0070C0"/>
                </a:solidFill>
                <a:latin typeface="Arial" panose="020B0604020202020204" pitchFamily="34" charset="0"/>
                <a:cs typeface="Arial" panose="020B0604020202020204" pitchFamily="34" charset="0"/>
              </a:rPr>
              <a:t>SAMHSA.gov</a:t>
            </a:r>
            <a:endParaRPr lang="en-US" u="sng" dirty="0">
              <a:solidFill>
                <a:srgbClr val="0070C0"/>
              </a:solidFill>
              <a:latin typeface="Arial" panose="020B0604020202020204" pitchFamily="34" charset="0"/>
              <a:cs typeface="Arial" panose="020B0604020202020204" pitchFamily="34" charset="0"/>
              <a:hlinkClick r:id="rId3"/>
            </a:endParaRPr>
          </a:p>
          <a:p>
            <a:pPr marL="342900" lvl="0" indent="-323850">
              <a:lnSpc>
                <a:spcPct val="100000"/>
              </a:lnSpc>
              <a:spcBef>
                <a:spcPts val="540"/>
              </a:spcBef>
              <a:buClr>
                <a:srgbClr val="000000"/>
              </a:buClr>
              <a:buFont typeface="Arial"/>
              <a:buChar char="•"/>
            </a:pPr>
            <a:r>
              <a:rPr lang="en-US" dirty="0">
                <a:solidFill>
                  <a:srgbClr val="000000"/>
                </a:solidFill>
              </a:rPr>
              <a:t>Suicide Prevention Center of New York </a:t>
            </a:r>
            <a:r>
              <a:rPr lang="en-US" dirty="0" smtClean="0">
                <a:solidFill>
                  <a:srgbClr val="000000"/>
                </a:solidFill>
              </a:rPr>
              <a:t>State: </a:t>
            </a:r>
            <a:r>
              <a:rPr lang="en-US" u="sng" dirty="0" smtClean="0">
                <a:solidFill>
                  <a:srgbClr val="0070C0"/>
                </a:solidFill>
                <a:latin typeface="Arial" panose="020B0604020202020204" pitchFamily="34" charset="0"/>
                <a:cs typeface="Arial" panose="020B0604020202020204" pitchFamily="34" charset="0"/>
              </a:rPr>
              <a:t>preventsuicideny.org</a:t>
            </a:r>
            <a:endParaRPr lang="en-US" u="sng" dirty="0">
              <a:solidFill>
                <a:srgbClr val="0070C0"/>
              </a:solidFill>
              <a:latin typeface="Arial" panose="020B0604020202020204" pitchFamily="34" charset="0"/>
              <a:cs typeface="Arial" panose="020B0604020202020204" pitchFamily="34" charset="0"/>
              <a:hlinkClick r:id="rId4"/>
            </a:endParaRPr>
          </a:p>
        </p:txBody>
      </p:sp>
    </p:spTree>
    <p:extLst>
      <p:ext uri="{BB962C8B-B14F-4D97-AF65-F5344CB8AC3E}">
        <p14:creationId xmlns:p14="http://schemas.microsoft.com/office/powerpoint/2010/main" val="32106196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US" dirty="0"/>
          </a:p>
        </p:txBody>
      </p:sp>
      <p:sp>
        <p:nvSpPr>
          <p:cNvPr id="3" name="Text Placeholder 2"/>
          <p:cNvSpPr>
            <a:spLocks noGrp="1"/>
          </p:cNvSpPr>
          <p:nvPr>
            <p:ph type="body" idx="1"/>
          </p:nvPr>
        </p:nvSpPr>
        <p:spPr/>
        <p:txBody>
          <a:bodyPr>
            <a:normAutofit fontScale="92500"/>
          </a:bodyPr>
          <a:lstStyle/>
          <a:p>
            <a:r>
              <a:rPr lang="en-US" sz="3200" b="1" u="sng" dirty="0">
                <a:solidFill>
                  <a:srgbClr val="0070C0"/>
                </a:solidFill>
              </a:rPr>
              <a:t>http://www.ocmboces.org/youthdevelopment</a:t>
            </a:r>
            <a:endParaRPr lang="en-US" sz="3200" b="1" dirty="0"/>
          </a:p>
        </p:txBody>
      </p:sp>
    </p:spTree>
    <p:extLst>
      <p:ext uri="{BB962C8B-B14F-4D97-AF65-F5344CB8AC3E}">
        <p14:creationId xmlns:p14="http://schemas.microsoft.com/office/powerpoint/2010/main" val="3954457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 any time, we may be doing well or not so well…</a:t>
            </a:r>
            <a:br>
              <a:rPr lang="en-US" dirty="0" smtClean="0"/>
            </a:br>
            <a:endParaRPr lang="en-US" dirty="0"/>
          </a:p>
        </p:txBody>
      </p:sp>
      <p:sp>
        <p:nvSpPr>
          <p:cNvPr id="3" name="Content Placeholder 2"/>
          <p:cNvSpPr>
            <a:spLocks noGrp="1"/>
          </p:cNvSpPr>
          <p:nvPr>
            <p:ph idx="1"/>
          </p:nvPr>
        </p:nvSpPr>
        <p:spPr/>
        <p:txBody>
          <a:bodyPr>
            <a:normAutofit/>
          </a:bodyPr>
          <a:lstStyle/>
          <a:p>
            <a:r>
              <a:rPr lang="en-US" sz="2800" dirty="0" smtClean="0"/>
              <a:t>A problem or problems may overwhelm us</a:t>
            </a:r>
          </a:p>
          <a:p>
            <a:r>
              <a:rPr lang="en-US" sz="2800" dirty="0" smtClean="0"/>
              <a:t>An event may send a young person into a place of devastation...even when we adults may not even perceive or recognize that an event has occurred.</a:t>
            </a:r>
          </a:p>
          <a:p>
            <a:r>
              <a:rPr lang="en-US" sz="2800" dirty="0" smtClean="0"/>
              <a:t>Example of panic episode with Brad</a:t>
            </a:r>
          </a:p>
        </p:txBody>
      </p:sp>
    </p:spTree>
    <p:extLst>
      <p:ext uri="{BB962C8B-B14F-4D97-AF65-F5344CB8AC3E}">
        <p14:creationId xmlns:p14="http://schemas.microsoft.com/office/powerpoint/2010/main" val="283590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We need to talk about mental Health… why???</a:t>
            </a:r>
            <a:endParaRPr lang="en-US" dirty="0"/>
          </a:p>
        </p:txBody>
      </p:sp>
      <p:sp>
        <p:nvSpPr>
          <p:cNvPr id="3" name="Content Placeholder 2"/>
          <p:cNvSpPr>
            <a:spLocks noGrp="1"/>
          </p:cNvSpPr>
          <p:nvPr>
            <p:ph idx="1"/>
          </p:nvPr>
        </p:nvSpPr>
        <p:spPr>
          <a:xfrm>
            <a:off x="1451579" y="1644162"/>
            <a:ext cx="9603275" cy="4721470"/>
          </a:xfrm>
        </p:spPr>
        <p:txBody>
          <a:bodyPr>
            <a:normAutofit/>
          </a:bodyPr>
          <a:lstStyle/>
          <a:p>
            <a:r>
              <a:rPr lang="en-US" dirty="0" smtClean="0"/>
              <a:t>Because mental health challenges are </a:t>
            </a:r>
            <a:r>
              <a:rPr lang="en-US" sz="4000" dirty="0" smtClean="0">
                <a:solidFill>
                  <a:srgbClr val="00B050"/>
                </a:solidFill>
              </a:rPr>
              <a:t>common!!</a:t>
            </a:r>
          </a:p>
          <a:p>
            <a:pPr lvl="1"/>
            <a:r>
              <a:rPr lang="en-US" b="1" dirty="0" smtClean="0">
                <a:solidFill>
                  <a:schemeClr val="accent5"/>
                </a:solidFill>
              </a:rPr>
              <a:t>One in 5 Americans </a:t>
            </a:r>
            <a:r>
              <a:rPr lang="en-US" sz="1200" b="1" dirty="0" smtClean="0">
                <a:solidFill>
                  <a:schemeClr val="tx2"/>
                </a:solidFill>
              </a:rPr>
              <a:t>*</a:t>
            </a:r>
          </a:p>
          <a:p>
            <a:pPr lvl="1"/>
            <a:r>
              <a:rPr lang="en-US" b="1" dirty="0" smtClean="0">
                <a:solidFill>
                  <a:schemeClr val="accent5"/>
                </a:solidFill>
              </a:rPr>
              <a:t>57% lifetime </a:t>
            </a:r>
            <a:r>
              <a:rPr lang="en-US" sz="1100" b="1" dirty="0" smtClean="0">
                <a:solidFill>
                  <a:schemeClr val="tx2"/>
                </a:solidFill>
              </a:rPr>
              <a:t>*</a:t>
            </a:r>
          </a:p>
          <a:p>
            <a:pPr lvl="1"/>
            <a:r>
              <a:rPr lang="en-US" b="1" dirty="0" smtClean="0">
                <a:solidFill>
                  <a:schemeClr val="accent5"/>
                </a:solidFill>
              </a:rPr>
              <a:t>1 in 14 employees suffer from depression </a:t>
            </a:r>
            <a:r>
              <a:rPr lang="en-US" sz="1100" b="1" dirty="0" smtClean="0">
                <a:solidFill>
                  <a:schemeClr val="tx2"/>
                </a:solidFill>
              </a:rPr>
              <a:t>**</a:t>
            </a:r>
          </a:p>
          <a:p>
            <a:pPr lvl="1"/>
            <a:r>
              <a:rPr lang="en-US" b="1" dirty="0" smtClean="0">
                <a:solidFill>
                  <a:schemeClr val="accent5"/>
                </a:solidFill>
              </a:rPr>
              <a:t>10% of 12 and older addicted to d and a </a:t>
            </a:r>
            <a:r>
              <a:rPr lang="en-US" sz="1100" b="1" dirty="0" smtClean="0">
                <a:solidFill>
                  <a:schemeClr val="tx2"/>
                </a:solidFill>
              </a:rPr>
              <a:t>****</a:t>
            </a:r>
          </a:p>
          <a:p>
            <a:pPr lvl="1"/>
            <a:r>
              <a:rPr lang="en-US" b="1" dirty="0" smtClean="0">
                <a:solidFill>
                  <a:schemeClr val="accent5"/>
                </a:solidFill>
              </a:rPr>
              <a:t>90% suicide deaths have a mh condition </a:t>
            </a:r>
            <a:r>
              <a:rPr lang="en-US" sz="1100" b="1" dirty="0" smtClean="0">
                <a:solidFill>
                  <a:schemeClr val="tx2"/>
                </a:solidFill>
              </a:rPr>
              <a:t>***</a:t>
            </a:r>
          </a:p>
          <a:p>
            <a:pPr lvl="1">
              <a:lnSpc>
                <a:spcPct val="100000"/>
              </a:lnSpc>
            </a:pPr>
            <a:r>
              <a:rPr lang="en-US" b="1" dirty="0" smtClean="0">
                <a:solidFill>
                  <a:schemeClr val="accent5"/>
                </a:solidFill>
              </a:rPr>
              <a:t>US suicide rate 2x homicide rate </a:t>
            </a:r>
            <a:r>
              <a:rPr lang="en-US" sz="1100" b="1" dirty="0" smtClean="0"/>
              <a:t>*****</a:t>
            </a:r>
          </a:p>
          <a:p>
            <a:pPr lvl="1">
              <a:lnSpc>
                <a:spcPct val="100000"/>
              </a:lnSpc>
              <a:buFont typeface="Wingdings" panose="05000000000000000000" pitchFamily="2" charset="2"/>
              <a:buChar char="v"/>
            </a:pPr>
            <a:endParaRPr lang="en-US" sz="1100" dirty="0" smtClean="0"/>
          </a:p>
          <a:p>
            <a:pPr lvl="0">
              <a:spcBef>
                <a:spcPts val="0"/>
              </a:spcBef>
              <a:buNone/>
            </a:pPr>
            <a:r>
              <a:rPr lang="en-US" sz="1000" i="1" dirty="0" smtClean="0"/>
              <a:t>* </a:t>
            </a:r>
            <a:r>
              <a:rPr lang="en-US" sz="1000" i="1" dirty="0"/>
              <a:t>Mental Health Association of Maryland, Missouri Department of Mental Health, and National Council for Behavioral Health (2012), </a:t>
            </a:r>
            <a:r>
              <a:rPr lang="en-US" sz="1000" i="1" u="sng" dirty="0"/>
              <a:t>Youth Mental</a:t>
            </a:r>
            <a:r>
              <a:rPr lang="en-US" sz="1000" i="1" dirty="0"/>
              <a:t> </a:t>
            </a:r>
            <a:r>
              <a:rPr lang="en-US" sz="1000" i="1" u="sng" dirty="0"/>
              <a:t>Health First Aid USA for Adults Assisting Young People,</a:t>
            </a:r>
            <a:r>
              <a:rPr lang="en-US" sz="1000" i="1" dirty="0"/>
              <a:t> page 5.</a:t>
            </a:r>
          </a:p>
          <a:p>
            <a:pPr lvl="0">
              <a:spcBef>
                <a:spcPts val="0"/>
              </a:spcBef>
              <a:buNone/>
            </a:pPr>
            <a:r>
              <a:rPr lang="en-US" sz="1000" i="1" dirty="0"/>
              <a:t>** Suicide Prevention Center of New York State</a:t>
            </a:r>
            <a:r>
              <a:rPr lang="en-US" sz="1000" i="1" dirty="0" smtClean="0"/>
              <a:t>, </a:t>
            </a:r>
            <a:r>
              <a:rPr lang="en-US" sz="1000" i="1" u="sng" dirty="0" smtClean="0">
                <a:solidFill>
                  <a:srgbClr val="0070C0"/>
                </a:solidFill>
              </a:rPr>
              <a:t>www.preventsuicideny.org</a:t>
            </a:r>
          </a:p>
          <a:p>
            <a:pPr lvl="0">
              <a:spcBef>
                <a:spcPts val="0"/>
              </a:spcBef>
              <a:buNone/>
            </a:pPr>
            <a:r>
              <a:rPr lang="en-US" sz="1000" i="1" dirty="0" smtClean="0"/>
              <a:t>*** </a:t>
            </a:r>
            <a:r>
              <a:rPr lang="en-US" sz="1000" i="1" dirty="0"/>
              <a:t>National Alliance on Mental Illness, </a:t>
            </a:r>
            <a:r>
              <a:rPr lang="en-US" sz="1000" i="1" u="sng" dirty="0"/>
              <a:t>Mental Health Facts, Children and Teens</a:t>
            </a:r>
            <a:r>
              <a:rPr lang="en-US" sz="1000" i="1" dirty="0" smtClean="0"/>
              <a:t>, </a:t>
            </a:r>
            <a:r>
              <a:rPr lang="en-US" sz="1000" i="1" u="sng" dirty="0" smtClean="0">
                <a:solidFill>
                  <a:srgbClr val="0070C0"/>
                </a:solidFill>
              </a:rPr>
              <a:t>www.nami.org</a:t>
            </a:r>
            <a:endParaRPr lang="en-US" sz="1000" i="1" u="sng" dirty="0" smtClean="0">
              <a:solidFill>
                <a:srgbClr val="0070C0"/>
              </a:solidFill>
              <a:hlinkClick r:id="rId3"/>
            </a:endParaRPr>
          </a:p>
          <a:p>
            <a:pPr>
              <a:spcBef>
                <a:spcPts val="0"/>
              </a:spcBef>
              <a:buNone/>
            </a:pPr>
            <a:r>
              <a:rPr lang="en-US" sz="1000" i="1" dirty="0" smtClean="0">
                <a:solidFill>
                  <a:schemeClr val="dk1"/>
                </a:solidFill>
              </a:rPr>
              <a:t>****</a:t>
            </a:r>
            <a:r>
              <a:rPr lang="en-US" sz="1000" i="1" dirty="0">
                <a:solidFill>
                  <a:schemeClr val="dk1"/>
                </a:solidFill>
              </a:rPr>
              <a:t>The Campaign to Change Direction</a:t>
            </a:r>
            <a:r>
              <a:rPr lang="en-US" sz="1000" i="1" dirty="0" smtClean="0">
                <a:solidFill>
                  <a:schemeClr val="dk1"/>
                </a:solidFill>
              </a:rPr>
              <a:t>, </a:t>
            </a:r>
            <a:r>
              <a:rPr lang="en-US" sz="1000" i="1" u="sng" dirty="0" smtClean="0">
                <a:solidFill>
                  <a:srgbClr val="0070C0"/>
                </a:solidFill>
              </a:rPr>
              <a:t>www.changedirection.org</a:t>
            </a:r>
            <a:endParaRPr lang="en-US" sz="1000" i="1" u="sng" dirty="0" smtClean="0">
              <a:solidFill>
                <a:srgbClr val="0070C0"/>
              </a:solidFill>
              <a:hlinkClick r:id="rId4"/>
            </a:endParaRPr>
          </a:p>
          <a:p>
            <a:pPr>
              <a:spcBef>
                <a:spcPts val="0"/>
              </a:spcBef>
              <a:buNone/>
            </a:pPr>
            <a:r>
              <a:rPr lang="en-US" sz="1000" i="1" dirty="0" smtClean="0">
                <a:solidFill>
                  <a:schemeClr val="dk1"/>
                </a:solidFill>
              </a:rPr>
              <a:t>*****10 </a:t>
            </a:r>
            <a:r>
              <a:rPr lang="en-US" sz="1000" i="1" dirty="0">
                <a:solidFill>
                  <a:schemeClr val="dk1"/>
                </a:solidFill>
              </a:rPr>
              <a:t>Leading Causes of Death, United States, 2014, All Races, Both Sexes. National Center For Injury Prevention and Control, Centers for Disease Control and Prevention</a:t>
            </a:r>
            <a:endParaRPr lang="en-US" sz="1000" i="1" u="sng" dirty="0" smtClean="0">
              <a:solidFill>
                <a:schemeClr val="hlink"/>
              </a:solidFill>
              <a:hlinkClick r:id="rId4"/>
            </a:endParaRPr>
          </a:p>
          <a:p>
            <a:pPr>
              <a:spcBef>
                <a:spcPts val="0"/>
              </a:spcBef>
              <a:buNone/>
            </a:pPr>
            <a:endParaRPr lang="en-US" sz="1000" i="1" u="sng" dirty="0">
              <a:solidFill>
                <a:schemeClr val="hlink"/>
              </a:solidFill>
              <a:hlinkClick r:id="rId4"/>
            </a:endParaRPr>
          </a:p>
          <a:p>
            <a:pPr lvl="0">
              <a:spcBef>
                <a:spcPts val="0"/>
              </a:spcBef>
              <a:buNone/>
            </a:pPr>
            <a:endParaRPr lang="en-US" sz="1000" i="1" u="sng" dirty="0" smtClean="0">
              <a:hlinkClick r:id="rId3"/>
            </a:endParaRPr>
          </a:p>
          <a:p>
            <a:pPr lvl="1">
              <a:buFont typeface="Wingdings" panose="05000000000000000000" pitchFamily="2" charset="2"/>
              <a:buChar char="v"/>
            </a:pPr>
            <a:endParaRPr lang="en-US" dirty="0">
              <a:solidFill>
                <a:schemeClr val="accent5"/>
              </a:solidFill>
            </a:endParaRPr>
          </a:p>
        </p:txBody>
      </p:sp>
    </p:spTree>
    <p:extLst>
      <p:ext uri="{BB962C8B-B14F-4D97-AF65-F5344CB8AC3E}">
        <p14:creationId xmlns:p14="http://schemas.microsoft.com/office/powerpoint/2010/main" val="26871793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Why are mental health challenges so common now?</a:t>
            </a:r>
            <a:endParaRPr lang="en-US" dirty="0"/>
          </a:p>
        </p:txBody>
      </p:sp>
      <p:sp>
        <p:nvSpPr>
          <p:cNvPr id="3" name="Content Placeholder 2"/>
          <p:cNvSpPr>
            <a:spLocks noGrp="1"/>
          </p:cNvSpPr>
          <p:nvPr>
            <p:ph idx="1"/>
          </p:nvPr>
        </p:nvSpPr>
        <p:spPr/>
        <p:txBody>
          <a:bodyPr>
            <a:normAutofit fontScale="62500" lnSpcReduction="20000"/>
          </a:bodyPr>
          <a:lstStyle/>
          <a:p>
            <a:r>
              <a:rPr lang="en-US" sz="3400" dirty="0" smtClean="0"/>
              <a:t>Post 9/11</a:t>
            </a:r>
          </a:p>
          <a:p>
            <a:r>
              <a:rPr lang="en-US" sz="3400" dirty="0" smtClean="0"/>
              <a:t>Terrorism, national lack of safety</a:t>
            </a:r>
          </a:p>
          <a:p>
            <a:r>
              <a:rPr lang="en-US" sz="3400" dirty="0" smtClean="0"/>
              <a:t>Economic, political insecurity and upheaval</a:t>
            </a:r>
          </a:p>
          <a:p>
            <a:r>
              <a:rPr lang="en-US" sz="3400" dirty="0" smtClean="0"/>
              <a:t>Puberty when technology and social media is rapidly changing/ taking off</a:t>
            </a:r>
          </a:p>
          <a:p>
            <a:r>
              <a:rPr lang="en-US" sz="3400" dirty="0" smtClean="0"/>
              <a:t>Pressure...pressure from phones, social pressure, career pressure, pressure to succeed</a:t>
            </a:r>
          </a:p>
          <a:p>
            <a:r>
              <a:rPr lang="en-US" sz="3400" dirty="0" smtClean="0"/>
              <a:t>Climate change</a:t>
            </a:r>
          </a:p>
          <a:p>
            <a:r>
              <a:rPr lang="en-US" sz="3400" dirty="0" smtClean="0"/>
              <a:t>Sexism, racism, other isms..</a:t>
            </a:r>
          </a:p>
          <a:p>
            <a:endParaRPr lang="en-US" dirty="0"/>
          </a:p>
        </p:txBody>
      </p:sp>
    </p:spTree>
    <p:extLst>
      <p:ext uri="{BB962C8B-B14F-4D97-AF65-F5344CB8AC3E}">
        <p14:creationId xmlns:p14="http://schemas.microsoft.com/office/powerpoint/2010/main" val="27091917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Age of onset</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69086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Early detection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37723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Noticing is the key</a:t>
            </a: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7967240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of a student who may be in emotional pain and need help:</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a:t>Personality </a:t>
            </a:r>
            <a:r>
              <a:rPr lang="en-US" sz="3200" dirty="0" smtClean="0"/>
              <a:t>changes</a:t>
            </a:r>
            <a:endParaRPr lang="en-US" dirty="0"/>
          </a:p>
          <a:p>
            <a:r>
              <a:rPr lang="en-US" sz="2400" dirty="0"/>
              <a:t>You may notice sudden or gradual changes in the way that someone typically behaves.</a:t>
            </a:r>
          </a:p>
          <a:p>
            <a:r>
              <a:rPr lang="en-US" sz="2400" dirty="0"/>
              <a:t>People in this situation may behave in ways that don't seem to fit their values, or the </a:t>
            </a:r>
            <a:r>
              <a:rPr lang="en-US" sz="2400" dirty="0" smtClean="0"/>
              <a:t>person may </a:t>
            </a:r>
            <a:r>
              <a:rPr lang="en-US" sz="2400" dirty="0"/>
              <a:t>just seem different</a:t>
            </a:r>
            <a:r>
              <a:rPr lang="en-US" sz="2400" dirty="0" smtClean="0"/>
              <a:t>.</a:t>
            </a:r>
          </a:p>
          <a:p>
            <a:r>
              <a:rPr lang="en-US" sz="2400" dirty="0" smtClean="0"/>
              <a:t>Excessive worry, lack of interest in anything, decrease in energy</a:t>
            </a:r>
            <a:endParaRPr lang="en-US" sz="2400" dirty="0"/>
          </a:p>
        </p:txBody>
      </p:sp>
    </p:spTree>
    <p:extLst>
      <p:ext uri="{BB962C8B-B14F-4D97-AF65-F5344CB8AC3E}">
        <p14:creationId xmlns:p14="http://schemas.microsoft.com/office/powerpoint/2010/main" val="2115466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409</TotalTime>
  <Words>1606</Words>
  <Application>Microsoft Office PowerPoint</Application>
  <PresentationFormat>Widescreen</PresentationFormat>
  <Paragraphs>147</Paragraphs>
  <Slides>23</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Gill Sans MT</vt:lpstr>
      <vt:lpstr>Wingdings</vt:lpstr>
      <vt:lpstr>Gallery</vt:lpstr>
      <vt:lpstr> when Stress Walks in the door</vt:lpstr>
      <vt:lpstr>Why talk about this thing called stress,  aka…the stuff that affects our mental health?</vt:lpstr>
      <vt:lpstr>At any time, we may be doing well or not so well… </vt:lpstr>
      <vt:lpstr>We need to talk about mental Health… why???</vt:lpstr>
      <vt:lpstr> Why are mental health challenges so common now?</vt:lpstr>
      <vt:lpstr>Age of onset</vt:lpstr>
      <vt:lpstr>Early detection</vt:lpstr>
      <vt:lpstr>Noticing is the key</vt:lpstr>
      <vt:lpstr>Signs of a student who may be in emotional pain and need help:</vt:lpstr>
      <vt:lpstr>More Signs of a student under distress:</vt:lpstr>
      <vt:lpstr>MORE Signs :</vt:lpstr>
      <vt:lpstr>More Signs :</vt:lpstr>
      <vt:lpstr>More Signs :</vt:lpstr>
      <vt:lpstr>So…what can we do? </vt:lpstr>
      <vt:lpstr>Approach</vt:lpstr>
      <vt:lpstr>Students have described the qualities of the adults they could trust:</vt:lpstr>
      <vt:lpstr>More qualities of trusted adults from students:</vt:lpstr>
      <vt:lpstr>Additional tips when approaching:</vt:lpstr>
      <vt:lpstr>Things to say when more help is needed…</vt:lpstr>
      <vt:lpstr>Last, but critical points…</vt:lpstr>
      <vt:lpstr>And please practice good self care</vt:lpstr>
      <vt:lpstr>Thank you!</vt:lpstr>
      <vt:lpstr>For more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Stress Walks in the door</dc:title>
  <dc:creator>OCM BOCES</dc:creator>
  <cp:lastModifiedBy>OCM BOCES</cp:lastModifiedBy>
  <cp:revision>38</cp:revision>
  <dcterms:created xsi:type="dcterms:W3CDTF">2017-10-10T15:24:42Z</dcterms:created>
  <dcterms:modified xsi:type="dcterms:W3CDTF">2017-10-27T14:41:36Z</dcterms:modified>
</cp:coreProperties>
</file>