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70" r:id="rId10"/>
    <p:sldId id="268" r:id="rId11"/>
    <p:sldId id="267" r:id="rId12"/>
    <p:sldId id="266" r:id="rId13"/>
    <p:sldId id="269" r:id="rId14"/>
    <p:sldId id="264" r:id="rId15"/>
    <p:sldId id="271" r:id="rId16"/>
    <p:sldId id="272" r:id="rId17"/>
    <p:sldId id="280" r:id="rId18"/>
    <p:sldId id="273" r:id="rId19"/>
    <p:sldId id="274" r:id="rId20"/>
    <p:sldId id="275" r:id="rId21"/>
    <p:sldId id="276" r:id="rId22"/>
    <p:sldId id="277"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9" d="100"/>
          <a:sy n="109" d="100"/>
        </p:scale>
        <p:origin x="612"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C079F-352B-4E48-BB85-9D19E722ECB7}" type="datetimeFigureOut">
              <a:rPr lang="en-US" smtClean="0"/>
              <a:t>10/27/2017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48B47-A2ED-48D0-9814-DDADD27FB4C4}" type="slidenum">
              <a:rPr lang="en-US" smtClean="0"/>
              <a:t>‹#›</a:t>
            </a:fld>
            <a:endParaRPr lang="en-US"/>
          </a:p>
        </p:txBody>
      </p:sp>
    </p:spTree>
    <p:extLst>
      <p:ext uri="{BB962C8B-B14F-4D97-AF65-F5344CB8AC3E}">
        <p14:creationId xmlns:p14="http://schemas.microsoft.com/office/powerpoint/2010/main" val="873492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 mental health consultant with 30 plus years working in youth service programs,</a:t>
            </a:r>
            <a:r>
              <a:rPr lang="en-US" baseline="0" dirty="0" smtClean="0"/>
              <a:t> agencies and schools. I currently provide mh </a:t>
            </a:r>
            <a:r>
              <a:rPr lang="en-US" baseline="0" dirty="0" err="1" smtClean="0"/>
              <a:t>pd</a:t>
            </a:r>
            <a:r>
              <a:rPr lang="en-US" baseline="0" dirty="0" smtClean="0"/>
              <a:t> for OCM BOCES and schools.</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1</a:t>
            </a:fld>
            <a:endParaRPr lang="en-US"/>
          </a:p>
        </p:txBody>
      </p:sp>
    </p:spTree>
    <p:extLst>
      <p:ext uri="{BB962C8B-B14F-4D97-AF65-F5344CB8AC3E}">
        <p14:creationId xmlns:p14="http://schemas.microsoft.com/office/powerpoint/2010/main" val="17100953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kern="1200" dirty="0" smtClean="0">
                <a:solidFill>
                  <a:schemeClr val="tx1"/>
                </a:solidFill>
                <a:effectLst/>
                <a:latin typeface="+mn-lt"/>
                <a:ea typeface="+mn-ea"/>
                <a:cs typeface="+mn-cs"/>
              </a:rPr>
              <a:t> Approach.  You aren’t the right person? That is certainly Ok…but please pass this to somebody who can..</a:t>
            </a:r>
          </a:p>
        </p:txBody>
      </p:sp>
      <p:sp>
        <p:nvSpPr>
          <p:cNvPr id="4" name="Slide Number Placeholder 3"/>
          <p:cNvSpPr>
            <a:spLocks noGrp="1"/>
          </p:cNvSpPr>
          <p:nvPr>
            <p:ph type="sldNum" sz="quarter" idx="10"/>
          </p:nvPr>
        </p:nvSpPr>
        <p:spPr/>
        <p:txBody>
          <a:bodyPr/>
          <a:lstStyle/>
          <a:p>
            <a:fld id="{91448B47-A2ED-48D0-9814-DDADD27FB4C4}" type="slidenum">
              <a:rPr lang="en-US" smtClean="0"/>
              <a:t>15</a:t>
            </a:fld>
            <a:endParaRPr lang="en-US"/>
          </a:p>
        </p:txBody>
      </p:sp>
    </p:spTree>
    <p:extLst>
      <p:ext uri="{BB962C8B-B14F-4D97-AF65-F5344CB8AC3E}">
        <p14:creationId xmlns:p14="http://schemas.microsoft.com/office/powerpoint/2010/main" val="30915569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powerful protective factor for a youth in distress is having at least one trusted adult</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16</a:t>
            </a:fld>
            <a:endParaRPr lang="en-US"/>
          </a:p>
        </p:txBody>
      </p:sp>
    </p:spTree>
    <p:extLst>
      <p:ext uri="{BB962C8B-B14F-4D97-AF65-F5344CB8AC3E}">
        <p14:creationId xmlns:p14="http://schemas.microsoft.com/office/powerpoint/2010/main" val="2665942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concerned about you.  </a:t>
            </a:r>
          </a:p>
          <a:p>
            <a:r>
              <a:rPr lang="en-US" dirty="0" smtClean="0"/>
              <a:t>I notice you are absent more often. I notice that you are researching depression. Can I help you?</a:t>
            </a:r>
          </a:p>
          <a:p>
            <a:r>
              <a:rPr lang="en-US" dirty="0" smtClean="0"/>
              <a:t>I can listen if you want to talk. I would like to help. </a:t>
            </a:r>
          </a:p>
          <a:p>
            <a:r>
              <a:rPr lang="en-US" dirty="0" smtClean="0"/>
              <a:t>It often takes more than one or two attempts….</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18</a:t>
            </a:fld>
            <a:endParaRPr lang="en-US"/>
          </a:p>
        </p:txBody>
      </p:sp>
    </p:spTree>
    <p:extLst>
      <p:ext uri="{BB962C8B-B14F-4D97-AF65-F5344CB8AC3E}">
        <p14:creationId xmlns:p14="http://schemas.microsoft.com/office/powerpoint/2010/main" val="17664444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 adults will feel guilty or sad about handing a</a:t>
            </a:r>
            <a:r>
              <a:rPr lang="en-US" baseline="0" dirty="0" smtClean="0"/>
              <a:t> student off to another….important to emphasize that the relationship does not end here.  We are just adding an additional one. </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19</a:t>
            </a:fld>
            <a:endParaRPr lang="en-US"/>
          </a:p>
        </p:txBody>
      </p:sp>
    </p:spTree>
    <p:extLst>
      <p:ext uri="{BB962C8B-B14F-4D97-AF65-F5344CB8AC3E}">
        <p14:creationId xmlns:p14="http://schemas.microsoft.com/office/powerpoint/2010/main" val="3458419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 powerful protective factors for youth (besides having a trusted adult); school attachment, academic achievement, meaningful participation in one’s community</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20</a:t>
            </a:fld>
            <a:endParaRPr lang="en-US"/>
          </a:p>
        </p:txBody>
      </p:sp>
    </p:spTree>
    <p:extLst>
      <p:ext uri="{BB962C8B-B14F-4D97-AF65-F5344CB8AC3E}">
        <p14:creationId xmlns:p14="http://schemas.microsoft.com/office/powerpoint/2010/main" val="7348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Relationships….all of our relationships...partner, family, peers, colleagues, </a:t>
            </a:r>
            <a:r>
              <a:rPr lang="en-US" dirty="0" err="1" smtClean="0"/>
              <a:t>neighbors,etc</a:t>
            </a:r>
            <a:endParaRPr lang="en-US" dirty="0" smtClean="0"/>
          </a:p>
          <a:p>
            <a:r>
              <a:rPr lang="en-US" dirty="0" smtClean="0"/>
              <a:t>Emotional:</a:t>
            </a:r>
            <a:r>
              <a:rPr lang="en-US" baseline="0" dirty="0" smtClean="0"/>
              <a:t> feelings.  How much time do we spend with small ups, downs, compared to getting stuck in the higher agitation zone or lower depression or sad feeling zone?</a:t>
            </a:r>
          </a:p>
          <a:p>
            <a:r>
              <a:rPr lang="en-US" baseline="0" dirty="0" smtClean="0"/>
              <a:t>Psychological: our thoughts. Perceptions. Based on evidence? </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2</a:t>
            </a:fld>
            <a:endParaRPr lang="en-US"/>
          </a:p>
        </p:txBody>
      </p:sp>
    </p:spTree>
    <p:extLst>
      <p:ext uri="{BB962C8B-B14F-4D97-AF65-F5344CB8AC3E}">
        <p14:creationId xmlns:p14="http://schemas.microsoft.com/office/powerpoint/2010/main" val="2707320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Brad, </a:t>
            </a:r>
            <a:r>
              <a:rPr lang="en-US" dirty="0" err="1" smtClean="0"/>
              <a:t>Mary..first</a:t>
            </a:r>
            <a:r>
              <a:rPr lang="en-US" dirty="0" smtClean="0"/>
              <a:t> time sex </a:t>
            </a:r>
          </a:p>
          <a:p>
            <a:r>
              <a:rPr lang="en-US" dirty="0" smtClean="0"/>
              <a:t>Reinforce that a person’s perception is his/her</a:t>
            </a:r>
            <a:r>
              <a:rPr lang="en-US" baseline="0" dirty="0" smtClean="0"/>
              <a:t> reality.</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3</a:t>
            </a:fld>
            <a:endParaRPr lang="en-US"/>
          </a:p>
        </p:txBody>
      </p:sp>
    </p:spTree>
    <p:extLst>
      <p:ext uri="{BB962C8B-B14F-4D97-AF65-F5344CB8AC3E}">
        <p14:creationId xmlns:p14="http://schemas.microsoft.com/office/powerpoint/2010/main" val="3041687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Hospital admissions for suicidal teens has doubled in the last 10 years, highest with return to school in the fall</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4</a:t>
            </a:fld>
            <a:endParaRPr lang="en-US"/>
          </a:p>
        </p:txBody>
      </p:sp>
    </p:spTree>
    <p:extLst>
      <p:ext uri="{BB962C8B-B14F-4D97-AF65-F5344CB8AC3E}">
        <p14:creationId xmlns:p14="http://schemas.microsoft.com/office/powerpoint/2010/main" val="266995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media: the most reported cause of anxiety with youth from all backgrounds…constantly comparing themselves to their peers </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5</a:t>
            </a:fld>
            <a:endParaRPr lang="en-US"/>
          </a:p>
        </p:txBody>
      </p:sp>
    </p:spTree>
    <p:extLst>
      <p:ext uri="{BB962C8B-B14F-4D97-AF65-F5344CB8AC3E}">
        <p14:creationId xmlns:p14="http://schemas.microsoft.com/office/powerpoint/2010/main" val="106707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NAMI, the National Alliance on Mental Illness…We now know that half of all mental health problems begin before age 14 and almost all of them begin during school age years.</a:t>
            </a:r>
          </a:p>
          <a:p>
            <a:r>
              <a:rPr lang="en-US" dirty="0" smtClean="0"/>
              <a:t>Anxiety median age of onset is 11, depression during adolescent </a:t>
            </a:r>
            <a:r>
              <a:rPr lang="en-US" dirty="0" err="1" smtClean="0"/>
              <a:t>years..same</a:t>
            </a:r>
            <a:r>
              <a:rPr lang="en-US" dirty="0" smtClean="0"/>
              <a:t> source</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6</a:t>
            </a:fld>
            <a:endParaRPr lang="en-US"/>
          </a:p>
        </p:txBody>
      </p:sp>
    </p:spTree>
    <p:extLst>
      <p:ext uri="{BB962C8B-B14F-4D97-AF65-F5344CB8AC3E}">
        <p14:creationId xmlns:p14="http://schemas.microsoft.com/office/powerpoint/2010/main" val="1359959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that early detection and intervention can greatly reduce the possible negative consequences of mental health challenges such as school detachment and academic failure.  We also know that a number of long range problems with forming positive social relationships and taking on role and career responsibilities can be avoided </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7</a:t>
            </a:fld>
            <a:endParaRPr lang="en-US"/>
          </a:p>
        </p:txBody>
      </p:sp>
    </p:spTree>
    <p:extLst>
      <p:ext uri="{BB962C8B-B14F-4D97-AF65-F5344CB8AC3E}">
        <p14:creationId xmlns:p14="http://schemas.microsoft.com/office/powerpoint/2010/main" val="2572561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audience: when might we be concerned about a youth in our library? What do we see?</a:t>
            </a:r>
            <a:endParaRPr lang="en-US" dirty="0"/>
          </a:p>
        </p:txBody>
      </p:sp>
      <p:sp>
        <p:nvSpPr>
          <p:cNvPr id="4" name="Slide Number Placeholder 3"/>
          <p:cNvSpPr>
            <a:spLocks noGrp="1"/>
          </p:cNvSpPr>
          <p:nvPr>
            <p:ph type="sldNum" sz="quarter" idx="10"/>
          </p:nvPr>
        </p:nvSpPr>
        <p:spPr/>
        <p:txBody>
          <a:bodyPr/>
          <a:lstStyle/>
          <a:p>
            <a:fld id="{91448B47-A2ED-48D0-9814-DDADD27FB4C4}" type="slidenum">
              <a:rPr lang="en-US" smtClean="0"/>
              <a:t>8</a:t>
            </a:fld>
            <a:endParaRPr lang="en-US"/>
          </a:p>
        </p:txBody>
      </p:sp>
    </p:spTree>
    <p:extLst>
      <p:ext uri="{BB962C8B-B14F-4D97-AF65-F5344CB8AC3E}">
        <p14:creationId xmlns:p14="http://schemas.microsoft.com/office/powerpoint/2010/main" val="547296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1448B47-A2ED-48D0-9814-DDADD27FB4C4}" type="slidenum">
              <a:rPr lang="en-US" smtClean="0"/>
              <a:t>14</a:t>
            </a:fld>
            <a:endParaRPr lang="en-US"/>
          </a:p>
        </p:txBody>
      </p:sp>
    </p:spTree>
    <p:extLst>
      <p:ext uri="{BB962C8B-B14F-4D97-AF65-F5344CB8AC3E}">
        <p14:creationId xmlns:p14="http://schemas.microsoft.com/office/powerpoint/2010/main" val="206387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10/27/2017</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10/27/2017</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10/27/2017</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amhsa.gov/" TargetMode="External"/><Relationship Id="rId2" Type="http://schemas.openxmlformats.org/officeDocument/2006/relationships/hyperlink" Target="http://www.macmh.org/" TargetMode="External"/><Relationship Id="rId1" Type="http://schemas.openxmlformats.org/officeDocument/2006/relationships/slideLayout" Target="../slideLayouts/slideLayout2.xml"/><Relationship Id="rId4" Type="http://schemas.openxmlformats.org/officeDocument/2006/relationships/hyperlink" Target="http://www.preventsuicideny.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ami.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hangedirection.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when Stress Walks in the door</a:t>
            </a:r>
            <a:endParaRPr lang="en-US" dirty="0"/>
          </a:p>
        </p:txBody>
      </p:sp>
      <p:sp>
        <p:nvSpPr>
          <p:cNvPr id="3" name="Subtitle 2"/>
          <p:cNvSpPr>
            <a:spLocks noGrp="1"/>
          </p:cNvSpPr>
          <p:nvPr>
            <p:ph type="subTitle" idx="1"/>
          </p:nvPr>
        </p:nvSpPr>
        <p:spPr/>
        <p:txBody>
          <a:bodyPr>
            <a:normAutofit fontScale="25000" lnSpcReduction="20000"/>
          </a:bodyPr>
          <a:lstStyle/>
          <a:p>
            <a:r>
              <a:rPr lang="en-US" sz="12800" dirty="0" smtClean="0"/>
              <a:t>How can librarians be helpful?</a:t>
            </a:r>
            <a:endParaRPr lang="en-US" sz="12800" dirty="0"/>
          </a:p>
          <a:p>
            <a:endParaRPr lang="en-US" sz="2930" dirty="0" smtClean="0"/>
          </a:p>
          <a:p>
            <a:r>
              <a:rPr lang="en-US" sz="6400" dirty="0" smtClean="0"/>
              <a:t>Jeanne Elmer, LMSW</a:t>
            </a:r>
            <a:endParaRPr lang="en-US" sz="6400" dirty="0"/>
          </a:p>
        </p:txBody>
      </p:sp>
    </p:spTree>
    <p:extLst>
      <p:ext uri="{BB962C8B-B14F-4D97-AF65-F5344CB8AC3E}">
        <p14:creationId xmlns:p14="http://schemas.microsoft.com/office/powerpoint/2010/main" val="2091766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Signs of a student under distress: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a:t>Uncharacteristically angry, anxious, agitated, or </a:t>
            </a:r>
            <a:r>
              <a:rPr lang="en-US" sz="3200" dirty="0" smtClean="0"/>
              <a:t>moody</a:t>
            </a:r>
            <a:endParaRPr lang="en-US" dirty="0"/>
          </a:p>
          <a:p>
            <a:r>
              <a:rPr lang="en-US" sz="2400" dirty="0"/>
              <a:t>You may notice the person has more frequent problems controlling his or her temper </a:t>
            </a:r>
            <a:r>
              <a:rPr lang="en-US" sz="2400" dirty="0" smtClean="0"/>
              <a:t>and seems </a:t>
            </a:r>
            <a:r>
              <a:rPr lang="en-US" sz="2400" dirty="0"/>
              <a:t>irritable or unable to calm down. People in more extreme situations of this kind </a:t>
            </a:r>
            <a:r>
              <a:rPr lang="en-US" sz="2400" dirty="0" smtClean="0"/>
              <a:t>may be </a:t>
            </a:r>
            <a:r>
              <a:rPr lang="en-US" sz="2400" dirty="0"/>
              <a:t>unable to sleep or may explode in anger at a minor </a:t>
            </a:r>
            <a:r>
              <a:rPr lang="en-US" sz="2400" dirty="0" smtClean="0"/>
              <a:t>problem.</a:t>
            </a:r>
          </a:p>
          <a:p>
            <a:r>
              <a:rPr lang="en-US" sz="2400" dirty="0" smtClean="0"/>
              <a:t>Tearfulness, defiance, reactive behavior</a:t>
            </a:r>
          </a:p>
          <a:p>
            <a:r>
              <a:rPr lang="en-US" sz="2400" dirty="0" smtClean="0"/>
              <a:t>Difficulty concentrating, learning concepts, forgetfulness</a:t>
            </a:r>
            <a:endParaRPr lang="en-US" sz="2400" dirty="0"/>
          </a:p>
        </p:txBody>
      </p:sp>
    </p:spTree>
    <p:extLst>
      <p:ext uri="{BB962C8B-B14F-4D97-AF65-F5344CB8AC3E}">
        <p14:creationId xmlns:p14="http://schemas.microsoft.com/office/powerpoint/2010/main" val="2584730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Signs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200" dirty="0"/>
              <a:t>Withdrawal or isolation from other </a:t>
            </a:r>
            <a:r>
              <a:rPr lang="en-US" sz="3200" dirty="0" smtClean="0"/>
              <a:t>people</a:t>
            </a:r>
            <a:endParaRPr lang="en-US" dirty="0"/>
          </a:p>
          <a:p>
            <a:r>
              <a:rPr lang="en-US" sz="2400" dirty="0"/>
              <a:t>Someone who used to be socially engaged may pull away from family and friends and </a:t>
            </a:r>
            <a:r>
              <a:rPr lang="en-US" sz="2400" dirty="0" smtClean="0"/>
              <a:t>stop taking </a:t>
            </a:r>
            <a:r>
              <a:rPr lang="en-US" sz="2400" dirty="0"/>
              <a:t>part in activities that used to be enjoyable. </a:t>
            </a:r>
            <a:endParaRPr lang="en-US" sz="2400" dirty="0" smtClean="0"/>
          </a:p>
          <a:p>
            <a:r>
              <a:rPr lang="en-US" sz="2400" dirty="0" smtClean="0"/>
              <a:t>In </a:t>
            </a:r>
            <a:r>
              <a:rPr lang="en-US" sz="2400" dirty="0"/>
              <a:t>more severe cases the person may </a:t>
            </a:r>
            <a:r>
              <a:rPr lang="en-US" sz="2400" dirty="0" smtClean="0"/>
              <a:t>start failing </a:t>
            </a:r>
            <a:r>
              <a:rPr lang="en-US" sz="2400" dirty="0"/>
              <a:t>to make it to work or school. Not to be confused with the behavior of someone who </a:t>
            </a:r>
            <a:r>
              <a:rPr lang="en-US" sz="2400" dirty="0" smtClean="0"/>
              <a:t>is more </a:t>
            </a:r>
            <a:r>
              <a:rPr lang="en-US" sz="2400" dirty="0"/>
              <a:t>introverted, this sign is marked by a change in a person’s typical sociability, as </a:t>
            </a:r>
            <a:r>
              <a:rPr lang="en-US" sz="2400" dirty="0" smtClean="0"/>
              <a:t>when someone </a:t>
            </a:r>
            <a:r>
              <a:rPr lang="en-US" sz="2400" dirty="0"/>
              <a:t>pulls away from the social support typically available</a:t>
            </a:r>
            <a:r>
              <a:rPr lang="en-US" dirty="0"/>
              <a:t>.</a:t>
            </a:r>
          </a:p>
        </p:txBody>
      </p:sp>
    </p:spTree>
    <p:extLst>
      <p:ext uri="{BB962C8B-B14F-4D97-AF65-F5344CB8AC3E}">
        <p14:creationId xmlns:p14="http://schemas.microsoft.com/office/powerpoint/2010/main" val="2649050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Signs :</a:t>
            </a:r>
            <a:endParaRPr lang="en-US" dirty="0"/>
          </a:p>
        </p:txBody>
      </p:sp>
      <p:sp>
        <p:nvSpPr>
          <p:cNvPr id="3" name="Content Placeholder 2"/>
          <p:cNvSpPr>
            <a:spLocks noGrp="1"/>
          </p:cNvSpPr>
          <p:nvPr>
            <p:ph idx="1"/>
          </p:nvPr>
        </p:nvSpPr>
        <p:spPr/>
        <p:txBody>
          <a:bodyPr>
            <a:normAutofit/>
          </a:bodyPr>
          <a:lstStyle/>
          <a:p>
            <a:pPr marL="0" indent="0">
              <a:buNone/>
            </a:pPr>
            <a:r>
              <a:rPr lang="en-US" sz="3500" dirty="0"/>
              <a:t>May neglect self-care and engage in risky </a:t>
            </a:r>
            <a:r>
              <a:rPr lang="en-US" sz="3500" dirty="0" smtClean="0"/>
              <a:t>behavior</a:t>
            </a:r>
            <a:endParaRPr lang="en-US" sz="3500" dirty="0"/>
          </a:p>
          <a:p>
            <a:r>
              <a:rPr lang="en-US" sz="2400" dirty="0"/>
              <a:t>You may notice a change in the person's level of personal care or an act of poor judgment.</a:t>
            </a:r>
          </a:p>
          <a:p>
            <a:r>
              <a:rPr lang="en-US" sz="2400" dirty="0"/>
              <a:t>For instance, someone may let personal hygiene deteriorate, or the person may start </a:t>
            </a:r>
            <a:r>
              <a:rPr lang="en-US" sz="2400" dirty="0" smtClean="0"/>
              <a:t>abusing alcohol </a:t>
            </a:r>
            <a:r>
              <a:rPr lang="en-US" sz="2400" dirty="0"/>
              <a:t>or illicit substances or engaging in other self-destructive behavior that may </a:t>
            </a:r>
            <a:r>
              <a:rPr lang="en-US" sz="2400" dirty="0" smtClean="0"/>
              <a:t>alienate others.</a:t>
            </a:r>
            <a:endParaRPr lang="en-US" sz="2400" dirty="0"/>
          </a:p>
        </p:txBody>
      </p:sp>
    </p:spTree>
    <p:extLst>
      <p:ext uri="{BB962C8B-B14F-4D97-AF65-F5344CB8AC3E}">
        <p14:creationId xmlns:p14="http://schemas.microsoft.com/office/powerpoint/2010/main" val="2150114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725343"/>
          </a:xfrm>
        </p:spPr>
        <p:txBody>
          <a:bodyPr/>
          <a:lstStyle/>
          <a:p>
            <a:r>
              <a:rPr lang="en-US" dirty="0" smtClean="0"/>
              <a:t>More Signs :</a:t>
            </a:r>
            <a:endParaRPr lang="en-US" dirty="0"/>
          </a:p>
        </p:txBody>
      </p:sp>
      <p:sp>
        <p:nvSpPr>
          <p:cNvPr id="3" name="Content Placeholder 2"/>
          <p:cNvSpPr>
            <a:spLocks noGrp="1"/>
          </p:cNvSpPr>
          <p:nvPr>
            <p:ph idx="1"/>
          </p:nvPr>
        </p:nvSpPr>
        <p:spPr>
          <a:xfrm>
            <a:off x="1451579" y="1872762"/>
            <a:ext cx="9603275" cy="3593584"/>
          </a:xfrm>
        </p:spPr>
        <p:txBody>
          <a:bodyPr>
            <a:normAutofit fontScale="85000" lnSpcReduction="20000"/>
          </a:bodyPr>
          <a:lstStyle/>
          <a:p>
            <a:pPr marL="0" indent="0">
              <a:buNone/>
            </a:pPr>
            <a:r>
              <a:rPr lang="en-US" sz="3200" dirty="0"/>
              <a:t>Overcome with hopelessness and overwhelmed by </a:t>
            </a:r>
            <a:r>
              <a:rPr lang="en-US" sz="3200" dirty="0" smtClean="0"/>
              <a:t>circumstances</a:t>
            </a:r>
            <a:endParaRPr lang="en-US" dirty="0"/>
          </a:p>
          <a:p>
            <a:r>
              <a:rPr lang="en-US" sz="2800" dirty="0"/>
              <a:t>Have you noticed someone who used to be optimistic and now can’t find anything to </a:t>
            </a:r>
            <a:r>
              <a:rPr lang="en-US" sz="2800" dirty="0" smtClean="0"/>
              <a:t>be hopeful </a:t>
            </a:r>
            <a:r>
              <a:rPr lang="en-US" sz="2800" dirty="0"/>
              <a:t>about? That person may be suffering from extreme or prolonged grief, or feelings </a:t>
            </a:r>
            <a:r>
              <a:rPr lang="en-US" sz="2800" dirty="0" smtClean="0"/>
              <a:t>of worthlessness </a:t>
            </a:r>
            <a:r>
              <a:rPr lang="en-US" sz="2800" dirty="0"/>
              <a:t>or guilt. People in this situation may say that the world would be better </a:t>
            </a:r>
            <a:r>
              <a:rPr lang="en-US" sz="2800" dirty="0" smtClean="0"/>
              <a:t>off without </a:t>
            </a:r>
            <a:r>
              <a:rPr lang="en-US" sz="2800" dirty="0"/>
              <a:t>them, suggesting suicidal </a:t>
            </a:r>
            <a:r>
              <a:rPr lang="en-US" sz="2800" dirty="0" smtClean="0"/>
              <a:t>thinking.</a:t>
            </a:r>
          </a:p>
          <a:p>
            <a:r>
              <a:rPr lang="en-US" sz="2800" dirty="0" smtClean="0"/>
              <a:t>Physical complaints: headaches, stomach aches, nausea, muscle aches, pain, fatigue</a:t>
            </a:r>
            <a:endParaRPr lang="en-US" sz="2800" dirty="0"/>
          </a:p>
        </p:txBody>
      </p:sp>
    </p:spTree>
    <p:extLst>
      <p:ext uri="{BB962C8B-B14F-4D97-AF65-F5344CB8AC3E}">
        <p14:creationId xmlns:p14="http://schemas.microsoft.com/office/powerpoint/2010/main" val="1762301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So…what can we do?</a:t>
            </a:r>
            <a:br>
              <a:rPr lang="en-US" dirty="0" smtClean="0"/>
            </a:br>
            <a:endParaRPr lang="en-US" dirty="0"/>
          </a:p>
        </p:txBody>
      </p:sp>
      <p:sp>
        <p:nvSpPr>
          <p:cNvPr id="3" name="Text Placeholder 2"/>
          <p:cNvSpPr>
            <a:spLocks noGrp="1"/>
          </p:cNvSpPr>
          <p:nvPr>
            <p:ph type="body" idx="1"/>
          </p:nvPr>
        </p:nvSpPr>
        <p:spPr/>
        <p:txBody>
          <a:bodyPr/>
          <a:lstStyle/>
          <a:p>
            <a:r>
              <a:rPr lang="en-US" sz="3200" dirty="0" smtClean="0"/>
              <a:t>Reach out, connect, offer help</a:t>
            </a:r>
            <a:r>
              <a:rPr lang="en-US" dirty="0" smtClean="0"/>
              <a:t>.</a:t>
            </a:r>
            <a:endParaRPr lang="en-US" dirty="0"/>
          </a:p>
        </p:txBody>
      </p:sp>
    </p:spTree>
    <p:extLst>
      <p:ext uri="{BB962C8B-B14F-4D97-AF65-F5344CB8AC3E}">
        <p14:creationId xmlns:p14="http://schemas.microsoft.com/office/powerpoint/2010/main" val="22778747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2562136"/>
          </a:xfrm>
        </p:spPr>
        <p:txBody>
          <a:bodyPr/>
          <a:lstStyle/>
          <a:p>
            <a:r>
              <a:rPr lang="en-US" dirty="0" smtClean="0"/>
              <a:t>Approach</a:t>
            </a:r>
            <a:endParaRPr lang="en-US" dirty="0"/>
          </a:p>
        </p:txBody>
      </p:sp>
    </p:spTree>
    <p:extLst>
      <p:ext uri="{BB962C8B-B14F-4D97-AF65-F5344CB8AC3E}">
        <p14:creationId xmlns:p14="http://schemas.microsoft.com/office/powerpoint/2010/main" val="2300796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Students have described the qualities of the adults they could trust</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Be nonjudgmental</a:t>
            </a:r>
          </a:p>
          <a:p>
            <a:r>
              <a:rPr lang="en-US" sz="2800" dirty="0" smtClean="0"/>
              <a:t>Make time to talk even when your schedule is tight</a:t>
            </a:r>
          </a:p>
          <a:p>
            <a:r>
              <a:rPr lang="en-US" sz="2800" dirty="0" smtClean="0"/>
              <a:t>Take me seriously	</a:t>
            </a:r>
          </a:p>
          <a:p>
            <a:r>
              <a:rPr lang="en-US" sz="2800" dirty="0" smtClean="0"/>
              <a:t>Don’t tell me “it will be better tomorrow”</a:t>
            </a:r>
          </a:p>
          <a:p>
            <a:endParaRPr lang="en-US" dirty="0"/>
          </a:p>
        </p:txBody>
      </p:sp>
    </p:spTree>
    <p:extLst>
      <p:ext uri="{BB962C8B-B14F-4D97-AF65-F5344CB8AC3E}">
        <p14:creationId xmlns:p14="http://schemas.microsoft.com/office/powerpoint/2010/main" val="25549614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More qualities of trusted adults from students</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LISTEN! Recognize that you probably can’t fix what I’m worried about but that just listening to me talk about it can really help.</a:t>
            </a:r>
          </a:p>
          <a:p>
            <a:r>
              <a:rPr lang="en-US" sz="2800" dirty="0" smtClean="0"/>
              <a:t>Be honest if you have to tell someone else about my problem-don’t do it behind my back.</a:t>
            </a:r>
          </a:p>
          <a:p>
            <a:r>
              <a:rPr lang="en-US" sz="2800" dirty="0" smtClean="0"/>
              <a:t>Remember what we talked about and ask me about it later.</a:t>
            </a:r>
          </a:p>
          <a:p>
            <a:endParaRPr lang="en-US" sz="2800" dirty="0"/>
          </a:p>
        </p:txBody>
      </p:sp>
    </p:spTree>
    <p:extLst>
      <p:ext uri="{BB962C8B-B14F-4D97-AF65-F5344CB8AC3E}">
        <p14:creationId xmlns:p14="http://schemas.microsoft.com/office/powerpoint/2010/main" val="3658073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20"/>
            <a:ext cx="9603275" cy="602250"/>
          </a:xfrm>
        </p:spPr>
        <p:txBody>
          <a:bodyPr/>
          <a:lstStyle/>
          <a:p>
            <a:r>
              <a:rPr lang="en-US" dirty="0" smtClean="0"/>
              <a:t>Additional tips when approaching:</a:t>
            </a:r>
            <a:endParaRPr lang="en-US" dirty="0"/>
          </a:p>
        </p:txBody>
      </p:sp>
      <p:sp>
        <p:nvSpPr>
          <p:cNvPr id="3" name="Content Placeholder 2"/>
          <p:cNvSpPr>
            <a:spLocks noGrp="1"/>
          </p:cNvSpPr>
          <p:nvPr>
            <p:ph idx="1"/>
          </p:nvPr>
        </p:nvSpPr>
        <p:spPr>
          <a:xfrm>
            <a:off x="1451579" y="1811215"/>
            <a:ext cx="9603275" cy="4106008"/>
          </a:xfrm>
        </p:spPr>
        <p:txBody>
          <a:bodyPr/>
          <a:lstStyle/>
          <a:p>
            <a:r>
              <a:rPr lang="en-US" dirty="0" smtClean="0"/>
              <a:t>Be genuine.</a:t>
            </a:r>
          </a:p>
          <a:p>
            <a:r>
              <a:rPr lang="en-US" dirty="0" smtClean="0"/>
              <a:t>Express concern directly and honestly, and why you have concern.</a:t>
            </a:r>
          </a:p>
          <a:p>
            <a:r>
              <a:rPr lang="en-US" dirty="0" smtClean="0"/>
              <a:t>WAIT</a:t>
            </a:r>
          </a:p>
          <a:p>
            <a:r>
              <a:rPr lang="en-US" dirty="0" smtClean="0"/>
              <a:t>Expect to hear things you disagree with.</a:t>
            </a:r>
          </a:p>
          <a:p>
            <a:r>
              <a:rPr lang="en-US" dirty="0" smtClean="0"/>
              <a:t>Don’t interrupt.</a:t>
            </a:r>
          </a:p>
          <a:p>
            <a:r>
              <a:rPr lang="en-US" dirty="0" smtClean="0"/>
              <a:t>Allow silences.</a:t>
            </a:r>
          </a:p>
          <a:p>
            <a:r>
              <a:rPr lang="en-US" dirty="0" smtClean="0"/>
              <a:t>No advice giving without the request for it.</a:t>
            </a:r>
          </a:p>
          <a:p>
            <a:r>
              <a:rPr lang="en-US" dirty="0" smtClean="0"/>
              <a:t>Don’t give up trying to connect. </a:t>
            </a:r>
            <a:endParaRPr lang="en-US" dirty="0"/>
          </a:p>
        </p:txBody>
      </p:sp>
    </p:spTree>
    <p:extLst>
      <p:ext uri="{BB962C8B-B14F-4D97-AF65-F5344CB8AC3E}">
        <p14:creationId xmlns:p14="http://schemas.microsoft.com/office/powerpoint/2010/main" val="23439186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say when more help is needed…</a:t>
            </a:r>
            <a:endParaRPr lang="en-US" dirty="0"/>
          </a:p>
        </p:txBody>
      </p:sp>
      <p:sp>
        <p:nvSpPr>
          <p:cNvPr id="3" name="Content Placeholder 2"/>
          <p:cNvSpPr>
            <a:spLocks noGrp="1"/>
          </p:cNvSpPr>
          <p:nvPr>
            <p:ph idx="1"/>
          </p:nvPr>
        </p:nvSpPr>
        <p:spPr>
          <a:xfrm>
            <a:off x="1451579" y="2015732"/>
            <a:ext cx="9603275" cy="3954245"/>
          </a:xfrm>
        </p:spPr>
        <p:txBody>
          <a:bodyPr>
            <a:normAutofit lnSpcReduction="10000"/>
          </a:bodyPr>
          <a:lstStyle/>
          <a:p>
            <a:r>
              <a:rPr lang="en-US" dirty="0" smtClean="0"/>
              <a:t>I really appreciate that you trusted me with your problem. I hope you can continue to trust me when I tell you that Ms. Counselor is a great listener and has more training than I do to help you with this.</a:t>
            </a:r>
          </a:p>
          <a:p>
            <a:r>
              <a:rPr lang="en-US" dirty="0" smtClean="0"/>
              <a:t>Would you like to meet her together? </a:t>
            </a:r>
          </a:p>
          <a:p>
            <a:r>
              <a:rPr lang="en-US" dirty="0" smtClean="0"/>
              <a:t>How can I help you connect with her?</a:t>
            </a:r>
          </a:p>
          <a:p>
            <a:r>
              <a:rPr lang="en-US" dirty="0" smtClean="0"/>
              <a:t>Would you like me to speak with her first?</a:t>
            </a:r>
          </a:p>
          <a:p>
            <a:r>
              <a:rPr lang="en-US" dirty="0" smtClean="0"/>
              <a:t>I will help you in any way I can.</a:t>
            </a:r>
          </a:p>
          <a:p>
            <a:r>
              <a:rPr lang="en-US" dirty="0" smtClean="0"/>
              <a:t>I’m not leaving you.</a:t>
            </a:r>
          </a:p>
          <a:p>
            <a:r>
              <a:rPr lang="en-US" dirty="0" smtClean="0"/>
              <a:t>Let’s talk tomorrow.</a:t>
            </a:r>
          </a:p>
          <a:p>
            <a:endParaRPr lang="en-US" dirty="0"/>
          </a:p>
        </p:txBody>
      </p:sp>
    </p:spTree>
    <p:extLst>
      <p:ext uri="{BB962C8B-B14F-4D97-AF65-F5344CB8AC3E}">
        <p14:creationId xmlns:p14="http://schemas.microsoft.com/office/powerpoint/2010/main" val="3639162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talk about this thing called stress,  aka…the stuff that affects our mental health?</a:t>
            </a:r>
            <a:endParaRPr lang="en-US" dirty="0"/>
          </a:p>
        </p:txBody>
      </p:sp>
      <p:sp>
        <p:nvSpPr>
          <p:cNvPr id="3" name="Content Placeholder 2"/>
          <p:cNvSpPr>
            <a:spLocks noGrp="1"/>
          </p:cNvSpPr>
          <p:nvPr>
            <p:ph idx="1"/>
          </p:nvPr>
        </p:nvSpPr>
        <p:spPr/>
        <p:txBody>
          <a:bodyPr>
            <a:noAutofit/>
          </a:bodyPr>
          <a:lstStyle/>
          <a:p>
            <a:r>
              <a:rPr lang="en-US" sz="2400" dirty="0" smtClean="0"/>
              <a:t>Our mental health involves the influence of all the following states in combination: </a:t>
            </a:r>
          </a:p>
          <a:p>
            <a:pPr lvl="1"/>
            <a:r>
              <a:rPr lang="en-US" sz="2400" dirty="0" smtClean="0"/>
              <a:t>Social states</a:t>
            </a:r>
          </a:p>
          <a:p>
            <a:pPr lvl="1"/>
            <a:r>
              <a:rPr lang="en-US" sz="2400" dirty="0" smtClean="0"/>
              <a:t>Emotional states</a:t>
            </a:r>
          </a:p>
          <a:p>
            <a:pPr lvl="1"/>
            <a:r>
              <a:rPr lang="en-US" sz="2400" dirty="0" smtClean="0"/>
              <a:t>Psychological states</a:t>
            </a:r>
          </a:p>
          <a:p>
            <a:pPr marL="457200" lvl="1" indent="0">
              <a:buNone/>
            </a:pPr>
            <a:endParaRPr lang="en-US" sz="2400" dirty="0" smtClean="0"/>
          </a:p>
          <a:p>
            <a:pPr marL="457200" lvl="1" indent="0">
              <a:buNone/>
            </a:pPr>
            <a:r>
              <a:rPr lang="en-US" sz="2400" dirty="0" smtClean="0"/>
              <a:t>Generally, the person with good mental health has found balance in these areas</a:t>
            </a:r>
            <a:endParaRPr lang="en-US" sz="2400" dirty="0"/>
          </a:p>
        </p:txBody>
      </p:sp>
    </p:spTree>
    <p:extLst>
      <p:ext uri="{BB962C8B-B14F-4D97-AF65-F5344CB8AC3E}">
        <p14:creationId xmlns:p14="http://schemas.microsoft.com/office/powerpoint/2010/main" val="1991488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637419"/>
          </a:xfrm>
        </p:spPr>
        <p:txBody>
          <a:bodyPr/>
          <a:lstStyle/>
          <a:p>
            <a:r>
              <a:rPr lang="en-US" dirty="0" smtClean="0"/>
              <a:t>Last, but critical points…</a:t>
            </a:r>
            <a:endParaRPr lang="en-US" dirty="0"/>
          </a:p>
        </p:txBody>
      </p:sp>
      <p:sp>
        <p:nvSpPr>
          <p:cNvPr id="3" name="Content Placeholder 2"/>
          <p:cNvSpPr>
            <a:spLocks noGrp="1"/>
          </p:cNvSpPr>
          <p:nvPr>
            <p:ph idx="1"/>
          </p:nvPr>
        </p:nvSpPr>
        <p:spPr/>
        <p:txBody>
          <a:bodyPr/>
          <a:lstStyle/>
          <a:p>
            <a:r>
              <a:rPr lang="en-US" dirty="0" smtClean="0"/>
              <a:t>Believe in yourselves that you make a difference in student lives.  Each time you show caring and respect to a student, create an opportunity for connection, reduce isolation, be accessible, encouraging and approachable, you are laying groundwork for safety in the school environment.</a:t>
            </a:r>
          </a:p>
          <a:p>
            <a:r>
              <a:rPr lang="en-US" dirty="0" smtClean="0"/>
              <a:t>Students who could be disenfranchised with the busy school setting can find reprieve in the school libraries.</a:t>
            </a:r>
          </a:p>
          <a:p>
            <a:r>
              <a:rPr lang="en-US" dirty="0" smtClean="0"/>
              <a:t>Librarians have unique opportunities to form safe, non demanding connections with youth.</a:t>
            </a:r>
            <a:endParaRPr lang="en-US" dirty="0"/>
          </a:p>
        </p:txBody>
      </p:sp>
    </p:spTree>
    <p:extLst>
      <p:ext uri="{BB962C8B-B14F-4D97-AF65-F5344CB8AC3E}">
        <p14:creationId xmlns:p14="http://schemas.microsoft.com/office/powerpoint/2010/main" val="3337265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734135"/>
          </a:xfrm>
        </p:spPr>
        <p:txBody>
          <a:bodyPr/>
          <a:lstStyle/>
          <a:p>
            <a:r>
              <a:rPr lang="en-US" dirty="0" smtClean="0"/>
              <a:t>And please practice good self care</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When we practice good self care, we have a much better chance of maintaining a positive outlook, which translates to…</a:t>
            </a:r>
          </a:p>
          <a:p>
            <a:pPr lvl="1"/>
            <a:r>
              <a:rPr lang="en-US" sz="3200" dirty="0" smtClean="0"/>
              <a:t>Believing in the students we serve…</a:t>
            </a:r>
          </a:p>
          <a:p>
            <a:pPr lvl="2"/>
            <a:r>
              <a:rPr lang="en-US" sz="3200" dirty="0" smtClean="0"/>
              <a:t>And those students believing in themselves.</a:t>
            </a:r>
            <a:endParaRPr lang="en-US" sz="3200" dirty="0"/>
          </a:p>
        </p:txBody>
      </p:sp>
    </p:spTree>
    <p:extLst>
      <p:ext uri="{BB962C8B-B14F-4D97-AF65-F5344CB8AC3E}">
        <p14:creationId xmlns:p14="http://schemas.microsoft.com/office/powerpoint/2010/main" val="4251727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Thank you!</a:t>
            </a:r>
            <a:endParaRPr lang="en-US" sz="6600" b="1" dirty="0"/>
          </a:p>
        </p:txBody>
      </p:sp>
      <p:sp>
        <p:nvSpPr>
          <p:cNvPr id="3" name="Content Placeholder 2"/>
          <p:cNvSpPr>
            <a:spLocks noGrp="1"/>
          </p:cNvSpPr>
          <p:nvPr>
            <p:ph idx="1"/>
          </p:nvPr>
        </p:nvSpPr>
        <p:spPr/>
        <p:txBody>
          <a:bodyPr>
            <a:normAutofit/>
          </a:bodyPr>
          <a:lstStyle/>
          <a:p>
            <a:pPr marL="19050" lvl="0" indent="0" algn="ctr">
              <a:lnSpc>
                <a:spcPct val="100000"/>
              </a:lnSpc>
              <a:spcBef>
                <a:spcPts val="0"/>
              </a:spcBef>
              <a:buClr>
                <a:schemeClr val="dk1"/>
              </a:buClr>
              <a:buNone/>
            </a:pPr>
            <a:r>
              <a:rPr lang="en-US" sz="3200" b="1" dirty="0" smtClean="0">
                <a:solidFill>
                  <a:schemeClr val="accent6"/>
                </a:solidFill>
                <a:latin typeface="Arial"/>
                <a:ea typeface="Arial"/>
                <a:cs typeface="Arial"/>
                <a:sym typeface="Arial"/>
              </a:rPr>
              <a:t>Helpful Resources</a:t>
            </a:r>
          </a:p>
          <a:p>
            <a:pPr marL="342900" lvl="0" indent="-323850">
              <a:lnSpc>
                <a:spcPct val="100000"/>
              </a:lnSpc>
              <a:spcBef>
                <a:spcPts val="0"/>
              </a:spcBef>
              <a:buClr>
                <a:schemeClr val="dk1"/>
              </a:buClr>
              <a:buFont typeface="Arial"/>
              <a:buChar char="•"/>
            </a:pPr>
            <a:endParaRPr lang="en-US" dirty="0">
              <a:solidFill>
                <a:schemeClr val="dk1"/>
              </a:solidFill>
              <a:latin typeface="Arial"/>
              <a:ea typeface="Arial"/>
              <a:cs typeface="Arial"/>
              <a:sym typeface="Arial"/>
            </a:endParaRPr>
          </a:p>
          <a:p>
            <a:pPr marL="342900" lvl="0" indent="-323850">
              <a:lnSpc>
                <a:spcPct val="100000"/>
              </a:lnSpc>
              <a:spcBef>
                <a:spcPts val="0"/>
              </a:spcBef>
              <a:buClr>
                <a:schemeClr val="dk1"/>
              </a:buClr>
              <a:buFont typeface="Arial"/>
              <a:buChar char="•"/>
            </a:pPr>
            <a:r>
              <a:rPr lang="en-US" dirty="0" smtClean="0">
                <a:solidFill>
                  <a:schemeClr val="dk1"/>
                </a:solidFill>
                <a:latin typeface="Arial"/>
                <a:ea typeface="Arial"/>
                <a:cs typeface="Arial"/>
                <a:sym typeface="Arial"/>
              </a:rPr>
              <a:t>National </a:t>
            </a:r>
            <a:r>
              <a:rPr lang="en-US" dirty="0">
                <a:solidFill>
                  <a:schemeClr val="dk1"/>
                </a:solidFill>
                <a:latin typeface="Arial"/>
                <a:ea typeface="Arial"/>
                <a:cs typeface="Arial"/>
                <a:sym typeface="Arial"/>
              </a:rPr>
              <a:t>Institute of Mental Health: </a:t>
            </a:r>
            <a:r>
              <a:rPr lang="en-US" u="sng" dirty="0" smtClean="0">
                <a:solidFill>
                  <a:srgbClr val="0070C0"/>
                </a:solidFill>
                <a:latin typeface="Arial"/>
                <a:ea typeface="Arial"/>
                <a:cs typeface="Arial"/>
                <a:sym typeface="Arial"/>
              </a:rPr>
              <a:t>nimh.nih.gov</a:t>
            </a:r>
          </a:p>
          <a:p>
            <a:pPr marL="342900" lvl="0" indent="-323850">
              <a:lnSpc>
                <a:spcPct val="100000"/>
              </a:lnSpc>
              <a:spcBef>
                <a:spcPts val="0"/>
              </a:spcBef>
              <a:buClr>
                <a:schemeClr val="dk1"/>
              </a:buClr>
              <a:buFont typeface="Arial"/>
              <a:buChar char="•"/>
            </a:pPr>
            <a:r>
              <a:rPr lang="en-US" dirty="0" smtClean="0">
                <a:solidFill>
                  <a:schemeClr val="dk1"/>
                </a:solidFill>
                <a:latin typeface="Arial"/>
                <a:ea typeface="Arial"/>
                <a:cs typeface="Arial"/>
                <a:sym typeface="Arial"/>
              </a:rPr>
              <a:t>The </a:t>
            </a:r>
            <a:r>
              <a:rPr lang="en-US" dirty="0">
                <a:solidFill>
                  <a:schemeClr val="dk1"/>
                </a:solidFill>
                <a:latin typeface="Arial"/>
                <a:ea typeface="Arial"/>
                <a:cs typeface="Arial"/>
                <a:sym typeface="Arial"/>
              </a:rPr>
              <a:t>Brown University Child and Adolescent Behavior Letter: </a:t>
            </a:r>
            <a:r>
              <a:rPr lang="en-US" u="sng" dirty="0" smtClean="0">
                <a:solidFill>
                  <a:srgbClr val="0070C0"/>
                </a:solidFill>
                <a:latin typeface="Arial"/>
                <a:ea typeface="Arial"/>
                <a:cs typeface="Arial"/>
                <a:sym typeface="Arial"/>
              </a:rPr>
              <a:t>childadolescentbehavior.com</a:t>
            </a:r>
          </a:p>
          <a:p>
            <a:pPr marL="342900" lvl="0" indent="-323850">
              <a:lnSpc>
                <a:spcPct val="100000"/>
              </a:lnSpc>
              <a:spcBef>
                <a:spcPts val="0"/>
              </a:spcBef>
              <a:buClr>
                <a:schemeClr val="dk1"/>
              </a:buClr>
              <a:buFont typeface="Arial"/>
              <a:buChar char="•"/>
            </a:pPr>
            <a:r>
              <a:rPr lang="en-US" dirty="0" smtClean="0">
                <a:solidFill>
                  <a:schemeClr val="dk1"/>
                </a:solidFill>
                <a:latin typeface="Arial"/>
                <a:ea typeface="Arial"/>
                <a:cs typeface="Arial"/>
                <a:sym typeface="Arial"/>
              </a:rPr>
              <a:t>National </a:t>
            </a:r>
            <a:r>
              <a:rPr lang="en-US" dirty="0">
                <a:solidFill>
                  <a:schemeClr val="dk1"/>
                </a:solidFill>
                <a:latin typeface="Arial"/>
                <a:ea typeface="Arial"/>
                <a:cs typeface="Arial"/>
                <a:sym typeface="Arial"/>
              </a:rPr>
              <a:t>Alliance </a:t>
            </a:r>
            <a:r>
              <a:rPr lang="en-US" dirty="0"/>
              <a:t>on </a:t>
            </a:r>
            <a:r>
              <a:rPr lang="en-US" dirty="0">
                <a:solidFill>
                  <a:schemeClr val="dk1"/>
                </a:solidFill>
                <a:latin typeface="Arial"/>
                <a:ea typeface="Arial"/>
                <a:cs typeface="Arial"/>
                <a:sym typeface="Arial"/>
              </a:rPr>
              <a:t>Mental Illness</a:t>
            </a:r>
            <a:r>
              <a:rPr lang="en-US" dirty="0" smtClean="0">
                <a:solidFill>
                  <a:schemeClr val="dk1"/>
                </a:solidFill>
                <a:latin typeface="Arial"/>
                <a:ea typeface="Arial"/>
                <a:cs typeface="Arial"/>
                <a:sym typeface="Arial"/>
              </a:rPr>
              <a:t>:</a:t>
            </a:r>
            <a:r>
              <a:rPr lang="en-US" dirty="0" smtClean="0">
                <a:latin typeface="Arial"/>
                <a:ea typeface="Arial"/>
                <a:cs typeface="Arial"/>
                <a:sym typeface="Arial"/>
              </a:rPr>
              <a:t> </a:t>
            </a:r>
            <a:r>
              <a:rPr lang="en-US" u="sng" dirty="0" smtClean="0">
                <a:solidFill>
                  <a:srgbClr val="0070C0"/>
                </a:solidFill>
                <a:latin typeface="Arial"/>
                <a:ea typeface="Arial"/>
                <a:cs typeface="Arial"/>
                <a:sym typeface="Arial"/>
              </a:rPr>
              <a:t>nami.org</a:t>
            </a:r>
          </a:p>
          <a:p>
            <a:pPr marL="342900" lvl="0" indent="-323850">
              <a:lnSpc>
                <a:spcPct val="100000"/>
              </a:lnSpc>
              <a:spcBef>
                <a:spcPts val="540"/>
              </a:spcBef>
              <a:buClr>
                <a:schemeClr val="dk1"/>
              </a:buClr>
              <a:buFont typeface="Arial"/>
              <a:buChar char="•"/>
            </a:pPr>
            <a:r>
              <a:rPr lang="en-US" dirty="0" smtClean="0">
                <a:solidFill>
                  <a:schemeClr val="dk1"/>
                </a:solidFill>
                <a:latin typeface="Arial"/>
                <a:ea typeface="Arial"/>
                <a:cs typeface="Arial"/>
                <a:sym typeface="Arial"/>
              </a:rPr>
              <a:t>Minnesota </a:t>
            </a:r>
            <a:r>
              <a:rPr lang="en-US" dirty="0">
                <a:solidFill>
                  <a:schemeClr val="dk1"/>
                </a:solidFill>
                <a:latin typeface="Arial"/>
                <a:ea typeface="Arial"/>
                <a:cs typeface="Arial"/>
                <a:sym typeface="Arial"/>
              </a:rPr>
              <a:t>Association for Children’s Mental Health: </a:t>
            </a:r>
            <a:r>
              <a:rPr lang="en-US" u="sng" dirty="0" smtClean="0">
                <a:solidFill>
                  <a:srgbClr val="0070C0"/>
                </a:solidFill>
                <a:latin typeface="Arial"/>
                <a:ea typeface="Arial"/>
                <a:cs typeface="Arial"/>
                <a:sym typeface="Arial"/>
              </a:rPr>
              <a:t>macmh.org</a:t>
            </a:r>
            <a:endParaRPr lang="en-US" u="sng" dirty="0">
              <a:solidFill>
                <a:srgbClr val="0070C0"/>
              </a:solidFill>
              <a:latin typeface="Arial"/>
              <a:ea typeface="Arial"/>
              <a:cs typeface="Arial"/>
              <a:sym typeface="Arial"/>
              <a:hlinkClick r:id="rId2"/>
            </a:endParaRPr>
          </a:p>
          <a:p>
            <a:pPr marL="342900" lvl="0" indent="-323850">
              <a:lnSpc>
                <a:spcPct val="100000"/>
              </a:lnSpc>
              <a:spcBef>
                <a:spcPts val="540"/>
              </a:spcBef>
              <a:buClr>
                <a:srgbClr val="000000"/>
              </a:buClr>
              <a:buFont typeface="Arial"/>
              <a:buChar char="•"/>
            </a:pPr>
            <a:r>
              <a:rPr lang="en-US" dirty="0">
                <a:solidFill>
                  <a:srgbClr val="000000"/>
                </a:solidFill>
              </a:rPr>
              <a:t>Substance Abuse and Mental Health Service </a:t>
            </a:r>
            <a:r>
              <a:rPr lang="en-US" dirty="0" smtClean="0">
                <a:solidFill>
                  <a:srgbClr val="000000"/>
                </a:solidFill>
              </a:rPr>
              <a:t>Administration: </a:t>
            </a:r>
            <a:r>
              <a:rPr lang="en-US" u="sng" dirty="0" smtClean="0">
                <a:solidFill>
                  <a:srgbClr val="0070C0"/>
                </a:solidFill>
                <a:latin typeface="Arial" panose="020B0604020202020204" pitchFamily="34" charset="0"/>
                <a:cs typeface="Arial" panose="020B0604020202020204" pitchFamily="34" charset="0"/>
              </a:rPr>
              <a:t>SAMHSA.gov</a:t>
            </a:r>
            <a:endParaRPr lang="en-US" u="sng" dirty="0">
              <a:solidFill>
                <a:srgbClr val="0070C0"/>
              </a:solidFill>
              <a:latin typeface="Arial" panose="020B0604020202020204" pitchFamily="34" charset="0"/>
              <a:cs typeface="Arial" panose="020B0604020202020204" pitchFamily="34" charset="0"/>
              <a:hlinkClick r:id="rId3"/>
            </a:endParaRPr>
          </a:p>
          <a:p>
            <a:pPr marL="342900" lvl="0" indent="-323850">
              <a:lnSpc>
                <a:spcPct val="100000"/>
              </a:lnSpc>
              <a:spcBef>
                <a:spcPts val="540"/>
              </a:spcBef>
              <a:buClr>
                <a:srgbClr val="000000"/>
              </a:buClr>
              <a:buFont typeface="Arial"/>
              <a:buChar char="•"/>
            </a:pPr>
            <a:r>
              <a:rPr lang="en-US" dirty="0">
                <a:solidFill>
                  <a:srgbClr val="000000"/>
                </a:solidFill>
              </a:rPr>
              <a:t>Suicide Prevention Center of New York </a:t>
            </a:r>
            <a:r>
              <a:rPr lang="en-US" dirty="0" smtClean="0">
                <a:solidFill>
                  <a:srgbClr val="000000"/>
                </a:solidFill>
              </a:rPr>
              <a:t>State: </a:t>
            </a:r>
            <a:r>
              <a:rPr lang="en-US" u="sng" dirty="0" smtClean="0">
                <a:solidFill>
                  <a:srgbClr val="0070C0"/>
                </a:solidFill>
                <a:latin typeface="Arial" panose="020B0604020202020204" pitchFamily="34" charset="0"/>
                <a:cs typeface="Arial" panose="020B0604020202020204" pitchFamily="34" charset="0"/>
              </a:rPr>
              <a:t>preventsuicideny.org</a:t>
            </a:r>
            <a:endParaRPr lang="en-US" u="sng" dirty="0">
              <a:solidFill>
                <a:srgbClr val="0070C0"/>
              </a:solidFill>
              <a:latin typeface="Arial" panose="020B0604020202020204" pitchFamily="34" charset="0"/>
              <a:cs typeface="Arial" panose="020B0604020202020204" pitchFamily="34" charset="0"/>
              <a:hlinkClick r:id="rId4"/>
            </a:endParaRPr>
          </a:p>
        </p:txBody>
      </p:sp>
    </p:spTree>
    <p:extLst>
      <p:ext uri="{BB962C8B-B14F-4D97-AF65-F5344CB8AC3E}">
        <p14:creationId xmlns:p14="http://schemas.microsoft.com/office/powerpoint/2010/main" val="3210619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Text Placeholder 2"/>
          <p:cNvSpPr>
            <a:spLocks noGrp="1"/>
          </p:cNvSpPr>
          <p:nvPr>
            <p:ph type="body" idx="1"/>
          </p:nvPr>
        </p:nvSpPr>
        <p:spPr/>
        <p:txBody>
          <a:bodyPr>
            <a:normAutofit fontScale="92500"/>
          </a:bodyPr>
          <a:lstStyle/>
          <a:p>
            <a:r>
              <a:rPr lang="en-US" sz="3200" b="1" u="sng" dirty="0">
                <a:solidFill>
                  <a:srgbClr val="0070C0"/>
                </a:solidFill>
              </a:rPr>
              <a:t>http://www.ocmboces.org/youthdevelopment</a:t>
            </a:r>
            <a:endParaRPr lang="en-US" sz="3200" b="1" dirty="0"/>
          </a:p>
        </p:txBody>
      </p:sp>
    </p:spTree>
    <p:extLst>
      <p:ext uri="{BB962C8B-B14F-4D97-AF65-F5344CB8AC3E}">
        <p14:creationId xmlns:p14="http://schemas.microsoft.com/office/powerpoint/2010/main" val="395445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any time, we may be doing well or not so well…</a:t>
            </a:r>
            <a:br>
              <a:rPr lang="en-US" dirty="0" smtClean="0"/>
            </a:br>
            <a:endParaRPr lang="en-US" dirty="0"/>
          </a:p>
        </p:txBody>
      </p:sp>
      <p:sp>
        <p:nvSpPr>
          <p:cNvPr id="3" name="Content Placeholder 2"/>
          <p:cNvSpPr>
            <a:spLocks noGrp="1"/>
          </p:cNvSpPr>
          <p:nvPr>
            <p:ph idx="1"/>
          </p:nvPr>
        </p:nvSpPr>
        <p:spPr/>
        <p:txBody>
          <a:bodyPr>
            <a:normAutofit/>
          </a:bodyPr>
          <a:lstStyle/>
          <a:p>
            <a:r>
              <a:rPr lang="en-US" sz="2800" dirty="0" smtClean="0"/>
              <a:t>A problem or problems may overwhelm us</a:t>
            </a:r>
          </a:p>
          <a:p>
            <a:r>
              <a:rPr lang="en-US" sz="2800" dirty="0" smtClean="0"/>
              <a:t>An event may send a young person into a place of devastation...even when we adults may not even perceive or recognize that an event has occurred.</a:t>
            </a:r>
          </a:p>
          <a:p>
            <a:r>
              <a:rPr lang="en-US" sz="2800" dirty="0" smtClean="0"/>
              <a:t>Example of panic episode with Brad</a:t>
            </a:r>
          </a:p>
        </p:txBody>
      </p:sp>
    </p:spTree>
    <p:extLst>
      <p:ext uri="{BB962C8B-B14F-4D97-AF65-F5344CB8AC3E}">
        <p14:creationId xmlns:p14="http://schemas.microsoft.com/office/powerpoint/2010/main" val="283590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 need to talk about mental Health… why???</a:t>
            </a:r>
            <a:endParaRPr lang="en-US" dirty="0"/>
          </a:p>
        </p:txBody>
      </p:sp>
      <p:sp>
        <p:nvSpPr>
          <p:cNvPr id="3" name="Content Placeholder 2"/>
          <p:cNvSpPr>
            <a:spLocks noGrp="1"/>
          </p:cNvSpPr>
          <p:nvPr>
            <p:ph idx="1"/>
          </p:nvPr>
        </p:nvSpPr>
        <p:spPr>
          <a:xfrm>
            <a:off x="1451579" y="1644162"/>
            <a:ext cx="9603275" cy="4721470"/>
          </a:xfrm>
        </p:spPr>
        <p:txBody>
          <a:bodyPr>
            <a:normAutofit/>
          </a:bodyPr>
          <a:lstStyle/>
          <a:p>
            <a:r>
              <a:rPr lang="en-US" dirty="0" smtClean="0"/>
              <a:t>Because mental health challenges are </a:t>
            </a:r>
            <a:r>
              <a:rPr lang="en-US" sz="4000" dirty="0" smtClean="0">
                <a:solidFill>
                  <a:srgbClr val="00B050"/>
                </a:solidFill>
              </a:rPr>
              <a:t>common!!</a:t>
            </a:r>
          </a:p>
          <a:p>
            <a:pPr lvl="1"/>
            <a:r>
              <a:rPr lang="en-US" b="1" dirty="0" smtClean="0">
                <a:solidFill>
                  <a:schemeClr val="accent5"/>
                </a:solidFill>
              </a:rPr>
              <a:t>One in 5 Americans </a:t>
            </a:r>
            <a:r>
              <a:rPr lang="en-US" sz="1200" b="1" dirty="0" smtClean="0">
                <a:solidFill>
                  <a:schemeClr val="tx2"/>
                </a:solidFill>
              </a:rPr>
              <a:t>*</a:t>
            </a:r>
          </a:p>
          <a:p>
            <a:pPr lvl="1"/>
            <a:r>
              <a:rPr lang="en-US" b="1" dirty="0" smtClean="0">
                <a:solidFill>
                  <a:schemeClr val="accent5"/>
                </a:solidFill>
              </a:rPr>
              <a:t>57% lifetime </a:t>
            </a:r>
            <a:r>
              <a:rPr lang="en-US" sz="1100" b="1" dirty="0" smtClean="0">
                <a:solidFill>
                  <a:schemeClr val="tx2"/>
                </a:solidFill>
              </a:rPr>
              <a:t>*</a:t>
            </a:r>
          </a:p>
          <a:p>
            <a:pPr lvl="1"/>
            <a:r>
              <a:rPr lang="en-US" b="1" dirty="0" smtClean="0">
                <a:solidFill>
                  <a:schemeClr val="accent5"/>
                </a:solidFill>
              </a:rPr>
              <a:t>1 in 14 employees suffer from depression </a:t>
            </a:r>
            <a:r>
              <a:rPr lang="en-US" sz="1100" b="1" dirty="0" smtClean="0">
                <a:solidFill>
                  <a:schemeClr val="tx2"/>
                </a:solidFill>
              </a:rPr>
              <a:t>**</a:t>
            </a:r>
          </a:p>
          <a:p>
            <a:pPr lvl="1"/>
            <a:r>
              <a:rPr lang="en-US" b="1" dirty="0" smtClean="0">
                <a:solidFill>
                  <a:schemeClr val="accent5"/>
                </a:solidFill>
              </a:rPr>
              <a:t>10% of 12 and older addicted to d and a </a:t>
            </a:r>
            <a:r>
              <a:rPr lang="en-US" sz="1100" b="1" dirty="0" smtClean="0">
                <a:solidFill>
                  <a:schemeClr val="tx2"/>
                </a:solidFill>
              </a:rPr>
              <a:t>****</a:t>
            </a:r>
          </a:p>
          <a:p>
            <a:pPr lvl="1"/>
            <a:r>
              <a:rPr lang="en-US" b="1" dirty="0" smtClean="0">
                <a:solidFill>
                  <a:schemeClr val="accent5"/>
                </a:solidFill>
              </a:rPr>
              <a:t>90% suicide deaths have a mh condition </a:t>
            </a:r>
            <a:r>
              <a:rPr lang="en-US" sz="1100" b="1" dirty="0" smtClean="0">
                <a:solidFill>
                  <a:schemeClr val="tx2"/>
                </a:solidFill>
              </a:rPr>
              <a:t>***</a:t>
            </a:r>
          </a:p>
          <a:p>
            <a:pPr lvl="1">
              <a:lnSpc>
                <a:spcPct val="100000"/>
              </a:lnSpc>
            </a:pPr>
            <a:r>
              <a:rPr lang="en-US" b="1" dirty="0" smtClean="0">
                <a:solidFill>
                  <a:schemeClr val="accent5"/>
                </a:solidFill>
              </a:rPr>
              <a:t>US suicide rate 2x homicide rate </a:t>
            </a:r>
            <a:r>
              <a:rPr lang="en-US" sz="1100" b="1" dirty="0" smtClean="0"/>
              <a:t>*****</a:t>
            </a:r>
          </a:p>
          <a:p>
            <a:pPr lvl="1">
              <a:lnSpc>
                <a:spcPct val="100000"/>
              </a:lnSpc>
              <a:buFont typeface="Wingdings" panose="05000000000000000000" pitchFamily="2" charset="2"/>
              <a:buChar char="v"/>
            </a:pPr>
            <a:endParaRPr lang="en-US" sz="1100" dirty="0" smtClean="0"/>
          </a:p>
          <a:p>
            <a:pPr lvl="0">
              <a:spcBef>
                <a:spcPts val="0"/>
              </a:spcBef>
              <a:buNone/>
            </a:pPr>
            <a:r>
              <a:rPr lang="en-US" sz="1000" i="1" dirty="0" smtClean="0"/>
              <a:t>* </a:t>
            </a:r>
            <a:r>
              <a:rPr lang="en-US" sz="1000" i="1" dirty="0"/>
              <a:t>Mental Health Association of Maryland, Missouri Department of Mental Health, and National Council for Behavioral Health (2012), </a:t>
            </a:r>
            <a:r>
              <a:rPr lang="en-US" sz="1000" i="1" u="sng" dirty="0"/>
              <a:t>Youth Mental</a:t>
            </a:r>
            <a:r>
              <a:rPr lang="en-US" sz="1000" i="1" dirty="0"/>
              <a:t> </a:t>
            </a:r>
            <a:r>
              <a:rPr lang="en-US" sz="1000" i="1" u="sng" dirty="0"/>
              <a:t>Health First Aid USA for Adults Assisting Young People,</a:t>
            </a:r>
            <a:r>
              <a:rPr lang="en-US" sz="1000" i="1" dirty="0"/>
              <a:t> page 5.</a:t>
            </a:r>
          </a:p>
          <a:p>
            <a:pPr lvl="0">
              <a:spcBef>
                <a:spcPts val="0"/>
              </a:spcBef>
              <a:buNone/>
            </a:pPr>
            <a:r>
              <a:rPr lang="en-US" sz="1000" i="1" dirty="0"/>
              <a:t>** Suicide Prevention Center of New York State</a:t>
            </a:r>
            <a:r>
              <a:rPr lang="en-US" sz="1000" i="1" dirty="0" smtClean="0"/>
              <a:t>, </a:t>
            </a:r>
            <a:r>
              <a:rPr lang="en-US" sz="1000" i="1" u="sng" dirty="0" smtClean="0">
                <a:solidFill>
                  <a:srgbClr val="0070C0"/>
                </a:solidFill>
              </a:rPr>
              <a:t>www.preventsuicideny.org</a:t>
            </a:r>
          </a:p>
          <a:p>
            <a:pPr lvl="0">
              <a:spcBef>
                <a:spcPts val="0"/>
              </a:spcBef>
              <a:buNone/>
            </a:pPr>
            <a:r>
              <a:rPr lang="en-US" sz="1000" i="1" dirty="0" smtClean="0"/>
              <a:t>*** </a:t>
            </a:r>
            <a:r>
              <a:rPr lang="en-US" sz="1000" i="1" dirty="0"/>
              <a:t>National Alliance on Mental Illness, </a:t>
            </a:r>
            <a:r>
              <a:rPr lang="en-US" sz="1000" i="1" u="sng" dirty="0"/>
              <a:t>Mental Health Facts, Children and Teens</a:t>
            </a:r>
            <a:r>
              <a:rPr lang="en-US" sz="1000" i="1" dirty="0" smtClean="0"/>
              <a:t>, </a:t>
            </a:r>
            <a:r>
              <a:rPr lang="en-US" sz="1000" i="1" u="sng" dirty="0" smtClean="0">
                <a:solidFill>
                  <a:srgbClr val="0070C0"/>
                </a:solidFill>
              </a:rPr>
              <a:t>www.nami.org</a:t>
            </a:r>
            <a:endParaRPr lang="en-US" sz="1000" i="1" u="sng" dirty="0" smtClean="0">
              <a:solidFill>
                <a:srgbClr val="0070C0"/>
              </a:solidFill>
              <a:hlinkClick r:id="rId3"/>
            </a:endParaRPr>
          </a:p>
          <a:p>
            <a:pPr>
              <a:spcBef>
                <a:spcPts val="0"/>
              </a:spcBef>
              <a:buNone/>
            </a:pPr>
            <a:r>
              <a:rPr lang="en-US" sz="1000" i="1" dirty="0" smtClean="0">
                <a:solidFill>
                  <a:schemeClr val="dk1"/>
                </a:solidFill>
              </a:rPr>
              <a:t>****</a:t>
            </a:r>
            <a:r>
              <a:rPr lang="en-US" sz="1000" i="1" dirty="0">
                <a:solidFill>
                  <a:schemeClr val="dk1"/>
                </a:solidFill>
              </a:rPr>
              <a:t>The Campaign to Change Direction</a:t>
            </a:r>
            <a:r>
              <a:rPr lang="en-US" sz="1000" i="1" dirty="0" smtClean="0">
                <a:solidFill>
                  <a:schemeClr val="dk1"/>
                </a:solidFill>
              </a:rPr>
              <a:t>, </a:t>
            </a:r>
            <a:r>
              <a:rPr lang="en-US" sz="1000" i="1" u="sng" dirty="0" smtClean="0">
                <a:solidFill>
                  <a:srgbClr val="0070C0"/>
                </a:solidFill>
              </a:rPr>
              <a:t>www.changedirection.org</a:t>
            </a:r>
            <a:endParaRPr lang="en-US" sz="1000" i="1" u="sng" dirty="0" smtClean="0">
              <a:solidFill>
                <a:srgbClr val="0070C0"/>
              </a:solidFill>
              <a:hlinkClick r:id="rId4"/>
            </a:endParaRPr>
          </a:p>
          <a:p>
            <a:pPr>
              <a:spcBef>
                <a:spcPts val="0"/>
              </a:spcBef>
              <a:buNone/>
            </a:pPr>
            <a:r>
              <a:rPr lang="en-US" sz="1000" i="1" dirty="0" smtClean="0">
                <a:solidFill>
                  <a:schemeClr val="dk1"/>
                </a:solidFill>
              </a:rPr>
              <a:t>*****10 </a:t>
            </a:r>
            <a:r>
              <a:rPr lang="en-US" sz="1000" i="1" dirty="0">
                <a:solidFill>
                  <a:schemeClr val="dk1"/>
                </a:solidFill>
              </a:rPr>
              <a:t>Leading Causes of Death, United States, 2014, All Races, Both Sexes. National Center For Injury Prevention and Control, Centers for Disease Control and Prevention</a:t>
            </a:r>
            <a:endParaRPr lang="en-US" sz="1000" i="1" u="sng" dirty="0" smtClean="0">
              <a:solidFill>
                <a:schemeClr val="hlink"/>
              </a:solidFill>
              <a:hlinkClick r:id="rId4"/>
            </a:endParaRPr>
          </a:p>
          <a:p>
            <a:pPr>
              <a:spcBef>
                <a:spcPts val="0"/>
              </a:spcBef>
              <a:buNone/>
            </a:pPr>
            <a:endParaRPr lang="en-US" sz="1000" i="1" u="sng" dirty="0">
              <a:solidFill>
                <a:schemeClr val="hlink"/>
              </a:solidFill>
              <a:hlinkClick r:id="rId4"/>
            </a:endParaRPr>
          </a:p>
          <a:p>
            <a:pPr lvl="0">
              <a:spcBef>
                <a:spcPts val="0"/>
              </a:spcBef>
              <a:buNone/>
            </a:pPr>
            <a:endParaRPr lang="en-US" sz="1000" i="1" u="sng" dirty="0" smtClean="0">
              <a:hlinkClick r:id="rId3"/>
            </a:endParaRPr>
          </a:p>
          <a:p>
            <a:pPr lvl="1">
              <a:buFont typeface="Wingdings" panose="05000000000000000000" pitchFamily="2" charset="2"/>
              <a:buChar char="v"/>
            </a:pPr>
            <a:endParaRPr lang="en-US" dirty="0">
              <a:solidFill>
                <a:schemeClr val="accent5"/>
              </a:solidFill>
            </a:endParaRPr>
          </a:p>
        </p:txBody>
      </p:sp>
    </p:spTree>
    <p:extLst>
      <p:ext uri="{BB962C8B-B14F-4D97-AF65-F5344CB8AC3E}">
        <p14:creationId xmlns:p14="http://schemas.microsoft.com/office/powerpoint/2010/main" val="2687179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Why are mental health challenges so common now?</a:t>
            </a:r>
            <a:endParaRPr lang="en-US" dirty="0"/>
          </a:p>
        </p:txBody>
      </p:sp>
      <p:sp>
        <p:nvSpPr>
          <p:cNvPr id="3" name="Content Placeholder 2"/>
          <p:cNvSpPr>
            <a:spLocks noGrp="1"/>
          </p:cNvSpPr>
          <p:nvPr>
            <p:ph idx="1"/>
          </p:nvPr>
        </p:nvSpPr>
        <p:spPr/>
        <p:txBody>
          <a:bodyPr>
            <a:normAutofit fontScale="62500" lnSpcReduction="20000"/>
          </a:bodyPr>
          <a:lstStyle/>
          <a:p>
            <a:r>
              <a:rPr lang="en-US" sz="3400" dirty="0" smtClean="0"/>
              <a:t>Post 9/11</a:t>
            </a:r>
          </a:p>
          <a:p>
            <a:r>
              <a:rPr lang="en-US" sz="3400" dirty="0" smtClean="0"/>
              <a:t>Terrorism, national lack of safety</a:t>
            </a:r>
          </a:p>
          <a:p>
            <a:r>
              <a:rPr lang="en-US" sz="3400" dirty="0" smtClean="0"/>
              <a:t>Economic, political insecurity and upheaval</a:t>
            </a:r>
          </a:p>
          <a:p>
            <a:r>
              <a:rPr lang="en-US" sz="3400" dirty="0" smtClean="0"/>
              <a:t>Puberty when technology and social media is rapidly changing/ taking off</a:t>
            </a:r>
          </a:p>
          <a:p>
            <a:r>
              <a:rPr lang="en-US" sz="3400" dirty="0" smtClean="0"/>
              <a:t>Pressure...pressure from phones, social pressure, career pressure, pressure to succeed</a:t>
            </a:r>
          </a:p>
          <a:p>
            <a:r>
              <a:rPr lang="en-US" sz="3400" dirty="0" smtClean="0"/>
              <a:t>Climate change</a:t>
            </a:r>
          </a:p>
          <a:p>
            <a:r>
              <a:rPr lang="en-US" sz="3400" dirty="0" smtClean="0"/>
              <a:t>Sexism, racism, other isms..</a:t>
            </a:r>
          </a:p>
          <a:p>
            <a:endParaRPr lang="en-US" dirty="0"/>
          </a:p>
        </p:txBody>
      </p:sp>
    </p:spTree>
    <p:extLst>
      <p:ext uri="{BB962C8B-B14F-4D97-AF65-F5344CB8AC3E}">
        <p14:creationId xmlns:p14="http://schemas.microsoft.com/office/powerpoint/2010/main" val="27091917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 of onset</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69086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Early detection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37723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Noticing is the key</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796724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a student who may be in emotional pain and need help:</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a:t>Personality </a:t>
            </a:r>
            <a:r>
              <a:rPr lang="en-US" sz="3200" dirty="0" smtClean="0"/>
              <a:t>changes</a:t>
            </a:r>
            <a:endParaRPr lang="en-US" dirty="0"/>
          </a:p>
          <a:p>
            <a:r>
              <a:rPr lang="en-US" sz="2400" dirty="0"/>
              <a:t>You may notice sudden or gradual changes in the way that someone typically behaves.</a:t>
            </a:r>
          </a:p>
          <a:p>
            <a:r>
              <a:rPr lang="en-US" sz="2400" dirty="0"/>
              <a:t>People in this situation may behave in ways that don't seem to fit their values, or the </a:t>
            </a:r>
            <a:r>
              <a:rPr lang="en-US" sz="2400" dirty="0" smtClean="0"/>
              <a:t>person may </a:t>
            </a:r>
            <a:r>
              <a:rPr lang="en-US" sz="2400" dirty="0"/>
              <a:t>just seem different</a:t>
            </a:r>
            <a:r>
              <a:rPr lang="en-US" sz="2400" dirty="0" smtClean="0"/>
              <a:t>.</a:t>
            </a:r>
          </a:p>
          <a:p>
            <a:r>
              <a:rPr lang="en-US" sz="2400" dirty="0" smtClean="0"/>
              <a:t>Excessive worry, lack of interest in anything, decrease in energy</a:t>
            </a:r>
            <a:endParaRPr lang="en-US" sz="2400" dirty="0"/>
          </a:p>
        </p:txBody>
      </p:sp>
    </p:spTree>
    <p:extLst>
      <p:ext uri="{BB962C8B-B14F-4D97-AF65-F5344CB8AC3E}">
        <p14:creationId xmlns:p14="http://schemas.microsoft.com/office/powerpoint/2010/main" val="2115466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409</TotalTime>
  <Words>1606</Words>
  <Application>Microsoft Office PowerPoint</Application>
  <PresentationFormat>Widescreen</PresentationFormat>
  <Paragraphs>147</Paragraphs>
  <Slides>23</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Gill Sans MT</vt:lpstr>
      <vt:lpstr>Wingdings</vt:lpstr>
      <vt:lpstr>Gallery</vt:lpstr>
      <vt:lpstr> when Stress Walks in the door</vt:lpstr>
      <vt:lpstr>Why talk about this thing called stress,  aka…the stuff that affects our mental health?</vt:lpstr>
      <vt:lpstr>At any time, we may be doing well or not so well… </vt:lpstr>
      <vt:lpstr>We need to talk about mental Health… why???</vt:lpstr>
      <vt:lpstr> Why are mental health challenges so common now?</vt:lpstr>
      <vt:lpstr>Age of onset</vt:lpstr>
      <vt:lpstr>Early detection</vt:lpstr>
      <vt:lpstr>Noticing is the key</vt:lpstr>
      <vt:lpstr>Signs of a student who may be in emotional pain and need help:</vt:lpstr>
      <vt:lpstr>More Signs of a student under distress:</vt:lpstr>
      <vt:lpstr>MORE Signs :</vt:lpstr>
      <vt:lpstr>More Signs :</vt:lpstr>
      <vt:lpstr>More Signs :</vt:lpstr>
      <vt:lpstr>So…what can we do? </vt:lpstr>
      <vt:lpstr>Approach</vt:lpstr>
      <vt:lpstr>Students have described the qualities of the adults they could trust:</vt:lpstr>
      <vt:lpstr>More qualities of trusted adults from students:</vt:lpstr>
      <vt:lpstr>Additional tips when approaching:</vt:lpstr>
      <vt:lpstr>Things to say when more help is needed…</vt:lpstr>
      <vt:lpstr>Last, but critical points…</vt:lpstr>
      <vt:lpstr>And please practice good self care</vt:lpstr>
      <vt:lpstr>Thank you!</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Stress Walks in the door</dc:title>
  <dc:creator>OCM BOCES</dc:creator>
  <cp:lastModifiedBy>OCM BOCES</cp:lastModifiedBy>
  <cp:revision>38</cp:revision>
  <dcterms:created xsi:type="dcterms:W3CDTF">2017-10-10T15:24:42Z</dcterms:created>
  <dcterms:modified xsi:type="dcterms:W3CDTF">2017-10-27T14:41:36Z</dcterms:modified>
</cp:coreProperties>
</file>