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9" r:id="rId4"/>
    <p:sldId id="260" r:id="rId5"/>
    <p:sldId id="279" r:id="rId6"/>
    <p:sldId id="261" r:id="rId7"/>
    <p:sldId id="271" r:id="rId8"/>
    <p:sldId id="272" r:id="rId9"/>
    <p:sldId id="285" r:id="rId10"/>
    <p:sldId id="273" r:id="rId11"/>
    <p:sldId id="275" r:id="rId12"/>
    <p:sldId id="269" r:id="rId13"/>
    <p:sldId id="258" r:id="rId14"/>
    <p:sldId id="263" r:id="rId15"/>
    <p:sldId id="264" r:id="rId16"/>
    <p:sldId id="282" r:id="rId17"/>
    <p:sldId id="290" r:id="rId18"/>
    <p:sldId id="291" r:id="rId19"/>
    <p:sldId id="292" r:id="rId20"/>
    <p:sldId id="270" r:id="rId21"/>
    <p:sldId id="278" r:id="rId22"/>
    <p:sldId id="281" r:id="rId23"/>
    <p:sldId id="276" r:id="rId24"/>
    <p:sldId id="277" r:id="rId25"/>
    <p:sldId id="280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0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4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8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6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7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7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6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4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8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zieno@scsd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Mastery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Emily Zieno</a:t>
            </a:r>
          </a:p>
          <a:p>
            <a:r>
              <a:rPr lang="en-US" dirty="0" smtClean="0"/>
              <a:t>Library Media Specialist, SCSD</a:t>
            </a:r>
          </a:p>
          <a:p>
            <a:r>
              <a:rPr lang="en-US" dirty="0" smtClean="0"/>
              <a:t>10/26/16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authentic assessment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Within each phase of the inquiry process, students will be demonstrating a benchmark skill, to be assessed while the project is underway </a:t>
            </a:r>
          </a:p>
          <a:p>
            <a:r>
              <a:rPr lang="en-US" dirty="0" smtClean="0"/>
              <a:t>Set expectations and model what mastery of each skill looks like</a:t>
            </a:r>
          </a:p>
          <a:p>
            <a:r>
              <a:rPr lang="en-US" dirty="0" smtClean="0"/>
              <a:t>Use rubrics where appropriate</a:t>
            </a:r>
          </a:p>
          <a:p>
            <a:r>
              <a:rPr lang="en-US" dirty="0" smtClean="0"/>
              <a:t>Use student work- notes, graphic organizers, etc. to assess skills</a:t>
            </a:r>
          </a:p>
          <a:p>
            <a:r>
              <a:rPr lang="en-US" dirty="0" smtClean="0"/>
              <a:t>Also use observation to assess skills</a:t>
            </a:r>
          </a:p>
          <a:p>
            <a:r>
              <a:rPr lang="en-US" dirty="0" smtClean="0"/>
              <a:t>Authentic assessment data is recorded in the “Comments” section </a:t>
            </a:r>
          </a:p>
          <a:p>
            <a:r>
              <a:rPr lang="en-US" dirty="0" smtClean="0"/>
              <a:t>Meaningful, specific feedback is always given in a timely manner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continuous formative assessment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While teaching, various methods are used to gauge student understanding of material being taught</a:t>
            </a:r>
          </a:p>
          <a:p>
            <a:r>
              <a:rPr lang="en-US" dirty="0" smtClean="0"/>
              <a:t>Methods of eliciting student feedback</a:t>
            </a:r>
          </a:p>
          <a:p>
            <a:r>
              <a:rPr lang="en-US" dirty="0" smtClean="0"/>
              <a:t>Questioning</a:t>
            </a:r>
          </a:p>
          <a:p>
            <a:pPr lvl="1"/>
            <a:r>
              <a:rPr lang="en-US" dirty="0" smtClean="0"/>
              <a:t>Silly things to elicit response (hands on head if you think… or hands on knees if you think…)</a:t>
            </a:r>
          </a:p>
          <a:p>
            <a:pPr lvl="1"/>
            <a:r>
              <a:rPr lang="en-US" dirty="0" smtClean="0"/>
              <a:t>Thumbs up/ thumbs down</a:t>
            </a:r>
          </a:p>
          <a:p>
            <a:pPr lvl="1"/>
            <a:r>
              <a:rPr lang="en-US" dirty="0" smtClean="0"/>
              <a:t>Dry erase boards or signal cards</a:t>
            </a:r>
          </a:p>
          <a:p>
            <a:pPr lvl="1"/>
            <a:r>
              <a:rPr lang="en-US" dirty="0" smtClean="0"/>
              <a:t>Shapes on TOD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Observation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What do I see specific kids struggle with? What strengths do specific kids have? </a:t>
            </a:r>
          </a:p>
          <a:p>
            <a:pPr lvl="1">
              <a:buClr>
                <a:srgbClr val="83992A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data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Overall data</a:t>
            </a:r>
          </a:p>
          <a:p>
            <a:pPr lvl="1"/>
            <a:r>
              <a:rPr lang="en-US" dirty="0" smtClean="0"/>
              <a:t>Whole group instruction </a:t>
            </a:r>
          </a:p>
          <a:p>
            <a:pPr lvl="1"/>
            <a:r>
              <a:rPr lang="en-US" dirty="0" smtClean="0"/>
              <a:t>Helps me reflect on teaching practices/lessons </a:t>
            </a:r>
          </a:p>
          <a:p>
            <a:pPr lvl="1"/>
            <a:r>
              <a:rPr lang="en-US" dirty="0" smtClean="0"/>
              <a:t>Do I need to reteach a specific skill? Present information a different way? 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Individual data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Information for conferencing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Offering feedback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Create specific groupings, create specific activities based on data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Combination of ALL pieces of data that inform and drive instruction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83992A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83992A"/>
              </a:buClr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83992A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assessment?! 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driven instruction requires meaningful assessment in order to effectively:</a:t>
            </a:r>
          </a:p>
          <a:p>
            <a:pPr lvl="1"/>
            <a:r>
              <a:rPr lang="en-US" dirty="0" smtClean="0"/>
              <a:t>Get to know my kids better!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ifferentiate instruction </a:t>
            </a:r>
          </a:p>
          <a:p>
            <a:pPr lvl="1"/>
            <a:r>
              <a:rPr lang="en-US" dirty="0" smtClean="0"/>
              <a:t>Create like groups or mixed groups that continually change </a:t>
            </a:r>
          </a:p>
          <a:p>
            <a:pPr lvl="1"/>
            <a:r>
              <a:rPr lang="en-US" dirty="0" smtClean="0"/>
              <a:t>Pull small groups for re-teaching purposes</a:t>
            </a:r>
          </a:p>
          <a:p>
            <a:pPr lvl="1"/>
            <a:r>
              <a:rPr lang="en-US" dirty="0" smtClean="0"/>
              <a:t>Conference with individual students </a:t>
            </a:r>
          </a:p>
          <a:p>
            <a:pPr lvl="1"/>
            <a:r>
              <a:rPr lang="en-US" dirty="0" smtClean="0"/>
              <a:t>Creates a confidence with students- they know instructional choices are deliberate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Create/Collect/Analyze/Store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assessments? Check!</a:t>
            </a:r>
          </a:p>
          <a:p>
            <a:r>
              <a:rPr lang="en-US" dirty="0" smtClean="0"/>
              <a:t>Collect data? Check!</a:t>
            </a:r>
          </a:p>
          <a:p>
            <a:r>
              <a:rPr lang="en-US" dirty="0" smtClean="0"/>
              <a:t>Analyze data? Check!</a:t>
            </a:r>
          </a:p>
          <a:p>
            <a:r>
              <a:rPr lang="en-US" dirty="0" smtClean="0"/>
              <a:t>Store data? … How do I do that?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 work</a:t>
            </a:r>
          </a:p>
          <a:p>
            <a:r>
              <a:rPr lang="en-US" dirty="0" smtClean="0"/>
              <a:t>Assessment results</a:t>
            </a:r>
          </a:p>
          <a:p>
            <a:r>
              <a:rPr lang="en-US" dirty="0" smtClean="0"/>
              <a:t>Benchmark Tracking Sheet- list of all IFC benchmark skills for grade level</a:t>
            </a:r>
          </a:p>
          <a:p>
            <a:pPr lvl="1"/>
            <a:r>
              <a:rPr lang="en-US" dirty="0" smtClean="0"/>
              <a:t>Skills are checked off when mastery has been achieved</a:t>
            </a:r>
          </a:p>
          <a:p>
            <a:pPr lvl="1"/>
            <a:r>
              <a:rPr lang="en-US" dirty="0" smtClean="0"/>
              <a:t>By end of year, ALL skills should be checked off</a:t>
            </a:r>
          </a:p>
          <a:p>
            <a:pPr lvl="1"/>
            <a:r>
              <a:rPr lang="en-US" dirty="0" smtClean="0"/>
              <a:t>Goal #1- Demonstrate mastery of each IFC priority benchmark skill</a:t>
            </a:r>
          </a:p>
          <a:p>
            <a:pPr lvl="1"/>
            <a:r>
              <a:rPr lang="en-US" dirty="0" smtClean="0"/>
              <a:t>Goal #2- If students demonstrate mastery, then students must be challenged and instruction must reflect the need</a:t>
            </a:r>
          </a:p>
        </p:txBody>
      </p:sp>
    </p:spTree>
    <p:extLst>
      <p:ext uri="{BB962C8B-B14F-4D97-AF65-F5344CB8AC3E}">
        <p14:creationId xmlns:p14="http://schemas.microsoft.com/office/powerpoint/2010/main" val="40587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grade level has listed all IFC priority benchmark skills, using the Stripling Model of Inquiry </a:t>
            </a:r>
          </a:p>
          <a:p>
            <a:r>
              <a:rPr lang="en-US" dirty="0" smtClean="0"/>
              <a:t>Post additional signage when skill has been taught through a specific project</a:t>
            </a:r>
          </a:p>
          <a:p>
            <a:r>
              <a:rPr lang="en-US" dirty="0" smtClean="0"/>
              <a:t>Visual for students – I have learned this skill</a:t>
            </a:r>
          </a:p>
          <a:p>
            <a:r>
              <a:rPr lang="en-US" dirty="0" smtClean="0"/>
              <a:t>Visual for staff- LMS teaches the inquiry process with specific benchmark skills and is an educator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9587"/>
            <a:ext cx="4381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9587"/>
            <a:ext cx="4381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9587"/>
            <a:ext cx="4381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Library Media Specialist @ Clary Middle School, SCSD, 7 years</a:t>
            </a:r>
          </a:p>
          <a:p>
            <a:endParaRPr lang="en-US" dirty="0"/>
          </a:p>
          <a:p>
            <a:r>
              <a:rPr lang="en-US" dirty="0" smtClean="0"/>
              <a:t>Creating Assessments, Collecting Data, Analyzing Data for Instructional Decisions, and Storing Data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Philosophy of role of LMS</a:t>
            </a:r>
          </a:p>
          <a:p>
            <a:pPr lvl="1"/>
            <a:r>
              <a:rPr lang="en-US" dirty="0" smtClean="0"/>
              <a:t>Balance between providing good instruction and instilling a passion for reading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examples- Student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 skills assessment 3 times a year on Castle Learning </a:t>
            </a:r>
          </a:p>
          <a:p>
            <a:r>
              <a:rPr lang="en-US" dirty="0" smtClean="0"/>
              <a:t>Every time I go to the library for a project, I take a pre/post project self-assessment of the benchmark skills being taught for that particular assignment. I fill out a ticket out the door every day, where I rate my learning, based on the skills being taught. I’m also assessed based on rubrics and teacher observation.</a:t>
            </a:r>
          </a:p>
          <a:p>
            <a:r>
              <a:rPr lang="en-US" dirty="0" smtClean="0"/>
              <a:t>My student folder houses all of my work created in the library, as well as my benchmark tracking sheet, to keep records of the skills I have mastered.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examples- LMS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31831"/>
            <a:ext cx="9601196" cy="463639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LMS creates a library skills assessment on Castle Learning and administers to all 6-8 students through SS classes </a:t>
            </a:r>
          </a:p>
          <a:p>
            <a:r>
              <a:rPr lang="en-US" dirty="0" smtClean="0"/>
              <a:t>LMS creates pre-assessment based on selected benchmark skills we will be working on (1 per each phase of the inquiry process)</a:t>
            </a:r>
          </a:p>
          <a:p>
            <a:r>
              <a:rPr lang="en-US" dirty="0" smtClean="0"/>
              <a:t>LMS analyzes initial </a:t>
            </a:r>
            <a:r>
              <a:rPr lang="en-US" dirty="0"/>
              <a:t>l</a:t>
            </a:r>
            <a:r>
              <a:rPr lang="en-US" dirty="0" smtClean="0"/>
              <a:t>ibrary skills assessment, pre-project self- assessment (and other miscellaneous data) to make some initial instructional decisions</a:t>
            </a:r>
          </a:p>
          <a:p>
            <a:r>
              <a:rPr lang="en-US" dirty="0" smtClean="0"/>
              <a:t>Mini lessons throughout the project on each skill</a:t>
            </a:r>
          </a:p>
          <a:p>
            <a:r>
              <a:rPr lang="en-US" dirty="0" smtClean="0"/>
              <a:t>Anchor charts with explicit processes and help, agenda/objectives/etc. posted </a:t>
            </a:r>
          </a:p>
          <a:p>
            <a:r>
              <a:rPr lang="en-US" dirty="0" smtClean="0"/>
              <a:t>Typically, whole group instruction (I Do / We Do / You Do) then LMS pulls a small group to work with on particular skill while others are independently working OR student-led small groups AND/OR individual conferences and check-ins</a:t>
            </a:r>
          </a:p>
          <a:p>
            <a:r>
              <a:rPr lang="en-US" dirty="0" smtClean="0"/>
              <a:t>Groupings continually change based on skill and task, using data (like or mixed) </a:t>
            </a:r>
          </a:p>
          <a:p>
            <a:r>
              <a:rPr lang="en-US" dirty="0" smtClean="0"/>
              <a:t>Student leaders in the room based on skill we are working on (Tech Support group, Perfect Paraphrasers, etc.) selected to lead class while LMS works with small groups or individuals – specific procedures for this</a:t>
            </a:r>
          </a:p>
          <a:p>
            <a:r>
              <a:rPr lang="en-US" dirty="0" smtClean="0"/>
              <a:t>Learning looks different for students at different times (students with highlighters reading a printed article, students online with headphones listening and reading to an article, students evaluating websites to find a reliable article, students with graphic organizers, etc.)</a:t>
            </a:r>
          </a:p>
          <a:p>
            <a:r>
              <a:rPr lang="en-US" dirty="0" smtClean="0"/>
              <a:t>High expectations for all students- challenge and push themselves </a:t>
            </a:r>
            <a:endParaRPr lang="en-US" dirty="0"/>
          </a:p>
          <a:p>
            <a:r>
              <a:rPr lang="en-US" dirty="0" smtClean="0"/>
              <a:t>Specific procedures for everything</a:t>
            </a:r>
          </a:p>
          <a:p>
            <a:r>
              <a:rPr lang="en-US" dirty="0" smtClean="0"/>
              <a:t>Daily Ticket Out the Door AND student work produced that day gives LMS more data to analyze and flex plan for following day </a:t>
            </a:r>
          </a:p>
          <a:p>
            <a:r>
              <a:rPr lang="en-US" dirty="0" smtClean="0"/>
              <a:t>LMS analyzes data from all 3 of the library skills assessments as a way to evaluate instructional piece of the library program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Differentiated?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Level and complexity of content</a:t>
            </a:r>
          </a:p>
          <a:p>
            <a:r>
              <a:rPr lang="en-US" dirty="0" smtClean="0"/>
              <a:t>Pace </a:t>
            </a:r>
          </a:p>
          <a:p>
            <a:r>
              <a:rPr lang="en-US" dirty="0" smtClean="0"/>
              <a:t>Scaffolds and Supports </a:t>
            </a:r>
          </a:p>
          <a:p>
            <a:r>
              <a:rPr lang="en-US" dirty="0" smtClean="0"/>
              <a:t>Student Work </a:t>
            </a:r>
          </a:p>
          <a:p>
            <a:r>
              <a:rPr lang="en-US" dirty="0"/>
              <a:t>A</a:t>
            </a:r>
            <a:r>
              <a:rPr lang="en-US" dirty="0" smtClean="0"/>
              <a:t>ctivities</a:t>
            </a:r>
          </a:p>
          <a:p>
            <a:r>
              <a:rPr lang="en-US" dirty="0" smtClean="0"/>
              <a:t>Differentiation applies to all students (students who struggle, students who need more challenge)</a:t>
            </a:r>
          </a:p>
          <a:p>
            <a:r>
              <a:rPr lang="en-US" dirty="0" smtClean="0"/>
              <a:t>Examples: tiered instruction, centers, scaffolds,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administrators</a:t>
            </a:r>
          </a:p>
          <a:p>
            <a:pPr lvl="1"/>
            <a:r>
              <a:rPr lang="en-US" dirty="0" smtClean="0"/>
              <a:t>Instructional piece of the library program is very focused and strong</a:t>
            </a:r>
          </a:p>
          <a:p>
            <a:pPr lvl="1"/>
            <a:r>
              <a:rPr lang="en-US" dirty="0" smtClean="0"/>
              <a:t>Evidence of teaching and learning happening in the library </a:t>
            </a:r>
          </a:p>
          <a:p>
            <a:r>
              <a:rPr lang="en-US" dirty="0" smtClean="0"/>
              <a:t>For LMS/Students </a:t>
            </a:r>
          </a:p>
          <a:p>
            <a:pPr lvl="1"/>
            <a:r>
              <a:rPr lang="en-US" dirty="0" smtClean="0"/>
              <a:t>Data has become a powerful communication tool between LMS and students </a:t>
            </a:r>
          </a:p>
          <a:p>
            <a:pPr lvl="1"/>
            <a:r>
              <a:rPr lang="en-US" dirty="0" smtClean="0"/>
              <a:t>Student involvement = engagement, awareness and ownership of learning and work in the library</a:t>
            </a:r>
          </a:p>
          <a:p>
            <a:pPr lvl="1"/>
            <a:r>
              <a:rPr lang="en-US" dirty="0"/>
              <a:t>Portfolio of student work to show progress and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Instruction is differentiated/targeted and data driven, based on student needs</a:t>
            </a:r>
          </a:p>
          <a:p>
            <a:pPr lvl="1"/>
            <a:r>
              <a:rPr lang="en-US" dirty="0" smtClean="0"/>
              <a:t>Data allows me to be more thoughtful and reflective of my teaching practices and lessons </a:t>
            </a:r>
          </a:p>
          <a:p>
            <a:pPr lvl="1"/>
            <a:r>
              <a:rPr lang="en-US" dirty="0" smtClean="0"/>
              <a:t>Allows for meaningful vertical conversations- better transitions between schools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1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= Opportunities</a:t>
            </a:r>
          </a:p>
          <a:p>
            <a:r>
              <a:rPr lang="en-US" dirty="0" smtClean="0"/>
              <a:t>BUT, you have to not only create assessments and collect data</a:t>
            </a:r>
          </a:p>
          <a:p>
            <a:r>
              <a:rPr lang="en-US" dirty="0" smtClean="0"/>
              <a:t>You also need to analyze it and base instructional decisions and strategies around it (and store it to track short-term project goals and long-term school career goals)</a:t>
            </a:r>
          </a:p>
          <a:p>
            <a:r>
              <a:rPr lang="en-US" dirty="0" smtClean="0"/>
              <a:t>By doing this you are honoring each student as an individual learner and doing your very best to meet their needs!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smtClean="0"/>
              <a:t>/ Comments/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</a:p>
          <a:p>
            <a:pPr lvl="1"/>
            <a:r>
              <a:rPr lang="en-US" dirty="0" smtClean="0"/>
              <a:t>Emily </a:t>
            </a:r>
            <a:r>
              <a:rPr lang="en-US" dirty="0" err="1" smtClean="0"/>
              <a:t>Zieno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ezieno@scsd.us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good instruction in the library?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Engaging lessons that focus on grade-level benchmark skills from the Empire State Information Fluency Continuum (IFC), using content from collaborating teacher/content area </a:t>
            </a:r>
          </a:p>
          <a:p>
            <a:r>
              <a:rPr lang="en-US" dirty="0" smtClean="0"/>
              <a:t>Follow the I do/We do/You do model of teaching and learning</a:t>
            </a:r>
          </a:p>
          <a:p>
            <a:r>
              <a:rPr lang="en-US" dirty="0" smtClean="0"/>
              <a:t>Differentiated based on data, specific needs of each student </a:t>
            </a:r>
          </a:p>
          <a:p>
            <a:r>
              <a:rPr lang="en-US" dirty="0" smtClean="0"/>
              <a:t>Data is collected many times a year, in several different formats, for progress monitoring purposes and allows the LMS to analyze data to make decisions about how to effectively teach each student </a:t>
            </a:r>
          </a:p>
          <a:p>
            <a:r>
              <a:rPr lang="en-US" dirty="0" smtClean="0"/>
              <a:t>Instruction looks different almost every day!</a:t>
            </a:r>
          </a:p>
        </p:txBody>
      </p:sp>
    </p:spTree>
    <p:extLst>
      <p:ext uri="{BB962C8B-B14F-4D97-AF65-F5344CB8AC3E}">
        <p14:creationId xmlns:p14="http://schemas.microsoft.com/office/powerpoint/2010/main" val="2273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33033"/>
          </a:xfrm>
        </p:spPr>
        <p:txBody>
          <a:bodyPr/>
          <a:lstStyle/>
          <a:p>
            <a:r>
              <a:rPr lang="en-US" dirty="0" smtClean="0"/>
              <a:t>Creating assessments and 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15166"/>
            <a:ext cx="9601196" cy="425002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Multiple opportunities and formats of assessment </a:t>
            </a:r>
          </a:p>
          <a:p>
            <a:r>
              <a:rPr lang="en-US" b="1" i="1" dirty="0" smtClean="0"/>
              <a:t>Tests </a:t>
            </a:r>
          </a:p>
          <a:p>
            <a:pPr lvl="1"/>
            <a:r>
              <a:rPr lang="en-US" dirty="0" smtClean="0"/>
              <a:t>All students at </a:t>
            </a:r>
            <a:r>
              <a:rPr lang="en-US" smtClean="0"/>
              <a:t>Clary will take </a:t>
            </a:r>
            <a:r>
              <a:rPr lang="en-US" dirty="0" smtClean="0"/>
              <a:t>a library skills assessment 3 times a year (Sept/Oct, Jan/Feb, and May/June) using Castle Learning. </a:t>
            </a:r>
          </a:p>
          <a:p>
            <a:pPr lvl="0">
              <a:buClr>
                <a:srgbClr val="83992A"/>
              </a:buClr>
            </a:pPr>
            <a:r>
              <a:rPr lang="en-US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Student self-assessment </a:t>
            </a:r>
            <a:endParaRPr lang="en-US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r>
              <a:rPr lang="en-US" dirty="0" smtClean="0"/>
              <a:t>Pre and Post Project Self-Assessments</a:t>
            </a:r>
          </a:p>
          <a:p>
            <a:pPr lvl="1"/>
            <a:r>
              <a:rPr lang="en-US" dirty="0" smtClean="0"/>
              <a:t>The post project assessment is part of the self-reflection process. </a:t>
            </a:r>
          </a:p>
          <a:p>
            <a:pPr lvl="1"/>
            <a:r>
              <a:rPr lang="en-US" dirty="0" smtClean="0"/>
              <a:t>These pre and post project assessments are taken using pen and paper and results are stored in student folders.</a:t>
            </a:r>
          </a:p>
          <a:p>
            <a:pPr lvl="1"/>
            <a:r>
              <a:rPr lang="en-US" dirty="0" smtClean="0"/>
              <a:t>Daily TOD’s (Ticket Out Door)</a:t>
            </a:r>
          </a:p>
          <a:p>
            <a:pPr lvl="0">
              <a:buClr>
                <a:srgbClr val="83992A"/>
              </a:buClr>
            </a:pPr>
            <a:r>
              <a:rPr lang="en-US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Authentic assessment </a:t>
            </a:r>
          </a:p>
          <a:p>
            <a:pPr lvl="1"/>
            <a:r>
              <a:rPr lang="en-US" dirty="0"/>
              <a:t>Within projects, assessment of skills as they naturally occur in the Stripling Model of Inquiry </a:t>
            </a:r>
            <a:r>
              <a:rPr lang="en-US" dirty="0" smtClean="0"/>
              <a:t>process.</a:t>
            </a:r>
          </a:p>
          <a:p>
            <a:pPr lvl="1"/>
            <a:r>
              <a:rPr lang="en-US" dirty="0" smtClean="0"/>
              <a:t>Grades using rubrics, analyzing notes for a specific skill, etc. </a:t>
            </a:r>
            <a:endParaRPr lang="en-US" dirty="0"/>
          </a:p>
          <a:p>
            <a:pPr lvl="0">
              <a:buClr>
                <a:srgbClr val="83992A"/>
              </a:buClr>
            </a:pPr>
            <a:r>
              <a:rPr lang="en-US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Continuous formative assessment </a:t>
            </a:r>
            <a:endParaRPr lang="en-US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r>
              <a:rPr lang="en-US" dirty="0" smtClean="0"/>
              <a:t>Informal, while teaching mini-lessons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 Assessment</a:t>
            </a:r>
          </a:p>
          <a:p>
            <a:pPr lvl="1"/>
            <a:r>
              <a:rPr lang="en-US" dirty="0" smtClean="0"/>
              <a:t>Use to determine </a:t>
            </a:r>
            <a:r>
              <a:rPr lang="en-US" dirty="0" err="1" smtClean="0"/>
              <a:t>lexile</a:t>
            </a:r>
            <a:r>
              <a:rPr lang="en-US" dirty="0" smtClean="0"/>
              <a:t> level for articles </a:t>
            </a:r>
          </a:p>
          <a:p>
            <a:pPr lvl="1"/>
            <a:r>
              <a:rPr lang="en-US" dirty="0" smtClean="0"/>
              <a:t>Possible groupings for some skills 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Miscellaneous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IEP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Behavior Plans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Learning Style information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 library skills assessment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Created by LMS using Castle Learning</a:t>
            </a:r>
          </a:p>
          <a:p>
            <a:r>
              <a:rPr lang="en-US" dirty="0" smtClean="0"/>
              <a:t>Combination of assessing ability to solve problems using actual grade level priority IFC benchmark skills AND assessing student’s confidence in his/her level of understanding or mastery of this skill</a:t>
            </a:r>
          </a:p>
          <a:p>
            <a:r>
              <a:rPr lang="en-US" dirty="0" smtClean="0"/>
              <a:t>Both pieces of data are important to me</a:t>
            </a:r>
          </a:p>
          <a:p>
            <a:r>
              <a:rPr lang="en-US" dirty="0" smtClean="0"/>
              <a:t>At times, there exists a disconnect between a student’s own recognition of mastery of a skill and the actual mastery of a skill. </a:t>
            </a:r>
          </a:p>
          <a:p>
            <a:r>
              <a:rPr lang="en-US" dirty="0" smtClean="0"/>
              <a:t>This is important because if a student is not aware that a problem exists, I must address it with him/her. </a:t>
            </a:r>
          </a:p>
          <a:p>
            <a:r>
              <a:rPr lang="en-US" dirty="0" smtClean="0"/>
              <a:t>Goal- Over a school year, students should show growth and mastery of each of the IFC priority benchmark skills. </a:t>
            </a:r>
          </a:p>
        </p:txBody>
      </p:sp>
    </p:spTree>
    <p:extLst>
      <p:ext uri="{BB962C8B-B14F-4D97-AF65-F5344CB8AC3E}">
        <p14:creationId xmlns:p14="http://schemas.microsoft.com/office/powerpoint/2010/main" val="21288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Skills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Castle Learning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self-assessment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6" cy="39666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Pre/Post project self-assessments AND daily TOD’s (Ticket Out Door)</a:t>
            </a:r>
          </a:p>
          <a:p>
            <a:r>
              <a:rPr lang="en-US" dirty="0" smtClean="0"/>
              <a:t>Assessment of specific IFC benchmark skills being taught within the project and within each day </a:t>
            </a:r>
          </a:p>
          <a:p>
            <a:r>
              <a:rPr lang="en-US" dirty="0" smtClean="0"/>
              <a:t>Asking for student to reflect on his/her ability level of each skill, using student friendly language </a:t>
            </a:r>
          </a:p>
          <a:p>
            <a:r>
              <a:rPr lang="en-US" dirty="0" smtClean="0"/>
              <a:t>TOD</a:t>
            </a:r>
          </a:p>
          <a:p>
            <a:pPr lvl="1"/>
            <a:r>
              <a:rPr lang="en-US" dirty="0" smtClean="0"/>
              <a:t>Students use shapes to correspond to : I don’t understand (I need a conference), I’m getting there (Please check in with me tomorrow), I understand (I’ll ask for help if I need it), or I’m an expert (I’m all good and can help someone else who is struggling)</a:t>
            </a:r>
          </a:p>
          <a:p>
            <a:pPr lvl="1"/>
            <a:r>
              <a:rPr lang="en-US" dirty="0" smtClean="0"/>
              <a:t>Also asks for student explanation- Why did you choose this shape? Explain your thinking. </a:t>
            </a:r>
          </a:p>
          <a:p>
            <a:r>
              <a:rPr lang="en-US" dirty="0" smtClean="0"/>
              <a:t>Pre/Post project self-assessment </a:t>
            </a:r>
          </a:p>
          <a:p>
            <a:pPr lvl="1"/>
            <a:r>
              <a:rPr lang="en-US" dirty="0" smtClean="0"/>
              <a:t>Students circle one of the four options (expert/understand/getting there/don’t understand)</a:t>
            </a:r>
          </a:p>
          <a:p>
            <a:pPr lvl="1"/>
            <a:r>
              <a:rPr lang="en-US" dirty="0" smtClean="0"/>
              <a:t>Comments </a:t>
            </a:r>
            <a:r>
              <a:rPr lang="en-US" dirty="0"/>
              <a:t>section- used for teacher to express information (Pre- specific helpful feedback, Post- mastery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Low risk opportunity for students to honestly communicate with me about their learning</a:t>
            </a:r>
          </a:p>
          <a:p>
            <a:r>
              <a:rPr lang="en-US" dirty="0" smtClean="0"/>
              <a:t>LMS- look at these every day and, combined with other data, make decisions for next day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6225"/>
            <a:ext cx="4724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1104</TotalTime>
  <Words>1655</Words>
  <Application>Microsoft Office PowerPoint</Application>
  <PresentationFormat>Widescreen</PresentationFormat>
  <Paragraphs>172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Measuring Mastery </vt:lpstr>
      <vt:lpstr>Introduction </vt:lpstr>
      <vt:lpstr>What is good instruction in the library?</vt:lpstr>
      <vt:lpstr>Creating assessments and collecting data</vt:lpstr>
      <vt:lpstr>Other Useful Data</vt:lpstr>
      <vt:lpstr>What does a library skills assessment look like?</vt:lpstr>
      <vt:lpstr>Library Skills Assessment </vt:lpstr>
      <vt:lpstr>What does the self-assessment look like?</vt:lpstr>
      <vt:lpstr>PowerPoint Presentation</vt:lpstr>
      <vt:lpstr>What does the authentic assessment look like?</vt:lpstr>
      <vt:lpstr>What does continuous formative assessment look like?</vt:lpstr>
      <vt:lpstr>What does the data look like?</vt:lpstr>
      <vt:lpstr>More assessment?! Ugh…</vt:lpstr>
      <vt:lpstr>Create/Collect/Analyze/Store Data</vt:lpstr>
      <vt:lpstr>Student Folders</vt:lpstr>
      <vt:lpstr>Bulletin Board</vt:lpstr>
      <vt:lpstr>PowerPoint Presentation</vt:lpstr>
      <vt:lpstr>PowerPoint Presentation</vt:lpstr>
      <vt:lpstr>PowerPoint Presentation</vt:lpstr>
      <vt:lpstr>Real examples- Student perspective</vt:lpstr>
      <vt:lpstr>Real examples- LMS perspective </vt:lpstr>
      <vt:lpstr>What Gets Differentiated?</vt:lpstr>
      <vt:lpstr>Positive Outcomes</vt:lpstr>
      <vt:lpstr>Bottom Line</vt:lpstr>
      <vt:lpstr>Questions/ Comments/ Ideas </vt:lpstr>
    </vt:vector>
  </TitlesOfParts>
  <Company>Syracuse 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Mastery</dc:title>
  <dc:creator>Zieno, Emily</dc:creator>
  <cp:lastModifiedBy>Zieno, Emily</cp:lastModifiedBy>
  <cp:revision>135</cp:revision>
  <cp:lastPrinted>2016-10-25T21:39:08Z</cp:lastPrinted>
  <dcterms:created xsi:type="dcterms:W3CDTF">2016-10-20T13:33:58Z</dcterms:created>
  <dcterms:modified xsi:type="dcterms:W3CDTF">2016-10-31T17:16:52Z</dcterms:modified>
</cp:coreProperties>
</file>