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1"/>
  </p:notesMasterIdLst>
  <p:handoutMasterIdLst>
    <p:handoutMasterId r:id="rId32"/>
  </p:handoutMasterIdLst>
  <p:sldIdLst>
    <p:sldId id="278" r:id="rId2"/>
    <p:sldId id="264" r:id="rId3"/>
    <p:sldId id="281" r:id="rId4"/>
    <p:sldId id="276" r:id="rId5"/>
    <p:sldId id="302" r:id="rId6"/>
    <p:sldId id="277" r:id="rId7"/>
    <p:sldId id="303" r:id="rId8"/>
    <p:sldId id="273" r:id="rId9"/>
    <p:sldId id="307" r:id="rId10"/>
    <p:sldId id="275" r:id="rId11"/>
    <p:sldId id="294" r:id="rId12"/>
    <p:sldId id="304" r:id="rId13"/>
    <p:sldId id="305" r:id="rId14"/>
    <p:sldId id="306" r:id="rId15"/>
    <p:sldId id="308" r:id="rId16"/>
    <p:sldId id="309" r:id="rId17"/>
    <p:sldId id="310" r:id="rId18"/>
    <p:sldId id="269" r:id="rId19"/>
    <p:sldId id="271" r:id="rId20"/>
    <p:sldId id="301" r:id="rId21"/>
    <p:sldId id="270" r:id="rId22"/>
    <p:sldId id="287" r:id="rId23"/>
    <p:sldId id="290" r:id="rId24"/>
    <p:sldId id="311" r:id="rId25"/>
    <p:sldId id="282" r:id="rId26"/>
    <p:sldId id="291" r:id="rId27"/>
    <p:sldId id="292" r:id="rId28"/>
    <p:sldId id="298" r:id="rId29"/>
    <p:sldId id="29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56" d="100"/>
          <a:sy n="56" d="100"/>
        </p:scale>
        <p:origin x="1086"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F55F2D7-869F-40CB-A3FA-757E41956E46}" type="datetimeFigureOut">
              <a:rPr lang="en-US" smtClean="0"/>
              <a:t>10/28/2016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A6DD05-BA84-4457-A442-46F190F44815}" type="slidenum">
              <a:rPr lang="en-US" smtClean="0"/>
              <a:t>‹#›</a:t>
            </a:fld>
            <a:endParaRPr lang="en-US"/>
          </a:p>
        </p:txBody>
      </p:sp>
    </p:spTree>
    <p:extLst>
      <p:ext uri="{BB962C8B-B14F-4D97-AF65-F5344CB8AC3E}">
        <p14:creationId xmlns:p14="http://schemas.microsoft.com/office/powerpoint/2010/main" val="3967967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8E9D2A-B61D-455C-AB9E-A958346C30D7}" type="datetimeFigureOut">
              <a:rPr lang="en-US" smtClean="0"/>
              <a:t>10/28/2016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3706E6-1B33-4D49-AF7C-1B08C3037696}" type="slidenum">
              <a:rPr lang="en-US" smtClean="0"/>
              <a:t>‹#›</a:t>
            </a:fld>
            <a:endParaRPr lang="en-US"/>
          </a:p>
        </p:txBody>
      </p:sp>
    </p:spTree>
    <p:extLst>
      <p:ext uri="{BB962C8B-B14F-4D97-AF65-F5344CB8AC3E}">
        <p14:creationId xmlns:p14="http://schemas.microsoft.com/office/powerpoint/2010/main" val="80255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1</a:t>
            </a:fld>
            <a:endParaRPr lang="en-US"/>
          </a:p>
        </p:txBody>
      </p:sp>
    </p:spTree>
    <p:extLst>
      <p:ext uri="{BB962C8B-B14F-4D97-AF65-F5344CB8AC3E}">
        <p14:creationId xmlns:p14="http://schemas.microsoft.com/office/powerpoint/2010/main" val="97947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Inquiry practices that contribute to the literacy foundations in social studies</a:t>
            </a:r>
          </a:p>
          <a:p>
            <a:pPr eaLnBrk="1" hangingPunct="1">
              <a:spcBef>
                <a:spcPct val="0"/>
              </a:spcBef>
            </a:pPr>
            <a:r>
              <a:rPr lang="en-US" altLang="en-US" smtClean="0"/>
              <a:t>Highlight reading standard 1</a:t>
            </a:r>
          </a:p>
          <a:p>
            <a:pPr eaLnBrk="1" hangingPunct="1">
              <a:spcBef>
                <a:spcPct val="0"/>
              </a:spcBef>
            </a:pPr>
            <a:r>
              <a:rPr lang="en-US" altLang="en-US" smtClean="0"/>
              <a:t>Evidence is key, particularly in dimension 3 which focuses on developing claims using evidence and inferentially in developing questions answered with evidence in D1 or communicating conclusions with evidence in D4</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6F405B-8CAC-464C-A871-CA5044AABCA5}"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46589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12</a:t>
            </a:fld>
            <a:endParaRPr lang="en-US"/>
          </a:p>
        </p:txBody>
      </p:sp>
    </p:spTree>
    <p:extLst>
      <p:ext uri="{BB962C8B-B14F-4D97-AF65-F5344CB8AC3E}">
        <p14:creationId xmlns:p14="http://schemas.microsoft.com/office/powerpoint/2010/main" val="66239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13</a:t>
            </a:fld>
            <a:endParaRPr lang="en-US"/>
          </a:p>
        </p:txBody>
      </p:sp>
    </p:spTree>
    <p:extLst>
      <p:ext uri="{BB962C8B-B14F-4D97-AF65-F5344CB8AC3E}">
        <p14:creationId xmlns:p14="http://schemas.microsoft.com/office/powerpoint/2010/main" val="404378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14</a:t>
            </a:fld>
            <a:endParaRPr lang="en-US"/>
          </a:p>
        </p:txBody>
      </p:sp>
    </p:spTree>
    <p:extLst>
      <p:ext uri="{BB962C8B-B14F-4D97-AF65-F5344CB8AC3E}">
        <p14:creationId xmlns:p14="http://schemas.microsoft.com/office/powerpoint/2010/main" val="418577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inquiry learning focuses on students’ understanding and applying ideas to new contexts rather than simply knowing, doing rather than receiving (active instead of passive learning), and constructing new understandings rather than memorizing facts </a:t>
            </a:r>
          </a:p>
          <a:p>
            <a:pPr eaLnBrk="1" hangingPunct="1"/>
            <a:endParaRPr lang="en-US" altLang="en-US" dirty="0" smtClean="0"/>
          </a:p>
          <a:p>
            <a:pPr eaLnBrk="1" hangingPunct="1"/>
            <a:r>
              <a:rPr lang="en-US" altLang="en-US" dirty="0" smtClean="0"/>
              <a:t>All inquiry models require the same focus on conceptual understanding.  This has many implications for classroom practice and lesson/unit design</a:t>
            </a:r>
          </a:p>
        </p:txBody>
      </p:sp>
      <p:sp>
        <p:nvSpPr>
          <p:cNvPr id="4" name="Slide Number Placeholder 3"/>
          <p:cNvSpPr>
            <a:spLocks noGrp="1"/>
          </p:cNvSpPr>
          <p:nvPr>
            <p:ph type="sldNum" sz="quarter" idx="5"/>
          </p:nvPr>
        </p:nvSpPr>
        <p:spPr/>
        <p:txBody>
          <a:bodyPr/>
          <a:lstStyle/>
          <a:p>
            <a:pPr>
              <a:defRPr/>
            </a:pPr>
            <a:fld id="{8B9B9DA3-2DFB-4753-BDCE-6167B611FE9F}" type="slidenum">
              <a:rPr lang="en-US" smtClean="0"/>
              <a:pPr>
                <a:defRPr/>
              </a:pPr>
              <a:t>18</a:t>
            </a:fld>
            <a:endParaRPr lang="en-US" dirty="0"/>
          </a:p>
        </p:txBody>
      </p:sp>
    </p:spTree>
    <p:extLst>
      <p:ext uri="{BB962C8B-B14F-4D97-AF65-F5344CB8AC3E}">
        <p14:creationId xmlns:p14="http://schemas.microsoft.com/office/powerpoint/2010/main" val="60765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19</a:t>
            </a:fld>
            <a:endParaRPr lang="en-US"/>
          </a:p>
        </p:txBody>
      </p:sp>
    </p:spTree>
    <p:extLst>
      <p:ext uri="{BB962C8B-B14F-4D97-AF65-F5344CB8AC3E}">
        <p14:creationId xmlns:p14="http://schemas.microsoft.com/office/powerpoint/2010/main" val="272390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20</a:t>
            </a:fld>
            <a:endParaRPr lang="en-US"/>
          </a:p>
        </p:txBody>
      </p:sp>
    </p:spTree>
    <p:extLst>
      <p:ext uri="{BB962C8B-B14F-4D97-AF65-F5344CB8AC3E}">
        <p14:creationId xmlns:p14="http://schemas.microsoft.com/office/powerpoint/2010/main" val="3500613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21</a:t>
            </a:fld>
            <a:endParaRPr lang="en-US"/>
          </a:p>
        </p:txBody>
      </p:sp>
    </p:spTree>
    <p:extLst>
      <p:ext uri="{BB962C8B-B14F-4D97-AF65-F5344CB8AC3E}">
        <p14:creationId xmlns:p14="http://schemas.microsoft.com/office/powerpoint/2010/main" val="1789965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22</a:t>
            </a:fld>
            <a:endParaRPr lang="en-US"/>
          </a:p>
        </p:txBody>
      </p:sp>
    </p:spTree>
    <p:extLst>
      <p:ext uri="{BB962C8B-B14F-4D97-AF65-F5344CB8AC3E}">
        <p14:creationId xmlns:p14="http://schemas.microsoft.com/office/powerpoint/2010/main" val="171049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emphasis in Dimensions 2 and 3 ((2) Applying disciplinary concepts and tools; </a:t>
            </a:r>
          </a:p>
          <a:p>
            <a:r>
              <a:rPr lang="en-US" dirty="0"/>
              <a:t>(3) Evaluating sources and using evidence) mirrors the focus on skills in general and the vertical articulation of Social Studies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873706E6-1B33-4D49-AF7C-1B08C3037696}" type="slidenum">
              <a:rPr lang="en-US" smtClean="0"/>
              <a:t>25</a:t>
            </a:fld>
            <a:endParaRPr lang="en-US"/>
          </a:p>
        </p:txBody>
      </p:sp>
    </p:spTree>
    <p:extLst>
      <p:ext uri="{BB962C8B-B14F-4D97-AF65-F5344CB8AC3E}">
        <p14:creationId xmlns:p14="http://schemas.microsoft.com/office/powerpoint/2010/main" val="21840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a three year state-led collaborative effort, between the Council of Chief State School Offices (Commissioners of Education) and the National Social Studies the College, Career, and Civic Life (C3) Framework for Social Studies State Standards was developed to serve two audiences: for states to upgrade their state social studies standards and for practitioners — local school districts, schools, teachers and curriculum writers — to strengthen their social studies programs. Its objectives are to: a) enhance the rigor of the social studies disciplines; b) build critical thinking, problem solving, and participatory skills to become engaged citizens; and c) align academic programs to the Common Core State Standards for English Language Arts and Literacy in History/Social Studies.</a:t>
            </a:r>
          </a:p>
        </p:txBody>
      </p:sp>
      <p:sp>
        <p:nvSpPr>
          <p:cNvPr id="4" name="Slide Number Placeholder 3"/>
          <p:cNvSpPr>
            <a:spLocks noGrp="1"/>
          </p:cNvSpPr>
          <p:nvPr>
            <p:ph type="sldNum" sz="quarter" idx="10"/>
          </p:nvPr>
        </p:nvSpPr>
        <p:spPr/>
        <p:txBody>
          <a:bodyPr/>
          <a:lstStyle/>
          <a:p>
            <a:fld id="{873706E6-1B33-4D49-AF7C-1B08C3037696}" type="slidenum">
              <a:rPr lang="en-US" smtClean="0"/>
              <a:t>2</a:t>
            </a:fld>
            <a:endParaRPr lang="en-US"/>
          </a:p>
        </p:txBody>
      </p:sp>
    </p:spTree>
    <p:extLst>
      <p:ext uri="{BB962C8B-B14F-4D97-AF65-F5344CB8AC3E}">
        <p14:creationId xmlns:p14="http://schemas.microsoft.com/office/powerpoint/2010/main" val="2050814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706E6-1B33-4D49-AF7C-1B08C3037696}" type="slidenum">
              <a:rPr lang="en-US" smtClean="0"/>
              <a:t>28</a:t>
            </a:fld>
            <a:endParaRPr lang="en-US"/>
          </a:p>
        </p:txBody>
      </p:sp>
    </p:spTree>
    <p:extLst>
      <p:ext uri="{BB962C8B-B14F-4D97-AF65-F5344CB8AC3E}">
        <p14:creationId xmlns:p14="http://schemas.microsoft.com/office/powerpoint/2010/main" val="397402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0008" indent="-288465" eaLnBrk="0" hangingPunct="0">
              <a:spcBef>
                <a:spcPct val="30000"/>
              </a:spcBef>
              <a:defRPr sz="1200">
                <a:solidFill>
                  <a:schemeClr val="tx1"/>
                </a:solidFill>
                <a:latin typeface="Arial" pitchFamily="34" charset="0"/>
                <a:ea typeface="ＭＳ Ｐゴシック" pitchFamily="34" charset="-128"/>
              </a:defRPr>
            </a:lvl2pPr>
            <a:lvl3pPr marL="1153859" indent="-230772" eaLnBrk="0" hangingPunct="0">
              <a:spcBef>
                <a:spcPct val="30000"/>
              </a:spcBef>
              <a:defRPr sz="1200">
                <a:solidFill>
                  <a:schemeClr val="tx1"/>
                </a:solidFill>
                <a:latin typeface="Arial" pitchFamily="34" charset="0"/>
                <a:ea typeface="ＭＳ Ｐゴシック" pitchFamily="34" charset="-128"/>
              </a:defRPr>
            </a:lvl3pPr>
            <a:lvl4pPr marL="1615402" indent="-230772" eaLnBrk="0" hangingPunct="0">
              <a:spcBef>
                <a:spcPct val="30000"/>
              </a:spcBef>
              <a:defRPr sz="1200">
                <a:solidFill>
                  <a:schemeClr val="tx1"/>
                </a:solidFill>
                <a:latin typeface="Arial" pitchFamily="34" charset="0"/>
                <a:ea typeface="ＭＳ Ｐゴシック" pitchFamily="34" charset="-128"/>
              </a:defRPr>
            </a:lvl4pPr>
            <a:lvl5pPr marL="2076945" indent="-230772" eaLnBrk="0" hangingPunct="0">
              <a:spcBef>
                <a:spcPct val="30000"/>
              </a:spcBef>
              <a:defRPr sz="1200">
                <a:solidFill>
                  <a:schemeClr val="tx1"/>
                </a:solidFill>
                <a:latin typeface="Arial" pitchFamily="34" charset="0"/>
                <a:ea typeface="ＭＳ Ｐゴシック" pitchFamily="34" charset="-128"/>
              </a:defRPr>
            </a:lvl5pPr>
            <a:lvl6pPr marL="2538489" indent="-230772"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0032" indent="-230772"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1576" indent="-230772"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23119" indent="-230772"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B450890A-BDBF-42DC-A7CE-69AA6B359319}" type="slidenum">
              <a:rPr lang="en-US" altLang="en-US" smtClean="0"/>
              <a:pPr eaLnBrk="1" hangingPunct="1">
                <a:spcBef>
                  <a:spcPct val="0"/>
                </a:spcBef>
              </a:pPr>
              <a:t>29</a:t>
            </a:fld>
            <a:endParaRPr lang="en-US" altLang="en-US" dirty="0" smtClean="0"/>
          </a:p>
        </p:txBody>
      </p:sp>
    </p:spTree>
    <p:extLst>
      <p:ext uri="{BB962C8B-B14F-4D97-AF65-F5344CB8AC3E}">
        <p14:creationId xmlns:p14="http://schemas.microsoft.com/office/powerpoint/2010/main" val="383959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3</a:t>
            </a:fld>
            <a:endParaRPr lang="en-US"/>
          </a:p>
        </p:txBody>
      </p:sp>
    </p:spTree>
    <p:extLst>
      <p:ext uri="{BB962C8B-B14F-4D97-AF65-F5344CB8AC3E}">
        <p14:creationId xmlns:p14="http://schemas.microsoft.com/office/powerpoint/2010/main" val="201113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4</a:t>
            </a:fld>
            <a:endParaRPr lang="en-US"/>
          </a:p>
        </p:txBody>
      </p:sp>
    </p:spTree>
    <p:extLst>
      <p:ext uri="{BB962C8B-B14F-4D97-AF65-F5344CB8AC3E}">
        <p14:creationId xmlns:p14="http://schemas.microsoft.com/office/powerpoint/2010/main" val="31853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5</a:t>
            </a:fld>
            <a:endParaRPr lang="en-US"/>
          </a:p>
        </p:txBody>
      </p:sp>
    </p:spTree>
    <p:extLst>
      <p:ext uri="{BB962C8B-B14F-4D97-AF65-F5344CB8AC3E}">
        <p14:creationId xmlns:p14="http://schemas.microsoft.com/office/powerpoint/2010/main" val="325395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6</a:t>
            </a:fld>
            <a:endParaRPr lang="en-US"/>
          </a:p>
        </p:txBody>
      </p:sp>
    </p:spTree>
    <p:extLst>
      <p:ext uri="{BB962C8B-B14F-4D97-AF65-F5344CB8AC3E}">
        <p14:creationId xmlns:p14="http://schemas.microsoft.com/office/powerpoint/2010/main" val="404724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06E6-1B33-4D49-AF7C-1B08C3037696}" type="slidenum">
              <a:rPr lang="en-US" smtClean="0"/>
              <a:t>7</a:t>
            </a:fld>
            <a:endParaRPr lang="en-US"/>
          </a:p>
        </p:txBody>
      </p:sp>
    </p:spTree>
    <p:extLst>
      <p:ext uri="{BB962C8B-B14F-4D97-AF65-F5344CB8AC3E}">
        <p14:creationId xmlns:p14="http://schemas.microsoft.com/office/powerpoint/2010/main" val="205198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C3 Framework;</a:t>
            </a:r>
            <a:r>
              <a:rPr lang="en-US" baseline="0" dirty="0" smtClean="0"/>
              <a:t> national collaborative work. Used by NYS in developing NY framework. SG Grant a C3 leader; leading work in creating inquiries adopted by NYS. Inquiry based teaching; student centered approach </a:t>
            </a:r>
          </a:p>
          <a:p>
            <a:endParaRPr lang="en-US" baseline="0" dirty="0" smtClean="0"/>
          </a:p>
          <a:p>
            <a:r>
              <a:rPr lang="en-US" dirty="0"/>
              <a:t>The Inquiry Arc is integrated into the NYS Framework. The C3 is built on the foundation of an inquiry arc, “a set of interlocking and mutually reinforcing ideas that feature the four Dimensions of informed inquiry in social studies: </a:t>
            </a:r>
          </a:p>
          <a:p>
            <a:r>
              <a:rPr lang="en-US" dirty="0"/>
              <a:t> </a:t>
            </a:r>
          </a:p>
          <a:p>
            <a:r>
              <a:rPr lang="en-US" dirty="0"/>
              <a:t>(1) Developing questions and planning inquiries; </a:t>
            </a:r>
          </a:p>
          <a:p>
            <a:r>
              <a:rPr lang="en-US" dirty="0"/>
              <a:t>(2) Applying disciplinary concepts and tools; </a:t>
            </a:r>
          </a:p>
          <a:p>
            <a:r>
              <a:rPr lang="en-US" dirty="0"/>
              <a:t>(3) Evaluating sources and using evidence; and</a:t>
            </a:r>
          </a:p>
          <a:p>
            <a:r>
              <a:rPr lang="en-US" dirty="0"/>
              <a:t>(4) Communicating conclusions and taking informed action” (p17). </a:t>
            </a:r>
          </a:p>
          <a:p>
            <a:r>
              <a:rPr lang="en-US" dirty="0"/>
              <a:t> </a:t>
            </a:r>
          </a:p>
          <a:p>
            <a:endParaRPr lang="en-US" dirty="0"/>
          </a:p>
        </p:txBody>
      </p:sp>
      <p:sp>
        <p:nvSpPr>
          <p:cNvPr id="4" name="Slide Number Placeholder 3"/>
          <p:cNvSpPr>
            <a:spLocks noGrp="1"/>
          </p:cNvSpPr>
          <p:nvPr>
            <p:ph type="sldNum" sz="quarter" idx="10"/>
          </p:nvPr>
        </p:nvSpPr>
        <p:spPr/>
        <p:txBody>
          <a:bodyPr/>
          <a:lstStyle/>
          <a:p>
            <a:fld id="{873706E6-1B33-4D49-AF7C-1B08C3037696}" type="slidenum">
              <a:rPr lang="en-US" smtClean="0"/>
              <a:t>8</a:t>
            </a:fld>
            <a:endParaRPr lang="en-US"/>
          </a:p>
        </p:txBody>
      </p:sp>
    </p:spTree>
    <p:extLst>
      <p:ext uri="{BB962C8B-B14F-4D97-AF65-F5344CB8AC3E}">
        <p14:creationId xmlns:p14="http://schemas.microsoft.com/office/powerpoint/2010/main" val="325306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4270">
              <a:spcBef>
                <a:spcPct val="0"/>
              </a:spcBef>
            </a:pPr>
            <a:r>
              <a:rPr lang="en-US" altLang="en-US" dirty="0" smtClean="0">
                <a:latin typeface="Arial" pitchFamily="34" charset="0"/>
                <a:ea typeface="ＭＳ Ｐゴシック" pitchFamily="34" charset="-128"/>
              </a:rPr>
              <a:t>The dimensions of the Inquiry Arc as presented in the C3 Framework are:</a:t>
            </a:r>
          </a:p>
          <a:p>
            <a:pPr defTabSz="464270">
              <a:spcBef>
                <a:spcPct val="0"/>
              </a:spcBef>
            </a:pPr>
            <a:r>
              <a:rPr lang="en-US" altLang="en-US" dirty="0" smtClean="0">
                <a:latin typeface="Arial" pitchFamily="34" charset="0"/>
                <a:ea typeface="ＭＳ Ｐゴシック" pitchFamily="34" charset="-128"/>
              </a:rPr>
              <a:t>Developing Questions and Planning Inquiries</a:t>
            </a:r>
          </a:p>
          <a:p>
            <a:pPr defTabSz="464270">
              <a:spcBef>
                <a:spcPct val="0"/>
              </a:spcBef>
            </a:pPr>
            <a:r>
              <a:rPr lang="en-US" altLang="en-US" dirty="0" smtClean="0">
                <a:latin typeface="Arial" pitchFamily="34" charset="0"/>
                <a:ea typeface="ＭＳ Ｐゴシック" pitchFamily="34" charset="-128"/>
              </a:rPr>
              <a:t>Applying Disciplinary Tools and Concepts</a:t>
            </a:r>
          </a:p>
          <a:p>
            <a:pPr defTabSz="464270">
              <a:spcBef>
                <a:spcPct val="0"/>
              </a:spcBef>
            </a:pPr>
            <a:r>
              <a:rPr lang="en-US" altLang="en-US" dirty="0" smtClean="0">
                <a:latin typeface="Arial" pitchFamily="34" charset="0"/>
                <a:ea typeface="ＭＳ Ｐゴシック" pitchFamily="34" charset="-128"/>
              </a:rPr>
              <a:t>Evaluating Sources and Using Evidence</a:t>
            </a:r>
          </a:p>
          <a:p>
            <a:pPr defTabSz="464270">
              <a:spcBef>
                <a:spcPct val="0"/>
              </a:spcBef>
            </a:pPr>
            <a:r>
              <a:rPr lang="en-US" altLang="en-US" dirty="0" smtClean="0">
                <a:latin typeface="Arial" pitchFamily="34" charset="0"/>
                <a:ea typeface="ＭＳ Ｐゴシック" pitchFamily="34" charset="-128"/>
              </a:rPr>
              <a:t>Communicating Conclusion and Taking Informed Action</a:t>
            </a: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D0571C-64AC-4723-BFFC-F8F83C494260}" type="slidenum">
              <a:rPr lang="en-US" altLang="en-US" smtClean="0">
                <a:ea typeface="ＭＳ Ｐゴシック" pitchFamily="34" charset="-128"/>
              </a:rPr>
              <a:pPr eaLnBrk="1" hangingPunct="1"/>
              <a:t>10</a:t>
            </a:fld>
            <a:endParaRPr lang="en-US" altLang="en-US" smtClean="0">
              <a:ea typeface="ＭＳ Ｐゴシック" pitchFamily="34" charset="-128"/>
            </a:endParaRPr>
          </a:p>
        </p:txBody>
      </p:sp>
    </p:spTree>
    <p:extLst>
      <p:ext uri="{BB962C8B-B14F-4D97-AF65-F5344CB8AC3E}">
        <p14:creationId xmlns:p14="http://schemas.microsoft.com/office/powerpoint/2010/main" val="60691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A93C245-A674-472C-99A4-F828E8D23D1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C674-2673-44B0-8580-C058759CFDD7}"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3C245-A674-472C-99A4-F828E8D23D1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C674-2673-44B0-8580-C058759CFD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3C245-A674-472C-99A4-F828E8D23D1A}" type="datetimeFigureOut">
              <a:rPr lang="en-US" smtClean="0"/>
              <a:t>10/28/2016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B0AC674-2673-44B0-8580-C058759CFD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3C245-A674-472C-99A4-F828E8D23D1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C674-2673-44B0-8580-C058759CFD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3C245-A674-472C-99A4-F828E8D23D1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C674-2673-44B0-8580-C058759CFDD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93C245-A674-472C-99A4-F828E8D23D1A}"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AC674-2673-44B0-8580-C058759CFD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93C245-A674-472C-99A4-F828E8D23D1A}"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AC674-2673-44B0-8580-C058759CFD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3C245-A674-472C-99A4-F828E8D23D1A}"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AC674-2673-44B0-8580-C058759CFD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3C245-A674-472C-99A4-F828E8D23D1A}"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AC674-2673-44B0-8580-C058759CFD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3C245-A674-472C-99A4-F828E8D23D1A}"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AC674-2673-44B0-8580-C058759CFDD7}"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A93C245-A674-472C-99A4-F828E8D23D1A}" type="datetimeFigureOut">
              <a:rPr lang="en-US" smtClean="0"/>
              <a:t>10/28/2016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B0AC674-2673-44B0-8580-C058759CFD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A93C245-A674-472C-99A4-F828E8D23D1A}" type="datetimeFigureOut">
              <a:rPr lang="en-US" smtClean="0"/>
              <a:t>10/28/2016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0AC674-2673-44B0-8580-C058759CFD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ngageny.org/resource/new-york-state-k-12-social-studies-field-guide/file/11419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ngageny.org/resource/new-york-state-k-12-social-studies-resource-toolkit-kindergarten-grade-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AYhNHhxN0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3teacher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ssmatters.com/" TargetMode="External"/><Relationship Id="rId3" Type="http://schemas.openxmlformats.org/officeDocument/2006/relationships/hyperlink" Target="http://beyondthebubble.stanford.edu/" TargetMode="External"/><Relationship Id="rId7" Type="http://schemas.openxmlformats.org/officeDocument/2006/relationships/hyperlink" Target="http://inquiryk12.ischool.syr.edu/" TargetMode="External"/><Relationship Id="rId2" Type="http://schemas.openxmlformats.org/officeDocument/2006/relationships/hyperlink" Target="https://shed.stanford.edu/" TargetMode="External"/><Relationship Id="rId1" Type="http://schemas.openxmlformats.org/officeDocument/2006/relationships/slideLayout" Target="../slideLayouts/slideLayout2.xml"/><Relationship Id="rId6" Type="http://schemas.openxmlformats.org/officeDocument/2006/relationships/hyperlink" Target="http://nycdoe.libguides.com/skills" TargetMode="External"/><Relationship Id="rId5" Type="http://schemas.openxmlformats.org/officeDocument/2006/relationships/hyperlink" Target="http://www.historicalinquiry.com/" TargetMode="External"/><Relationship Id="rId10" Type="http://schemas.openxmlformats.org/officeDocument/2006/relationships/hyperlink" Target="https://www.engageny.org/node/266/file/14666" TargetMode="External"/><Relationship Id="rId4" Type="http://schemas.openxmlformats.org/officeDocument/2006/relationships/hyperlink" Target="http://www.socialstudies.org/" TargetMode="External"/><Relationship Id="rId9" Type="http://schemas.openxmlformats.org/officeDocument/2006/relationships/hyperlink" Target="http://capregboces.libguides.com/ld.php?content_id=1843876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engageny.org/resource/empire-state-information-fluency-continu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124200"/>
            <a:ext cx="8077200" cy="1673352"/>
          </a:xfrm>
        </p:spPr>
        <p:txBody>
          <a:bodyPr/>
          <a:lstStyle/>
          <a:p>
            <a:r>
              <a:rPr lang="en-US" dirty="0" smtClean="0"/>
              <a:t>					</a:t>
            </a:r>
            <a:r>
              <a:rPr lang="en-US" dirty="0"/>
              <a:t> </a:t>
            </a:r>
            <a:r>
              <a:rPr lang="en-US" dirty="0" smtClean="0"/>
              <a:t> </a:t>
            </a:r>
            <a:r>
              <a:rPr lang="en-US" sz="2000" dirty="0" smtClean="0"/>
              <a:t>http://www.c3teachers.org</a:t>
            </a:r>
            <a:endParaRPr lang="en-US" dirty="0"/>
          </a:p>
        </p:txBody>
      </p:sp>
      <p:sp>
        <p:nvSpPr>
          <p:cNvPr id="3" name="Subtitle 2"/>
          <p:cNvSpPr>
            <a:spLocks noGrp="1"/>
          </p:cNvSpPr>
          <p:nvPr>
            <p:ph type="subTitle" idx="1"/>
          </p:nvPr>
        </p:nvSpPr>
        <p:spPr>
          <a:xfrm>
            <a:off x="685800" y="1371600"/>
            <a:ext cx="8077200" cy="1499616"/>
          </a:xfrm>
        </p:spPr>
        <p:txBody>
          <a:bodyPr>
            <a:normAutofit/>
          </a:bodyPr>
          <a:lstStyle/>
          <a:p>
            <a:pPr algn="ctr"/>
            <a:r>
              <a:rPr lang="en-US" sz="4400" b="1" dirty="0" smtClean="0">
                <a:solidFill>
                  <a:schemeClr val="accent1">
                    <a:lumMod val="60000"/>
                    <a:lumOff val="40000"/>
                  </a:schemeClr>
                </a:solidFill>
              </a:rPr>
              <a:t>The Learning Commons and the C3 Framework for Social Studies</a:t>
            </a:r>
            <a:endParaRPr lang="en-US" sz="4400" b="1" dirty="0">
              <a:solidFill>
                <a:schemeClr val="accent1">
                  <a:lumMod val="60000"/>
                  <a:lumOff val="40000"/>
                </a:schemeClr>
              </a:solidFill>
            </a:endParaRPr>
          </a:p>
        </p:txBody>
      </p:sp>
      <p:pic>
        <p:nvPicPr>
          <p:cNvPr id="4" name="Content Placeholder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124200"/>
            <a:ext cx="22098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056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2057400" y="1600199"/>
            <a:ext cx="7086600" cy="488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Tx/>
              <a:buChar char="•"/>
            </a:pPr>
            <a:r>
              <a:rPr lang="en-US" altLang="en-US" sz="2800" b="1" dirty="0">
                <a:solidFill>
                  <a:srgbClr val="008000"/>
                </a:solidFill>
                <a:latin typeface="Calibri" pitchFamily="34" charset="0"/>
                <a:ea typeface="ＭＳ Ｐゴシック" pitchFamily="34" charset="-128"/>
                <a:cs typeface="Verdana" pitchFamily="34" charset="0"/>
              </a:rPr>
              <a:t>Dimension 1</a:t>
            </a:r>
            <a:r>
              <a:rPr lang="en-US" altLang="en-US" sz="2800" dirty="0">
                <a:solidFill>
                  <a:srgbClr val="008000"/>
                </a:solidFill>
                <a:latin typeface="Calibri" pitchFamily="34" charset="0"/>
                <a:ea typeface="ＭＳ Ｐゴシック" pitchFamily="34" charset="-128"/>
                <a:cs typeface="Verdana" pitchFamily="34" charset="0"/>
              </a:rPr>
              <a:t>:</a:t>
            </a:r>
            <a:r>
              <a:rPr lang="en-US" altLang="en-US" sz="2800" dirty="0">
                <a:latin typeface="Calibri" pitchFamily="34" charset="0"/>
                <a:ea typeface="ＭＳ Ｐゴシック" pitchFamily="34" charset="-128"/>
                <a:cs typeface="Verdana" pitchFamily="34" charset="0"/>
              </a:rPr>
              <a:t>  Developing Questions and Planning </a:t>
            </a:r>
            <a:r>
              <a:rPr lang="en-US" altLang="en-US" sz="2800" dirty="0" smtClean="0">
                <a:latin typeface="Calibri" pitchFamily="34" charset="0"/>
                <a:ea typeface="ＭＳ Ｐゴシック" pitchFamily="34" charset="-128"/>
                <a:cs typeface="Verdana" pitchFamily="34" charset="0"/>
              </a:rPr>
              <a:t>Inquiries</a:t>
            </a:r>
            <a:r>
              <a:rPr lang="en-US" altLang="en-US" dirty="0">
                <a:latin typeface="Calibri" pitchFamily="34" charset="0"/>
                <a:ea typeface="ＭＳ Ｐゴシック" pitchFamily="34" charset="-128"/>
                <a:cs typeface="Verdana" pitchFamily="34" charset="0"/>
              </a:rPr>
              <a:t> </a:t>
            </a:r>
            <a:r>
              <a:rPr lang="en-US" altLang="en-US" dirty="0" smtClean="0">
                <a:solidFill>
                  <a:srgbClr val="0070C0"/>
                </a:solidFill>
                <a:latin typeface="Calibri" pitchFamily="34" charset="0"/>
                <a:ea typeface="ＭＳ Ｐゴシック" pitchFamily="34" charset="-128"/>
                <a:cs typeface="Verdana" pitchFamily="34" charset="0"/>
              </a:rPr>
              <a:t>(connect)</a:t>
            </a:r>
            <a:endParaRPr lang="en-US" altLang="en-US" sz="2800" dirty="0">
              <a:solidFill>
                <a:srgbClr val="0070C0"/>
              </a:solidFill>
              <a:latin typeface="Calibri" pitchFamily="34" charset="0"/>
              <a:ea typeface="ＭＳ Ｐゴシック" pitchFamily="34" charset="-128"/>
              <a:cs typeface="Verdana" pitchFamily="34" charset="0"/>
            </a:endParaRPr>
          </a:p>
          <a:p>
            <a:pPr eaLnBrk="1" hangingPunct="1">
              <a:spcBef>
                <a:spcPct val="20000"/>
              </a:spcBef>
              <a:buFontTx/>
              <a:buChar char="•"/>
            </a:pPr>
            <a:r>
              <a:rPr lang="en-US" altLang="en-US" sz="2800" b="1" dirty="0">
                <a:solidFill>
                  <a:srgbClr val="6B2C83"/>
                </a:solidFill>
                <a:latin typeface="Calibri" pitchFamily="34" charset="0"/>
                <a:ea typeface="ＭＳ Ｐゴシック" pitchFamily="34" charset="-128"/>
                <a:cs typeface="Verdana" pitchFamily="34" charset="0"/>
              </a:rPr>
              <a:t>Dimension 2</a:t>
            </a:r>
            <a:r>
              <a:rPr lang="en-US" altLang="en-US" sz="2800" dirty="0">
                <a:latin typeface="Calibri" pitchFamily="34" charset="0"/>
                <a:ea typeface="ＭＳ Ｐゴシック" pitchFamily="34" charset="-128"/>
                <a:cs typeface="Verdana" pitchFamily="34" charset="0"/>
              </a:rPr>
              <a:t>:  Applying Disciplinary Tools and Concepts (Civics, Economics, Geography, and History</a:t>
            </a:r>
            <a:r>
              <a:rPr lang="en-US" altLang="en-US" sz="2800" dirty="0" smtClean="0">
                <a:latin typeface="Calibri" pitchFamily="34" charset="0"/>
                <a:ea typeface="ＭＳ Ｐゴシック" pitchFamily="34" charset="-128"/>
                <a:cs typeface="Verdana" pitchFamily="34" charset="0"/>
              </a:rPr>
              <a:t>) </a:t>
            </a:r>
            <a:r>
              <a:rPr lang="en-US" altLang="en-US" dirty="0" smtClean="0">
                <a:solidFill>
                  <a:srgbClr val="0070C0"/>
                </a:solidFill>
                <a:latin typeface="Calibri" pitchFamily="34" charset="0"/>
                <a:ea typeface="ＭＳ Ｐゴシック" pitchFamily="34" charset="-128"/>
                <a:cs typeface="Verdana" pitchFamily="34" charset="0"/>
              </a:rPr>
              <a:t>(wonder/make predictions)</a:t>
            </a:r>
            <a:endParaRPr lang="en-US" altLang="en-US" dirty="0">
              <a:solidFill>
                <a:srgbClr val="0070C0"/>
              </a:solidFill>
              <a:latin typeface="Calibri" pitchFamily="34" charset="0"/>
              <a:ea typeface="ＭＳ Ｐゴシック" pitchFamily="34" charset="-128"/>
              <a:cs typeface="Verdana" pitchFamily="34" charset="0"/>
            </a:endParaRPr>
          </a:p>
          <a:p>
            <a:pPr eaLnBrk="1" hangingPunct="1">
              <a:spcBef>
                <a:spcPct val="20000"/>
              </a:spcBef>
              <a:buFontTx/>
              <a:buChar char="•"/>
            </a:pPr>
            <a:r>
              <a:rPr lang="en-US" altLang="en-US" sz="2800" b="1" dirty="0">
                <a:solidFill>
                  <a:srgbClr val="04243C"/>
                </a:solidFill>
                <a:latin typeface="Calibri" pitchFamily="34" charset="0"/>
                <a:ea typeface="ＭＳ Ｐゴシック" pitchFamily="34" charset="-128"/>
                <a:cs typeface="Verdana" pitchFamily="34" charset="0"/>
              </a:rPr>
              <a:t>Dimension 3</a:t>
            </a:r>
            <a:r>
              <a:rPr lang="en-US" altLang="en-US" sz="2800" dirty="0">
                <a:latin typeface="Calibri" pitchFamily="34" charset="0"/>
                <a:ea typeface="ＭＳ Ｐゴシック" pitchFamily="34" charset="-128"/>
                <a:cs typeface="Verdana" pitchFamily="34" charset="0"/>
              </a:rPr>
              <a:t>:  Evaluating Sources and Using Evidence </a:t>
            </a:r>
            <a:r>
              <a:rPr lang="en-US" altLang="en-US" dirty="0" smtClean="0">
                <a:solidFill>
                  <a:srgbClr val="0070C0"/>
                </a:solidFill>
                <a:latin typeface="Calibri" pitchFamily="34" charset="0"/>
                <a:ea typeface="ＭＳ Ｐゴシック" pitchFamily="34" charset="-128"/>
                <a:cs typeface="Verdana" pitchFamily="34" charset="0"/>
              </a:rPr>
              <a:t>(investigate/construct)</a:t>
            </a:r>
            <a:endParaRPr lang="en-US" altLang="en-US" dirty="0">
              <a:solidFill>
                <a:srgbClr val="0070C0"/>
              </a:solidFill>
              <a:latin typeface="Calibri" pitchFamily="34" charset="0"/>
              <a:ea typeface="ＭＳ Ｐゴシック" pitchFamily="34" charset="-128"/>
              <a:cs typeface="Verdana" pitchFamily="34" charset="0"/>
            </a:endParaRPr>
          </a:p>
          <a:p>
            <a:pPr eaLnBrk="1" hangingPunct="1">
              <a:spcBef>
                <a:spcPct val="20000"/>
              </a:spcBef>
              <a:buFontTx/>
              <a:buChar char="•"/>
            </a:pPr>
            <a:r>
              <a:rPr lang="en-US" altLang="en-US" sz="2800" b="1" dirty="0">
                <a:solidFill>
                  <a:srgbClr val="AD2215"/>
                </a:solidFill>
                <a:latin typeface="Calibri" pitchFamily="34" charset="0"/>
                <a:ea typeface="ＭＳ Ｐゴシック" pitchFamily="34" charset="-128"/>
                <a:cs typeface="Verdana" pitchFamily="34" charset="0"/>
              </a:rPr>
              <a:t>Dimension 4</a:t>
            </a:r>
            <a:r>
              <a:rPr lang="en-US" altLang="en-US" sz="2800" dirty="0">
                <a:latin typeface="Calibri" pitchFamily="34" charset="0"/>
                <a:ea typeface="ＭＳ Ｐゴシック" pitchFamily="34" charset="-128"/>
                <a:cs typeface="Verdana" pitchFamily="34" charset="0"/>
              </a:rPr>
              <a:t>:  Communicating Conclusions and Taking Informed </a:t>
            </a:r>
            <a:r>
              <a:rPr lang="en-US" altLang="en-US" sz="2800" dirty="0" smtClean="0">
                <a:latin typeface="Calibri" pitchFamily="34" charset="0"/>
                <a:ea typeface="ＭＳ Ｐゴシック" pitchFamily="34" charset="-128"/>
                <a:cs typeface="Verdana" pitchFamily="34" charset="0"/>
              </a:rPr>
              <a:t>Action </a:t>
            </a:r>
            <a:r>
              <a:rPr lang="en-US" altLang="en-US" dirty="0" smtClean="0">
                <a:solidFill>
                  <a:srgbClr val="0070C0"/>
                </a:solidFill>
                <a:latin typeface="Calibri" pitchFamily="34" charset="0"/>
                <a:ea typeface="ＭＳ Ｐゴシック" pitchFamily="34" charset="-128"/>
                <a:cs typeface="Verdana" pitchFamily="34" charset="0"/>
              </a:rPr>
              <a:t>(express/reflect)</a:t>
            </a:r>
            <a:endParaRPr lang="en-US" altLang="en-US" dirty="0">
              <a:solidFill>
                <a:srgbClr val="0070C0"/>
              </a:solidFill>
              <a:latin typeface="Calibri" pitchFamily="34" charset="0"/>
              <a:ea typeface="ＭＳ Ｐゴシック" pitchFamily="34" charset="-128"/>
              <a:cs typeface="Verdana" pitchFamily="34" charset="0"/>
            </a:endParaRPr>
          </a:p>
        </p:txBody>
      </p:sp>
      <p:grpSp>
        <p:nvGrpSpPr>
          <p:cNvPr id="12291" name="Group 5"/>
          <p:cNvGrpSpPr>
            <a:grpSpLocks/>
          </p:cNvGrpSpPr>
          <p:nvPr/>
        </p:nvGrpSpPr>
        <p:grpSpPr bwMode="auto">
          <a:xfrm>
            <a:off x="0" y="-12700"/>
            <a:ext cx="1385888" cy="6870700"/>
            <a:chOff x="0" y="-12094"/>
            <a:chExt cx="1386563" cy="6870094"/>
          </a:xfrm>
        </p:grpSpPr>
        <p:sp>
          <p:nvSpPr>
            <p:cNvPr id="7" name="Rectangle 6"/>
            <p:cNvSpPr/>
            <p:nvPr/>
          </p:nvSpPr>
          <p:spPr>
            <a:xfrm>
              <a:off x="0" y="605"/>
              <a:ext cx="1016495" cy="685739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8" name="TextBox 7"/>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000">
                  <a:solidFill>
                    <a:schemeClr val="bg1"/>
                  </a:solidFill>
                  <a:ea typeface="ＭＳ Ｐゴシック" pitchFamily="34" charset="-128"/>
                  <a:cs typeface="Verdana" pitchFamily="34" charset="0"/>
                </a:rPr>
                <a:t>What is the C3 Framework?</a:t>
              </a:r>
            </a:p>
            <a:p>
              <a:pPr eaLnBrk="1" hangingPunct="1"/>
              <a:endParaRPr lang="en-US" altLang="en-US" sz="4000">
                <a:solidFill>
                  <a:schemeClr val="bg1"/>
                </a:solidFill>
                <a:ea typeface="ＭＳ Ｐゴシック" pitchFamily="34" charset="-128"/>
                <a:cs typeface="Verdana" pitchFamily="34" charset="0"/>
              </a:endParaRPr>
            </a:p>
          </p:txBody>
        </p:sp>
      </p:gr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sz="4400" b="1" dirty="0">
                <a:solidFill>
                  <a:schemeClr val="bg1"/>
                </a:solidFill>
              </a:rPr>
              <a:t>C3 Inquiry Arc </a:t>
            </a:r>
          </a:p>
        </p:txBody>
      </p:sp>
      <p:cxnSp>
        <p:nvCxnSpPr>
          <p:cNvPr id="10" name="Straight Connector 9"/>
          <p:cNvCxnSpPr/>
          <p:nvPr/>
        </p:nvCxnSpPr>
        <p:spPr>
          <a:xfrm>
            <a:off x="1892300" y="0"/>
            <a:ext cx="0" cy="6838950"/>
          </a:xfrm>
          <a:prstGeom prst="line">
            <a:avLst/>
          </a:prstGeom>
          <a:ln w="76200" cmpd="sng"/>
        </p:spPr>
        <p:style>
          <a:lnRef idx="2">
            <a:schemeClr val="accent1"/>
          </a:lnRef>
          <a:fillRef idx="0">
            <a:schemeClr val="accent1"/>
          </a:fillRef>
          <a:effectRef idx="1">
            <a:schemeClr val="accent1"/>
          </a:effectRef>
          <a:fontRef idx="minor">
            <a:schemeClr val="tx1"/>
          </a:fontRef>
        </p:style>
      </p:cxnSp>
      <p:pic>
        <p:nvPicPr>
          <p:cNvPr id="12294" name="Picture 10" descr="Inquiryarc_new.tiff"/>
          <p:cNvPicPr>
            <a:picLocks noChangeAspect="1"/>
          </p:cNvPicPr>
          <p:nvPr/>
        </p:nvPicPr>
        <p:blipFill>
          <a:blip r:embed="rId3">
            <a:extLst>
              <a:ext uri="{28A0092B-C50C-407E-A947-70E740481C1C}">
                <a14:useLocalDpi xmlns:a14="http://schemas.microsoft.com/office/drawing/2010/main" val="0"/>
              </a:ext>
            </a:extLst>
          </a:blip>
          <a:srcRect l="20190" t="2994" r="58885" b="3108"/>
          <a:stretch>
            <a:fillRect/>
          </a:stretch>
        </p:blipFill>
        <p:spPr bwMode="auto">
          <a:xfrm>
            <a:off x="0" y="4763"/>
            <a:ext cx="180975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1"/>
          <p:cNvSpPr txBox="1">
            <a:spLocks noChangeArrowheads="1"/>
          </p:cNvSpPr>
          <p:nvPr/>
        </p:nvSpPr>
        <p:spPr bwMode="auto">
          <a:xfrm>
            <a:off x="4949825" y="304800"/>
            <a:ext cx="260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600" b="1">
                <a:solidFill>
                  <a:schemeClr val="bg1"/>
                </a:solidFill>
                <a:ea typeface="ＭＳ Ｐゴシック" pitchFamily="34" charset="-128"/>
                <a:cs typeface="Verdana" pitchFamily="34" charset="0"/>
              </a:rPr>
              <a:t>Inquiry Arc</a:t>
            </a:r>
          </a:p>
        </p:txBody>
      </p:sp>
      <p:cxnSp>
        <p:nvCxnSpPr>
          <p:cNvPr id="12296" name="Straight Connector 5"/>
          <p:cNvCxnSpPr>
            <a:cxnSpLocks noChangeShapeType="1"/>
          </p:cNvCxnSpPr>
          <p:nvPr/>
        </p:nvCxnSpPr>
        <p:spPr bwMode="auto">
          <a:xfrm>
            <a:off x="3048000" y="1219200"/>
            <a:ext cx="5562600" cy="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p:cNvSpPr txBox="1"/>
          <p:nvPr/>
        </p:nvSpPr>
        <p:spPr>
          <a:xfrm>
            <a:off x="2743200" y="304800"/>
            <a:ext cx="6019800" cy="769441"/>
          </a:xfrm>
          <a:prstGeom prst="rect">
            <a:avLst/>
          </a:prstGeom>
          <a:solidFill>
            <a:srgbClr val="003366"/>
          </a:solidFill>
        </p:spPr>
        <p:txBody>
          <a:bodyPr wrap="square" rtlCol="0">
            <a:spAutoFit/>
          </a:bodyPr>
          <a:lstStyle/>
          <a:p>
            <a:pPr algn="ctr"/>
            <a:r>
              <a:rPr lang="en-US" sz="4400" dirty="0" smtClean="0">
                <a:solidFill>
                  <a:schemeClr val="accent1">
                    <a:lumMod val="60000"/>
                    <a:lumOff val="40000"/>
                  </a:schemeClr>
                </a:solidFill>
              </a:rPr>
              <a:t>C3 Inquiry Arc</a:t>
            </a:r>
            <a:endParaRPr lang="en-US" sz="4400" dirty="0">
              <a:solidFill>
                <a:schemeClr val="accent1">
                  <a:lumMod val="60000"/>
                  <a:lumOff val="40000"/>
                </a:schemeClr>
              </a:solidFill>
            </a:endParaRPr>
          </a:p>
        </p:txBody>
      </p:sp>
    </p:spTree>
    <p:extLst>
      <p:ext uri="{BB962C8B-B14F-4D97-AF65-F5344CB8AC3E}">
        <p14:creationId xmlns:p14="http://schemas.microsoft.com/office/powerpoint/2010/main" val="225833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3352800"/>
            <a:ext cx="8470900" cy="3124200"/>
          </a:xfrm>
        </p:spPr>
      </p:pic>
      <p:sp>
        <p:nvSpPr>
          <p:cNvPr id="3" name="Title 2"/>
          <p:cNvSpPr>
            <a:spLocks noGrp="1"/>
          </p:cNvSpPr>
          <p:nvPr>
            <p:ph type="title"/>
          </p:nvPr>
        </p:nvSpPr>
        <p:spPr/>
        <p:txBody>
          <a:bodyPr/>
          <a:lstStyle/>
          <a:p>
            <a:pPr eaLnBrk="1" fontAlgn="auto" hangingPunct="1">
              <a:spcAft>
                <a:spcPts val="0"/>
              </a:spcAft>
              <a:defRPr/>
            </a:pPr>
            <a:r>
              <a:rPr lang="en-US" dirty="0" smtClean="0"/>
              <a:t>Inquiry Practices</a:t>
            </a:r>
            <a:endParaRPr lang="en-US" dirty="0"/>
          </a:p>
        </p:txBody>
      </p:sp>
      <p:pic>
        <p:nvPicPr>
          <p:cNvPr id="4" name="Picture 10" descr="Inquiryarc_new.tiff"/>
          <p:cNvPicPr>
            <a:picLocks noChangeAspect="1"/>
          </p:cNvPicPr>
          <p:nvPr/>
        </p:nvPicPr>
        <p:blipFill>
          <a:blip r:embed="rId4">
            <a:extLst>
              <a:ext uri="{28A0092B-C50C-407E-A947-70E740481C1C}">
                <a14:useLocalDpi xmlns:a14="http://schemas.microsoft.com/office/drawing/2010/main" val="0"/>
              </a:ext>
            </a:extLst>
          </a:blip>
          <a:srcRect l="20190" t="2994" r="58885" b="3108"/>
          <a:stretch>
            <a:fillRect/>
          </a:stretch>
        </p:blipFill>
        <p:spPr bwMode="auto">
          <a:xfrm rot="5400000">
            <a:off x="3786924" y="-600044"/>
            <a:ext cx="1570151"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914400" y="2819400"/>
            <a:ext cx="1295400" cy="20955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124200" y="2590800"/>
            <a:ext cx="480467" cy="25193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924476" y="2819400"/>
            <a:ext cx="333969" cy="19542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432226" y="2590800"/>
            <a:ext cx="97383" cy="23677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92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39496" cy="1252728"/>
          </a:xfrm>
        </p:spPr>
        <p:txBody>
          <a:bodyPr>
            <a:normAutofit/>
          </a:bodyPr>
          <a:lstStyle/>
          <a:p>
            <a:r>
              <a:rPr lang="en-US" dirty="0" smtClean="0"/>
              <a:t>NYS Social Studies Standards 1996</a:t>
            </a:r>
            <a:endParaRPr lang="en-US" dirty="0"/>
          </a:p>
        </p:txBody>
      </p:sp>
      <p:sp>
        <p:nvSpPr>
          <p:cNvPr id="3" name="Content Placeholder 2"/>
          <p:cNvSpPr>
            <a:spLocks noGrp="1"/>
          </p:cNvSpPr>
          <p:nvPr>
            <p:ph idx="1"/>
          </p:nvPr>
        </p:nvSpPr>
        <p:spPr>
          <a:xfrm>
            <a:off x="76200" y="2286001"/>
            <a:ext cx="9039496" cy="3434782"/>
          </a:xfrm>
        </p:spPr>
        <p:txBody>
          <a:bodyPr>
            <a:normAutofit/>
          </a:bodyPr>
          <a:lstStyle/>
          <a:p>
            <a:pPr marL="273050"/>
            <a:r>
              <a:rPr lang="en-US" altLang="en-US" sz="3000" b="1" dirty="0">
                <a:solidFill>
                  <a:srgbClr val="FF0000"/>
                </a:solidFill>
              </a:rPr>
              <a:t>Standard 1:</a:t>
            </a:r>
            <a:r>
              <a:rPr lang="en-US" altLang="en-US" sz="3000" b="1" dirty="0"/>
              <a:t> </a:t>
            </a:r>
            <a:r>
              <a:rPr lang="en-US" altLang="en-US" sz="3000" dirty="0"/>
              <a:t>History of the United States and New York </a:t>
            </a:r>
          </a:p>
          <a:p>
            <a:pPr marL="273050"/>
            <a:r>
              <a:rPr lang="en-US" altLang="en-US" sz="3000" b="1" dirty="0">
                <a:solidFill>
                  <a:srgbClr val="7030A0"/>
                </a:solidFill>
              </a:rPr>
              <a:t>Standard 2: </a:t>
            </a:r>
            <a:r>
              <a:rPr lang="en-US" altLang="en-US" sz="3000" dirty="0"/>
              <a:t>World History </a:t>
            </a:r>
          </a:p>
          <a:p>
            <a:pPr marL="273050"/>
            <a:r>
              <a:rPr lang="en-US" altLang="en-US" sz="3000" b="1" dirty="0">
                <a:solidFill>
                  <a:srgbClr val="92D050"/>
                </a:solidFill>
              </a:rPr>
              <a:t>Standard 3:</a:t>
            </a:r>
            <a:r>
              <a:rPr lang="en-US" altLang="en-US" sz="3000" b="1" dirty="0"/>
              <a:t> </a:t>
            </a:r>
            <a:r>
              <a:rPr lang="en-US" altLang="en-US" sz="3000" dirty="0"/>
              <a:t>Geography </a:t>
            </a:r>
          </a:p>
          <a:p>
            <a:pPr marL="273050"/>
            <a:r>
              <a:rPr lang="en-US" altLang="en-US" sz="3000" b="1" dirty="0">
                <a:solidFill>
                  <a:srgbClr val="0070C0"/>
                </a:solidFill>
              </a:rPr>
              <a:t>Standard 4:</a:t>
            </a:r>
            <a:r>
              <a:rPr lang="en-US" altLang="en-US" sz="3000" b="1" dirty="0"/>
              <a:t> </a:t>
            </a:r>
            <a:r>
              <a:rPr lang="en-US" altLang="en-US" sz="3000" dirty="0"/>
              <a:t>Economics </a:t>
            </a:r>
          </a:p>
          <a:p>
            <a:pPr marL="273050"/>
            <a:r>
              <a:rPr lang="en-US" altLang="en-US" sz="3000" b="1" dirty="0">
                <a:solidFill>
                  <a:srgbClr val="D8780E"/>
                </a:solidFill>
              </a:rPr>
              <a:t>Standard 5:</a:t>
            </a:r>
            <a:r>
              <a:rPr lang="en-US" altLang="en-US" sz="3000" dirty="0"/>
              <a:t> Civics, Citizenship, and Government </a:t>
            </a:r>
          </a:p>
          <a:p>
            <a:endParaRPr lang="en-US" dirty="0"/>
          </a:p>
          <a:p>
            <a:pPr marL="118872" indent="0">
              <a:buNone/>
            </a:pPr>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71" y="5720782"/>
            <a:ext cx="2041525" cy="11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57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NYS Social Studies Practices</a:t>
            </a:r>
            <a:endParaRPr lang="en-US" dirty="0"/>
          </a:p>
        </p:txBody>
      </p:sp>
      <p:sp>
        <p:nvSpPr>
          <p:cNvPr id="3" name="Content Placeholder 2"/>
          <p:cNvSpPr>
            <a:spLocks noGrp="1"/>
          </p:cNvSpPr>
          <p:nvPr>
            <p:ph idx="1"/>
          </p:nvPr>
        </p:nvSpPr>
        <p:spPr>
          <a:xfrm>
            <a:off x="104504" y="2209800"/>
            <a:ext cx="9039496" cy="3810000"/>
          </a:xfrm>
        </p:spPr>
        <p:txBody>
          <a:bodyPr>
            <a:normAutofit/>
          </a:bodyPr>
          <a:lstStyle/>
          <a:p>
            <a:pPr>
              <a:buAutoNum type="arabicParenR"/>
            </a:pPr>
            <a:r>
              <a:rPr lang="en-US" dirty="0" smtClean="0">
                <a:solidFill>
                  <a:srgbClr val="FF0000"/>
                </a:solidFill>
              </a:rPr>
              <a:t>Gathering</a:t>
            </a:r>
            <a:r>
              <a:rPr lang="en-US" dirty="0">
                <a:solidFill>
                  <a:srgbClr val="FF0000"/>
                </a:solidFill>
              </a:rPr>
              <a:t>, Using and Interpreting Evidence</a:t>
            </a:r>
          </a:p>
          <a:p>
            <a:pPr>
              <a:buAutoNum type="arabicParenR"/>
            </a:pPr>
            <a:r>
              <a:rPr lang="en-US" dirty="0">
                <a:solidFill>
                  <a:srgbClr val="9900CC"/>
                </a:solidFill>
              </a:rPr>
              <a:t>Chronological Reasoning and Causation</a:t>
            </a:r>
          </a:p>
          <a:p>
            <a:pPr>
              <a:buAutoNum type="arabicParenR"/>
            </a:pPr>
            <a:r>
              <a:rPr lang="en-US" dirty="0">
                <a:solidFill>
                  <a:srgbClr val="006600"/>
                </a:solidFill>
              </a:rPr>
              <a:t>Comparison and Contextualization</a:t>
            </a:r>
          </a:p>
          <a:p>
            <a:pPr>
              <a:buAutoNum type="arabicParenR"/>
            </a:pPr>
            <a:r>
              <a:rPr lang="en-US" dirty="0">
                <a:solidFill>
                  <a:schemeClr val="accent6">
                    <a:lumMod val="75000"/>
                  </a:schemeClr>
                </a:solidFill>
              </a:rPr>
              <a:t>Geographic Reasoning</a:t>
            </a:r>
          </a:p>
          <a:p>
            <a:pPr>
              <a:buAutoNum type="arabicParenR"/>
            </a:pPr>
            <a:r>
              <a:rPr lang="en-US" dirty="0">
                <a:solidFill>
                  <a:srgbClr val="996633"/>
                </a:solidFill>
              </a:rPr>
              <a:t>Economics and Economic Systems</a:t>
            </a:r>
          </a:p>
          <a:p>
            <a:pPr>
              <a:buAutoNum type="arabicParenR"/>
            </a:pPr>
            <a:r>
              <a:rPr lang="en-US" dirty="0">
                <a:solidFill>
                  <a:srgbClr val="C89800"/>
                </a:solidFill>
              </a:rPr>
              <a:t>Civic Participation </a:t>
            </a:r>
          </a:p>
          <a:p>
            <a:pPr marL="118872" indent="0">
              <a:buNone/>
            </a:pPr>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71" y="5720782"/>
            <a:ext cx="2041525" cy="11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11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Core Literacy Skills</a:t>
            </a:r>
            <a:endParaRPr lang="en-US" dirty="0"/>
          </a:p>
        </p:txBody>
      </p:sp>
      <p:sp>
        <p:nvSpPr>
          <p:cNvPr id="3" name="Content Placeholder 2"/>
          <p:cNvSpPr>
            <a:spLocks noGrp="1"/>
          </p:cNvSpPr>
          <p:nvPr>
            <p:ph idx="1"/>
          </p:nvPr>
        </p:nvSpPr>
        <p:spPr>
          <a:xfrm>
            <a:off x="76200" y="1524000"/>
            <a:ext cx="9039496" cy="5333999"/>
          </a:xfrm>
        </p:spPr>
        <p:txBody>
          <a:bodyPr>
            <a:normAutofit/>
          </a:bodyPr>
          <a:lstStyle/>
          <a:p>
            <a:r>
              <a:rPr lang="en-US" sz="2400" b="1" cap="all" dirty="0">
                <a:solidFill>
                  <a:srgbClr val="FF0000"/>
                </a:solidFill>
              </a:rPr>
              <a:t>Reading	</a:t>
            </a:r>
          </a:p>
          <a:p>
            <a:pPr lvl="1"/>
            <a:r>
              <a:rPr lang="en-US" sz="2400" dirty="0"/>
              <a:t>Key Ideas and Details</a:t>
            </a:r>
          </a:p>
          <a:p>
            <a:pPr lvl="1"/>
            <a:r>
              <a:rPr lang="en-US" sz="2400" dirty="0"/>
              <a:t>Craft and Structure</a:t>
            </a:r>
          </a:p>
          <a:p>
            <a:pPr lvl="1"/>
            <a:r>
              <a:rPr lang="en-US" sz="2400" dirty="0"/>
              <a:t>Integration of Knowledge and Ideals</a:t>
            </a:r>
          </a:p>
          <a:p>
            <a:pPr lvl="1"/>
            <a:r>
              <a:rPr lang="en-US" sz="2400" dirty="0"/>
              <a:t>Range of Reading and Text Complexity</a:t>
            </a:r>
          </a:p>
          <a:p>
            <a:r>
              <a:rPr lang="en-US" sz="2400" b="1" cap="all" dirty="0">
                <a:solidFill>
                  <a:srgbClr val="FF0000"/>
                </a:solidFill>
              </a:rPr>
              <a:t>Writing</a:t>
            </a:r>
          </a:p>
          <a:p>
            <a:pPr lvl="1"/>
            <a:r>
              <a:rPr lang="en-US" sz="2400" dirty="0"/>
              <a:t>Text Types and Purpose</a:t>
            </a:r>
          </a:p>
          <a:p>
            <a:pPr lvl="1"/>
            <a:r>
              <a:rPr lang="en-US" sz="2400" dirty="0"/>
              <a:t>Production and Distribution of Writing</a:t>
            </a:r>
          </a:p>
          <a:p>
            <a:pPr lvl="1"/>
            <a:r>
              <a:rPr lang="en-US" sz="2400" dirty="0"/>
              <a:t>Range of Writing</a:t>
            </a:r>
          </a:p>
          <a:p>
            <a:r>
              <a:rPr lang="en-US" sz="2400" b="1" cap="all" dirty="0">
                <a:solidFill>
                  <a:srgbClr val="FF0000"/>
                </a:solidFill>
              </a:rPr>
              <a:t>Speaking and Listening</a:t>
            </a:r>
          </a:p>
          <a:p>
            <a:pPr lvl="1"/>
            <a:r>
              <a:rPr lang="en-US" sz="2400" dirty="0"/>
              <a:t>Comprehension and Collaboration</a:t>
            </a:r>
          </a:p>
          <a:p>
            <a:pPr lvl="1"/>
            <a:r>
              <a:rPr lang="en-US" sz="2400" dirty="0"/>
              <a:t>Presentation of Knowledge and Ideas</a:t>
            </a:r>
          </a:p>
          <a:p>
            <a:pPr marL="118872" indent="0">
              <a:buNone/>
            </a:pPr>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71" y="5720782"/>
            <a:ext cx="2041525" cy="11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394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5"/>
          </a:xfrm>
        </p:spPr>
        <p:txBody>
          <a:bodyPr>
            <a:normAutofit fontScale="90000"/>
          </a:bodyPr>
          <a:lstStyle/>
          <a:p>
            <a:r>
              <a:rPr lang="en-US" sz="3100" dirty="0" smtClean="0"/>
              <a:t/>
            </a:r>
            <a:br>
              <a:rPr lang="en-US" sz="3100" dirty="0" smtClean="0"/>
            </a:br>
            <a:r>
              <a:rPr lang="en-US" sz="3600" dirty="0" smtClean="0"/>
              <a:t>Key </a:t>
            </a:r>
            <a:r>
              <a:rPr lang="en-US" sz="3600" dirty="0"/>
              <a:t>Ideas, Conceptual Understandings &amp; Content Specifications</a:t>
            </a:r>
            <a:r>
              <a:rPr lang="en-US" sz="4800" dirty="0"/>
              <a:t/>
            </a:r>
            <a:br>
              <a:rPr lang="en-US" sz="4800" dirty="0"/>
            </a:br>
            <a:endParaRPr lang="en-US" dirty="0"/>
          </a:p>
        </p:txBody>
      </p:sp>
      <p:sp>
        <p:nvSpPr>
          <p:cNvPr id="3" name="Content Placeholder 2"/>
          <p:cNvSpPr>
            <a:spLocks noGrp="1"/>
          </p:cNvSpPr>
          <p:nvPr>
            <p:ph idx="1"/>
          </p:nvPr>
        </p:nvSpPr>
        <p:spPr>
          <a:xfrm>
            <a:off x="457200" y="1410998"/>
            <a:ext cx="8229600" cy="5618452"/>
          </a:xfrm>
        </p:spPr>
        <p:txBody>
          <a:bodyPr/>
          <a:lstStyle/>
          <a:p>
            <a:r>
              <a:rPr lang="en-US" sz="1400" dirty="0" smtClean="0">
                <a:hlinkClick r:id="rId2"/>
              </a:rPr>
              <a:t>https</a:t>
            </a:r>
            <a:r>
              <a:rPr lang="en-US" sz="1400" dirty="0">
                <a:hlinkClick r:id="rId2"/>
              </a:rPr>
              <a:t>://</a:t>
            </a:r>
            <a:r>
              <a:rPr lang="en-US" sz="1400" dirty="0" smtClean="0">
                <a:hlinkClick r:id="rId2"/>
              </a:rPr>
              <a:t>www.engageny.org/resource/new-york-state-k-12-social-studies-field-guide/file/114196</a:t>
            </a:r>
            <a:endParaRPr lang="en-US" sz="1400" dirty="0" smtClean="0"/>
          </a:p>
          <a:p>
            <a:pPr marL="118872" indent="0">
              <a:buNone/>
            </a:pPr>
            <a:endParaRPr lang="en-US" sz="2800"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762000" y="1905000"/>
            <a:ext cx="7808686" cy="5124450"/>
          </a:xfrm>
          <a:prstGeom prst="rect">
            <a:avLst/>
          </a:prstGeom>
        </p:spPr>
      </p:pic>
    </p:spTree>
    <p:extLst>
      <p:ext uri="{BB962C8B-B14F-4D97-AF65-F5344CB8AC3E}">
        <p14:creationId xmlns:p14="http://schemas.microsoft.com/office/powerpoint/2010/main" val="480825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67800" cy="1252728"/>
          </a:xfrm>
        </p:spPr>
        <p:txBody>
          <a:bodyPr>
            <a:normAutofit/>
          </a:bodyPr>
          <a:lstStyle/>
          <a:p>
            <a:r>
              <a:rPr lang="en-US" sz="3800" dirty="0" smtClean="0"/>
              <a:t>Social Studies Content Remains the Same</a:t>
            </a:r>
            <a:endParaRPr lang="en-US" sz="3800" dirty="0"/>
          </a:p>
        </p:txBody>
      </p:sp>
      <p:pic>
        <p:nvPicPr>
          <p:cNvPr id="4" name="Content Placeholder 3"/>
          <p:cNvPicPr>
            <a:picLocks noGrp="1" noChangeAspect="1"/>
          </p:cNvPicPr>
          <p:nvPr>
            <p:ph idx="1"/>
          </p:nvPr>
        </p:nvPicPr>
        <p:blipFill>
          <a:blip r:embed="rId2"/>
          <a:stretch>
            <a:fillRect/>
          </a:stretch>
        </p:blipFill>
        <p:spPr>
          <a:xfrm>
            <a:off x="466725" y="1978025"/>
            <a:ext cx="8210550" cy="4219575"/>
          </a:xfrm>
          <a:prstGeom prst="rect">
            <a:avLst/>
          </a:prstGeom>
        </p:spPr>
      </p:pic>
    </p:spTree>
    <p:extLst>
      <p:ext uri="{BB962C8B-B14F-4D97-AF65-F5344CB8AC3E}">
        <p14:creationId xmlns:p14="http://schemas.microsoft.com/office/powerpoint/2010/main" val="317271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INSTRUCTIONAL SHIFTS</a:t>
            </a:r>
            <a:endParaRPr lang="en-US" dirty="0"/>
          </a:p>
        </p:txBody>
      </p:sp>
      <p:sp>
        <p:nvSpPr>
          <p:cNvPr id="3" name="Content Placeholder 2"/>
          <p:cNvSpPr>
            <a:spLocks noGrp="1"/>
          </p:cNvSpPr>
          <p:nvPr>
            <p:ph idx="1"/>
          </p:nvPr>
        </p:nvSpPr>
        <p:spPr>
          <a:xfrm>
            <a:off x="0" y="1775191"/>
            <a:ext cx="9144000" cy="4625609"/>
          </a:xfrm>
        </p:spPr>
        <p:txBody>
          <a:bodyPr/>
          <a:lstStyle/>
          <a:p>
            <a:pPr marL="633222" indent="-514350">
              <a:lnSpc>
                <a:spcPct val="220000"/>
              </a:lnSpc>
              <a:spcAft>
                <a:spcPts val="600"/>
              </a:spcAft>
              <a:buFont typeface="+mj-lt"/>
              <a:buAutoNum type="arabicPeriod"/>
            </a:pPr>
            <a:r>
              <a:rPr lang="en-US" dirty="0"/>
              <a:t>Focus on Conceptual Understanding</a:t>
            </a:r>
          </a:p>
          <a:p>
            <a:pPr marL="633222" indent="-514350">
              <a:spcAft>
                <a:spcPts val="600"/>
              </a:spcAft>
              <a:buFont typeface="+mj-lt"/>
              <a:buAutoNum type="arabicPeriod"/>
            </a:pPr>
            <a:r>
              <a:rPr lang="en-US" dirty="0"/>
              <a:t>Foster Student Inquiry, Collaboration </a:t>
            </a:r>
            <a:r>
              <a:rPr lang="en-US" dirty="0" smtClean="0"/>
              <a:t>and Informed Action</a:t>
            </a:r>
            <a:endParaRPr lang="en-US" dirty="0"/>
          </a:p>
          <a:p>
            <a:pPr marL="633222" indent="-514350">
              <a:spcAft>
                <a:spcPts val="600"/>
              </a:spcAft>
              <a:buFont typeface="+mj-lt"/>
              <a:buAutoNum type="arabicPeriod"/>
            </a:pPr>
            <a:r>
              <a:rPr lang="en-US" dirty="0"/>
              <a:t>Integrate Content and Skills Purposefully</a:t>
            </a:r>
          </a:p>
        </p:txBody>
      </p:sp>
    </p:spTree>
    <p:extLst>
      <p:ext uri="{BB962C8B-B14F-4D97-AF65-F5344CB8AC3E}">
        <p14:creationId xmlns:p14="http://schemas.microsoft.com/office/powerpoint/2010/main" val="427976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Group 18"/>
          <p:cNvGrpSpPr>
            <a:grpSpLocks/>
          </p:cNvGrpSpPr>
          <p:nvPr/>
        </p:nvGrpSpPr>
        <p:grpSpPr bwMode="auto">
          <a:xfrm>
            <a:off x="1925638" y="1830388"/>
            <a:ext cx="5286375" cy="4133850"/>
            <a:chOff x="0" y="0"/>
            <a:chExt cx="35814" cy="23288"/>
          </a:xfrm>
        </p:grpSpPr>
        <p:sp>
          <p:nvSpPr>
            <p:cNvPr id="36869" name="Rounded Rectangle 105"/>
            <p:cNvSpPr>
              <a:spLocks noChangeArrowheads="1"/>
            </p:cNvSpPr>
            <p:nvPr/>
          </p:nvSpPr>
          <p:spPr bwMode="auto">
            <a:xfrm>
              <a:off x="18696" y="19290"/>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spcBef>
                  <a:spcPts val="500"/>
                </a:spcBef>
                <a:spcAft>
                  <a:spcPts val="500"/>
                </a:spcAft>
              </a:pPr>
              <a:r>
                <a:rPr lang="en-US" altLang="en-US" sz="2400" b="1">
                  <a:solidFill>
                    <a:srgbClr val="000000"/>
                  </a:solidFill>
                  <a:latin typeface="Calibri" pitchFamily="34" charset="0"/>
                  <a:ea typeface="ＭＳ Ｐゴシック" pitchFamily="34" charset="-128"/>
                  <a:cs typeface="Verdana" pitchFamily="34" charset="0"/>
                </a:rPr>
                <a:t>Transfer and Connections</a:t>
              </a:r>
              <a:endParaRPr lang="en-US" altLang="en-US" sz="3200" b="1">
                <a:ea typeface="ＭＳ Ｐゴシック" pitchFamily="34" charset="-128"/>
                <a:cs typeface="Verdana" pitchFamily="34" charset="0"/>
              </a:endParaRPr>
            </a:p>
          </p:txBody>
        </p:sp>
        <p:sp>
          <p:nvSpPr>
            <p:cNvPr id="36870" name="Rounded Rectangle 106"/>
            <p:cNvSpPr>
              <a:spLocks noChangeArrowheads="1"/>
            </p:cNvSpPr>
            <p:nvPr/>
          </p:nvSpPr>
          <p:spPr bwMode="auto">
            <a:xfrm>
              <a:off x="50" y="6496"/>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spcBef>
                  <a:spcPts val="500"/>
                </a:spcBef>
                <a:spcAft>
                  <a:spcPts val="500"/>
                </a:spcAft>
              </a:pPr>
              <a:r>
                <a:rPr lang="en-US" altLang="en-US" sz="3200" b="1">
                  <a:solidFill>
                    <a:srgbClr val="000000"/>
                  </a:solidFill>
                  <a:latin typeface="Calibri" pitchFamily="34" charset="0"/>
                  <a:ea typeface="ＭＳ Ｐゴシック" pitchFamily="34" charset="-128"/>
                  <a:cs typeface="Verdana" pitchFamily="34" charset="0"/>
                </a:rPr>
                <a:t>Facts	</a:t>
              </a:r>
              <a:endParaRPr lang="en-US" altLang="en-US" sz="4000" b="1">
                <a:ea typeface="ＭＳ Ｐゴシック" pitchFamily="34" charset="-128"/>
                <a:cs typeface="Verdana" pitchFamily="34" charset="0"/>
              </a:endParaRPr>
            </a:p>
          </p:txBody>
        </p:sp>
        <p:sp>
          <p:nvSpPr>
            <p:cNvPr id="36871" name="Rounded Rectangle 107"/>
            <p:cNvSpPr>
              <a:spLocks noChangeArrowheads="1"/>
            </p:cNvSpPr>
            <p:nvPr/>
          </p:nvSpPr>
          <p:spPr bwMode="auto">
            <a:xfrm>
              <a:off x="50" y="12793"/>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spcBef>
                  <a:spcPts val="500"/>
                </a:spcBef>
                <a:spcAft>
                  <a:spcPts val="500"/>
                </a:spcAft>
              </a:pPr>
              <a:r>
                <a:rPr lang="en-US" altLang="en-US" sz="2400" b="1">
                  <a:solidFill>
                    <a:srgbClr val="000000"/>
                  </a:solidFill>
                  <a:latin typeface="Calibri" pitchFamily="34" charset="0"/>
                  <a:ea typeface="ＭＳ Ｐゴシック" pitchFamily="34" charset="-128"/>
                  <a:cs typeface="Verdana" pitchFamily="34" charset="0"/>
                </a:rPr>
                <a:t>Breadth of Topics</a:t>
              </a:r>
              <a:endParaRPr lang="en-US" altLang="en-US" sz="3200" b="1">
                <a:ea typeface="ＭＳ Ｐゴシック" pitchFamily="34" charset="-128"/>
                <a:cs typeface="Verdana" pitchFamily="34" charset="0"/>
              </a:endParaRPr>
            </a:p>
          </p:txBody>
        </p:sp>
        <p:sp>
          <p:nvSpPr>
            <p:cNvPr id="36872" name="Rounded Rectangle 108"/>
            <p:cNvSpPr>
              <a:spLocks noChangeArrowheads="1"/>
            </p:cNvSpPr>
            <p:nvPr/>
          </p:nvSpPr>
          <p:spPr bwMode="auto">
            <a:xfrm>
              <a:off x="18696" y="12793"/>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spcBef>
                  <a:spcPts val="500"/>
                </a:spcBef>
                <a:spcAft>
                  <a:spcPts val="500"/>
                </a:spcAft>
              </a:pPr>
              <a:r>
                <a:rPr lang="en-US" altLang="en-US" sz="2400" b="1">
                  <a:solidFill>
                    <a:srgbClr val="000000"/>
                  </a:solidFill>
                  <a:latin typeface="Calibri" pitchFamily="34" charset="0"/>
                  <a:ea typeface="ＭＳ Ｐゴシック" pitchFamily="34" charset="-128"/>
                  <a:cs typeface="Verdana" pitchFamily="34" charset="0"/>
                </a:rPr>
                <a:t>Depth within Topics</a:t>
              </a:r>
              <a:endParaRPr lang="en-US" altLang="en-US" sz="3200" b="1">
                <a:ea typeface="ＭＳ Ｐゴシック" pitchFamily="34" charset="-128"/>
                <a:cs typeface="Verdana" pitchFamily="34" charset="0"/>
              </a:endParaRPr>
            </a:p>
          </p:txBody>
        </p:sp>
        <p:sp>
          <p:nvSpPr>
            <p:cNvPr id="36873" name="Rounded Rectangle 109"/>
            <p:cNvSpPr>
              <a:spLocks noChangeArrowheads="1"/>
            </p:cNvSpPr>
            <p:nvPr/>
          </p:nvSpPr>
          <p:spPr bwMode="auto">
            <a:xfrm>
              <a:off x="50" y="0"/>
              <a:ext cx="17118" cy="3998"/>
            </a:xfrm>
            <a:prstGeom prst="roundRect">
              <a:avLst>
                <a:gd name="adj" fmla="val 16667"/>
              </a:avLst>
            </a:prstGeom>
            <a:solidFill>
              <a:srgbClr val="4F81BD"/>
            </a:solidFill>
            <a:ln w="25400">
              <a:solidFill>
                <a:srgbClr val="243F60"/>
              </a:solidFill>
              <a:round/>
              <a:headEnd/>
              <a:tailEnd/>
            </a:ln>
          </p:spPr>
          <p:txBody>
            <a:bodyPr anchor="ctr"/>
            <a:lstStyle/>
            <a:p>
              <a:pPr algn="ctr">
                <a:spcBef>
                  <a:spcPts val="500"/>
                </a:spcBef>
                <a:spcAft>
                  <a:spcPts val="500"/>
                </a:spcAft>
              </a:pPr>
              <a:r>
                <a:rPr lang="en-US" altLang="en-US" sz="4000" b="1">
                  <a:solidFill>
                    <a:srgbClr val="000000"/>
                  </a:solidFill>
                  <a:latin typeface="Calibri" pitchFamily="34" charset="0"/>
                  <a:ea typeface="ＭＳ Ｐゴシック" pitchFamily="34" charset="-128"/>
                  <a:cs typeface="Verdana" pitchFamily="34" charset="0"/>
                </a:rPr>
                <a:t>From</a:t>
              </a:r>
              <a:endParaRPr lang="en-US" altLang="en-US" sz="4000">
                <a:ea typeface="ＭＳ Ｐゴシック" pitchFamily="34" charset="-128"/>
                <a:cs typeface="Verdana" pitchFamily="34" charset="0"/>
              </a:endParaRPr>
            </a:p>
          </p:txBody>
        </p:sp>
        <p:sp>
          <p:nvSpPr>
            <p:cNvPr id="36874" name="Rounded Rectangle 110"/>
            <p:cNvSpPr>
              <a:spLocks noChangeArrowheads="1"/>
            </p:cNvSpPr>
            <p:nvPr/>
          </p:nvSpPr>
          <p:spPr bwMode="auto">
            <a:xfrm>
              <a:off x="0" y="19290"/>
              <a:ext cx="17117"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spcBef>
                  <a:spcPts val="500"/>
                </a:spcBef>
                <a:spcAft>
                  <a:spcPts val="500"/>
                </a:spcAft>
              </a:pPr>
              <a:r>
                <a:rPr lang="en-US" altLang="en-US" sz="3200" b="1">
                  <a:solidFill>
                    <a:srgbClr val="000000"/>
                  </a:solidFill>
                  <a:latin typeface="Calibri" pitchFamily="34" charset="0"/>
                  <a:ea typeface="ＭＳ Ｐゴシック" pitchFamily="34" charset="-128"/>
                  <a:cs typeface="Verdana" pitchFamily="34" charset="0"/>
                </a:rPr>
                <a:t>Recall</a:t>
              </a:r>
              <a:endParaRPr lang="en-US" altLang="en-US" sz="4000" b="1">
                <a:ea typeface="ＭＳ Ｐゴシック" pitchFamily="34" charset="-128"/>
                <a:cs typeface="Verdana" pitchFamily="34" charset="0"/>
              </a:endParaRPr>
            </a:p>
          </p:txBody>
        </p:sp>
        <p:sp>
          <p:nvSpPr>
            <p:cNvPr id="36875" name="Rounded Rectangle 111"/>
            <p:cNvSpPr>
              <a:spLocks noChangeArrowheads="1"/>
            </p:cNvSpPr>
            <p:nvPr/>
          </p:nvSpPr>
          <p:spPr bwMode="auto">
            <a:xfrm>
              <a:off x="18696" y="6496"/>
              <a:ext cx="17118" cy="3998"/>
            </a:xfrm>
            <a:prstGeom prst="roundRect">
              <a:avLst>
                <a:gd name="adj" fmla="val 16667"/>
              </a:avLst>
            </a:prstGeom>
            <a:solidFill>
              <a:srgbClr val="8DB3E2"/>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p>
              <a:pPr algn="ctr">
                <a:spcBef>
                  <a:spcPts val="500"/>
                </a:spcBef>
                <a:spcAft>
                  <a:spcPts val="500"/>
                </a:spcAft>
              </a:pPr>
              <a:r>
                <a:rPr lang="en-US" altLang="en-US" sz="2000" b="1">
                  <a:solidFill>
                    <a:srgbClr val="000000"/>
                  </a:solidFill>
                  <a:latin typeface="Calibri" pitchFamily="34" charset="0"/>
                  <a:ea typeface="ＭＳ Ｐゴシック" pitchFamily="34" charset="-128"/>
                  <a:cs typeface="Verdana" pitchFamily="34" charset="0"/>
                </a:rPr>
                <a:t>Concepts and Content Knowledge</a:t>
              </a:r>
              <a:endParaRPr lang="en-US" altLang="en-US" sz="2800" b="1">
                <a:ea typeface="ＭＳ Ｐゴシック" pitchFamily="34" charset="-128"/>
                <a:cs typeface="Verdana" pitchFamily="34" charset="0"/>
              </a:endParaRPr>
            </a:p>
          </p:txBody>
        </p:sp>
        <p:sp>
          <p:nvSpPr>
            <p:cNvPr id="36876" name="Rounded Rectangle 112"/>
            <p:cNvSpPr>
              <a:spLocks noChangeArrowheads="1"/>
            </p:cNvSpPr>
            <p:nvPr/>
          </p:nvSpPr>
          <p:spPr bwMode="auto">
            <a:xfrm>
              <a:off x="18696" y="0"/>
              <a:ext cx="17118" cy="3998"/>
            </a:xfrm>
            <a:prstGeom prst="roundRect">
              <a:avLst>
                <a:gd name="adj" fmla="val 16667"/>
              </a:avLst>
            </a:prstGeom>
            <a:solidFill>
              <a:srgbClr val="4F81BD"/>
            </a:solidFill>
            <a:ln w="25400">
              <a:solidFill>
                <a:srgbClr val="243F60"/>
              </a:solidFill>
              <a:round/>
              <a:headEnd/>
              <a:tailEnd/>
            </a:ln>
          </p:spPr>
          <p:txBody>
            <a:bodyPr anchor="ctr"/>
            <a:lstStyle/>
            <a:p>
              <a:pPr algn="ctr">
                <a:spcBef>
                  <a:spcPts val="500"/>
                </a:spcBef>
                <a:spcAft>
                  <a:spcPts val="500"/>
                </a:spcAft>
              </a:pPr>
              <a:r>
                <a:rPr lang="en-US" altLang="en-US" sz="4000" b="1">
                  <a:solidFill>
                    <a:srgbClr val="000000"/>
                  </a:solidFill>
                  <a:latin typeface="Calibri" pitchFamily="34" charset="0"/>
                  <a:ea typeface="ＭＳ Ｐゴシック" pitchFamily="34" charset="-128"/>
                  <a:cs typeface="Verdana" pitchFamily="34" charset="0"/>
                </a:rPr>
                <a:t>To</a:t>
              </a:r>
              <a:endParaRPr lang="en-US" altLang="en-US" sz="4000">
                <a:ea typeface="ＭＳ Ｐゴシック" pitchFamily="34" charset="-128"/>
                <a:cs typeface="Verdana" pitchFamily="34" charset="0"/>
              </a:endParaRPr>
            </a:p>
          </p:txBody>
        </p:sp>
        <p:sp>
          <p:nvSpPr>
            <p:cNvPr id="36877" name="Down Arrow 113"/>
            <p:cNvSpPr>
              <a:spLocks noChangeArrowheads="1"/>
            </p:cNvSpPr>
            <p:nvPr/>
          </p:nvSpPr>
          <p:spPr bwMode="auto">
            <a:xfrm>
              <a:off x="8100" y="4422"/>
              <a:ext cx="1426" cy="1550"/>
            </a:xfrm>
            <a:prstGeom prst="downArrow">
              <a:avLst>
                <a:gd name="adj1" fmla="val 50000"/>
                <a:gd name="adj2" fmla="val 50040"/>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spcBef>
                  <a:spcPts val="500"/>
                </a:spcBef>
                <a:spcAft>
                  <a:spcPts val="1000"/>
                </a:spcAft>
              </a:pPr>
              <a:r>
                <a:rPr lang="en-US" altLang="en-US" sz="1100">
                  <a:solidFill>
                    <a:srgbClr val="FFFFFF"/>
                  </a:solidFill>
                  <a:latin typeface="Calibri" pitchFamily="34" charset="0"/>
                  <a:ea typeface="ＭＳ Ｐゴシック" pitchFamily="34" charset="-128"/>
                  <a:cs typeface="Verdana" pitchFamily="34" charset="0"/>
                </a:rPr>
                <a:t> </a:t>
              </a:r>
              <a:endParaRPr lang="en-US" altLang="en-US">
                <a:ea typeface="ＭＳ Ｐゴシック" pitchFamily="34" charset="-128"/>
                <a:cs typeface="Verdana" pitchFamily="34" charset="0"/>
              </a:endParaRPr>
            </a:p>
          </p:txBody>
        </p:sp>
        <p:sp>
          <p:nvSpPr>
            <p:cNvPr id="36878" name="Down Arrow 114"/>
            <p:cNvSpPr>
              <a:spLocks noChangeArrowheads="1"/>
            </p:cNvSpPr>
            <p:nvPr/>
          </p:nvSpPr>
          <p:spPr bwMode="auto">
            <a:xfrm>
              <a:off x="8100" y="17291"/>
              <a:ext cx="1426" cy="1549"/>
            </a:xfrm>
            <a:prstGeom prst="downArrow">
              <a:avLst>
                <a:gd name="adj1" fmla="val 50000"/>
                <a:gd name="adj2" fmla="val 50008"/>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spcBef>
                  <a:spcPts val="500"/>
                </a:spcBef>
                <a:spcAft>
                  <a:spcPts val="1000"/>
                </a:spcAft>
              </a:pPr>
              <a:r>
                <a:rPr lang="en-US" altLang="en-US" sz="1100">
                  <a:solidFill>
                    <a:srgbClr val="FFFFFF"/>
                  </a:solidFill>
                  <a:latin typeface="Calibri" pitchFamily="34" charset="0"/>
                  <a:ea typeface="ＭＳ Ｐゴシック" pitchFamily="34" charset="-128"/>
                  <a:cs typeface="Verdana" pitchFamily="34" charset="0"/>
                </a:rPr>
                <a:t> </a:t>
              </a:r>
              <a:endParaRPr lang="en-US" altLang="en-US">
                <a:ea typeface="ＭＳ Ｐゴシック" pitchFamily="34" charset="-128"/>
                <a:cs typeface="Verdana" pitchFamily="34" charset="0"/>
              </a:endParaRPr>
            </a:p>
          </p:txBody>
        </p:sp>
        <p:sp>
          <p:nvSpPr>
            <p:cNvPr id="36879" name="Down Arrow 115"/>
            <p:cNvSpPr>
              <a:spLocks noChangeArrowheads="1"/>
            </p:cNvSpPr>
            <p:nvPr/>
          </p:nvSpPr>
          <p:spPr bwMode="auto">
            <a:xfrm>
              <a:off x="8100" y="10694"/>
              <a:ext cx="1426" cy="1550"/>
            </a:xfrm>
            <a:prstGeom prst="downArrow">
              <a:avLst>
                <a:gd name="adj1" fmla="val 50000"/>
                <a:gd name="adj2" fmla="val 50040"/>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spcBef>
                  <a:spcPts val="500"/>
                </a:spcBef>
                <a:spcAft>
                  <a:spcPts val="1000"/>
                </a:spcAft>
              </a:pPr>
              <a:r>
                <a:rPr lang="en-US" altLang="en-US" sz="1100">
                  <a:solidFill>
                    <a:srgbClr val="FFFFFF"/>
                  </a:solidFill>
                  <a:latin typeface="Calibri" pitchFamily="34" charset="0"/>
                  <a:ea typeface="ＭＳ Ｐゴシック" pitchFamily="34" charset="-128"/>
                  <a:cs typeface="Verdana" pitchFamily="34" charset="0"/>
                </a:rPr>
                <a:t> </a:t>
              </a:r>
              <a:endParaRPr lang="en-US" altLang="en-US">
                <a:ea typeface="ＭＳ Ｐゴシック" pitchFamily="34" charset="-128"/>
                <a:cs typeface="Verdana" pitchFamily="34" charset="0"/>
              </a:endParaRPr>
            </a:p>
          </p:txBody>
        </p:sp>
        <p:sp>
          <p:nvSpPr>
            <p:cNvPr id="36880" name="Down Arrow 116"/>
            <p:cNvSpPr>
              <a:spLocks noChangeArrowheads="1"/>
            </p:cNvSpPr>
            <p:nvPr/>
          </p:nvSpPr>
          <p:spPr bwMode="auto">
            <a:xfrm>
              <a:off x="27051" y="17232"/>
              <a:ext cx="1426" cy="1549"/>
            </a:xfrm>
            <a:prstGeom prst="downArrow">
              <a:avLst>
                <a:gd name="adj1" fmla="val 50000"/>
                <a:gd name="adj2" fmla="val 50008"/>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spcBef>
                  <a:spcPts val="500"/>
                </a:spcBef>
                <a:spcAft>
                  <a:spcPts val="1000"/>
                </a:spcAft>
              </a:pPr>
              <a:r>
                <a:rPr lang="en-US" altLang="en-US" sz="1100">
                  <a:solidFill>
                    <a:srgbClr val="FFFFFF"/>
                  </a:solidFill>
                  <a:latin typeface="Calibri" pitchFamily="34" charset="0"/>
                  <a:ea typeface="ＭＳ Ｐゴシック" pitchFamily="34" charset="-128"/>
                  <a:cs typeface="Verdana" pitchFamily="34" charset="0"/>
                </a:rPr>
                <a:t> </a:t>
              </a:r>
              <a:endParaRPr lang="en-US" altLang="en-US">
                <a:ea typeface="ＭＳ Ｐゴシック" pitchFamily="34" charset="-128"/>
                <a:cs typeface="Verdana" pitchFamily="34" charset="0"/>
              </a:endParaRPr>
            </a:p>
          </p:txBody>
        </p:sp>
        <p:sp>
          <p:nvSpPr>
            <p:cNvPr id="36881" name="Down Arrow 117"/>
            <p:cNvSpPr>
              <a:spLocks noChangeArrowheads="1"/>
            </p:cNvSpPr>
            <p:nvPr/>
          </p:nvSpPr>
          <p:spPr bwMode="auto">
            <a:xfrm>
              <a:off x="27051" y="10694"/>
              <a:ext cx="1426" cy="1550"/>
            </a:xfrm>
            <a:prstGeom prst="downArrow">
              <a:avLst>
                <a:gd name="adj1" fmla="val 50000"/>
                <a:gd name="adj2" fmla="val 50040"/>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spcBef>
                  <a:spcPts val="500"/>
                </a:spcBef>
                <a:spcAft>
                  <a:spcPts val="1000"/>
                </a:spcAft>
              </a:pPr>
              <a:r>
                <a:rPr lang="en-US" altLang="en-US" sz="1100">
                  <a:solidFill>
                    <a:srgbClr val="FFFFFF"/>
                  </a:solidFill>
                  <a:latin typeface="Calibri" pitchFamily="34" charset="0"/>
                  <a:ea typeface="ＭＳ Ｐゴシック" pitchFamily="34" charset="-128"/>
                  <a:cs typeface="Verdana" pitchFamily="34" charset="0"/>
                </a:rPr>
                <a:t> </a:t>
              </a:r>
              <a:endParaRPr lang="en-US" altLang="en-US">
                <a:ea typeface="ＭＳ Ｐゴシック" pitchFamily="34" charset="-128"/>
                <a:cs typeface="Verdana" pitchFamily="34" charset="0"/>
              </a:endParaRPr>
            </a:p>
          </p:txBody>
        </p:sp>
        <p:sp>
          <p:nvSpPr>
            <p:cNvPr id="36882" name="Down Arrow 118"/>
            <p:cNvSpPr>
              <a:spLocks noChangeArrowheads="1"/>
            </p:cNvSpPr>
            <p:nvPr/>
          </p:nvSpPr>
          <p:spPr bwMode="auto">
            <a:xfrm>
              <a:off x="27051" y="4422"/>
              <a:ext cx="1426" cy="1550"/>
            </a:xfrm>
            <a:prstGeom prst="downArrow">
              <a:avLst>
                <a:gd name="adj1" fmla="val 50000"/>
                <a:gd name="adj2" fmla="val 50040"/>
              </a:avLst>
            </a:prstGeom>
            <a:solidFill>
              <a:srgbClr val="8DB3E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spcBef>
                  <a:spcPts val="500"/>
                </a:spcBef>
                <a:spcAft>
                  <a:spcPts val="1000"/>
                </a:spcAft>
              </a:pPr>
              <a:r>
                <a:rPr lang="en-US" altLang="en-US" sz="1100">
                  <a:solidFill>
                    <a:srgbClr val="FFFFFF"/>
                  </a:solidFill>
                  <a:latin typeface="Calibri" pitchFamily="34" charset="0"/>
                  <a:ea typeface="ＭＳ Ｐゴシック" pitchFamily="34" charset="-128"/>
                  <a:cs typeface="Verdana" pitchFamily="34" charset="0"/>
                </a:rPr>
                <a:t> </a:t>
              </a:r>
              <a:endParaRPr lang="en-US" altLang="en-US">
                <a:ea typeface="ＭＳ Ｐゴシック" pitchFamily="34" charset="-128"/>
                <a:cs typeface="Verdana" pitchFamily="34" charset="0"/>
              </a:endParaRPr>
            </a:p>
          </p:txBody>
        </p:sp>
      </p:grpSp>
      <p:sp>
        <p:nvSpPr>
          <p:cNvPr id="2" name="Title 1"/>
          <p:cNvSpPr>
            <a:spLocks noGrp="1"/>
          </p:cNvSpPr>
          <p:nvPr>
            <p:ph type="title"/>
          </p:nvPr>
        </p:nvSpPr>
        <p:spPr>
          <a:xfrm>
            <a:off x="457200" y="152400"/>
            <a:ext cx="8229600" cy="1251062"/>
          </a:xfrm>
        </p:spPr>
        <p:txBody>
          <a:bodyPr>
            <a:normAutofit fontScale="90000"/>
          </a:bodyPr>
          <a:lstStyle/>
          <a:p>
            <a:pPr eaLnBrk="1" fontAlgn="auto" hangingPunct="1">
              <a:spcAft>
                <a:spcPts val="0"/>
              </a:spcAft>
              <a:defRPr/>
            </a:pPr>
            <a:r>
              <a:rPr lang="en-US" dirty="0" smtClean="0">
                <a:solidFill>
                  <a:schemeClr val="accent1">
                    <a:satMod val="150000"/>
                  </a:schemeClr>
                </a:solidFill>
              </a:rPr>
              <a:t>Shift #1: Focus on Conceptual Understanding</a:t>
            </a:r>
            <a:endParaRPr lang="en-US" dirty="0">
              <a:solidFill>
                <a:schemeClr val="accent1">
                  <a:satMod val="150000"/>
                </a:schemeClr>
              </a:solidFill>
            </a:endParaRPr>
          </a:p>
        </p:txBody>
      </p:sp>
    </p:spTree>
    <p:extLst>
      <p:ext uri="{BB962C8B-B14F-4D97-AF65-F5344CB8AC3E}">
        <p14:creationId xmlns:p14="http://schemas.microsoft.com/office/powerpoint/2010/main" val="3312946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100" dirty="0" smtClean="0">
                <a:solidFill>
                  <a:schemeClr val="accent1">
                    <a:satMod val="150000"/>
                  </a:schemeClr>
                </a:solidFill>
              </a:rPr>
              <a:t>Shift #2: </a:t>
            </a:r>
            <a:r>
              <a:rPr lang="en-US" sz="4100" dirty="0">
                <a:solidFill>
                  <a:schemeClr val="accent1">
                    <a:satMod val="150000"/>
                  </a:schemeClr>
                </a:solidFill>
              </a:rPr>
              <a:t>Foster Student Inquiry, Collaboration, and Informed </a:t>
            </a:r>
            <a:r>
              <a:rPr lang="en-US" sz="4100" dirty="0" smtClean="0">
                <a:solidFill>
                  <a:schemeClr val="accent1">
                    <a:satMod val="150000"/>
                  </a:schemeClr>
                </a:solidFill>
              </a:rPr>
              <a:t>Action</a:t>
            </a:r>
            <a:endParaRPr lang="en-US" sz="4100" dirty="0">
              <a:solidFill>
                <a:schemeClr val="accent1">
                  <a:satMod val="150000"/>
                </a:schemeClr>
              </a:solidFill>
            </a:endParaRPr>
          </a:p>
        </p:txBody>
      </p:sp>
      <p:pic>
        <p:nvPicPr>
          <p:cNvPr id="378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257" y="1811019"/>
            <a:ext cx="7773485" cy="4553586"/>
          </a:xfrm>
        </p:spPr>
      </p:pic>
    </p:spTree>
    <p:extLst>
      <p:ext uri="{BB962C8B-B14F-4D97-AF65-F5344CB8AC3E}">
        <p14:creationId xmlns:p14="http://schemas.microsoft.com/office/powerpoint/2010/main" val="4123778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40022" cy="1143000"/>
          </a:xfrm>
          <a:solidFill>
            <a:schemeClr val="tx1"/>
          </a:solidFill>
        </p:spPr>
        <p:txBody>
          <a:bodyPr/>
          <a:lstStyle/>
          <a:p>
            <a:pPr algn="ctr"/>
            <a:r>
              <a:rPr lang="en-US" dirty="0" smtClean="0">
                <a:solidFill>
                  <a:schemeClr val="accent1">
                    <a:lumMod val="60000"/>
                    <a:lumOff val="40000"/>
                  </a:schemeClr>
                </a:solidFill>
              </a:rPr>
              <a:t>What is the C3 Framework</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30" y="1676400"/>
            <a:ext cx="834002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837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Shift #3: </a:t>
            </a:r>
            <a:r>
              <a:rPr lang="en-US" sz="4800" dirty="0">
                <a:solidFill>
                  <a:schemeClr val="accent1">
                    <a:satMod val="150000"/>
                  </a:schemeClr>
                </a:solidFill>
              </a:rPr>
              <a:t>Integrate Content and Skills </a:t>
            </a:r>
            <a:r>
              <a:rPr lang="en-US" sz="4800" dirty="0" smtClean="0">
                <a:solidFill>
                  <a:schemeClr val="accent1">
                    <a:satMod val="150000"/>
                  </a:schemeClr>
                </a:solidFill>
              </a:rPr>
              <a:t>Purposefully</a:t>
            </a:r>
            <a:r>
              <a:rPr lang="en-US" dirty="0" smtClean="0">
                <a:solidFill>
                  <a:schemeClr val="accent1">
                    <a:satMod val="150000"/>
                  </a:schemeClr>
                </a:solidFill>
              </a:rPr>
              <a:t> </a:t>
            </a:r>
            <a:endParaRPr lang="en-US" dirty="0">
              <a:solidFill>
                <a:schemeClr val="accent1">
                  <a:satMod val="150000"/>
                </a:schemeClr>
              </a:solidFill>
            </a:endParaRPr>
          </a:p>
        </p:txBody>
      </p:sp>
      <p:pic>
        <p:nvPicPr>
          <p:cNvPr id="6" name="Content Placeholder 5"/>
          <p:cNvPicPr>
            <a:picLocks noGrp="1" noChangeAspect="1"/>
          </p:cNvPicPr>
          <p:nvPr>
            <p:ph idx="1"/>
          </p:nvPr>
        </p:nvPicPr>
        <p:blipFill>
          <a:blip r:embed="rId3"/>
          <a:stretch>
            <a:fillRect/>
          </a:stretch>
        </p:blipFill>
        <p:spPr>
          <a:xfrm>
            <a:off x="468489" y="1981200"/>
            <a:ext cx="7924800" cy="4027497"/>
          </a:xfrm>
          <a:prstGeom prst="rect">
            <a:avLst/>
          </a:prstGeom>
        </p:spPr>
      </p:pic>
    </p:spTree>
    <p:extLst>
      <p:ext uri="{BB962C8B-B14F-4D97-AF65-F5344CB8AC3E}">
        <p14:creationId xmlns:p14="http://schemas.microsoft.com/office/powerpoint/2010/main" val="3095301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IDM – Inquiry Design Model</a:t>
            </a:r>
            <a:endParaRPr lang="en-US" dirty="0"/>
          </a:p>
        </p:txBody>
      </p:sp>
      <p:sp>
        <p:nvSpPr>
          <p:cNvPr id="3" name="Content Placeholder 2"/>
          <p:cNvSpPr>
            <a:spLocks noGrp="1"/>
          </p:cNvSpPr>
          <p:nvPr>
            <p:ph idx="1"/>
          </p:nvPr>
        </p:nvSpPr>
        <p:spPr/>
        <p:txBody>
          <a:bodyPr/>
          <a:lstStyle/>
          <a:p>
            <a:pPr marL="118872" indent="0">
              <a:buNone/>
            </a:pPr>
            <a:r>
              <a:rPr lang="en-US" dirty="0" smtClean="0"/>
              <a:t>IDM-a distinctive approach to creating curriculum and instructional materials that honors teachers’ knowledge and expertise.</a:t>
            </a:r>
          </a:p>
          <a:p>
            <a:pPr marL="118872" indent="0">
              <a:buNone/>
            </a:pPr>
            <a:endParaRPr lang="en-US" dirty="0"/>
          </a:p>
          <a:p>
            <a:pPr marL="118872" indent="0">
              <a:buNone/>
            </a:pPr>
            <a:r>
              <a:rPr lang="en-US" dirty="0" smtClean="0"/>
              <a:t>Unique to the IDM is the “blueprint” template, a one page representation of the questions, tasks and sources that define an inquiry. </a:t>
            </a:r>
            <a:endParaRPr lang="en-US" dirty="0"/>
          </a:p>
        </p:txBody>
      </p:sp>
    </p:spTree>
    <p:extLst>
      <p:ext uri="{BB962C8B-B14F-4D97-AF65-F5344CB8AC3E}">
        <p14:creationId xmlns:p14="http://schemas.microsoft.com/office/powerpoint/2010/main" val="1663818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010400" cy="67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574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Design Model Blueprint</a:t>
            </a:r>
            <a:endParaRPr lang="en-US" dirty="0"/>
          </a:p>
        </p:txBody>
      </p:sp>
      <p:sp>
        <p:nvSpPr>
          <p:cNvPr id="3" name="Content Placeholder 2"/>
          <p:cNvSpPr>
            <a:spLocks noGrp="1"/>
          </p:cNvSpPr>
          <p:nvPr>
            <p:ph idx="1"/>
          </p:nvPr>
        </p:nvSpPr>
        <p:spPr/>
        <p:txBody>
          <a:bodyPr/>
          <a:lstStyle/>
          <a:p>
            <a:r>
              <a:rPr lang="en-US" dirty="0" smtClean="0"/>
              <a:t>Compelling question</a:t>
            </a:r>
          </a:p>
          <a:p>
            <a:r>
              <a:rPr lang="en-US" dirty="0" smtClean="0"/>
              <a:t>Standards and Practices</a:t>
            </a:r>
          </a:p>
          <a:p>
            <a:r>
              <a:rPr lang="en-US" dirty="0" smtClean="0"/>
              <a:t>Staging the question</a:t>
            </a:r>
          </a:p>
          <a:p>
            <a:r>
              <a:rPr lang="en-US" dirty="0" smtClean="0"/>
              <a:t>Supporting question</a:t>
            </a:r>
          </a:p>
          <a:p>
            <a:r>
              <a:rPr lang="en-US" dirty="0" smtClean="0"/>
              <a:t>Formative performance tasks</a:t>
            </a:r>
          </a:p>
          <a:p>
            <a:r>
              <a:rPr lang="en-US" b="1" dirty="0" smtClean="0">
                <a:solidFill>
                  <a:srgbClr val="FF0000"/>
                </a:solidFill>
              </a:rPr>
              <a:t>FEATURED SOURCES</a:t>
            </a:r>
          </a:p>
          <a:p>
            <a:r>
              <a:rPr lang="en-US" dirty="0" smtClean="0"/>
              <a:t>Summative performance tasks</a:t>
            </a:r>
          </a:p>
          <a:p>
            <a:r>
              <a:rPr lang="en-US" dirty="0" smtClean="0"/>
              <a:t>Taking informed action</a:t>
            </a:r>
          </a:p>
          <a:p>
            <a:endParaRPr lang="en-US" dirty="0" smtClean="0"/>
          </a:p>
          <a:p>
            <a:endParaRPr lang="en-US" b="1" dirty="0" smtClean="0">
              <a:solidFill>
                <a:srgbClr val="FF0000"/>
              </a:solidFill>
            </a:endParaRPr>
          </a:p>
          <a:p>
            <a:endParaRPr lang="en-US" dirty="0"/>
          </a:p>
        </p:txBody>
      </p:sp>
    </p:spTree>
    <p:extLst>
      <p:ext uri="{BB962C8B-B14F-4D97-AF65-F5344CB8AC3E}">
        <p14:creationId xmlns:p14="http://schemas.microsoft.com/office/powerpoint/2010/main" val="3231475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NYS TOOLKIT INQUIRIES</a:t>
            </a:r>
            <a:endParaRPr lang="en-US" dirty="0"/>
          </a:p>
        </p:txBody>
      </p:sp>
      <p:sp>
        <p:nvSpPr>
          <p:cNvPr id="3" name="Content Placeholder 2"/>
          <p:cNvSpPr>
            <a:spLocks noGrp="1"/>
          </p:cNvSpPr>
          <p:nvPr>
            <p:ph idx="1"/>
          </p:nvPr>
        </p:nvSpPr>
        <p:spPr>
          <a:xfrm>
            <a:off x="376237" y="1524000"/>
            <a:ext cx="8229600" cy="4625609"/>
          </a:xfrm>
        </p:spPr>
        <p:txBody>
          <a:bodyPr/>
          <a:lstStyle/>
          <a:p>
            <a:pPr marL="118872" indent="0">
              <a:buNone/>
            </a:pPr>
            <a:r>
              <a:rPr lang="en-US" sz="1800" dirty="0">
                <a:hlinkClick r:id="rId2"/>
              </a:rPr>
              <a:t>https://</a:t>
            </a:r>
            <a:r>
              <a:rPr lang="en-US" sz="1800" dirty="0" smtClean="0">
                <a:hlinkClick r:id="rId2"/>
              </a:rPr>
              <a:t>www.engageny.org/resource/new-york-state-k-12-social-studies-resource-toolkit-kindergarten-grade-4</a:t>
            </a:r>
            <a:endParaRPr lang="en-US" sz="1800" dirty="0" smtClean="0"/>
          </a:p>
          <a:p>
            <a:pPr marL="118872" indent="0">
              <a:buNone/>
            </a:pPr>
            <a:endParaRPr lang="en-US" dirty="0"/>
          </a:p>
        </p:txBody>
      </p:sp>
      <p:pic>
        <p:nvPicPr>
          <p:cNvPr id="4" name="Picture 3"/>
          <p:cNvPicPr>
            <a:picLocks noChangeAspect="1"/>
          </p:cNvPicPr>
          <p:nvPr/>
        </p:nvPicPr>
        <p:blipFill>
          <a:blip r:embed="rId3"/>
          <a:stretch>
            <a:fillRect/>
          </a:stretch>
        </p:blipFill>
        <p:spPr>
          <a:xfrm>
            <a:off x="838200" y="2133600"/>
            <a:ext cx="8067675" cy="4600575"/>
          </a:xfrm>
          <a:prstGeom prst="rect">
            <a:avLst/>
          </a:prstGeom>
        </p:spPr>
      </p:pic>
    </p:spTree>
    <p:extLst>
      <p:ext uri="{BB962C8B-B14F-4D97-AF65-F5344CB8AC3E}">
        <p14:creationId xmlns:p14="http://schemas.microsoft.com/office/powerpoint/2010/main" val="418418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C3 and the Learning Commons –Historical Thinking Skills </a:t>
            </a:r>
            <a:endParaRPr lang="en-US" dirty="0"/>
          </a:p>
        </p:txBody>
      </p:sp>
      <p:sp>
        <p:nvSpPr>
          <p:cNvPr id="4" name="Content Placeholder 3"/>
          <p:cNvSpPr>
            <a:spLocks noGrp="1"/>
          </p:cNvSpPr>
          <p:nvPr>
            <p:ph idx="1"/>
          </p:nvPr>
        </p:nvSpPr>
        <p:spPr/>
        <p:txBody>
          <a:bodyPr>
            <a:normAutofit lnSpcReduction="10000"/>
          </a:bodyPr>
          <a:lstStyle/>
          <a:p>
            <a:r>
              <a:rPr lang="en-US" b="1" dirty="0" smtClean="0"/>
              <a:t>Gathering, Using and Interpreting Evidence</a:t>
            </a:r>
          </a:p>
          <a:p>
            <a:r>
              <a:rPr lang="en-US" b="1" dirty="0" smtClean="0"/>
              <a:t>Chronological Reasoning and Causation</a:t>
            </a:r>
          </a:p>
          <a:p>
            <a:r>
              <a:rPr lang="en-US" b="1" dirty="0" smtClean="0"/>
              <a:t>Comparison and Contextualization</a:t>
            </a:r>
          </a:p>
          <a:p>
            <a:pPr marL="118872" indent="0">
              <a:buNone/>
            </a:pPr>
            <a:endParaRPr lang="en-US" b="1" dirty="0" smtClean="0"/>
          </a:p>
          <a:p>
            <a:r>
              <a:rPr lang="en-US" sz="2400" dirty="0" smtClean="0"/>
              <a:t>Geographic Reasoning</a:t>
            </a:r>
          </a:p>
          <a:p>
            <a:r>
              <a:rPr lang="en-US" sz="2400" dirty="0" smtClean="0"/>
              <a:t>Economics and Economic Systems</a:t>
            </a:r>
          </a:p>
          <a:p>
            <a:r>
              <a:rPr lang="en-US" sz="2400" dirty="0" smtClean="0"/>
              <a:t>Civic Participation</a:t>
            </a:r>
          </a:p>
          <a:p>
            <a:endParaRPr lang="en-US" sz="2400" dirty="0"/>
          </a:p>
          <a:p>
            <a:endParaRPr lang="en-US" sz="2400" dirty="0" smtClean="0"/>
          </a:p>
          <a:p>
            <a:pPr marL="118872" indent="0">
              <a:buNone/>
            </a:pPr>
            <a:r>
              <a:rPr lang="en-US" sz="2400" i="1" dirty="0" smtClean="0"/>
              <a:t>The link to what we do as librarians is perfect. It is another golden opportunity…if we “choose to accept it” </a:t>
            </a:r>
          </a:p>
          <a:p>
            <a:pPr marL="118872" indent="0">
              <a:buNone/>
            </a:pPr>
            <a:r>
              <a:rPr lang="en-US" sz="1000" i="1" dirty="0">
                <a:hlinkClick r:id="rId3"/>
              </a:rPr>
              <a:t>https://www.youtube.com/watch?v=XAYhNHhxN0A</a:t>
            </a:r>
            <a:endParaRPr lang="en-US" sz="1000" i="1" dirty="0"/>
          </a:p>
        </p:txBody>
      </p:sp>
    </p:spTree>
    <p:extLst>
      <p:ext uri="{BB962C8B-B14F-4D97-AF65-F5344CB8AC3E}">
        <p14:creationId xmlns:p14="http://schemas.microsoft.com/office/powerpoint/2010/main" val="3760515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LIBRARIANS DO?</a:t>
            </a:r>
            <a:endParaRPr lang="en-US" dirty="0"/>
          </a:p>
        </p:txBody>
      </p:sp>
      <p:sp>
        <p:nvSpPr>
          <p:cNvPr id="3" name="Content Placeholder 2"/>
          <p:cNvSpPr>
            <a:spLocks noGrp="1"/>
          </p:cNvSpPr>
          <p:nvPr>
            <p:ph idx="1"/>
          </p:nvPr>
        </p:nvSpPr>
        <p:spPr>
          <a:xfrm>
            <a:off x="304800" y="1752600"/>
            <a:ext cx="8763000" cy="4953000"/>
          </a:xfrm>
        </p:spPr>
        <p:txBody>
          <a:bodyPr>
            <a:normAutofit fontScale="92500"/>
          </a:bodyPr>
          <a:lstStyle/>
          <a:p>
            <a:r>
              <a:rPr lang="en-US" dirty="0" smtClean="0"/>
              <a:t>Keep your ear to the ground </a:t>
            </a:r>
          </a:p>
          <a:p>
            <a:r>
              <a:rPr lang="en-US" dirty="0" smtClean="0"/>
              <a:t>Check </a:t>
            </a:r>
            <a:r>
              <a:rPr lang="en-US" dirty="0" smtClean="0">
                <a:hlinkClick r:id="rId2"/>
              </a:rPr>
              <a:t>http://www.C3 teachers.org </a:t>
            </a:r>
            <a:r>
              <a:rPr lang="en-US" dirty="0" smtClean="0"/>
              <a:t>page often</a:t>
            </a:r>
            <a:endParaRPr lang="en-US" dirty="0"/>
          </a:p>
          <a:p>
            <a:r>
              <a:rPr lang="en-US" dirty="0" smtClean="0"/>
              <a:t>Be part of the conversations in your building/district</a:t>
            </a:r>
          </a:p>
          <a:p>
            <a:r>
              <a:rPr lang="en-US" dirty="0" smtClean="0"/>
              <a:t>Be the answer and help, your teachers need; they cannot create these inquiries without you.</a:t>
            </a:r>
          </a:p>
          <a:p>
            <a:r>
              <a:rPr lang="en-US" dirty="0" smtClean="0"/>
              <a:t>Design easy access to pages/links of resources</a:t>
            </a:r>
          </a:p>
          <a:p>
            <a:r>
              <a:rPr lang="en-US" dirty="0" smtClean="0"/>
              <a:t>They are unfamiliar with databases, Library of Congress, text sets, etc. </a:t>
            </a:r>
          </a:p>
          <a:p>
            <a:r>
              <a:rPr lang="en-US" dirty="0" smtClean="0"/>
              <a:t>Be prepared to deliver professional learning on this. </a:t>
            </a:r>
          </a:p>
          <a:p>
            <a:r>
              <a:rPr lang="en-US" dirty="0" smtClean="0"/>
              <a:t>Be the GO-TO person</a:t>
            </a:r>
          </a:p>
          <a:p>
            <a:endParaRPr lang="en-US" dirty="0"/>
          </a:p>
        </p:txBody>
      </p:sp>
    </p:spTree>
    <p:extLst>
      <p:ext uri="{BB962C8B-B14F-4D97-AF65-F5344CB8AC3E}">
        <p14:creationId xmlns:p14="http://schemas.microsoft.com/office/powerpoint/2010/main" val="1721564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FAMILIARIZE YOURSELF WITH:</a:t>
            </a:r>
            <a:endParaRPr lang="en-US" dirty="0"/>
          </a:p>
        </p:txBody>
      </p:sp>
      <p:sp>
        <p:nvSpPr>
          <p:cNvPr id="3" name="Content Placeholder 2"/>
          <p:cNvSpPr>
            <a:spLocks noGrp="1"/>
          </p:cNvSpPr>
          <p:nvPr>
            <p:ph idx="1"/>
          </p:nvPr>
        </p:nvSpPr>
        <p:spPr>
          <a:xfrm>
            <a:off x="457200" y="1524001"/>
            <a:ext cx="8229600" cy="4876800"/>
          </a:xfrm>
        </p:spPr>
        <p:txBody>
          <a:bodyPr>
            <a:normAutofit/>
          </a:bodyPr>
          <a:lstStyle/>
          <a:p>
            <a:pPr marL="118872" indent="0">
              <a:buNone/>
            </a:pPr>
            <a:r>
              <a:rPr lang="en-US" sz="2400" dirty="0" smtClean="0"/>
              <a:t>Stanford History Education Group </a:t>
            </a:r>
            <a:r>
              <a:rPr lang="en-US" sz="2400" dirty="0" smtClean="0">
                <a:hlinkClick r:id="rId2"/>
              </a:rPr>
              <a:t>https://shed.Stanford.edu</a:t>
            </a:r>
            <a:endParaRPr lang="en-US" sz="2400" dirty="0" smtClean="0"/>
          </a:p>
          <a:p>
            <a:r>
              <a:rPr lang="en-US" sz="2400" dirty="0" smtClean="0"/>
              <a:t>Beyond </a:t>
            </a:r>
            <a:r>
              <a:rPr lang="en-US" sz="2400" dirty="0"/>
              <a:t>the Bubble </a:t>
            </a:r>
            <a:r>
              <a:rPr lang="en-US" sz="2400" dirty="0">
                <a:hlinkClick r:id="rId3"/>
              </a:rPr>
              <a:t>http://beyondthebubble.stanford.edu</a:t>
            </a:r>
            <a:r>
              <a:rPr lang="en-US" sz="2400" dirty="0" smtClean="0">
                <a:hlinkClick r:id="rId3"/>
              </a:rPr>
              <a:t>/</a:t>
            </a:r>
            <a:endParaRPr lang="en-US" sz="2400" dirty="0" smtClean="0"/>
          </a:p>
          <a:p>
            <a:r>
              <a:rPr lang="en-US" sz="2200" dirty="0" smtClean="0"/>
              <a:t>National Council for </a:t>
            </a:r>
            <a:r>
              <a:rPr lang="en-US" sz="2200" dirty="0"/>
              <a:t>Social Studies </a:t>
            </a:r>
            <a:r>
              <a:rPr lang="en-US" sz="2200" dirty="0">
                <a:hlinkClick r:id="rId4"/>
              </a:rPr>
              <a:t>http://www.socialstudies.org</a:t>
            </a:r>
            <a:r>
              <a:rPr lang="en-US" sz="2200" dirty="0" smtClean="0">
                <a:hlinkClick r:id="rId4"/>
              </a:rPr>
              <a:t>/</a:t>
            </a:r>
            <a:endParaRPr lang="en-US" sz="2200" dirty="0" smtClean="0"/>
          </a:p>
          <a:p>
            <a:r>
              <a:rPr lang="en-US" sz="2400" dirty="0" smtClean="0"/>
              <a:t>SCIM-C  </a:t>
            </a:r>
            <a:r>
              <a:rPr lang="en-US" sz="2400" dirty="0" smtClean="0">
                <a:hlinkClick r:id="rId5"/>
              </a:rPr>
              <a:t>http://www.historicalinquiry.com</a:t>
            </a:r>
            <a:endParaRPr lang="en-US" sz="2400" dirty="0" smtClean="0"/>
          </a:p>
          <a:p>
            <a:r>
              <a:rPr lang="en-US" sz="2400" dirty="0" smtClean="0"/>
              <a:t>NYC </a:t>
            </a:r>
            <a:r>
              <a:rPr lang="en-US" sz="2400" dirty="0" err="1" smtClean="0"/>
              <a:t>libguide</a:t>
            </a:r>
            <a:r>
              <a:rPr lang="en-US" sz="2400" dirty="0" smtClean="0"/>
              <a:t> </a:t>
            </a:r>
            <a:r>
              <a:rPr lang="en-US" sz="2400" dirty="0" smtClean="0">
                <a:hlinkClick r:id="rId6"/>
              </a:rPr>
              <a:t>http</a:t>
            </a:r>
            <a:r>
              <a:rPr lang="en-US" sz="2400" dirty="0">
                <a:hlinkClick r:id="rId6"/>
              </a:rPr>
              <a:t>://</a:t>
            </a:r>
            <a:r>
              <a:rPr lang="en-US" sz="2400" dirty="0" smtClean="0">
                <a:hlinkClick r:id="rId6"/>
              </a:rPr>
              <a:t>nycdoe.libguides.com/skills</a:t>
            </a:r>
            <a:endParaRPr lang="en-US" sz="2400" dirty="0" smtClean="0"/>
          </a:p>
          <a:p>
            <a:r>
              <a:rPr lang="en-US" sz="2400" dirty="0" smtClean="0"/>
              <a:t>ESIFC &amp; SS Alignment </a:t>
            </a:r>
            <a:r>
              <a:rPr lang="en-US" sz="2400" dirty="0" smtClean="0">
                <a:hlinkClick r:id="rId7"/>
              </a:rPr>
              <a:t>http</a:t>
            </a:r>
            <a:r>
              <a:rPr lang="en-US" sz="2400" dirty="0">
                <a:hlinkClick r:id="rId7"/>
              </a:rPr>
              <a:t>://inquiryk12.ischool.syr.edu</a:t>
            </a:r>
            <a:r>
              <a:rPr lang="en-US" sz="2400" dirty="0" smtClean="0">
                <a:hlinkClick r:id="rId7"/>
              </a:rPr>
              <a:t>/</a:t>
            </a:r>
            <a:endParaRPr lang="en-US" sz="2400" dirty="0" smtClean="0"/>
          </a:p>
          <a:p>
            <a:r>
              <a:rPr lang="en-US" sz="2400" dirty="0" smtClean="0"/>
              <a:t>Syracuse </a:t>
            </a:r>
            <a:r>
              <a:rPr lang="en-US" sz="2400" dirty="0"/>
              <a:t>CSD </a:t>
            </a:r>
            <a:r>
              <a:rPr lang="en-US" sz="2400" dirty="0">
                <a:hlinkClick r:id="rId8"/>
              </a:rPr>
              <a:t>http://www.ssmatters.com</a:t>
            </a:r>
            <a:r>
              <a:rPr lang="en-US" sz="2400" dirty="0" smtClean="0">
                <a:hlinkClick r:id="rId8"/>
              </a:rPr>
              <a:t>/</a:t>
            </a:r>
            <a:endParaRPr lang="en-US" sz="2400" dirty="0" smtClean="0"/>
          </a:p>
          <a:p>
            <a:r>
              <a:rPr lang="en-US" sz="2400" dirty="0" smtClean="0"/>
              <a:t>CQ &amp; Library of Congress </a:t>
            </a:r>
            <a:r>
              <a:rPr lang="en-US" sz="2400" dirty="0"/>
              <a:t>Primary Source Sets </a:t>
            </a:r>
            <a:r>
              <a:rPr lang="en-US" sz="2200" dirty="0">
                <a:hlinkClick r:id="rId9"/>
              </a:rPr>
              <a:t>http://</a:t>
            </a:r>
            <a:r>
              <a:rPr lang="en-US" sz="2200" dirty="0" smtClean="0">
                <a:hlinkClick r:id="rId9"/>
              </a:rPr>
              <a:t>capregboces.libguides.com/ld.php?content_id=18438767</a:t>
            </a:r>
            <a:endParaRPr lang="en-US" sz="2200" dirty="0" smtClean="0"/>
          </a:p>
          <a:p>
            <a:r>
              <a:rPr lang="en-US" sz="2400" dirty="0">
                <a:hlinkClick r:id="rId10"/>
              </a:rPr>
              <a:t>https://www.engageny.org/node/266/file/14666</a:t>
            </a:r>
            <a:endParaRPr lang="en-US" sz="2400" dirty="0"/>
          </a:p>
          <a:p>
            <a:endParaRPr lang="en-US" sz="2000" dirty="0" smtClean="0"/>
          </a:p>
          <a:p>
            <a:endParaRPr lang="en-US" sz="2000" dirty="0" smtClean="0"/>
          </a:p>
          <a:p>
            <a:endParaRPr lang="en-US" sz="2000" dirty="0" smtClean="0"/>
          </a:p>
          <a:p>
            <a:endParaRPr lang="en-US" sz="2000" dirty="0"/>
          </a:p>
          <a:p>
            <a:pPr marL="118872" indent="0">
              <a:buNone/>
            </a:pPr>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726328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4573"/>
            <a:ext cx="8991600" cy="1252728"/>
          </a:xfrm>
        </p:spPr>
        <p:txBody>
          <a:bodyPr>
            <a:noAutofit/>
          </a:bodyPr>
          <a:lstStyle/>
          <a:p>
            <a:r>
              <a:rPr lang="en-US" sz="3200" dirty="0" smtClean="0"/>
              <a:t>The Empire State Information Fluency Continuum:</a:t>
            </a:r>
            <a:br>
              <a:rPr lang="en-US" sz="3200" dirty="0" smtClean="0"/>
            </a:br>
            <a:r>
              <a:rPr lang="en-US" sz="3200" dirty="0" smtClean="0"/>
              <a:t> An Inquiry Skills-Based Resource</a:t>
            </a:r>
            <a:endParaRPr lang="en-US" sz="3200" dirty="0"/>
          </a:p>
        </p:txBody>
      </p:sp>
      <p:pic>
        <p:nvPicPr>
          <p:cNvPr id="4"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38400" y="1774825"/>
            <a:ext cx="4727896" cy="421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324600"/>
            <a:ext cx="8229600" cy="369332"/>
          </a:xfrm>
          <a:prstGeom prst="rect">
            <a:avLst/>
          </a:prstGeom>
          <a:noFill/>
        </p:spPr>
        <p:txBody>
          <a:bodyPr wrap="square" rtlCol="0">
            <a:spAutoFit/>
          </a:bodyPr>
          <a:lstStyle/>
          <a:p>
            <a:r>
              <a:rPr lang="en-US" dirty="0">
                <a:hlinkClick r:id="rId3"/>
              </a:rPr>
              <a:t>https://www.engageny.org/resource/empire-state-information-fluency-continuum</a:t>
            </a:r>
            <a:endParaRPr lang="en-US" dirty="0"/>
          </a:p>
        </p:txBody>
      </p:sp>
    </p:spTree>
    <p:extLst>
      <p:ext uri="{BB962C8B-B14F-4D97-AF65-F5344CB8AC3E}">
        <p14:creationId xmlns:p14="http://schemas.microsoft.com/office/powerpoint/2010/main" val="3765547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700" b="1">
                <a:solidFill>
                  <a:srgbClr val="606060"/>
                </a:solidFill>
                <a:latin typeface="Arial" pitchFamily="34" charset="0"/>
                <a:ea typeface="ＭＳ Ｐゴシック" pitchFamily="34" charset="-128"/>
                <a:cs typeface="Verdana" pitchFamily="34" charset="0"/>
              </a:defRPr>
            </a:lvl1pPr>
            <a:lvl2pPr marL="742950" indent="-285750" eaLnBrk="0" hangingPunct="0">
              <a:spcBef>
                <a:spcPct val="20000"/>
              </a:spcBef>
              <a:buSzPct val="50000"/>
              <a:buFont typeface="Wingdings" pitchFamily="2" charset="2"/>
              <a:buChar char="¦"/>
              <a:defRPr sz="2400" b="1">
                <a:solidFill>
                  <a:srgbClr val="606060"/>
                </a:solidFill>
                <a:latin typeface="Arial" pitchFamily="34" charset="0"/>
                <a:ea typeface="Verdana" pitchFamily="34" charset="0"/>
                <a:cs typeface="Verdana" pitchFamily="34" charset="0"/>
              </a:defRPr>
            </a:lvl2pPr>
            <a:lvl3pPr marL="11430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Arial" pitchFamily="34" charset="0"/>
                <a:ea typeface="Verdana" pitchFamily="34" charset="0"/>
                <a:cs typeface="Verdana" pitchFamily="34" charset="0"/>
              </a:defRPr>
            </a:lvl4pPr>
            <a:lvl5pPr marL="2057400" indent="-228600" eaLnBrk="0" hangingPunct="0">
              <a:spcBef>
                <a:spcPct val="20000"/>
              </a:spcBef>
              <a:buChar char="»"/>
              <a:defRPr sz="1600">
                <a:solidFill>
                  <a:schemeClr val="tx1"/>
                </a:solidFill>
                <a:latin typeface="Arial"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ea typeface="Verdana" pitchFamily="34" charset="0"/>
                <a:cs typeface="Verdana" pitchFamily="34" charset="0"/>
              </a:defRPr>
            </a:lvl9pPr>
          </a:lstStyle>
          <a:p>
            <a:pPr eaLnBrk="1" hangingPunct="1">
              <a:spcBef>
                <a:spcPct val="0"/>
              </a:spcBef>
              <a:buFontTx/>
              <a:buNone/>
            </a:pPr>
            <a:fld id="{446788DA-08F1-463A-A12A-235BD40EFB06}" type="slidenum">
              <a:rPr lang="en-US" altLang="en-US" sz="1400" b="0" smtClean="0">
                <a:solidFill>
                  <a:schemeClr val="bg1"/>
                </a:solidFill>
                <a:latin typeface="CartoGothic Std" pitchFamily="34" charset="0"/>
              </a:rPr>
              <a:pPr eaLnBrk="1" hangingPunct="1">
                <a:spcBef>
                  <a:spcPct val="0"/>
                </a:spcBef>
                <a:buFontTx/>
                <a:buNone/>
              </a:pPr>
              <a:t>29</a:t>
            </a:fld>
            <a:endParaRPr lang="en-US" altLang="en-US" sz="1400" b="0" dirty="0" smtClean="0">
              <a:solidFill>
                <a:schemeClr val="bg1"/>
              </a:solidFill>
              <a:latin typeface="CartoGothic Std" pitchFamily="34" charset="0"/>
            </a:endParaRPr>
          </a:p>
        </p:txBody>
      </p:sp>
      <p:pic>
        <p:nvPicPr>
          <p:cNvPr id="6" name="Picture 5"/>
          <p:cNvPicPr>
            <a:picLocks noChangeAspect="1"/>
          </p:cNvPicPr>
          <p:nvPr/>
        </p:nvPicPr>
        <p:blipFill>
          <a:blip r:embed="rId3"/>
          <a:stretch>
            <a:fillRect/>
          </a:stretch>
        </p:blipFill>
        <p:spPr>
          <a:xfrm>
            <a:off x="2133600" y="1511953"/>
            <a:ext cx="4676775" cy="5247834"/>
          </a:xfrm>
          <a:prstGeom prst="rect">
            <a:avLst/>
          </a:prstGeom>
        </p:spPr>
      </p:pic>
    </p:spTree>
    <p:extLst>
      <p:ext uri="{BB962C8B-B14F-4D97-AF65-F5344CB8AC3E}">
        <p14:creationId xmlns:p14="http://schemas.microsoft.com/office/powerpoint/2010/main" val="2929183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C3 </a:t>
            </a:r>
            <a:r>
              <a:rPr lang="en-US" dirty="0" smtClean="0"/>
              <a:t>Framework-who?</a:t>
            </a:r>
            <a:endParaRPr lang="en-US" dirty="0"/>
          </a:p>
        </p:txBody>
      </p:sp>
      <p:sp>
        <p:nvSpPr>
          <p:cNvPr id="8" name="Text Placeholder 7"/>
          <p:cNvSpPr>
            <a:spLocks noGrp="1"/>
          </p:cNvSpPr>
          <p:nvPr>
            <p:ph type="body" idx="1"/>
          </p:nvPr>
        </p:nvSpPr>
        <p:spPr>
          <a:xfrm>
            <a:off x="457200" y="1698987"/>
            <a:ext cx="4040188" cy="1577613"/>
          </a:xfrm>
        </p:spPr>
        <p:txBody>
          <a:bodyPr>
            <a:normAutofit/>
          </a:bodyPr>
          <a:lstStyle/>
          <a:p>
            <a:r>
              <a:rPr lang="en-US" dirty="0" smtClean="0"/>
              <a:t>Council of chief State school Officers </a:t>
            </a:r>
            <a:endParaRPr lang="en-US" dirty="0"/>
          </a:p>
        </p:txBody>
      </p:sp>
      <p:pic>
        <p:nvPicPr>
          <p:cNvPr id="5" name="Content Placeholder 4"/>
          <p:cNvPicPr>
            <a:picLocks noGrp="1" noChangeAspect="1"/>
          </p:cNvPicPr>
          <p:nvPr>
            <p:ph sz="half" idx="2"/>
          </p:nvPr>
        </p:nvPicPr>
        <p:blipFill>
          <a:blip r:embed="rId3"/>
          <a:stretch>
            <a:fillRect/>
          </a:stretch>
        </p:blipFill>
        <p:spPr>
          <a:xfrm>
            <a:off x="988589" y="3276600"/>
            <a:ext cx="2826670" cy="1602214"/>
          </a:xfrm>
          <a:prstGeom prst="rect">
            <a:avLst/>
          </a:prstGeom>
        </p:spPr>
      </p:pic>
      <p:sp>
        <p:nvSpPr>
          <p:cNvPr id="9" name="Text Placeholder 8"/>
          <p:cNvSpPr>
            <a:spLocks noGrp="1"/>
          </p:cNvSpPr>
          <p:nvPr>
            <p:ph type="body" sz="quarter" idx="3"/>
          </p:nvPr>
        </p:nvSpPr>
        <p:spPr>
          <a:xfrm>
            <a:off x="4645025" y="1813286"/>
            <a:ext cx="4041775" cy="1349013"/>
          </a:xfrm>
        </p:spPr>
        <p:txBody>
          <a:bodyPr>
            <a:normAutofit/>
          </a:bodyPr>
          <a:lstStyle/>
          <a:p>
            <a:r>
              <a:rPr lang="en-US" dirty="0" smtClean="0"/>
              <a:t>National council for Social Studies</a:t>
            </a:r>
            <a:endParaRPr lang="en-US" dirty="0"/>
          </a:p>
        </p:txBody>
      </p:sp>
      <p:pic>
        <p:nvPicPr>
          <p:cNvPr id="6" name="Content Placeholder 5"/>
          <p:cNvPicPr>
            <a:picLocks noGrp="1" noChangeAspect="1"/>
          </p:cNvPicPr>
          <p:nvPr>
            <p:ph sz="quarter" idx="4"/>
          </p:nvPr>
        </p:nvPicPr>
        <p:blipFill>
          <a:blip r:embed="rId4"/>
          <a:stretch>
            <a:fillRect/>
          </a:stretch>
        </p:blipFill>
        <p:spPr>
          <a:xfrm>
            <a:off x="5867400" y="3162299"/>
            <a:ext cx="1524000" cy="1862667"/>
          </a:xfrm>
          <a:prstGeom prst="rect">
            <a:avLst/>
          </a:prstGeom>
        </p:spPr>
      </p:pic>
      <p:sp>
        <p:nvSpPr>
          <p:cNvPr id="2" name="TextBox 1"/>
          <p:cNvSpPr txBox="1"/>
          <p:nvPr/>
        </p:nvSpPr>
        <p:spPr>
          <a:xfrm>
            <a:off x="685800" y="5638800"/>
            <a:ext cx="6858000" cy="369332"/>
          </a:xfrm>
          <a:prstGeom prst="rect">
            <a:avLst/>
          </a:prstGeom>
          <a:noFill/>
        </p:spPr>
        <p:txBody>
          <a:bodyPr wrap="square" rtlCol="0">
            <a:spAutoFit/>
          </a:bodyPr>
          <a:lstStyle/>
          <a:p>
            <a:r>
              <a:rPr lang="en-US" dirty="0" smtClean="0"/>
              <a:t>Key authors: S.G. Grant, Kathy Swan, John Lee, David Hicks</a:t>
            </a:r>
            <a:endParaRPr lang="en-US" dirty="0"/>
          </a:p>
        </p:txBody>
      </p:sp>
    </p:spTree>
    <p:extLst>
      <p:ext uri="{BB962C8B-B14F-4D97-AF65-F5344CB8AC3E}">
        <p14:creationId xmlns:p14="http://schemas.microsoft.com/office/powerpoint/2010/main" val="150882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Framework-why?</a:t>
            </a:r>
            <a:endParaRPr lang="en-US" dirty="0"/>
          </a:p>
        </p:txBody>
      </p:sp>
      <p:sp>
        <p:nvSpPr>
          <p:cNvPr id="3" name="Content Placeholder 2"/>
          <p:cNvSpPr>
            <a:spLocks noGrp="1"/>
          </p:cNvSpPr>
          <p:nvPr>
            <p:ph idx="1"/>
          </p:nvPr>
        </p:nvSpPr>
        <p:spPr>
          <a:xfrm>
            <a:off x="457200" y="1498249"/>
            <a:ext cx="8077200" cy="4140552"/>
          </a:xfrm>
        </p:spPr>
        <p:txBody>
          <a:bodyPr>
            <a:normAutofit/>
          </a:bodyPr>
          <a:lstStyle/>
          <a:p>
            <a:pPr marL="118872" indent="0">
              <a:buNone/>
            </a:pPr>
            <a:endParaRPr lang="en-US" dirty="0"/>
          </a:p>
          <a:p>
            <a:pPr marL="118872" indent="0">
              <a:buNone/>
            </a:pPr>
            <a:r>
              <a:rPr lang="en-US" dirty="0"/>
              <a:t>“</a:t>
            </a:r>
            <a:r>
              <a:rPr lang="en-US" sz="2800" i="1" dirty="0"/>
              <a:t>The primary purpose of Social Studies is to help young people develop the ability to make informed decisions for the public good as citizens of a culturally diverse, democratic society in an interdependent world”. </a:t>
            </a:r>
            <a:r>
              <a:rPr lang="en-US" sz="2800" i="1" dirty="0" smtClean="0"/>
              <a:t>        				</a:t>
            </a:r>
            <a:r>
              <a:rPr lang="en-US" sz="1400" i="1" dirty="0" smtClean="0"/>
              <a:t>(</a:t>
            </a:r>
            <a:r>
              <a:rPr lang="en-US" sz="1400" i="1" dirty="0"/>
              <a:t>adapted from the National Council for the Social Studies)</a:t>
            </a:r>
          </a:p>
          <a:p>
            <a:pPr marL="118872" indent="0">
              <a:buNone/>
            </a:pPr>
            <a:endParaRPr lang="en-US" dirty="0"/>
          </a:p>
          <a:p>
            <a:pPr marL="118872" indent="0">
              <a:buNone/>
            </a:pPr>
            <a:endParaRPr lang="en-US" dirty="0" smtClean="0"/>
          </a:p>
          <a:p>
            <a:endParaRPr lang="en-US" dirty="0"/>
          </a:p>
          <a:p>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72" y="5712073"/>
            <a:ext cx="2041525" cy="11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29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Framework-why?</a:t>
            </a:r>
            <a:endParaRPr lang="en-US" dirty="0"/>
          </a:p>
        </p:txBody>
      </p:sp>
      <p:sp>
        <p:nvSpPr>
          <p:cNvPr id="3" name="Content Placeholder 2"/>
          <p:cNvSpPr>
            <a:spLocks noGrp="1"/>
          </p:cNvSpPr>
          <p:nvPr>
            <p:ph idx="1"/>
          </p:nvPr>
        </p:nvSpPr>
        <p:spPr>
          <a:xfrm>
            <a:off x="-1" y="1498248"/>
            <a:ext cx="9115697" cy="4724401"/>
          </a:xfrm>
        </p:spPr>
        <p:txBody>
          <a:bodyPr>
            <a:normAutofit/>
          </a:bodyPr>
          <a:lstStyle/>
          <a:p>
            <a:pPr marL="118872" indent="0">
              <a:buNone/>
            </a:pPr>
            <a:endParaRPr lang="en-US" dirty="0"/>
          </a:p>
          <a:p>
            <a:r>
              <a:rPr lang="en-US" dirty="0" smtClean="0"/>
              <a:t>for </a:t>
            </a:r>
            <a:r>
              <a:rPr lang="en-US" dirty="0"/>
              <a:t>states to upgrade their state social studies standards and </a:t>
            </a:r>
            <a:r>
              <a:rPr lang="en-US" dirty="0" smtClean="0"/>
              <a:t/>
            </a:r>
            <a:br>
              <a:rPr lang="en-US" dirty="0" smtClean="0"/>
            </a:br>
            <a:endParaRPr lang="en-US" dirty="0" smtClean="0"/>
          </a:p>
          <a:p>
            <a:r>
              <a:rPr lang="en-US" dirty="0" smtClean="0"/>
              <a:t>for practitioners — local school districts, schools, teachers and curriculum writers — to strengthen their social studies programs. </a:t>
            </a:r>
          </a:p>
          <a:p>
            <a:endParaRPr lang="en-US" dirty="0"/>
          </a:p>
          <a:p>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72" y="5712073"/>
            <a:ext cx="2041525" cy="11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5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Framework-why?</a:t>
            </a:r>
            <a:endParaRPr lang="en-US" dirty="0"/>
          </a:p>
        </p:txBody>
      </p:sp>
      <p:sp>
        <p:nvSpPr>
          <p:cNvPr id="3" name="Content Placeholder 2"/>
          <p:cNvSpPr>
            <a:spLocks noGrp="1"/>
          </p:cNvSpPr>
          <p:nvPr>
            <p:ph idx="1"/>
          </p:nvPr>
        </p:nvSpPr>
        <p:spPr>
          <a:xfrm>
            <a:off x="228600" y="1524000"/>
            <a:ext cx="8458200" cy="4876801"/>
          </a:xfrm>
        </p:spPr>
        <p:txBody>
          <a:bodyPr/>
          <a:lstStyle/>
          <a:p>
            <a:pPr marL="118872" indent="0">
              <a:buNone/>
            </a:pPr>
            <a:endParaRPr lang="en-US" dirty="0"/>
          </a:p>
          <a:p>
            <a:r>
              <a:rPr lang="en-US" sz="2800" dirty="0" smtClean="0"/>
              <a:t>enhance </a:t>
            </a:r>
            <a:r>
              <a:rPr lang="en-US" sz="2800" dirty="0"/>
              <a:t>the rigor of the social studies </a:t>
            </a:r>
            <a:r>
              <a:rPr lang="en-US" sz="2800" dirty="0" smtClean="0"/>
              <a:t>disciplines</a:t>
            </a:r>
          </a:p>
          <a:p>
            <a:endParaRPr lang="en-US" sz="2800" dirty="0"/>
          </a:p>
          <a:p>
            <a:r>
              <a:rPr lang="en-US" sz="2800" dirty="0" smtClean="0"/>
              <a:t>build </a:t>
            </a:r>
            <a:r>
              <a:rPr lang="en-US" sz="2800" dirty="0"/>
              <a:t>critical thinking, problem solving, and participatory skills to become engaged </a:t>
            </a:r>
            <a:r>
              <a:rPr lang="en-US" sz="2800" dirty="0" smtClean="0"/>
              <a:t>citizens</a:t>
            </a:r>
          </a:p>
          <a:p>
            <a:endParaRPr lang="en-US" sz="2800" dirty="0" smtClean="0"/>
          </a:p>
          <a:p>
            <a:r>
              <a:rPr lang="en-US" sz="2800" dirty="0" smtClean="0"/>
              <a:t>align </a:t>
            </a:r>
            <a:r>
              <a:rPr lang="en-US" sz="2800" dirty="0"/>
              <a:t>academic programs to the Common Core State Standards for English Language Arts and Literacy in History/Social Studies</a:t>
            </a:r>
          </a:p>
          <a:p>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71" y="5720782"/>
            <a:ext cx="2041525" cy="11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30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NYS Social Studies Framework</a:t>
            </a:r>
            <a:endParaRPr lang="en-US" dirty="0"/>
          </a:p>
        </p:txBody>
      </p:sp>
      <p:sp>
        <p:nvSpPr>
          <p:cNvPr id="3" name="Content Placeholder 2"/>
          <p:cNvSpPr>
            <a:spLocks noGrp="1"/>
          </p:cNvSpPr>
          <p:nvPr>
            <p:ph idx="1"/>
          </p:nvPr>
        </p:nvSpPr>
        <p:spPr>
          <a:xfrm>
            <a:off x="76200" y="1524000"/>
            <a:ext cx="9039496" cy="4876801"/>
          </a:xfrm>
        </p:spPr>
        <p:txBody>
          <a:bodyPr>
            <a:normAutofit/>
          </a:bodyPr>
          <a:lstStyle/>
          <a:p>
            <a:r>
              <a:rPr lang="en-US" dirty="0" smtClean="0"/>
              <a:t>2011-Development </a:t>
            </a:r>
            <a:r>
              <a:rPr lang="en-US" dirty="0"/>
              <a:t>began </a:t>
            </a:r>
            <a:r>
              <a:rPr lang="en-US" dirty="0" smtClean="0"/>
              <a:t>with </a:t>
            </a:r>
            <a:r>
              <a:rPr lang="en-US" dirty="0"/>
              <a:t>a Content Advisory Panel </a:t>
            </a:r>
            <a:endParaRPr lang="en-US" dirty="0" smtClean="0"/>
          </a:p>
          <a:p>
            <a:r>
              <a:rPr lang="en-US" dirty="0" smtClean="0"/>
              <a:t>April 2014-New </a:t>
            </a:r>
            <a:r>
              <a:rPr lang="en-US" dirty="0"/>
              <a:t>York State </a:t>
            </a:r>
            <a:r>
              <a:rPr lang="en-US" dirty="0" smtClean="0"/>
              <a:t>adopted the K-12 </a:t>
            </a:r>
            <a:r>
              <a:rPr lang="en-US" dirty="0"/>
              <a:t>Social Studies Framework </a:t>
            </a:r>
          </a:p>
          <a:p>
            <a:r>
              <a:rPr lang="en-US" dirty="0" smtClean="0"/>
              <a:t>September 2014-regulations </a:t>
            </a:r>
            <a:r>
              <a:rPr lang="en-US" dirty="0"/>
              <a:t>change for Social </a:t>
            </a:r>
            <a:r>
              <a:rPr lang="en-US" dirty="0" smtClean="0"/>
              <a:t>Studies </a:t>
            </a:r>
            <a:endParaRPr lang="en-US" dirty="0"/>
          </a:p>
          <a:p>
            <a:r>
              <a:rPr lang="en-US" dirty="0" smtClean="0"/>
              <a:t>October 2014-regulation </a:t>
            </a:r>
            <a:r>
              <a:rPr lang="en-US" dirty="0"/>
              <a:t>change language </a:t>
            </a:r>
          </a:p>
          <a:p>
            <a:r>
              <a:rPr lang="en-US" dirty="0" smtClean="0"/>
              <a:t>Field </a:t>
            </a:r>
            <a:r>
              <a:rPr lang="en-US" dirty="0"/>
              <a:t>Memo published March 2015</a:t>
            </a:r>
          </a:p>
          <a:p>
            <a:pPr marL="118872" indent="0">
              <a:buNone/>
            </a:pPr>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71" y="5720782"/>
            <a:ext cx="2041525" cy="113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65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at the focus</a:t>
            </a:r>
            <a:endParaRPr lang="en-US" dirty="0"/>
          </a:p>
        </p:txBody>
      </p:sp>
      <p:sp>
        <p:nvSpPr>
          <p:cNvPr id="4" name="Content Placeholder 3"/>
          <p:cNvSpPr>
            <a:spLocks noGrp="1"/>
          </p:cNvSpPr>
          <p:nvPr>
            <p:ph sz="half" idx="2"/>
          </p:nvPr>
        </p:nvSpPr>
        <p:spPr>
          <a:xfrm>
            <a:off x="152400" y="1524000"/>
            <a:ext cx="8991600" cy="4873752"/>
          </a:xfrm>
        </p:spPr>
        <p:txBody>
          <a:bodyPr/>
          <a:lstStyle/>
          <a:p>
            <a:pPr marL="118872" indent="0">
              <a:buNone/>
            </a:pPr>
            <a:r>
              <a:rPr lang="en-US" i="1" dirty="0" smtClean="0"/>
              <a:t>“The C3 Framework will focus primarily on Inquiry and concepts and will guide - not prescribe - the content necessary for a rigorous Social Studies program. The CCSSO recognizes the critical importance of content to the disciplines within social studies and supports individual state leadership in selecting the </a:t>
            </a:r>
            <a:r>
              <a:rPr lang="en-US" i="1" dirty="0"/>
              <a:t>appropriate </a:t>
            </a:r>
            <a:r>
              <a:rPr lang="en-US" i="1" dirty="0" smtClean="0"/>
              <a:t>and relevant content.”</a:t>
            </a:r>
            <a:endParaRPr lang="en-US" i="1" dirty="0"/>
          </a:p>
        </p:txBody>
      </p:sp>
      <p:pic>
        <p:nvPicPr>
          <p:cNvPr id="5"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76040" y="4419600"/>
            <a:ext cx="4453360" cy="2004646"/>
          </a:xfrm>
        </p:spPr>
      </p:pic>
    </p:spTree>
    <p:extLst>
      <p:ext uri="{BB962C8B-B14F-4D97-AF65-F5344CB8AC3E}">
        <p14:creationId xmlns:p14="http://schemas.microsoft.com/office/powerpoint/2010/main" val="2240781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STRIPLING MODEL OF INQUIRY</a:t>
            </a: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806748" cy="514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772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2484</TotalTime>
  <Words>1165</Words>
  <Application>Microsoft Office PowerPoint</Application>
  <PresentationFormat>On-screen Show (4:3)</PresentationFormat>
  <Paragraphs>196</Paragraphs>
  <Slides>29</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CartoGothic Std</vt:lpstr>
      <vt:lpstr>Corbel</vt:lpstr>
      <vt:lpstr>Verdana</vt:lpstr>
      <vt:lpstr>Wingdings</vt:lpstr>
      <vt:lpstr>Wingdings 2</vt:lpstr>
      <vt:lpstr>Wingdings 3</vt:lpstr>
      <vt:lpstr>Module</vt:lpstr>
      <vt:lpstr>       http://www.c3teachers.org</vt:lpstr>
      <vt:lpstr>What is the C3 Framework</vt:lpstr>
      <vt:lpstr>C3 Framework-who?</vt:lpstr>
      <vt:lpstr>C3 Framework-why?</vt:lpstr>
      <vt:lpstr>C3 Framework-why?</vt:lpstr>
      <vt:lpstr>C3 Framework-why?</vt:lpstr>
      <vt:lpstr>NYS Social Studies Framework</vt:lpstr>
      <vt:lpstr>INQUIRY at the focus</vt:lpstr>
      <vt:lpstr>STRIPLING MODEL OF INQUIRY</vt:lpstr>
      <vt:lpstr>PowerPoint Presentation</vt:lpstr>
      <vt:lpstr>Inquiry Practices</vt:lpstr>
      <vt:lpstr>NYS Social Studies Standards 1996</vt:lpstr>
      <vt:lpstr>NYS Social Studies Practices</vt:lpstr>
      <vt:lpstr>Common Core Literacy Skills</vt:lpstr>
      <vt:lpstr> Key Ideas, Conceptual Understandings &amp; Content Specifications </vt:lpstr>
      <vt:lpstr>Social Studies Content Remains the Same</vt:lpstr>
      <vt:lpstr>3 INSTRUCTIONAL SHIFTS</vt:lpstr>
      <vt:lpstr>Shift #1: Focus on Conceptual Understanding</vt:lpstr>
      <vt:lpstr>Shift #2: Foster Student Inquiry, Collaboration, and Informed Action</vt:lpstr>
      <vt:lpstr>Shift #3: Integrate Content and Skills Purposefully </vt:lpstr>
      <vt:lpstr>IDM – Inquiry Design Model</vt:lpstr>
      <vt:lpstr>PowerPoint Presentation</vt:lpstr>
      <vt:lpstr>Inquiry Design Model Blueprint</vt:lpstr>
      <vt:lpstr>THE NYS TOOLKIT INQUIRIES</vt:lpstr>
      <vt:lpstr>C3 and the Learning Commons –Historical Thinking Skills </vt:lpstr>
      <vt:lpstr>WHAT CAN LIBRARIANS DO?</vt:lpstr>
      <vt:lpstr>FAMILIARIZE YOURSELF WITH:</vt:lpstr>
      <vt:lpstr>The Empire State Information Fluency Continuum:  An Inquiry Skills-Based Resource</vt:lpstr>
      <vt:lpstr>PowerPoint Presentation</vt:lpstr>
    </vt:vector>
  </TitlesOfParts>
  <Company>Oswego County BOCES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DeMarco, Lisa</cp:lastModifiedBy>
  <cp:revision>71</cp:revision>
  <cp:lastPrinted>2015-11-02T13:36:59Z</cp:lastPrinted>
  <dcterms:created xsi:type="dcterms:W3CDTF">2015-10-24T16:11:56Z</dcterms:created>
  <dcterms:modified xsi:type="dcterms:W3CDTF">2016-10-28T14:38:04Z</dcterms:modified>
</cp:coreProperties>
</file>