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9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0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5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5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60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6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62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6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259" r:id="rId2"/>
    <p:sldId id="281" r:id="rId3"/>
    <p:sldId id="282" r:id="rId4"/>
    <p:sldId id="283" r:id="rId5"/>
    <p:sldId id="341" r:id="rId6"/>
    <p:sldId id="284" r:id="rId7"/>
    <p:sldId id="416" r:id="rId8"/>
    <p:sldId id="313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406" r:id="rId22"/>
    <p:sldId id="407" r:id="rId23"/>
    <p:sldId id="408" r:id="rId24"/>
    <p:sldId id="409" r:id="rId25"/>
    <p:sldId id="410" r:id="rId26"/>
    <p:sldId id="411" r:id="rId27"/>
    <p:sldId id="354" r:id="rId28"/>
    <p:sldId id="397" r:id="rId29"/>
    <p:sldId id="396" r:id="rId30"/>
    <p:sldId id="401" r:id="rId31"/>
    <p:sldId id="400" r:id="rId32"/>
    <p:sldId id="403" r:id="rId33"/>
    <p:sldId id="404" r:id="rId34"/>
    <p:sldId id="405" r:id="rId35"/>
    <p:sldId id="307" r:id="rId36"/>
    <p:sldId id="308" r:id="rId37"/>
    <p:sldId id="309" r:id="rId38"/>
    <p:sldId id="310" r:id="rId39"/>
    <p:sldId id="311" r:id="rId40"/>
    <p:sldId id="427" r:id="rId41"/>
    <p:sldId id="431" r:id="rId42"/>
    <p:sldId id="432" r:id="rId43"/>
    <p:sldId id="417" r:id="rId44"/>
    <p:sldId id="418" r:id="rId45"/>
    <p:sldId id="419" r:id="rId46"/>
    <p:sldId id="420" r:id="rId47"/>
    <p:sldId id="421" r:id="rId48"/>
    <p:sldId id="422" r:id="rId49"/>
    <p:sldId id="428" r:id="rId50"/>
    <p:sldId id="423" r:id="rId51"/>
    <p:sldId id="424" r:id="rId52"/>
    <p:sldId id="425" r:id="rId53"/>
    <p:sldId id="426" r:id="rId54"/>
    <p:sldId id="367" r:id="rId55"/>
    <p:sldId id="370" r:id="rId56"/>
    <p:sldId id="371" r:id="rId57"/>
    <p:sldId id="374" r:id="rId58"/>
    <p:sldId id="376" r:id="rId59"/>
    <p:sldId id="382" r:id="rId60"/>
    <p:sldId id="384" r:id="rId61"/>
    <p:sldId id="399" r:id="rId62"/>
    <p:sldId id="303" r:id="rId63"/>
    <p:sldId id="362" r:id="rId64"/>
    <p:sldId id="363" r:id="rId65"/>
    <p:sldId id="364" r:id="rId66"/>
    <p:sldId id="365" r:id="rId67"/>
    <p:sldId id="366" r:id="rId68"/>
    <p:sldId id="275" r:id="rId69"/>
    <p:sldId id="332" r:id="rId70"/>
    <p:sldId id="339" r:id="rId71"/>
    <p:sldId id="414" r:id="rId72"/>
    <p:sldId id="415" r:id="rId73"/>
    <p:sldId id="429" r:id="rId74"/>
    <p:sldId id="430" r:id="rId75"/>
    <p:sldId id="413" r:id="rId76"/>
    <p:sldId id="340" r:id="rId7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 varScale="1">
        <p:scale>
          <a:sx n="83" d="100"/>
          <a:sy n="83" d="100"/>
        </p:scale>
        <p:origin x="-18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30114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8000"/>
              </a:solidFill>
            </c:spPr>
          </c:dPt>
          <c:dPt>
            <c:idx val="1"/>
            <c:bubble3D val="0"/>
            <c:spPr>
              <a:solidFill>
                <a:srgbClr val="FF6600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dPt>
            <c:idx val="5"/>
            <c:bubble3D val="0"/>
            <c:spPr>
              <a:solidFill>
                <a:srgbClr val="C00000"/>
              </a:solidFill>
            </c:spPr>
          </c:dPt>
          <c:dPt>
            <c:idx val="6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cat>
            <c:strRef>
              <c:f>Sheet1!$A$2:$A$8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4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0.27754</cdr:x>
      <cdr:y>0.11576</cdr:y>
    </cdr:from>
    <cdr:to>
      <cdr:x>0.49363</cdr:x>
      <cdr:y>0.33206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66578" y="632467"/>
          <a:ext cx="1531075" cy="1181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1400" b="1" u="sng" dirty="0" smtClean="0"/>
            <a:t>Standard 1</a:t>
          </a:r>
        </a:p>
        <a:p xmlns:a="http://schemas.openxmlformats.org/drawingml/2006/main">
          <a:pPr algn="ctr"/>
          <a:r>
            <a:rPr lang="en-US" sz="1400" b="1" dirty="0" smtClean="0"/>
            <a:t>Knowledge of</a:t>
          </a:r>
          <a:br>
            <a:rPr lang="en-US" sz="1400" b="1" dirty="0" smtClean="0"/>
          </a:br>
          <a:r>
            <a:rPr lang="en-US" sz="1400" b="1" dirty="0" smtClean="0"/>
            <a:t>Students</a:t>
          </a:r>
        </a:p>
        <a:p xmlns:a="http://schemas.openxmlformats.org/drawingml/2006/main">
          <a:pPr algn="ctr"/>
          <a:r>
            <a:rPr lang="en-US" sz="1400" b="1" dirty="0" smtClean="0"/>
            <a:t>And Student</a:t>
          </a:r>
          <a:br>
            <a:rPr lang="en-US" sz="1400" b="1" dirty="0" smtClean="0"/>
          </a:br>
          <a:r>
            <a:rPr lang="en-US" sz="1400" b="1" dirty="0" smtClean="0"/>
            <a:t>Learning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0.50939</cdr:x>
      <cdr:y>0.13462</cdr:y>
    </cdr:from>
    <cdr:to>
      <cdr:x>0.72291</cdr:x>
      <cdr:y>0.35837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46418" y="865909"/>
          <a:ext cx="1828800" cy="1447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0.52006</cdr:x>
      <cdr:y>0.0989</cdr:y>
    </cdr:from>
    <cdr:to>
      <cdr:x>0.68185</cdr:x>
      <cdr:y>0.32269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84816" y="628305"/>
          <a:ext cx="1333040" cy="14218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1400" b="1" u="sng" dirty="0" smtClean="0">
              <a:solidFill>
                <a:schemeClr val="bg1"/>
              </a:solidFill>
            </a:rPr>
            <a:t>Standard 2</a:t>
          </a:r>
        </a:p>
        <a:p xmlns:a="http://schemas.openxmlformats.org/drawingml/2006/main">
          <a:pPr algn="ctr"/>
          <a:r>
            <a:rPr lang="en-US" sz="1400" b="1" dirty="0" smtClean="0">
              <a:solidFill>
                <a:schemeClr val="bg1"/>
              </a:solidFill>
            </a:rPr>
            <a:t>Knowledge of</a:t>
          </a:r>
          <a:br>
            <a:rPr lang="en-US" sz="1400" b="1" dirty="0" smtClean="0">
              <a:solidFill>
                <a:schemeClr val="bg1"/>
              </a:solidFill>
            </a:rPr>
          </a:br>
          <a:r>
            <a:rPr lang="en-US" sz="1400" b="1" dirty="0" smtClean="0">
              <a:solidFill>
                <a:schemeClr val="bg1"/>
              </a:solidFill>
            </a:rPr>
            <a:t>Content and</a:t>
          </a:r>
        </a:p>
        <a:p xmlns:a="http://schemas.openxmlformats.org/drawingml/2006/main">
          <a:pPr algn="ctr"/>
          <a:r>
            <a:rPr lang="en-US" sz="1400" b="1" dirty="0" smtClean="0">
              <a:solidFill>
                <a:schemeClr val="bg1"/>
              </a:solidFill>
            </a:rPr>
            <a:t>Instructional</a:t>
          </a:r>
          <a:br>
            <a:rPr lang="en-US" sz="1400" b="1" dirty="0" smtClean="0">
              <a:solidFill>
                <a:schemeClr val="bg1"/>
              </a:solidFill>
            </a:rPr>
          </a:br>
          <a:r>
            <a:rPr lang="en-US" sz="1400" b="1" dirty="0" smtClean="0">
              <a:solidFill>
                <a:schemeClr val="bg1"/>
              </a:solidFill>
            </a:rPr>
            <a:t>Planning</a:t>
          </a:r>
          <a:endParaRPr lang="en-US" sz="1100" dirty="0" smtClean="0">
            <a:solidFill>
              <a:schemeClr val="bg1"/>
            </a:solidFill>
          </a:endParaRPr>
        </a:p>
        <a:p xmlns:a="http://schemas.openxmlformats.org/drawingml/2006/main">
          <a:pPr algn="ctr"/>
          <a:endParaRPr lang="en-US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0.61602</cdr:x>
      <cdr:y>0.39378</cdr:y>
    </cdr:from>
    <cdr:to>
      <cdr:x>0.83868</cdr:x>
      <cdr:y>0.51155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160818" y="2542309"/>
          <a:ext cx="190500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1400" b="1" u="sng" dirty="0" smtClean="0">
              <a:solidFill>
                <a:srgbClr val="000000"/>
              </a:solidFill>
            </a:rPr>
            <a:t>Standard 3</a:t>
          </a:r>
        </a:p>
        <a:p xmlns:a="http://schemas.openxmlformats.org/drawingml/2006/main">
          <a:pPr algn="ctr"/>
          <a:r>
            <a:rPr lang="en-US" sz="1400" b="1" dirty="0" smtClean="0">
              <a:solidFill>
                <a:srgbClr val="000000"/>
              </a:solidFill>
            </a:rPr>
            <a:t>Instructional Practice</a:t>
          </a:r>
        </a:p>
        <a:p xmlns:a="http://schemas.openxmlformats.org/drawingml/2006/main">
          <a:pPr algn="ctr"/>
          <a:endParaRPr lang="en-US" sz="1100" dirty="0"/>
        </a:p>
      </cdr:txBody>
    </cdr:sp>
  </cdr:relSizeAnchor>
  <cdr:relSizeAnchor xmlns:cdr="http://schemas.openxmlformats.org/drawingml/2006/chartDrawing">
    <cdr:from>
      <cdr:x>0.60498</cdr:x>
      <cdr:y>0.61464</cdr:y>
    </cdr:from>
    <cdr:to>
      <cdr:x>0.80086</cdr:x>
      <cdr:y>0.78742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984532" y="3904918"/>
          <a:ext cx="1613825" cy="1097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1400" b="1" u="sng" dirty="0" smtClean="0">
              <a:solidFill>
                <a:schemeClr val="bg1"/>
              </a:solidFill>
            </a:rPr>
            <a:t>Standard 4</a:t>
          </a:r>
        </a:p>
        <a:p xmlns:a="http://schemas.openxmlformats.org/drawingml/2006/main">
          <a:pPr algn="ctr"/>
          <a:r>
            <a:rPr lang="en-US" sz="1400" b="1" dirty="0" smtClean="0">
              <a:solidFill>
                <a:schemeClr val="bg1"/>
              </a:solidFill>
            </a:rPr>
            <a:t>Learning</a:t>
          </a:r>
          <a:br>
            <a:rPr lang="en-US" sz="1400" b="1" dirty="0" smtClean="0">
              <a:solidFill>
                <a:schemeClr val="bg1"/>
              </a:solidFill>
            </a:rPr>
          </a:br>
          <a:r>
            <a:rPr lang="en-US" sz="1400" b="1" dirty="0" smtClean="0">
              <a:solidFill>
                <a:schemeClr val="bg1"/>
              </a:solidFill>
            </a:rPr>
            <a:t>Environment</a:t>
          </a:r>
          <a:endParaRPr lang="en-US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0.40581</cdr:x>
      <cdr:y>0.77116</cdr:y>
    </cdr:from>
    <cdr:to>
      <cdr:x>0.60131</cdr:x>
      <cdr:y>0.91279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875437" y="4213406"/>
          <a:ext cx="1385243" cy="7738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1400" b="1" u="sng" dirty="0" smtClean="0">
              <a:solidFill>
                <a:srgbClr val="000000"/>
              </a:solidFill>
            </a:rPr>
            <a:t>Standard</a:t>
          </a:r>
          <a:r>
            <a:rPr lang="en-US" sz="1400" b="1" dirty="0" smtClean="0">
              <a:solidFill>
                <a:srgbClr val="000000"/>
              </a:solidFill>
            </a:rPr>
            <a:t> 5</a:t>
          </a:r>
        </a:p>
        <a:p xmlns:a="http://schemas.openxmlformats.org/drawingml/2006/main">
          <a:pPr algn="ctr"/>
          <a:r>
            <a:rPr lang="en-US" sz="1400" b="1" dirty="0" smtClean="0">
              <a:solidFill>
                <a:srgbClr val="000000"/>
              </a:solidFill>
            </a:rPr>
            <a:t>Assessment for</a:t>
          </a:r>
        </a:p>
        <a:p xmlns:a="http://schemas.openxmlformats.org/drawingml/2006/main">
          <a:pPr algn="ctr"/>
          <a:r>
            <a:rPr lang="en-US" sz="1400" b="1" dirty="0" smtClean="0">
              <a:solidFill>
                <a:srgbClr val="000000"/>
              </a:solidFill>
            </a:rPr>
            <a:t>Student Learning</a:t>
          </a:r>
          <a:endParaRPr lang="en-US" sz="1400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0.19116</cdr:x>
      <cdr:y>0.59933</cdr:y>
    </cdr:from>
    <cdr:to>
      <cdr:x>0.43159</cdr:x>
      <cdr:y>0.72891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354513" y="3274603"/>
          <a:ext cx="1703601" cy="7079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1400" b="1" u="sng" dirty="0" smtClean="0">
              <a:solidFill>
                <a:srgbClr val="000000"/>
              </a:solidFill>
            </a:rPr>
            <a:t>Standard 6</a:t>
          </a:r>
        </a:p>
        <a:p xmlns:a="http://schemas.openxmlformats.org/drawingml/2006/main">
          <a:pPr algn="ctr"/>
          <a:r>
            <a:rPr lang="en-US" sz="1400" b="1" dirty="0" smtClean="0">
              <a:solidFill>
                <a:srgbClr val="000000"/>
              </a:solidFill>
            </a:rPr>
            <a:t>Professional </a:t>
          </a:r>
        </a:p>
        <a:p xmlns:a="http://schemas.openxmlformats.org/drawingml/2006/main">
          <a:pPr algn="ctr"/>
          <a:r>
            <a:rPr lang="en-US" sz="1400" b="1" dirty="0" smtClean="0">
              <a:solidFill>
                <a:srgbClr val="000000"/>
              </a:solidFill>
            </a:rPr>
            <a:t>Responsibilities</a:t>
          </a:r>
          <a:endParaRPr lang="en-US" sz="1400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0.68736</cdr:x>
      <cdr:y>0.91234</cdr:y>
    </cdr:from>
    <cdr:to>
      <cdr:x>0.794</cdr:x>
      <cdr:y>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70418" y="5895108"/>
          <a:ext cx="914400" cy="5611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0.69292</cdr:x>
      <cdr:y>0.89328</cdr:y>
    </cdr:from>
    <cdr:to>
      <cdr:x>0.93761</cdr:x>
      <cdr:y>0.95955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818892" y="5770442"/>
          <a:ext cx="2036651" cy="4294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00FF"/>
              </a:solidFill>
            </a:rPr>
            <a:t> </a:t>
          </a:r>
          <a:endParaRPr lang="en-US" sz="1600" b="1" dirty="0">
            <a:solidFill>
              <a:srgbClr val="0000FF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2CF11D1-4B9D-449E-90FD-0458A38CD830}" type="datetimeFigureOut">
              <a:rPr lang="en-US"/>
              <a:pPr>
                <a:defRPr/>
              </a:pPr>
              <a:t>8/1/2012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9484266-F4DC-4AF2-9F7C-EE42AA5455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92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8A10F67-A0BE-4D84-A2CC-85311F0E4B62}" type="datetimeFigureOut">
              <a:rPr lang="en-US"/>
              <a:pPr>
                <a:defRPr/>
              </a:pPr>
              <a:t>8/1/2012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5A84FD6-5CA6-47CC-A142-26911C5CEB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356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BA5BE7-8EF8-4F6C-BD7E-5826F4604E4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000" b="1" dirty="0"/>
              <a:t>Need for a common languages. Even thought we had a convergent sense of what should be occurring in a classroom, we all have different descriptors and ways of talking about it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609F5D-B6C8-40D7-A9D0-765C6503DC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4EE2B3-1997-4035-9B18-49A0E747FCF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70A364-9152-4C41-BE49-521F9F335079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70A364-9152-4C41-BE49-521F9F335079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258D70-6654-4E01-AEEF-7E5F591AA17A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BBDAF1-006D-4936-9989-7F7005DF6522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BBDAF1-006D-4936-9989-7F7005DF6522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5C875B-06D1-49F8-BDAD-C9FBCD1E87B7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9A10BF-9D0C-4FDD-B8BC-F9D480E7B80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100" b="1" dirty="0"/>
              <a:t>NOTES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971AF0-9260-4661-952E-560F390A2B7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2A77AF-B952-4951-8575-D3087EF0967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A0CC60-19C0-414C-BADF-40307FFC686B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dirty="0">
              <a:latin typeface="Arial" charset="0"/>
            </a:endParaRPr>
          </a:p>
        </p:txBody>
      </p:sp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/>
            <a:fld id="{44AFA42C-5187-4AAA-9601-071F33478D8C}" type="slidenum">
              <a:rPr lang="en-US" sz="1200">
                <a:latin typeface="Calibri" pitchFamily="34" charset="0"/>
              </a:rPr>
              <a:pPr algn="r"/>
              <a:t>20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1400" b="1" dirty="0"/>
              <a:t>NOTES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100" b="1" dirty="0"/>
              <a:t>NOTES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971AF0-9260-4661-952E-560F390A2B7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100" b="1" dirty="0"/>
              <a:t>NOTES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971AF0-9260-4661-952E-560F390A2B7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100" b="1" dirty="0"/>
              <a:t>NOTES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971AF0-9260-4661-952E-560F390A2B7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100" b="1" dirty="0"/>
              <a:t>NOTES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971AF0-9260-4661-952E-560F390A2B7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000" b="1" dirty="0" smtClean="0"/>
              <a:t>Watch 10 minutes of a lesson. Use math “best</a:t>
            </a:r>
            <a:r>
              <a:rPr lang="en-US" sz="1000" b="1" baseline="0" dirty="0" smtClean="0"/>
              <a:t> deal” </a:t>
            </a:r>
            <a:r>
              <a:rPr lang="en-US" sz="1000" b="1" dirty="0" smtClean="0"/>
              <a:t>video? We </a:t>
            </a:r>
            <a:r>
              <a:rPr lang="en-US" sz="1000" b="1" dirty="0"/>
              <a:t>have to make sure we chart these pieces of “evidence” for use later!!!</a:t>
            </a:r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000" b="1" dirty="0"/>
              <a:t>We have to make sure we chart these pieces of “evidence” for use later!!!</a:t>
            </a:r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F6124C-8073-4E60-8BD4-98136E553271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73510-8917-49C0-B3AB-25CB245399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72B854-1969-4BA7-866D-B986610F30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E11139-2512-4BB9-B6A0-94D8A95465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72B854-1969-4BA7-866D-B986610F30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72B854-1969-4BA7-866D-B986610F30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8B0173-CA8B-43EA-AEE1-596B2762042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8B0173-CA8B-43EA-AEE1-596B2762042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8B0173-CA8B-43EA-AEE1-596B2762042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19CFDD-BEB1-4F50-9C7E-6EF51546149B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dirty="0">
              <a:latin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>
                <a:latin typeface="Arial" charset="0"/>
              </a:rPr>
              <a:t>NOTES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8F67FF-33C0-4336-8F11-77AD959B9E00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dirty="0">
              <a:latin typeface="Arial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>
                <a:latin typeface="Arial" charset="0"/>
              </a:rPr>
              <a:t>NOTES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4617BB-95F0-4A17-A351-A481F18E9C00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dirty="0">
              <a:latin typeface="Arial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5"/>
          <p:cNvSpPr>
            <a:spLocks noGrp="1"/>
          </p:cNvSpPr>
          <p:nvPr/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</p:spPr>
        <p:txBody>
          <a:bodyPr lIns="93177" tIns="46589" rIns="93177" bIns="46589"/>
          <a:lstStyle/>
          <a:p>
            <a:r>
              <a:rPr lang="en-US" sz="1200" b="1" dirty="0">
                <a:latin typeface="Calibri" pitchFamily="34" charset="0"/>
              </a:rPr>
              <a:t>NOTES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673500-4E84-4353-9310-A9CEDE65DC92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dirty="0">
              <a:latin typeface="Arial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5"/>
          <p:cNvSpPr>
            <a:spLocks noGrp="1"/>
          </p:cNvSpPr>
          <p:nvPr/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</p:spPr>
        <p:txBody>
          <a:bodyPr lIns="93177" tIns="46589" rIns="93177" bIns="46589"/>
          <a:lstStyle/>
          <a:p>
            <a:r>
              <a:rPr lang="en-US" sz="1200" b="1" dirty="0">
                <a:latin typeface="Calibri" pitchFamily="34" charset="0"/>
              </a:rPr>
              <a:t>NOTES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98D6D7-9C9A-4AAF-8499-6E6CA5E0BF00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dirty="0">
              <a:latin typeface="Arial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5"/>
          <p:cNvSpPr>
            <a:spLocks noGrp="1"/>
          </p:cNvSpPr>
          <p:nvPr/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</p:spPr>
        <p:txBody>
          <a:bodyPr lIns="93177" tIns="46589" rIns="93177" bIns="46589"/>
          <a:lstStyle/>
          <a:p>
            <a:r>
              <a:rPr lang="en-US" sz="1200" b="1" dirty="0">
                <a:latin typeface="Calibri" pitchFamily="34" charset="0"/>
              </a:rPr>
              <a:t>NOTES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73510-8917-49C0-B3AB-25CB245399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BA5BE7-8EF8-4F6C-BD7E-5826F4604E4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A84FD6-5CA6-47CC-A142-26911C5CEB35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942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242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DC19F4-03CE-4035-AD5E-A2ED0C466F1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263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0C84FB-D572-4B6F-8A39-F16BC082C7E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304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BFDD74-6ADD-4F1C-BC54-056AC3D64C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78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Go back to the chart</a:t>
            </a:r>
            <a:r>
              <a:rPr lang="en-US" b="1" baseline="0" dirty="0" smtClean="0"/>
              <a:t> paper list of evidence from the watching of the fist video. Which ones are evidence and which are opinions.</a:t>
            </a:r>
            <a:endParaRPr lang="en-US" b="1" dirty="0" smtClean="0"/>
          </a:p>
        </p:txBody>
      </p:sp>
      <p:sp>
        <p:nvSpPr>
          <p:cNvPr id="2478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746AD7-257A-458F-8C7D-8CADBA940F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519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3CB440-FC40-4188-8B9C-54C0155578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68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225F50-CFF7-482B-8481-B3DF2F1039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000" b="1" dirty="0" smtClean="0"/>
              <a:t>History Class from</a:t>
            </a:r>
            <a:r>
              <a:rPr lang="en-US" sz="1000" b="1" baseline="0" dirty="0" smtClean="0"/>
              <a:t> </a:t>
            </a:r>
            <a:r>
              <a:rPr lang="en-US" sz="1000" b="1" dirty="0" smtClean="0"/>
              <a:t>SNL (Seinfeld)</a:t>
            </a: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000" b="1" dirty="0" smtClean="0"/>
              <a:t>History Class from</a:t>
            </a:r>
            <a:r>
              <a:rPr lang="en-US" sz="1000" b="1" baseline="0" dirty="0" smtClean="0"/>
              <a:t> </a:t>
            </a:r>
            <a:r>
              <a:rPr lang="en-US" sz="1000" b="1" dirty="0" smtClean="0"/>
              <a:t>SNL (Seinfeld)</a:t>
            </a: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73510-8917-49C0-B3AB-25CB245399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FE90CB-9499-4289-BC2A-D078B6FBF74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334D27-7083-4FA5-BFF7-9E8828ABAE1D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900" b="1" dirty="0"/>
              <a:t>NOTES</a:t>
            </a:r>
          </a:p>
        </p:txBody>
      </p:sp>
      <p:sp>
        <p:nvSpPr>
          <p:cNvPr id="198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6F7BC1-AE43-41A4-B1E2-4B23F820B548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334D27-7083-4FA5-BFF7-9E8828ABAE1D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334D27-7083-4FA5-BFF7-9E8828ABAE1D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334D27-7083-4FA5-BFF7-9E8828ABAE1D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4B0586-4F13-45FE-9DB5-30AA1DDD02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2A77AF-B952-4951-8575-D3087EF0967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4B0586-4F13-45FE-9DB5-30AA1DDD02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4B0586-4F13-45FE-9DB5-30AA1DDD02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A305CA-DC0C-4430-BA8B-74E64B1E56B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4B0586-4F13-45FE-9DB5-30AA1DDD02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4B0586-4F13-45FE-9DB5-30AA1DDD02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4B0586-4F13-45FE-9DB5-30AA1DDD02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4B0586-4F13-45FE-9DB5-30AA1DDD02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3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72706" name="Rectangle 25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Microsoft Confidential</a:t>
            </a:r>
          </a:p>
        </p:txBody>
      </p:sp>
      <p:sp>
        <p:nvSpPr>
          <p:cNvPr id="72707" name="Rectangle 2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77B9CF-031F-400E-98AB-546D28D7112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en-US" dirty="0"/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4587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4325" y="4198938"/>
            <a:ext cx="6400800" cy="46307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72B854-1969-4BA7-866D-B986610F30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9B2C55-79A3-4B33-9719-6E9EB8B3E61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000" b="1" dirty="0"/>
              <a:t>NOTES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609F5D-B6C8-40D7-A9D0-765C6503DC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3721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858000" y="5105400"/>
            <a:ext cx="1828800" cy="9906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A4053-8944-4CC6-98C9-2653CEC008D0}" type="datetimeFigureOut">
              <a:rPr lang="en-US"/>
              <a:pPr>
                <a:defRPr/>
              </a:pPr>
              <a:t>8/1/2012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954B9-B682-46F9-94AB-83983CB4AA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1F42B-E82D-4DD5-A391-ACFA0F63E277}" type="datetimeFigureOut">
              <a:rPr lang="en-US"/>
              <a:pPr>
                <a:defRPr/>
              </a:pPr>
              <a:t>8/1/2012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8A91B-8F14-44D7-BC0B-8A12D58C9B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F2B26-FE84-497D-86BF-F5DD660EC733}" type="datetimeFigureOut">
              <a:rPr lang="en-US"/>
              <a:pPr>
                <a:defRPr/>
              </a:pPr>
              <a:t>8/1/2012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F6F8D-B4AB-4E04-A056-CD3BE5D2C2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5875" y="0"/>
            <a:ext cx="91725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048000"/>
            <a:ext cx="4343400" cy="1362075"/>
          </a:xfrm>
        </p:spPr>
        <p:txBody>
          <a:bodyPr anchor="b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81800" y="5334000"/>
            <a:ext cx="2133600" cy="9906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5D747-7429-428F-A0D1-1AE056038396}" type="datetimeFigureOut">
              <a:rPr lang="en-US"/>
              <a:pPr>
                <a:defRPr/>
              </a:pPr>
              <a:t>8/1/2012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4C988-7E3B-4681-B7FD-C7855B684F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E8E8F-B00F-4EB1-B7CD-967DC08B2DA6}" type="datetimeFigureOut">
              <a:rPr lang="en-US"/>
              <a:pPr>
                <a:defRPr/>
              </a:pPr>
              <a:t>8/1/2012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E45AA-6FC8-40F4-AB9C-1B16FAED41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22463-9A76-4A69-8083-AA861A97AD85}" type="datetimeFigureOut">
              <a:rPr lang="en-US"/>
              <a:pPr>
                <a:defRPr/>
              </a:pPr>
              <a:t>8/1/2012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7BAC8-7D0C-4A87-9D2F-D4A37AA718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0FA6C-8B88-4F85-980E-E3A901390B29}" type="datetimeFigureOut">
              <a:rPr lang="en-US"/>
              <a:pPr>
                <a:defRPr/>
              </a:pPr>
              <a:t>8/1/2012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3B8B7-FF6C-42C8-A182-FF25DB91C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FCC99-6700-41AE-B9D6-1AC908665567}" type="datetimeFigureOut">
              <a:rPr lang="en-US"/>
              <a:pPr>
                <a:defRPr/>
              </a:pPr>
              <a:t>8/1/2012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4467B-97D9-4AF8-8152-61CFFF710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F5A39-4A2F-4329-8B82-14BC1205992D}" type="datetimeFigureOut">
              <a:rPr lang="en-US"/>
              <a:pPr>
                <a:defRPr/>
              </a:pPr>
              <a:t>8/1/2012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B3314-D6D9-432D-9245-CE6D5584F7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E3BCB-98BB-447E-A950-9EF9FD5F0DE4}" type="datetimeFigureOut">
              <a:rPr lang="en-US"/>
              <a:pPr>
                <a:defRPr/>
              </a:pPr>
              <a:t>8/1/2012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32E54-FB8F-4B9E-B486-55BDD5B6C5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E7743-3468-4C2A-81CE-2392BDCAC156}" type="datetimeFigureOut">
              <a:rPr lang="en-US"/>
              <a:pPr>
                <a:defRPr/>
              </a:pPr>
              <a:t>8/1/2012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7D2C5-9C12-4FE2-A0DD-478016FD57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274638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1600200"/>
            <a:ext cx="8077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27E1EF-B7FC-403C-83F1-4CDFF613DE5B}" type="datetimeFigureOut">
              <a:rPr lang="en-US"/>
              <a:pPr>
                <a:defRPr/>
              </a:pPr>
              <a:t>8/1/2012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272CC1-BD44-4935-9DA3-ECEE6BE4E8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7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52400" y="-109538"/>
            <a:ext cx="819150" cy="708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4" r:id="rId10"/>
    <p:sldLayoutId id="2147483653" r:id="rId11"/>
    <p:sldLayoutId id="2147483665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lang="en-US" sz="4400" kern="120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15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hyperlink" Target="http://www.youtube.com/user/oggie444" TargetMode="External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mboces.org/teacherpage.cfm?teacher=1779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VXhA_hs2J8&amp;safety_mode=true&amp;persist_safety_mode=1&amp;safe=active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Network%20Team%20Work/WorkOfNewYorkCompressedAPPRfocus.ppt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notesSlide" Target="../notesSlides/notesSlide56.xml"/><Relationship Id="rId4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ocmboces.org/teacherpage.cfm?teacher=177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notesSlide" Target="../notesSlides/notesSlide58.xml"/><Relationship Id="rId4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30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hyperlink" Target="http://ensemble.cnyric.org/app/sites/index.aspx?ContentID=5Qnp-goTvU28PuKrZETk2A" TargetMode="External"/><Relationship Id="rId5" Type="http://schemas.openxmlformats.org/officeDocument/2006/relationships/notesSlide" Target="../notesSlides/notesSlide59.xml"/><Relationship Id="rId4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31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hyperlink" Target="http://ensemble.cnyric.org/app/sites/index.aspx?ContentID=5Qnp-goTvU28PuKrZETk2A" TargetMode="External"/><Relationship Id="rId5" Type="http://schemas.openxmlformats.org/officeDocument/2006/relationships/notesSlide" Target="../notesSlides/notesSlide60.xml"/><Relationship Id="rId4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32.png"/><Relationship Id="rId5" Type="http://schemas.openxmlformats.org/officeDocument/2006/relationships/notesSlide" Target="../notesSlides/notesSlide61.xml"/><Relationship Id="rId4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31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hyperlink" Target="http://ensemble.cnyric.org/app/sites/index.aspx?ContentID=5Qnp-goTvU28PuKrZETk2A" TargetMode="External"/><Relationship Id="rId5" Type="http://schemas.openxmlformats.org/officeDocument/2006/relationships/notesSlide" Target="../notesSlides/notesSlide62.xml"/><Relationship Id="rId4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8r1CZTLk-Gk&amp;safety_mode=true&amp;persist_safety_mode=1&amp;safe=active" TargetMode="External"/><Relationship Id="rId3" Type="http://schemas.openxmlformats.org/officeDocument/2006/relationships/tags" Target="../tags/tag39.xml"/><Relationship Id="rId7" Type="http://schemas.openxmlformats.org/officeDocument/2006/relationships/hyperlink" Target="http://www.ocmboces.org/teacherpage.cfm?teacher=1519" TargetMode="Externa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hyperlink" Target="http://www.ocmboces.org/teacherpage.cfm?teacher=1518" TargetMode="External"/><Relationship Id="rId5" Type="http://schemas.openxmlformats.org/officeDocument/2006/relationships/notesSlide" Target="../notesSlides/notesSlide63.xml"/><Relationship Id="rId4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notesSlide" Target="../notesSlides/notesSlide6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90800" y="2286000"/>
            <a:ext cx="6180138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6000" dirty="0" smtClean="0"/>
              <a:t>Teacher Evaluation</a:t>
            </a:r>
            <a:endParaRPr sz="6000" dirty="0"/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962400" y="4038600"/>
            <a:ext cx="4772025" cy="9906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latin typeface="Calibri" pitchFamily="34" charset="0"/>
              </a:rPr>
              <a:t>Using the</a:t>
            </a:r>
            <a:br>
              <a:rPr lang="en-US" sz="3200" dirty="0" smtClean="0">
                <a:latin typeface="Calibri" pitchFamily="34" charset="0"/>
              </a:rPr>
            </a:br>
            <a:r>
              <a:rPr lang="en-US" sz="3200" dirty="0" smtClean="0">
                <a:latin typeface="Calibri" pitchFamily="34" charset="0"/>
              </a:rPr>
              <a:t>Professional Practice Rubric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936433" y="685800"/>
            <a:ext cx="7381301" cy="1879294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dirty="0" smtClean="0"/>
              <a:t>As a group, </a:t>
            </a:r>
            <a:r>
              <a:rPr lang="en-US" b="1" dirty="0" smtClean="0"/>
              <a:t>arrange</a:t>
            </a:r>
            <a:r>
              <a:rPr lang="en-US" dirty="0" smtClean="0"/>
              <a:t> the sticky notes in a way that makes sense, grou</a:t>
            </a:r>
            <a:r>
              <a:rPr lang="en-US" dirty="0"/>
              <a:t>p</a:t>
            </a:r>
            <a:r>
              <a:rPr lang="en-US" dirty="0" smtClean="0"/>
              <a:t>ing similar ideas together.</a:t>
            </a:r>
          </a:p>
        </p:txBody>
      </p:sp>
      <p:sp>
        <p:nvSpPr>
          <p:cNvPr id="3072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1B1F2CB0-9E77-4764-AD3C-87C4F47B95F1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5579" y="4773976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30858" y="4155196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32829" y="4717056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1073" y="2934159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1858" y="3391359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53044" y="3754916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46229" y="4248839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07415" y="4612396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2692" y="2858878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67971" y="2240098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9942" y="2801958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71913" y="3248142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67971" y="3411558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22342" y="3945876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7913" y="2401678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3971" y="2565094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287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552005" y="719600"/>
            <a:ext cx="7085645" cy="5463731"/>
            <a:chOff x="-552005" y="719600"/>
            <a:chExt cx="7085645" cy="5463731"/>
          </a:xfrm>
        </p:grpSpPr>
        <p:graphicFrame>
          <p:nvGraphicFramePr>
            <p:cNvPr id="2" name="Char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8536452"/>
                </p:ext>
              </p:extLst>
            </p:nvPr>
          </p:nvGraphicFramePr>
          <p:xfrm>
            <a:off x="-552005" y="719600"/>
            <a:ext cx="7085645" cy="54637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539826" y="2942382"/>
              <a:ext cx="193514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u="sng" dirty="0">
                  <a:solidFill>
                    <a:schemeClr val="bg1"/>
                  </a:solidFill>
                  <a:latin typeface="+mj-lt"/>
                </a:rPr>
                <a:t>Standard 7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Professional Growth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783855" y="1222872"/>
            <a:ext cx="27321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Draw</a:t>
            </a:r>
            <a:r>
              <a:rPr lang="en-US" sz="2400" dirty="0" smtClean="0"/>
              <a:t> the pie on chart paper. </a:t>
            </a:r>
          </a:p>
          <a:p>
            <a:endParaRPr lang="en-US" sz="2400" dirty="0" smtClean="0"/>
          </a:p>
          <a:p>
            <a:r>
              <a:rPr lang="en-US" sz="2400" b="1" dirty="0" smtClean="0"/>
              <a:t>Label</a:t>
            </a:r>
            <a:r>
              <a:rPr lang="en-US" sz="2400" dirty="0" smtClean="0"/>
              <a:t> the slices.</a:t>
            </a:r>
          </a:p>
          <a:p>
            <a:endParaRPr lang="en-US" sz="2400" dirty="0"/>
          </a:p>
          <a:p>
            <a:r>
              <a:rPr lang="en-US" sz="2400" dirty="0" smtClean="0"/>
              <a:t>Now</a:t>
            </a:r>
            <a:r>
              <a:rPr lang="en-US" sz="2400" b="1" dirty="0" smtClean="0"/>
              <a:t> stick</a:t>
            </a:r>
            <a:r>
              <a:rPr lang="en-US" sz="2400" dirty="0" smtClean="0"/>
              <a:t> the sticky notes in the slice of the pie in which they belong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978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ADA3CDA4-9017-4843-AED4-E1286A9E6401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914400" y="914400"/>
            <a:ext cx="7458421" cy="489149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 1: Knowledge of Students &amp; Student Learning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 of child development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 of research…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 of diverse learning needs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 of individual students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 of economic, social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 of technological literacy…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9752" y="4891490"/>
            <a:ext cx="237376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3999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ADA3CDA4-9017-4843-AED4-E1286A9E6401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914400" y="914400"/>
            <a:ext cx="7458421" cy="489149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 2: Knowledge of Content &amp; Instructional Planning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 of content…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Connect concepts across disciplines…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Uses a broad range of instructional strategies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Establishes goals &amp; expectations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instruction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Evaluate / utilize resources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9752" y="4891490"/>
            <a:ext cx="237376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9752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0EA59443-2EDD-4639-8583-E30722F53AC2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4818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914400" y="914400"/>
            <a:ext cx="7141066" cy="42635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b="1" dirty="0" smtClean="0"/>
              <a:t>Standard 3: Instructional Practice</a:t>
            </a:r>
          </a:p>
          <a:p>
            <a:pPr marL="457200" lvl="1" indent="0">
              <a:buNone/>
            </a:pPr>
            <a:r>
              <a:rPr lang="en-US" sz="2400" dirty="0" smtClean="0"/>
              <a:t>Research-based practices</a:t>
            </a:r>
          </a:p>
          <a:p>
            <a:pPr marL="457200" lvl="1" indent="0">
              <a:buNone/>
            </a:pPr>
            <a:r>
              <a:rPr lang="en-US" sz="2400" dirty="0" smtClean="0"/>
              <a:t>Communicates clearly…</a:t>
            </a:r>
          </a:p>
          <a:p>
            <a:pPr marL="457200" lvl="1" indent="0">
              <a:buNone/>
            </a:pPr>
            <a:r>
              <a:rPr lang="en-US" sz="2400" dirty="0" smtClean="0"/>
              <a:t>High expectations…</a:t>
            </a:r>
          </a:p>
          <a:p>
            <a:pPr marL="457200" lvl="1" indent="0">
              <a:buNone/>
            </a:pPr>
            <a:r>
              <a:rPr lang="en-US" sz="2400" dirty="0" smtClean="0"/>
              <a:t>Variety of instructional… to engage student</a:t>
            </a:r>
          </a:p>
          <a:p>
            <a:pPr marL="457200" lvl="1" indent="0">
              <a:buNone/>
            </a:pPr>
            <a:r>
              <a:rPr lang="en-US" sz="2400" dirty="0" smtClean="0"/>
              <a:t>Engage students in multi-disciplinary skills</a:t>
            </a:r>
          </a:p>
          <a:p>
            <a:pPr marL="457200" lvl="1" indent="0">
              <a:buNone/>
            </a:pPr>
            <a:r>
              <a:rPr lang="en-US" sz="2400" dirty="0" smtClean="0"/>
              <a:t>Monitor and assess progress</a:t>
            </a:r>
          </a:p>
          <a:p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9752" y="4891490"/>
            <a:ext cx="237376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5524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ACFCB72F-DB14-49D9-AAAC-F96FD6D54F37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914400" y="914400"/>
            <a:ext cx="7436386" cy="530288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/>
              <a:t>Standard 4: The Learning Environment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dirty="0" smtClean="0"/>
              <a:t>Creates a respectful, safe and supportive environment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dirty="0" smtClean="0"/>
              <a:t>Creates an intellectually stimulating environment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dirty="0" smtClean="0"/>
              <a:t>Manages the learning environment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dirty="0" smtClean="0"/>
              <a:t>Organize and utilize available resources (e.g. physical space, time, technology…)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9752" y="4891490"/>
            <a:ext cx="237376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3200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ACFCB72F-DB14-49D9-AAAC-F96FD6D54F37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914400" y="914400"/>
            <a:ext cx="7436386" cy="530288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/>
              <a:t>Standard 5: Assessment for Student Learning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 smtClean="0"/>
              <a:t>Range of assessment tools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 smtClean="0"/>
              <a:t>Understand, analyze, use data for differentiation*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 smtClean="0"/>
              <a:t>Communicates assessment system*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 smtClean="0"/>
              <a:t>Reflect upon assessment system and adjust*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 smtClean="0"/>
              <a:t>Prepare students for assessments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endParaRPr lang="en-US" sz="2400" dirty="0" smtClean="0"/>
          </a:p>
          <a:p>
            <a:pPr marL="365760" lvl="1" indent="0">
              <a:buClr>
                <a:schemeClr val="bg2">
                  <a:lumMod val="60000"/>
                  <a:lumOff val="40000"/>
                </a:schemeClr>
              </a:buClr>
              <a:buNone/>
              <a:defRPr/>
            </a:pPr>
            <a:r>
              <a:rPr lang="en-US" sz="2400" i="1" dirty="0" smtClean="0"/>
              <a:t>			</a:t>
            </a:r>
            <a:r>
              <a:rPr lang="en-US" sz="1600" i="1" dirty="0" smtClean="0"/>
              <a:t>* - assessed through “multiple measures”</a:t>
            </a: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9752" y="4891490"/>
            <a:ext cx="237376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4166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9F0924A5-EC56-46E2-A02E-5FD0C64002ED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8914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914401" y="914399"/>
            <a:ext cx="7116896" cy="5089793"/>
          </a:xfrm>
          <a:prstGeom prst="rect">
            <a:avLst/>
          </a:prstGeom>
        </p:spPr>
        <p:txBody>
          <a:bodyPr/>
          <a:lstStyle/>
          <a:p>
            <a:pPr marL="68580" indent="0">
              <a:buNone/>
            </a:pPr>
            <a:r>
              <a:rPr lang="en-US" b="1" dirty="0" smtClean="0"/>
              <a:t>Standard 6: Professional Responsibilities</a:t>
            </a:r>
          </a:p>
          <a:p>
            <a:pPr marL="457200" lvl="1" indent="0">
              <a:buNone/>
            </a:pPr>
            <a:r>
              <a:rPr lang="en-US" dirty="0" smtClean="0"/>
              <a:t>Upholds standards and policies</a:t>
            </a:r>
          </a:p>
          <a:p>
            <a:pPr marL="457200" lvl="1" indent="0">
              <a:buNone/>
            </a:pPr>
            <a:r>
              <a:rPr lang="en-US" dirty="0" smtClean="0"/>
              <a:t>Collaborate with colleagues</a:t>
            </a:r>
          </a:p>
          <a:p>
            <a:pPr marL="457200" lvl="1" indent="0">
              <a:buNone/>
            </a:pPr>
            <a:r>
              <a:rPr lang="en-US" dirty="0" smtClean="0"/>
              <a:t>Communicate &amp; collaborate with families</a:t>
            </a:r>
          </a:p>
          <a:p>
            <a:pPr marL="457200" lvl="1" indent="0">
              <a:buNone/>
            </a:pPr>
            <a:r>
              <a:rPr lang="en-US" dirty="0" smtClean="0"/>
              <a:t>Perform non-instructional duties</a:t>
            </a:r>
          </a:p>
          <a:p>
            <a:pPr marL="457200" lvl="1" indent="0">
              <a:buNone/>
            </a:pPr>
            <a:r>
              <a:rPr lang="en-US" dirty="0" smtClean="0"/>
              <a:t>Complies with laws and polices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9752" y="4891490"/>
            <a:ext cx="237376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5722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6FF9431-A105-474E-8B70-2D02C57838F2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0962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914400" y="914400"/>
            <a:ext cx="7229200" cy="4937760"/>
          </a:xfrm>
          <a:prstGeom prst="rect">
            <a:avLst/>
          </a:prstGeom>
        </p:spPr>
        <p:txBody>
          <a:bodyPr/>
          <a:lstStyle/>
          <a:p>
            <a:pPr marL="68580" indent="0">
              <a:buNone/>
            </a:pPr>
            <a:r>
              <a:rPr lang="en-US" b="1" dirty="0" smtClean="0"/>
              <a:t>Standard 7: Professional Growth</a:t>
            </a:r>
          </a:p>
          <a:p>
            <a:pPr marL="457200" lvl="1" indent="0">
              <a:buNone/>
            </a:pPr>
            <a:r>
              <a:rPr lang="en-US" dirty="0" smtClean="0"/>
              <a:t>Reflect on practice</a:t>
            </a:r>
          </a:p>
          <a:p>
            <a:pPr marL="457200" lvl="1" indent="0">
              <a:buNone/>
            </a:pPr>
            <a:r>
              <a:rPr lang="en-US" dirty="0" smtClean="0"/>
              <a:t>Set goals for professional development</a:t>
            </a:r>
          </a:p>
          <a:p>
            <a:pPr marL="457200" lvl="1" indent="0">
              <a:buNone/>
            </a:pPr>
            <a:r>
              <a:rPr lang="en-US" dirty="0" smtClean="0"/>
              <a:t>Communicate and collaborate to improve practice</a:t>
            </a:r>
          </a:p>
          <a:p>
            <a:pPr marL="457200" lvl="1" indent="0">
              <a:buNone/>
            </a:pPr>
            <a:r>
              <a:rPr lang="en-US" dirty="0" smtClean="0"/>
              <a:t>Remain current in knowledge of content and pedagogy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9752" y="4891490"/>
            <a:ext cx="237376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6613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Content Placeholder 3"/>
          <p:cNvSpPr>
            <a:spLocks noGrp="1"/>
          </p:cNvSpPr>
          <p:nvPr>
            <p:ph idx="1"/>
          </p:nvPr>
        </p:nvSpPr>
        <p:spPr>
          <a:xfrm>
            <a:off x="914400" y="914400"/>
            <a:ext cx="7823200" cy="38862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Using the placemat for the NYSED Teaching Framework, </a:t>
            </a:r>
            <a:r>
              <a:rPr lang="en-US" b="1" i="1" dirty="0" smtClean="0"/>
              <a:t>re-sort</a:t>
            </a:r>
            <a:r>
              <a:rPr lang="en-US" i="1" dirty="0" smtClean="0"/>
              <a:t> </a:t>
            </a:r>
            <a:r>
              <a:rPr lang="en-US" dirty="0" smtClean="0"/>
              <a:t>your table’s post-it notes as appropriate to the standard, element and indicator</a:t>
            </a:r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0E059F68-0023-4742-847F-BE3EB427F416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66065" y="4669316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61344" y="4050536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3315" y="4612396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178198" y="2406269"/>
            <a:ext cx="2160284" cy="2592637"/>
            <a:chOff x="3251073" y="2934159"/>
            <a:chExt cx="2160284" cy="2592637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51073" y="2934159"/>
              <a:ext cx="1003942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91858" y="3391359"/>
              <a:ext cx="1003942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53044" y="3754916"/>
              <a:ext cx="1003942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146229" y="4248839"/>
              <a:ext cx="1003942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407415" y="4612396"/>
              <a:ext cx="1003942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950082" y="3514384"/>
            <a:ext cx="2603163" cy="2620178"/>
            <a:chOff x="5572692" y="2240098"/>
            <a:chExt cx="2603163" cy="2620178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72692" y="2858878"/>
              <a:ext cx="1003942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67971" y="2240098"/>
              <a:ext cx="1003942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69942" y="2801958"/>
              <a:ext cx="1003942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171913" y="3248142"/>
              <a:ext cx="1003942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67971" y="3411558"/>
              <a:ext cx="1003942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822342" y="3945876"/>
              <a:ext cx="1003942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35283" y="2381484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1858" y="2821240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1274" y="2561428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7726" y="2809311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4868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788"/>
            <a:ext cx="6781800" cy="38084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280988" indent="-2809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Review of the Race To The Top Initiatives</a:t>
            </a:r>
          </a:p>
        </p:txBody>
      </p:sp>
      <p:pic>
        <p:nvPicPr>
          <p:cNvPr id="19458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0"/>
            <a:ext cx="7766050" cy="164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7480300" y="8382000"/>
            <a:ext cx="184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>
              <a:latin typeface="Calisto MT" pitchFamily="18" charset="0"/>
            </a:endParaRPr>
          </a:p>
        </p:txBody>
      </p:sp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601916" y="5033945"/>
            <a:ext cx="29257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latin typeface="+mj-lt"/>
              </a:rPr>
              <a:t>Indicators</a:t>
            </a:r>
            <a:endParaRPr lang="en-US" sz="3600" b="1" dirty="0"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en-US" sz="2400" i="1" dirty="0" smtClean="0">
                <a:latin typeface="+mj-lt"/>
              </a:rPr>
              <a:t>With </a:t>
            </a:r>
            <a:r>
              <a:rPr lang="en-US" sz="2400" i="1" dirty="0">
                <a:latin typeface="+mj-lt"/>
              </a:rPr>
              <a:t>rubrics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1AB7EE52-4363-42E1-A258-169D1656E492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114800" y="1139324"/>
            <a:ext cx="4335137" cy="4927600"/>
          </a:xfrm>
          <a:prstGeom prst="rect">
            <a:avLst/>
          </a:prstGeom>
          <a:solidFill>
            <a:srgbClr val="EDEDE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rgbClr val="00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000000"/>
                </a:solidFill>
                <a:latin typeface="+mn-lt"/>
              </a:rPr>
              <a:t>Knowledge of Students &amp; Student Learning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Element 1.1 Demonstrate knowledge of child and adolescent development including cognitive, language, social, emotional, and physical developmental levels.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A) </a:t>
            </a:r>
            <a:r>
              <a:rPr lang="en-US" sz="2000" dirty="0">
                <a:latin typeface="+mn-lt"/>
              </a:rPr>
              <a:t>Describes developmental characteristics of students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5061" name="Line 9"/>
          <p:cNvSpPr>
            <a:spLocks noChangeShapeType="1"/>
          </p:cNvSpPr>
          <p:nvPr/>
        </p:nvSpPr>
        <p:spPr bwMode="auto">
          <a:xfrm flipH="1">
            <a:off x="2951604" y="1832966"/>
            <a:ext cx="1274763" cy="0"/>
          </a:xfrm>
          <a:prstGeom prst="line">
            <a:avLst/>
          </a:prstGeom>
          <a:noFill/>
          <a:ln w="76200">
            <a:solidFill>
              <a:srgbClr val="FF5B0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H="1">
            <a:off x="3543742" y="3638824"/>
            <a:ext cx="682625" cy="0"/>
          </a:xfrm>
          <a:prstGeom prst="line">
            <a:avLst/>
          </a:prstGeom>
          <a:noFill/>
          <a:ln w="76200">
            <a:solidFill>
              <a:srgbClr val="FF5B0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063" name="Rectangle 1"/>
          <p:cNvSpPr>
            <a:spLocks noChangeArrowheads="1"/>
          </p:cNvSpPr>
          <p:nvPr/>
        </p:nvSpPr>
        <p:spPr bwMode="auto">
          <a:xfrm>
            <a:off x="556353" y="1461205"/>
            <a:ext cx="30925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latin typeface="+mj-lt"/>
              </a:rPr>
              <a:t>Standards</a:t>
            </a:r>
          </a:p>
          <a:p>
            <a:r>
              <a:rPr lang="en-US" sz="2400" i="1" dirty="0">
                <a:latin typeface="+mj-lt"/>
              </a:rPr>
              <a:t>Summary statements</a:t>
            </a:r>
          </a:p>
        </p:txBody>
      </p:sp>
      <p:sp>
        <p:nvSpPr>
          <p:cNvPr id="45064" name="Rectangle 2"/>
          <p:cNvSpPr>
            <a:spLocks noChangeArrowheads="1"/>
          </p:cNvSpPr>
          <p:nvPr/>
        </p:nvSpPr>
        <p:spPr bwMode="auto">
          <a:xfrm>
            <a:off x="1295903" y="3311986"/>
            <a:ext cx="22365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+mj-lt"/>
              </a:rPr>
              <a:t>Elements</a:t>
            </a:r>
            <a:endParaRPr lang="en-US" sz="3600" dirty="0">
              <a:latin typeface="+mj-lt"/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H="1">
            <a:off x="2951604" y="5386329"/>
            <a:ext cx="1274763" cy="0"/>
          </a:xfrm>
          <a:prstGeom prst="line">
            <a:avLst/>
          </a:prstGeom>
          <a:noFill/>
          <a:ln w="76200">
            <a:solidFill>
              <a:srgbClr val="FF5B0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826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Content Placeholder 3"/>
          <p:cNvSpPr>
            <a:spLocks noGrp="1"/>
          </p:cNvSpPr>
          <p:nvPr>
            <p:ph idx="1"/>
          </p:nvPr>
        </p:nvSpPr>
        <p:spPr>
          <a:xfrm>
            <a:off x="914400" y="914399"/>
            <a:ext cx="7127914" cy="468216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There are three priorities in the Teaching Standards</a:t>
            </a:r>
          </a:p>
          <a:p>
            <a:r>
              <a:rPr lang="en-US" dirty="0" smtClean="0"/>
              <a:t>Engagement</a:t>
            </a:r>
          </a:p>
          <a:p>
            <a:r>
              <a:rPr lang="en-US" dirty="0" smtClean="0"/>
              <a:t>Constructivism</a:t>
            </a:r>
          </a:p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  <a:br>
              <a:rPr lang="en-US" dirty="0" smtClean="0"/>
            </a:br>
            <a:r>
              <a:rPr lang="en-US" dirty="0" smtClean="0"/>
              <a:t>Readiness</a:t>
            </a:r>
          </a:p>
          <a:p>
            <a:pPr marL="68580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097" y="1489745"/>
            <a:ext cx="4106824" cy="410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81903" y="3026980"/>
            <a:ext cx="2454482" cy="804041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6873764" y="3247701"/>
            <a:ext cx="515323" cy="3404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44966" y="3168870"/>
            <a:ext cx="1923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PRIORITIES</a:t>
            </a:r>
            <a:endParaRPr lang="en-US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98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Content Placeholder 3"/>
          <p:cNvSpPr>
            <a:spLocks noGrp="1"/>
          </p:cNvSpPr>
          <p:nvPr>
            <p:ph idx="1"/>
          </p:nvPr>
        </p:nvSpPr>
        <p:spPr>
          <a:xfrm>
            <a:off x="914400" y="914399"/>
            <a:ext cx="3105807" cy="468216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Engagement:</a:t>
            </a:r>
          </a:p>
          <a:p>
            <a:r>
              <a:rPr lang="en-US" dirty="0" smtClean="0"/>
              <a:t>Cognitive</a:t>
            </a:r>
          </a:p>
          <a:p>
            <a:r>
              <a:rPr lang="en-US" dirty="0" smtClean="0"/>
              <a:t>Zone of proximal development</a:t>
            </a:r>
          </a:p>
          <a:p>
            <a:r>
              <a:rPr lang="en-US" dirty="0" smtClean="0"/>
              <a:t>Every student (ELLS, SWD, too)</a:t>
            </a:r>
          </a:p>
          <a:p>
            <a:endParaRPr lang="en-US" dirty="0" smtClean="0"/>
          </a:p>
          <a:p>
            <a:pPr marL="68580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097" y="1489745"/>
            <a:ext cx="4106824" cy="410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981903" y="3026980"/>
            <a:ext cx="2454482" cy="804041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44966" y="3168870"/>
            <a:ext cx="2391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ENGAGEMENT</a:t>
            </a:r>
            <a:endParaRPr lang="en-US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0110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Content Placeholder 3"/>
          <p:cNvSpPr>
            <a:spLocks noGrp="1"/>
          </p:cNvSpPr>
          <p:nvPr>
            <p:ph idx="1"/>
          </p:nvPr>
        </p:nvSpPr>
        <p:spPr>
          <a:xfrm>
            <a:off x="914400" y="914399"/>
            <a:ext cx="2979683" cy="4682169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en-US" dirty="0" smtClean="0"/>
              <a:t>Constructivism:</a:t>
            </a:r>
          </a:p>
          <a:p>
            <a:r>
              <a:rPr lang="en-US" dirty="0" smtClean="0"/>
              <a:t>Making connections</a:t>
            </a:r>
          </a:p>
          <a:p>
            <a:r>
              <a:rPr lang="en-US" dirty="0" smtClean="0"/>
              <a:t>Making meaning</a:t>
            </a:r>
          </a:p>
          <a:p>
            <a:r>
              <a:rPr lang="en-US" dirty="0" smtClean="0"/>
              <a:t>Relate to world outside</a:t>
            </a:r>
          </a:p>
          <a:p>
            <a:r>
              <a:rPr lang="en-US" dirty="0" smtClean="0"/>
              <a:t>Relate to personal future</a:t>
            </a:r>
          </a:p>
          <a:p>
            <a:pPr marL="68580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097" y="1489745"/>
            <a:ext cx="4106824" cy="410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981903" y="3026980"/>
            <a:ext cx="2454482" cy="804041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18839" y="3168870"/>
            <a:ext cx="2569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-150" dirty="0" smtClean="0">
                <a:solidFill>
                  <a:schemeClr val="bg1"/>
                </a:solidFill>
                <a:latin typeface="Arial Narrow" pitchFamily="34" charset="0"/>
              </a:rPr>
              <a:t>CONSTRUCTIVISM</a:t>
            </a:r>
            <a:endParaRPr lang="en-US" sz="2800" spc="-15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0478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Content Placeholder 3"/>
          <p:cNvSpPr>
            <a:spLocks noGrp="1"/>
          </p:cNvSpPr>
          <p:nvPr>
            <p:ph idx="1"/>
          </p:nvPr>
        </p:nvSpPr>
        <p:spPr>
          <a:xfrm>
            <a:off x="914399" y="914399"/>
            <a:ext cx="3226697" cy="4682169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en-US" dirty="0" smtClean="0"/>
              <a:t>21C Readiness:</a:t>
            </a:r>
          </a:p>
          <a:p>
            <a:r>
              <a:rPr lang="en-US" dirty="0" smtClean="0"/>
              <a:t>College</a:t>
            </a:r>
          </a:p>
          <a:p>
            <a:r>
              <a:rPr lang="en-US" dirty="0" smtClean="0"/>
              <a:t>Career</a:t>
            </a:r>
          </a:p>
          <a:p>
            <a:r>
              <a:rPr lang="en-US" dirty="0" smtClean="0"/>
              <a:t>Citizenship</a:t>
            </a:r>
          </a:p>
          <a:p>
            <a:r>
              <a:rPr lang="en-US" u="sng" dirty="0" smtClean="0"/>
              <a:t>C</a:t>
            </a:r>
            <a:r>
              <a:rPr lang="en-US" dirty="0" smtClean="0"/>
              <a:t>ollaboration</a:t>
            </a:r>
          </a:p>
          <a:p>
            <a:r>
              <a:rPr lang="en-US" u="sng" dirty="0" smtClean="0"/>
              <a:t>C</a:t>
            </a:r>
            <a:r>
              <a:rPr lang="en-US" dirty="0" smtClean="0"/>
              <a:t>ommunication</a:t>
            </a:r>
          </a:p>
          <a:p>
            <a:r>
              <a:rPr lang="en-US" u="sng" dirty="0" smtClean="0"/>
              <a:t>C</a:t>
            </a:r>
            <a:r>
              <a:rPr lang="en-US" dirty="0" smtClean="0"/>
              <a:t>ritical Thinking &amp; Problem Solving </a:t>
            </a:r>
          </a:p>
          <a:p>
            <a:r>
              <a:rPr lang="en-US" u="sng" dirty="0" smtClean="0"/>
              <a:t>C</a:t>
            </a:r>
            <a:r>
              <a:rPr lang="en-US" dirty="0" smtClean="0"/>
              <a:t>reativity</a:t>
            </a:r>
          </a:p>
          <a:p>
            <a:endParaRPr lang="en-US" dirty="0" smtClean="0"/>
          </a:p>
          <a:p>
            <a:pPr marL="68580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097" y="1489745"/>
            <a:ext cx="4106824" cy="410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981903" y="3026980"/>
            <a:ext cx="2454482" cy="804041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66137" y="3168870"/>
            <a:ext cx="2617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21C READINESS</a:t>
            </a:r>
            <a:endParaRPr lang="en-US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7799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itle 1"/>
          <p:cNvSpPr txBox="1">
            <a:spLocks/>
          </p:cNvSpPr>
          <p:nvPr/>
        </p:nvSpPr>
        <p:spPr bwMode="auto">
          <a:xfrm>
            <a:off x="4641448" y="89054"/>
            <a:ext cx="3519889" cy="48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Video Observation</a:t>
            </a:r>
            <a:endParaRPr lang="en-US" sz="2400" b="1" dirty="0">
              <a:solidFill>
                <a:schemeClr val="bg1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310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dirty="0" smtClean="0">
                <a:latin typeface="+mn-lt"/>
                <a:ea typeface="ＭＳ Ｐゴシック" pitchFamily="34" charset="-128"/>
              </a:rPr>
              <a:t>Observe</a:t>
            </a:r>
            <a:r>
              <a:rPr lang="en-US" sz="2400" dirty="0" smtClean="0">
                <a:latin typeface="+mn-lt"/>
                <a:ea typeface="ＭＳ Ｐゴシック" pitchFamily="34" charset="-128"/>
              </a:rPr>
              <a:t> </a:t>
            </a:r>
            <a:r>
              <a:rPr lang="en-US" sz="2400" dirty="0">
                <a:latin typeface="+mn-lt"/>
                <a:ea typeface="ＭＳ Ｐゴシック" pitchFamily="34" charset="-128"/>
              </a:rPr>
              <a:t>what students are doing that shows evidence of </a:t>
            </a:r>
            <a:r>
              <a:rPr lang="en-US" sz="2400" dirty="0" smtClean="0">
                <a:latin typeface="+mn-lt"/>
                <a:ea typeface="ＭＳ Ｐゴシック" pitchFamily="34" charset="-128"/>
              </a:rPr>
              <a:t>engagement</a:t>
            </a:r>
            <a:r>
              <a:rPr lang="en-US" sz="2400" dirty="0">
                <a:latin typeface="+mn-lt"/>
                <a:ea typeface="ＭＳ Ｐゴシック" pitchFamily="34" charset="-128"/>
              </a:rPr>
              <a:t>,  constructing meaning, </a:t>
            </a:r>
            <a:r>
              <a:rPr lang="en-US" sz="2400" dirty="0" smtClean="0">
                <a:latin typeface="+mn-lt"/>
                <a:ea typeface="ＭＳ Ｐゴシック" pitchFamily="34" charset="-128"/>
              </a:rPr>
              <a:t>or 21C. Each triad member is responsible for one priority.</a:t>
            </a:r>
            <a:endParaRPr lang="en-US" sz="2400" dirty="0">
              <a:latin typeface="+mn-lt"/>
              <a:ea typeface="ＭＳ Ｐゴシック" pitchFamily="34" charset="-128"/>
            </a:endParaRPr>
          </a:p>
          <a:p>
            <a:pPr>
              <a:spcBef>
                <a:spcPct val="20000"/>
              </a:spcBef>
            </a:pPr>
            <a:r>
              <a:rPr lang="en-US" sz="2400" b="1" dirty="0">
                <a:latin typeface="+mn-lt"/>
                <a:ea typeface="ＭＳ Ｐゴシック" pitchFamily="34" charset="-128"/>
              </a:rPr>
              <a:t>Collect evidence </a:t>
            </a:r>
            <a:r>
              <a:rPr lang="en-US" sz="2400" dirty="0" smtClean="0">
                <a:latin typeface="+mn-lt"/>
                <a:ea typeface="ＭＳ Ｐゴシック" pitchFamily="34" charset="-128"/>
              </a:rPr>
              <a:t>in a table, </a:t>
            </a:r>
            <a:r>
              <a:rPr lang="en-US" sz="2400" dirty="0">
                <a:latin typeface="+mn-lt"/>
                <a:ea typeface="ＭＳ Ｐゴシック" pitchFamily="34" charset="-128"/>
              </a:rPr>
              <a:t>be prepared to share your </a:t>
            </a:r>
            <a:r>
              <a:rPr lang="en-US" sz="2400" dirty="0" smtClean="0">
                <a:latin typeface="+mn-lt"/>
                <a:ea typeface="ＭＳ Ｐゴシック" pitchFamily="34" charset="-128"/>
              </a:rPr>
              <a:t>evidence.</a:t>
            </a:r>
            <a:endParaRPr lang="en-US" sz="2400" dirty="0">
              <a:latin typeface="+mn-lt"/>
              <a:ea typeface="ＭＳ Ｐゴシック" pitchFamily="34" charset="-12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361565" y="4143076"/>
            <a:ext cx="4505899" cy="11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91937" y="3898864"/>
            <a:ext cx="0" cy="1733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76547" y="3897026"/>
            <a:ext cx="0" cy="1733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61565" y="3812569"/>
            <a:ext cx="1399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engagement</a:t>
            </a:r>
            <a:endParaRPr lang="en-US" sz="16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89368" y="3815538"/>
            <a:ext cx="1399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21C</a:t>
            </a:r>
            <a:endParaRPr lang="en-US" sz="16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47022" y="3821749"/>
            <a:ext cx="1487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constructivism</a:t>
            </a:r>
            <a:endParaRPr lang="en-US" sz="1600" i="1" dirty="0"/>
          </a:p>
        </p:txBody>
      </p:sp>
      <p:sp>
        <p:nvSpPr>
          <p:cNvPr id="10" name="Rectangle 9"/>
          <p:cNvSpPr/>
          <p:nvPr/>
        </p:nvSpPr>
        <p:spPr>
          <a:xfrm>
            <a:off x="2163261" y="3812569"/>
            <a:ext cx="4935557" cy="20381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6886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itle 1"/>
          <p:cNvSpPr txBox="1">
            <a:spLocks/>
          </p:cNvSpPr>
          <p:nvPr/>
        </p:nvSpPr>
        <p:spPr bwMode="auto">
          <a:xfrm>
            <a:off x="4641448" y="89054"/>
            <a:ext cx="3519889" cy="48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Video Observation</a:t>
            </a:r>
            <a:endParaRPr lang="en-US" sz="2400" b="1" dirty="0">
              <a:solidFill>
                <a:schemeClr val="bg1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310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 smtClean="0">
                <a:latin typeface="+mn-lt"/>
                <a:ea typeface="ＭＳ Ｐゴシック" pitchFamily="34" charset="-128"/>
              </a:rPr>
              <a:t>What did you observe in the video?</a:t>
            </a:r>
            <a:endParaRPr lang="en-US" sz="2400" dirty="0">
              <a:latin typeface="+mn-lt"/>
              <a:ea typeface="ＭＳ Ｐゴシック" pitchFamily="34" charset="-12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429805" y="2095876"/>
            <a:ext cx="4505899" cy="11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29804" y="1765369"/>
            <a:ext cx="4407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Evidence from the video</a:t>
            </a:r>
            <a:endParaRPr lang="en-US" sz="1600" i="1" dirty="0"/>
          </a:p>
        </p:txBody>
      </p:sp>
      <p:sp>
        <p:nvSpPr>
          <p:cNvPr id="10" name="Rectangle 9"/>
          <p:cNvSpPr/>
          <p:nvPr/>
        </p:nvSpPr>
        <p:spPr>
          <a:xfrm>
            <a:off x="2163261" y="1651379"/>
            <a:ext cx="4935557" cy="41993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051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457201"/>
            <a:ext cx="7526338" cy="5969460"/>
          </a:xfrm>
        </p:spPr>
        <p:txBody>
          <a:bodyPr rtlCol="0">
            <a:noAutofit/>
          </a:bodyPr>
          <a:lstStyle/>
          <a:p>
            <a:pPr marL="68580" indent="0" fontAlgn="auto">
              <a:lnSpc>
                <a:spcPct val="90000"/>
              </a:lnSpc>
              <a:spcAft>
                <a:spcPct val="2000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/>
              <a:t>In addition to the three priorities, other common themes of the Standards (and rubrics):</a:t>
            </a:r>
          </a:p>
          <a:p>
            <a:pPr lvl="1">
              <a:buClr>
                <a:srgbClr val="629DD1"/>
              </a:buClr>
            </a:pPr>
            <a:r>
              <a:rPr lang="en-US" sz="2400" dirty="0"/>
              <a:t>Upholds standards and </a:t>
            </a:r>
            <a:r>
              <a:rPr lang="en-US" sz="2400" dirty="0" smtClean="0"/>
              <a:t>policies</a:t>
            </a:r>
          </a:p>
          <a:p>
            <a:pPr lvl="1">
              <a:buClr>
                <a:srgbClr val="629DD1"/>
              </a:buClr>
            </a:pPr>
            <a:r>
              <a:rPr lang="en-US" sz="2400" dirty="0" smtClean="0"/>
              <a:t>Equity</a:t>
            </a:r>
            <a:endParaRPr lang="en-US" sz="2400" dirty="0"/>
          </a:p>
          <a:p>
            <a:pPr lvl="1">
              <a:buClr>
                <a:srgbClr val="629DD1"/>
              </a:buClr>
            </a:pPr>
            <a:r>
              <a:rPr lang="en-US" sz="2400" dirty="0" smtClean="0"/>
              <a:t>Cultural competence</a:t>
            </a:r>
          </a:p>
          <a:p>
            <a:pPr lvl="1">
              <a:buClr>
                <a:srgbClr val="629DD1"/>
              </a:buClr>
            </a:pPr>
            <a:r>
              <a:rPr lang="en-US" sz="2400" dirty="0" smtClean="0"/>
              <a:t>High expectations</a:t>
            </a:r>
          </a:p>
          <a:p>
            <a:pPr lvl="1">
              <a:buClr>
                <a:srgbClr val="629DD1"/>
              </a:buClr>
            </a:pPr>
            <a:r>
              <a:rPr lang="en-US" sz="2400" dirty="0" smtClean="0"/>
              <a:t>Developmental appropriateness</a:t>
            </a:r>
          </a:p>
          <a:p>
            <a:pPr lvl="1">
              <a:buClr>
                <a:srgbClr val="629DD1"/>
              </a:buClr>
            </a:pPr>
            <a:r>
              <a:rPr lang="en-US" sz="2400" dirty="0" smtClean="0"/>
              <a:t>A </a:t>
            </a:r>
            <a:r>
              <a:rPr lang="en-US" sz="2400" dirty="0"/>
              <a:t>focus on individuals, including those with special </a:t>
            </a:r>
            <a:r>
              <a:rPr lang="en-US" sz="2400" dirty="0" smtClean="0"/>
              <a:t>needs</a:t>
            </a:r>
          </a:p>
          <a:p>
            <a:pPr lvl="1">
              <a:buClr>
                <a:srgbClr val="629DD1"/>
              </a:buClr>
            </a:pPr>
            <a:r>
              <a:rPr lang="en-US" sz="2400" dirty="0" smtClean="0"/>
              <a:t>Appropriate </a:t>
            </a:r>
            <a:r>
              <a:rPr lang="en-US" sz="2400" dirty="0"/>
              <a:t>use of </a:t>
            </a:r>
            <a:r>
              <a:rPr lang="en-US" sz="2400" dirty="0" smtClean="0"/>
              <a:t>technology</a:t>
            </a:r>
          </a:p>
          <a:p>
            <a:pPr lvl="1">
              <a:buClr>
                <a:srgbClr val="629DD1"/>
              </a:buClr>
            </a:pPr>
            <a:r>
              <a:rPr lang="en-US" sz="2400" dirty="0" smtClean="0"/>
              <a:t>Student </a:t>
            </a:r>
            <a:r>
              <a:rPr lang="en-US" sz="2400" dirty="0"/>
              <a:t>assumption of responsibility</a:t>
            </a:r>
          </a:p>
          <a:p>
            <a:pPr marL="68580" indent="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4F385DCB-85E8-477D-B7B2-9D45B301F041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000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6"/>
          <p:cNvSpPr txBox="1">
            <a:spLocks noChangeArrowheads="1"/>
          </p:cNvSpPr>
          <p:nvPr/>
        </p:nvSpPr>
        <p:spPr bwMode="auto">
          <a:xfrm>
            <a:off x="2949575" y="2087563"/>
            <a:ext cx="5965825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5400" dirty="0" smtClean="0">
                <a:latin typeface="Calibri" pitchFamily="34" charset="0"/>
              </a:rPr>
              <a:t>Learning by Adults and Learning by Children</a:t>
            </a:r>
            <a:endParaRPr lang="en-US" sz="5400" dirty="0">
              <a:latin typeface="Calibri" pitchFamily="34" charset="0"/>
            </a:endParaRPr>
          </a:p>
        </p:txBody>
      </p:sp>
      <p:pic>
        <p:nvPicPr>
          <p:cNvPr id="23554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964113" y="-6858000"/>
            <a:ext cx="7766051" cy="164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53331" flipH="1">
            <a:off x="-315913" y="3775075"/>
            <a:ext cx="2895601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0360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r>
              <a:rPr dirty="0" smtClean="0"/>
              <a:t>Conditions for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600200"/>
            <a:ext cx="8077200" cy="4297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Reflect </a:t>
            </a:r>
            <a:r>
              <a:rPr lang="en-US" dirty="0"/>
              <a:t>on something </a:t>
            </a:r>
            <a:r>
              <a:rPr lang="en-US" dirty="0" smtClean="0"/>
              <a:t>you recently learned.</a:t>
            </a:r>
          </a:p>
          <a:p>
            <a:r>
              <a:rPr lang="en-US" dirty="0" smtClean="0"/>
              <a:t>How </a:t>
            </a:r>
            <a:r>
              <a:rPr lang="en-US" dirty="0"/>
              <a:t>did you learn </a:t>
            </a:r>
            <a:r>
              <a:rPr lang="en-US" dirty="0" smtClean="0"/>
              <a:t>it?</a:t>
            </a:r>
          </a:p>
          <a:p>
            <a:r>
              <a:rPr lang="en-US" dirty="0" smtClean="0"/>
              <a:t>How </a:t>
            </a:r>
            <a:r>
              <a:rPr lang="en-US" dirty="0"/>
              <a:t>do you </a:t>
            </a:r>
            <a:r>
              <a:rPr lang="en-US" dirty="0" smtClean="0"/>
              <a:t>know?</a:t>
            </a:r>
          </a:p>
          <a:p>
            <a:r>
              <a:rPr lang="en-US" dirty="0" smtClean="0"/>
              <a:t>What conditions help you learned it?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41566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6"/>
          <p:cNvSpPr txBox="1">
            <a:spLocks noChangeArrowheads="1"/>
          </p:cNvSpPr>
          <p:nvPr/>
        </p:nvSpPr>
        <p:spPr bwMode="auto">
          <a:xfrm>
            <a:off x="2813050" y="2087563"/>
            <a:ext cx="6026150" cy="38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5400" dirty="0" smtClean="0">
                <a:latin typeface="Calibri" pitchFamily="34" charset="0"/>
              </a:rPr>
              <a:t>NYS Teaching Standards</a:t>
            </a:r>
            <a:endParaRPr lang="en-US" sz="5400" dirty="0">
              <a:latin typeface="Calibri" pitchFamily="34" charset="0"/>
            </a:endParaRPr>
          </a:p>
        </p:txBody>
      </p:sp>
      <p:pic>
        <p:nvPicPr>
          <p:cNvPr id="21506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953000" y="0"/>
            <a:ext cx="7766050" cy="164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r>
              <a:rPr dirty="0" smtClean="0"/>
              <a:t>Conditions for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600200"/>
            <a:ext cx="8077200" cy="4297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Reflect </a:t>
            </a:r>
            <a:r>
              <a:rPr lang="en-US" dirty="0"/>
              <a:t>on something </a:t>
            </a:r>
            <a:r>
              <a:rPr lang="en-US" dirty="0" smtClean="0"/>
              <a:t>you recently learned.</a:t>
            </a:r>
          </a:p>
          <a:p>
            <a:r>
              <a:rPr lang="en-US" dirty="0" smtClean="0"/>
              <a:t>How </a:t>
            </a:r>
            <a:r>
              <a:rPr lang="en-US" dirty="0"/>
              <a:t>did you learn </a:t>
            </a:r>
            <a:r>
              <a:rPr lang="en-US" dirty="0" smtClean="0"/>
              <a:t>it?</a:t>
            </a:r>
          </a:p>
          <a:p>
            <a:r>
              <a:rPr lang="en-US" dirty="0" smtClean="0"/>
              <a:t>How </a:t>
            </a:r>
            <a:r>
              <a:rPr lang="en-US" dirty="0"/>
              <a:t>do you </a:t>
            </a:r>
            <a:r>
              <a:rPr lang="en-US" dirty="0" smtClean="0"/>
              <a:t>know?</a:t>
            </a:r>
          </a:p>
          <a:p>
            <a:r>
              <a:rPr lang="en-US" dirty="0" smtClean="0"/>
              <a:t>What conditions help you learned it?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It’s hard to learn on you own without any feedback…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69046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r>
              <a:rPr dirty="0" smtClean="0"/>
              <a:t>Effective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600200"/>
            <a:ext cx="8077200" cy="4297363"/>
          </a:xfrm>
        </p:spPr>
        <p:txBody>
          <a:bodyPr/>
          <a:lstStyle/>
          <a:p>
            <a:r>
              <a:rPr lang="en-US" dirty="0" smtClean="0"/>
              <a:t>What were the qualities of the best feedback you have received?</a:t>
            </a:r>
          </a:p>
          <a:p>
            <a:r>
              <a:rPr lang="en-US" dirty="0" smtClean="0"/>
              <a:t>What were the qualities of ineffective feedback?</a:t>
            </a:r>
          </a:p>
          <a:p>
            <a:endParaRPr lang="en-US" dirty="0" smtClean="0"/>
          </a:p>
        </p:txBody>
      </p:sp>
      <p:pic>
        <p:nvPicPr>
          <p:cNvPr id="31747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3810000"/>
            <a:ext cx="348773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08419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0"/>
            <a:ext cx="7848600" cy="3429000"/>
          </a:xfrm>
        </p:spPr>
        <p:txBody>
          <a:bodyPr rtlCol="0" anchor="t">
            <a:noAutofit/>
          </a:bodyPr>
          <a:lstStyle/>
          <a:p>
            <a:pPr lvl="0"/>
            <a:r>
              <a:rPr lang="en-US" sz="5400" b="0" cap="none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Translating this to Evaluation…</a:t>
            </a:r>
            <a:br>
              <a:rPr lang="en-US" sz="5400" b="0" cap="none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</a:br>
            <a:endParaRPr lang="en-US" sz="5400" b="0" cap="none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213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0"/>
            <a:ext cx="7848600" cy="3429000"/>
          </a:xfrm>
        </p:spPr>
        <p:txBody>
          <a:bodyPr rtlCol="0" anchor="t">
            <a:noAutofit/>
          </a:bodyPr>
          <a:lstStyle/>
          <a:p>
            <a:pPr lvl="0"/>
            <a:r>
              <a:rPr lang="en-US" sz="5400" b="0" cap="none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Translating this to Evaluation…</a:t>
            </a:r>
            <a:br>
              <a:rPr lang="en-US" sz="5400" b="0" cap="none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US" sz="5400" b="0" cap="none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adds Accountability…</a:t>
            </a:r>
            <a:br>
              <a:rPr lang="en-US" sz="5400" b="0" cap="none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</a:br>
            <a:endParaRPr lang="en-US" sz="5400" b="0" cap="none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0253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0"/>
            <a:ext cx="7848600" cy="3429000"/>
          </a:xfrm>
        </p:spPr>
        <p:txBody>
          <a:bodyPr rtlCol="0" anchor="t">
            <a:noAutofit/>
          </a:bodyPr>
          <a:lstStyle/>
          <a:p>
            <a:pPr lvl="0"/>
            <a:r>
              <a:rPr lang="en-US" sz="5400" b="0" cap="none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Translating this to Evaluation…</a:t>
            </a:r>
            <a:br>
              <a:rPr lang="en-US" sz="5400" b="0" cap="none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US" sz="5400" b="0" cap="none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adds Accountability…</a:t>
            </a:r>
            <a:br>
              <a:rPr lang="en-US" sz="5400" b="0" cap="none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US" sz="5400" b="0" cap="none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for Teachers </a:t>
            </a:r>
            <a:r>
              <a:rPr lang="en-US" sz="5400" i="1" u="sng" cap="none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and</a:t>
            </a:r>
            <a:r>
              <a:rPr lang="en-US" sz="5400" b="0" cap="none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Evaluators</a:t>
            </a:r>
            <a:endParaRPr lang="en-US" sz="5400" b="0" cap="none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0253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0F56438-EBBB-4CF2-A098-4432F68ADAF3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  <a:pPr>
                <a:defRPr/>
              </a:pPr>
              <a:t>35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0550" y="2447925"/>
            <a:ext cx="4602163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Box 1"/>
          <p:cNvSpPr txBox="1">
            <a:spLocks noChangeArrowheads="1"/>
          </p:cNvSpPr>
          <p:nvPr/>
        </p:nvSpPr>
        <p:spPr bwMode="auto">
          <a:xfrm>
            <a:off x="914400" y="914400"/>
            <a:ext cx="681831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>
                <a:latin typeface="Calibri" pitchFamily="34" charset="0"/>
              </a:rPr>
              <a:t>H</a:t>
            </a:r>
            <a:r>
              <a:rPr lang="en-US" sz="4800" dirty="0">
                <a:latin typeface="Calibri" pitchFamily="34" charset="0"/>
              </a:rPr>
              <a:t>ighly Effective</a:t>
            </a:r>
          </a:p>
          <a:p>
            <a:r>
              <a:rPr lang="en-US" sz="4800" b="1" dirty="0">
                <a:latin typeface="Calibri" pitchFamily="34" charset="0"/>
              </a:rPr>
              <a:t>E</a:t>
            </a:r>
            <a:r>
              <a:rPr lang="en-US" sz="4800" dirty="0">
                <a:latin typeface="Calibri" pitchFamily="34" charset="0"/>
              </a:rPr>
              <a:t>ffective</a:t>
            </a:r>
          </a:p>
          <a:p>
            <a:r>
              <a:rPr lang="en-US" sz="4800" b="1" dirty="0">
                <a:latin typeface="Calibri" pitchFamily="34" charset="0"/>
              </a:rPr>
              <a:t>D</a:t>
            </a:r>
            <a:r>
              <a:rPr lang="en-US" sz="4800" dirty="0">
                <a:latin typeface="Calibri" pitchFamily="34" charset="0"/>
              </a:rPr>
              <a:t>eveloping</a:t>
            </a:r>
          </a:p>
          <a:p>
            <a:r>
              <a:rPr lang="en-US" sz="4800" b="1" dirty="0">
                <a:latin typeface="Calibri" pitchFamily="34" charset="0"/>
              </a:rPr>
              <a:t>I</a:t>
            </a:r>
            <a:r>
              <a:rPr lang="en-US" sz="4800" dirty="0">
                <a:latin typeface="Calibri" pitchFamily="34" charset="0"/>
              </a:rPr>
              <a:t>neffective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FE3D464-836A-4993-AD13-C0D89036124D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  <a:pPr>
                <a:defRPr/>
              </a:pPr>
              <a:t>36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914400"/>
            <a:ext cx="7315200" cy="5441950"/>
          </a:xfrm>
        </p:spPr>
        <p:txBody>
          <a:bodyPr/>
          <a:lstStyle/>
          <a:p>
            <a:pPr marL="68263" indent="0">
              <a:lnSpc>
                <a:spcPct val="90000"/>
              </a:lnSpc>
              <a:buClr>
                <a:schemeClr val="bg2"/>
              </a:buClr>
              <a:buFont typeface="Arial" charset="0"/>
              <a:buNone/>
            </a:pPr>
            <a:r>
              <a:rPr lang="en-US" b="1" dirty="0" smtClean="0"/>
              <a:t>Ineffective</a:t>
            </a:r>
            <a:r>
              <a:rPr lang="en-US" dirty="0" smtClean="0"/>
              <a:t> – Teaching shows evidence of not understanding the concepts underlying the component - may represent practice that is harmful - requires intervention</a:t>
            </a:r>
          </a:p>
          <a:p>
            <a:pPr marL="68263" indent="0">
              <a:lnSpc>
                <a:spcPct val="90000"/>
              </a:lnSpc>
              <a:buClr>
                <a:schemeClr val="bg2"/>
              </a:buClr>
              <a:buFont typeface="Arial" charset="0"/>
              <a:buNone/>
            </a:pPr>
            <a:endParaRPr lang="en-US" dirty="0" smtClean="0"/>
          </a:p>
          <a:p>
            <a:pPr marL="68263" indent="0">
              <a:lnSpc>
                <a:spcPct val="90000"/>
              </a:lnSpc>
              <a:buClr>
                <a:schemeClr val="bg2"/>
              </a:buClr>
              <a:buFont typeface="Arial" charset="0"/>
              <a:buNone/>
            </a:pPr>
            <a:r>
              <a:rPr lang="en-US" b="1" dirty="0" smtClean="0"/>
              <a:t>Developing </a:t>
            </a:r>
            <a:r>
              <a:rPr lang="en-US" dirty="0" smtClean="0"/>
              <a:t>– Teaching shows evidence of knowledge and skills related to teaching - but inconsistent performance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914400"/>
            <a:ext cx="7175500" cy="4922838"/>
          </a:xfrm>
        </p:spPr>
        <p:txBody>
          <a:bodyPr/>
          <a:lstStyle/>
          <a:p>
            <a:pPr marL="68263" indent="0">
              <a:lnSpc>
                <a:spcPct val="90000"/>
              </a:lnSpc>
              <a:buClr>
                <a:schemeClr val="bg2"/>
              </a:buClr>
              <a:buFont typeface="Arial" charset="0"/>
              <a:buNone/>
            </a:pPr>
            <a:r>
              <a:rPr lang="en-US" b="1" dirty="0" smtClean="0"/>
              <a:t>Effective </a:t>
            </a:r>
            <a:r>
              <a:rPr lang="en-US" dirty="0" smtClean="0"/>
              <a:t>- Teaching shows evidence of thorough knowledge of all aspects of the profession.  Students are engaged in learning.  This is successful, accomplished, professional, and effective teaching.</a:t>
            </a:r>
          </a:p>
          <a:p>
            <a:pPr marL="68263" indent="0">
              <a:lnSpc>
                <a:spcPct val="90000"/>
              </a:lnSpc>
              <a:buClr>
                <a:schemeClr val="bg2"/>
              </a:buClr>
              <a:buFont typeface="Arial" charset="0"/>
              <a:buNone/>
            </a:pPr>
            <a:endParaRPr lang="en-US" dirty="0" smtClean="0"/>
          </a:p>
          <a:p>
            <a:pPr marL="68263" indent="0">
              <a:lnSpc>
                <a:spcPct val="90000"/>
              </a:lnSpc>
              <a:buClr>
                <a:schemeClr val="bg2"/>
              </a:buClr>
              <a:buFont typeface="Arial" charset="0"/>
              <a:buNone/>
            </a:pPr>
            <a:r>
              <a:rPr lang="en-US" b="1" dirty="0" smtClean="0"/>
              <a:t>Highly Effective </a:t>
            </a:r>
            <a:r>
              <a:rPr lang="en-US" dirty="0" smtClean="0"/>
              <a:t>– Classroom functions as a community of learners with student assumption of responsibility for learning. </a:t>
            </a:r>
            <a:endParaRPr lang="en-US" sz="1400" dirty="0" smtClean="0"/>
          </a:p>
          <a:p>
            <a:pPr marL="68263" indent="0">
              <a:lnSpc>
                <a:spcPct val="90000"/>
              </a:lnSpc>
              <a:buFont typeface="Arial" charset="0"/>
              <a:buNone/>
            </a:pPr>
            <a:endParaRPr lang="en-US" sz="1400" dirty="0" smtClean="0"/>
          </a:p>
        </p:txBody>
      </p:sp>
      <p:sp>
        <p:nvSpPr>
          <p:cNvPr id="5" name="Down Arrow Callout 4"/>
          <p:cNvSpPr/>
          <p:nvPr/>
        </p:nvSpPr>
        <p:spPr>
          <a:xfrm rot="5400000">
            <a:off x="7400925" y="746125"/>
            <a:ext cx="1682750" cy="1549400"/>
          </a:xfrm>
          <a:prstGeom prst="downArrowCallout">
            <a:avLst/>
          </a:prstGeom>
          <a:solidFill>
            <a:schemeClr val="accent5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9155" name="TextBox 5"/>
          <p:cNvSpPr txBox="1">
            <a:spLocks noChangeArrowheads="1"/>
          </p:cNvSpPr>
          <p:nvPr/>
        </p:nvSpPr>
        <p:spPr bwMode="auto">
          <a:xfrm>
            <a:off x="8077200" y="914400"/>
            <a:ext cx="10461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r>
              <a:rPr lang="en-US" sz="2000" b="1" dirty="0">
                <a:latin typeface="Calibri" pitchFamily="34" charset="0"/>
              </a:rPr>
              <a:t>This</a:t>
            </a:r>
          </a:p>
          <a:p>
            <a:r>
              <a:rPr lang="en-US" sz="2000" b="1" dirty="0">
                <a:latin typeface="Calibri" pitchFamily="34" charset="0"/>
              </a:rPr>
              <a:t>Is</a:t>
            </a:r>
          </a:p>
          <a:p>
            <a:r>
              <a:rPr lang="en-US" sz="2000" b="1" dirty="0">
                <a:latin typeface="Calibri" pitchFamily="34" charset="0"/>
              </a:rPr>
              <a:t>our focus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34"/>
          <a:stretch>
            <a:fillRect/>
          </a:stretch>
        </p:blipFill>
        <p:spPr bwMode="auto">
          <a:xfrm>
            <a:off x="2500313" y="1819275"/>
            <a:ext cx="51117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TextBox 4"/>
          <p:cNvSpPr txBox="1">
            <a:spLocks noChangeArrowheads="1"/>
          </p:cNvSpPr>
          <p:nvPr/>
        </p:nvSpPr>
        <p:spPr bwMode="auto">
          <a:xfrm>
            <a:off x="914400" y="914400"/>
            <a:ext cx="12160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latin typeface="Calibri" pitchFamily="34" charset="0"/>
              </a:rPr>
              <a:t>H</a:t>
            </a:r>
            <a:endParaRPr lang="en-US" sz="4800" dirty="0">
              <a:latin typeface="Calibri" pitchFamily="34" charset="0"/>
            </a:endParaRPr>
          </a:p>
          <a:p>
            <a:pPr algn="ctr"/>
            <a:r>
              <a:rPr lang="en-US" sz="4800" b="1" dirty="0">
                <a:latin typeface="Calibri" pitchFamily="34" charset="0"/>
              </a:rPr>
              <a:t>E</a:t>
            </a:r>
            <a:endParaRPr lang="en-US" sz="4800" dirty="0">
              <a:latin typeface="Calibri" pitchFamily="34" charset="0"/>
            </a:endParaRPr>
          </a:p>
          <a:p>
            <a:pPr algn="ctr"/>
            <a:r>
              <a:rPr lang="en-US" sz="4800" b="1" dirty="0">
                <a:latin typeface="Calibri" pitchFamily="34" charset="0"/>
              </a:rPr>
              <a:t>D</a:t>
            </a:r>
            <a:endParaRPr lang="en-US" sz="4800" dirty="0">
              <a:latin typeface="Calibri" pitchFamily="34" charset="0"/>
            </a:endParaRPr>
          </a:p>
          <a:p>
            <a:pPr algn="ctr"/>
            <a:r>
              <a:rPr lang="en-US" sz="4800" b="1" dirty="0">
                <a:latin typeface="Calibri" pitchFamily="34" charset="0"/>
              </a:rPr>
              <a:t>I</a:t>
            </a:r>
            <a:endParaRPr lang="en-US" sz="48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03488" y="1812925"/>
            <a:ext cx="5108575" cy="3663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3250" name="TextBox 4"/>
          <p:cNvSpPr txBox="1">
            <a:spLocks noChangeArrowheads="1"/>
          </p:cNvSpPr>
          <p:nvPr/>
        </p:nvSpPr>
        <p:spPr bwMode="auto">
          <a:xfrm>
            <a:off x="914400" y="914400"/>
            <a:ext cx="12160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latin typeface="Calibri" pitchFamily="34" charset="0"/>
              </a:rPr>
              <a:t>H</a:t>
            </a:r>
            <a:endParaRPr lang="en-US" sz="4800" dirty="0">
              <a:latin typeface="Calibri" pitchFamily="34" charset="0"/>
            </a:endParaRPr>
          </a:p>
          <a:p>
            <a:pPr algn="ctr"/>
            <a:r>
              <a:rPr lang="en-US" sz="4800" b="1" dirty="0">
                <a:latin typeface="Calibri" pitchFamily="34" charset="0"/>
              </a:rPr>
              <a:t>E</a:t>
            </a:r>
            <a:endParaRPr lang="en-US" sz="4800" dirty="0">
              <a:latin typeface="Calibri" pitchFamily="34" charset="0"/>
            </a:endParaRPr>
          </a:p>
          <a:p>
            <a:pPr algn="ctr"/>
            <a:r>
              <a:rPr lang="en-US" sz="4800" b="1" dirty="0">
                <a:latin typeface="Calibri" pitchFamily="34" charset="0"/>
              </a:rPr>
              <a:t>D</a:t>
            </a:r>
            <a:endParaRPr lang="en-US" sz="4800" dirty="0">
              <a:latin typeface="Calibri" pitchFamily="34" charset="0"/>
            </a:endParaRPr>
          </a:p>
          <a:p>
            <a:pPr algn="ctr"/>
            <a:r>
              <a:rPr lang="en-US" sz="4800" b="1" dirty="0">
                <a:latin typeface="Calibri" pitchFamily="34" charset="0"/>
              </a:rPr>
              <a:t>I</a:t>
            </a:r>
            <a:endParaRPr lang="en-US" sz="4800" dirty="0">
              <a:latin typeface="Calibri" pitchFamily="34" charset="0"/>
            </a:endParaRPr>
          </a:p>
        </p:txBody>
      </p:sp>
      <p:sp>
        <p:nvSpPr>
          <p:cNvPr id="53251" name="TextBox 1"/>
          <p:cNvSpPr txBox="1">
            <a:spLocks noChangeArrowheads="1"/>
          </p:cNvSpPr>
          <p:nvPr/>
        </p:nvSpPr>
        <p:spPr bwMode="auto">
          <a:xfrm>
            <a:off x="4278313" y="2476500"/>
            <a:ext cx="165258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600" dirty="0"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6"/>
          <p:cNvSpPr txBox="1">
            <a:spLocks noChangeArrowheads="1"/>
          </p:cNvSpPr>
          <p:nvPr/>
        </p:nvSpPr>
        <p:spPr bwMode="auto">
          <a:xfrm>
            <a:off x="2949575" y="2087563"/>
            <a:ext cx="5965825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5400" dirty="0">
                <a:latin typeface="Calibri" pitchFamily="34" charset="0"/>
              </a:rPr>
              <a:t>Evaluation using the </a:t>
            </a:r>
            <a:r>
              <a:rPr lang="en-US" sz="5400" dirty="0" smtClean="0">
                <a:latin typeface="Calibri" pitchFamily="34" charset="0"/>
              </a:rPr>
              <a:t>Professional Practice Rubric</a:t>
            </a:r>
            <a:endParaRPr lang="en-US" sz="5400" dirty="0">
              <a:latin typeface="Calibri" pitchFamily="34" charset="0"/>
            </a:endParaRPr>
          </a:p>
        </p:txBody>
      </p:sp>
      <p:pic>
        <p:nvPicPr>
          <p:cNvPr id="23554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964113" y="-6858000"/>
            <a:ext cx="7766051" cy="164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53331" flipH="1">
            <a:off x="-315913" y="3775075"/>
            <a:ext cx="2895601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90800" y="2286000"/>
            <a:ext cx="6180138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6000" dirty="0" smtClean="0"/>
              <a:t>Teacher Evaluation</a:t>
            </a:r>
            <a:endParaRPr sz="6000" dirty="0"/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962400" y="4038600"/>
            <a:ext cx="4772025" cy="1828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alibri" pitchFamily="34" charset="0"/>
              </a:rPr>
              <a:t>Using the</a:t>
            </a:r>
            <a:br>
              <a:rPr lang="en-US" sz="3200" dirty="0" smtClean="0">
                <a:latin typeface="Calibri" pitchFamily="34" charset="0"/>
              </a:rPr>
            </a:br>
            <a:r>
              <a:rPr lang="en-US" sz="3200" dirty="0" smtClean="0">
                <a:latin typeface="Calibri" pitchFamily="34" charset="0"/>
              </a:rPr>
              <a:t>Professional Practice Rubric</a:t>
            </a:r>
          </a:p>
          <a:p>
            <a:r>
              <a:rPr lang="en-US" sz="3200" b="1" dirty="0">
                <a:latin typeface="Calibri" pitchFamily="34" charset="0"/>
              </a:rPr>
              <a:t>Day 2</a:t>
            </a:r>
          </a:p>
          <a:p>
            <a:endParaRPr lang="en-US" sz="3200" dirty="0" smtClean="0"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7924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4900" y="0"/>
            <a:ext cx="361188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630" y="-7620"/>
            <a:ext cx="3553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30363"/>
      </p:ext>
    </p:extLst>
  </p:cSld>
  <p:clrMapOvr>
    <a:masterClrMapping/>
  </p:clrMapOvr>
  <p:transition spd="slow">
    <p:wipe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95400"/>
            <a:ext cx="4527550" cy="446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60609"/>
      </p:ext>
    </p:extLst>
  </p:cSld>
  <p:clrMapOvr>
    <a:masterClrMapping/>
  </p:clrMapOvr>
  <p:transition spd="slow">
    <p:wipe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967" y="350773"/>
            <a:ext cx="8245364" cy="618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37254" y="77118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Review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05846"/>
      </p:ext>
    </p:extLst>
  </p:cSld>
  <p:clrMapOvr>
    <a:masterClrMapping/>
  </p:clrMapOvr>
  <p:transition spd="slow">
    <p:wipe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3" r="11618"/>
          <a:stretch/>
        </p:blipFill>
        <p:spPr bwMode="auto">
          <a:xfrm>
            <a:off x="457186" y="277173"/>
            <a:ext cx="8245366" cy="624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37254" y="77118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Review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39859"/>
      </p:ext>
    </p:extLst>
  </p:cSld>
  <p:clrMapOvr>
    <a:masterClrMapping/>
  </p:clrMapOvr>
  <p:transition spd="slow">
    <p:wipe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0325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221923" y="220717"/>
            <a:ext cx="8765628" cy="64165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449426" y="5010913"/>
            <a:ext cx="2236323" cy="1507562"/>
            <a:chOff x="3393189" y="5003598"/>
            <a:chExt cx="2236323" cy="1507562"/>
          </a:xfrm>
        </p:grpSpPr>
        <p:sp>
          <p:nvSpPr>
            <p:cNvPr id="5" name="Rectangle 4"/>
            <p:cNvSpPr/>
            <p:nvPr/>
          </p:nvSpPr>
          <p:spPr>
            <a:xfrm>
              <a:off x="3393189" y="5003598"/>
              <a:ext cx="2236323" cy="150756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17547" y="5106010"/>
              <a:ext cx="20116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spc="-150" dirty="0" smtClean="0">
                  <a:solidFill>
                    <a:srgbClr val="FFFF00"/>
                  </a:solidFill>
                  <a:latin typeface="Arial Narrow" pitchFamily="34" charset="0"/>
                </a:rPr>
                <a:t>$100</a:t>
              </a:r>
              <a:endParaRPr lang="en-US" sz="16600" spc="-150" dirty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60829" y="5010913"/>
            <a:ext cx="2236323" cy="1507562"/>
            <a:chOff x="3393189" y="5003598"/>
            <a:chExt cx="2236323" cy="1507562"/>
          </a:xfrm>
        </p:grpSpPr>
        <p:sp>
          <p:nvSpPr>
            <p:cNvPr id="12" name="Rectangle 11"/>
            <p:cNvSpPr/>
            <p:nvPr/>
          </p:nvSpPr>
          <p:spPr>
            <a:xfrm>
              <a:off x="3393189" y="5003598"/>
              <a:ext cx="2236323" cy="150756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17547" y="5106010"/>
              <a:ext cx="20116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 smtClean="0">
                  <a:solidFill>
                    <a:srgbClr val="FFFF00"/>
                  </a:solidFill>
                  <a:latin typeface="Arial Narrow" pitchFamily="34" charset="0"/>
                </a:rPr>
                <a:t>$50</a:t>
              </a:r>
              <a:endParaRPr lang="en-US" sz="16600" dirty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38022" y="5010913"/>
            <a:ext cx="2236323" cy="1507562"/>
            <a:chOff x="3393189" y="5003598"/>
            <a:chExt cx="2236323" cy="1507562"/>
          </a:xfrm>
        </p:grpSpPr>
        <p:sp>
          <p:nvSpPr>
            <p:cNvPr id="15" name="Rectangle 14"/>
            <p:cNvSpPr/>
            <p:nvPr/>
          </p:nvSpPr>
          <p:spPr>
            <a:xfrm>
              <a:off x="3393189" y="5003598"/>
              <a:ext cx="2236323" cy="150756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17547" y="5106010"/>
              <a:ext cx="20116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spc="-150" dirty="0" smtClean="0">
                  <a:solidFill>
                    <a:srgbClr val="FFFF00"/>
                  </a:solidFill>
                  <a:latin typeface="Arial Narrow" pitchFamily="34" charset="0"/>
                </a:rPr>
                <a:t>$500</a:t>
              </a:r>
              <a:endParaRPr lang="en-US" sz="16600" spc="-150" dirty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331264" y="3327197"/>
            <a:ext cx="2236323" cy="1507562"/>
            <a:chOff x="3393189" y="5003598"/>
            <a:chExt cx="2236323" cy="1507562"/>
          </a:xfrm>
        </p:grpSpPr>
        <p:sp>
          <p:nvSpPr>
            <p:cNvPr id="21" name="Rectangle 20"/>
            <p:cNvSpPr/>
            <p:nvPr/>
          </p:nvSpPr>
          <p:spPr>
            <a:xfrm>
              <a:off x="3393189" y="5003598"/>
              <a:ext cx="2236323" cy="150756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17547" y="5106010"/>
              <a:ext cx="20116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spc="-540" dirty="0" smtClean="0">
                  <a:solidFill>
                    <a:srgbClr val="FFFF00"/>
                  </a:solidFill>
                  <a:latin typeface="Arial Narrow" pitchFamily="34" charset="0"/>
                </a:rPr>
                <a:t>$</a:t>
              </a:r>
              <a:r>
                <a:rPr lang="en-US" sz="7200" spc="-540" dirty="0" smtClean="0">
                  <a:solidFill>
                    <a:srgbClr val="FFFF00"/>
                  </a:solidFill>
                  <a:latin typeface="Arial Narrow" pitchFamily="34" charset="0"/>
                </a:rPr>
                <a:t>1000</a:t>
              </a:r>
              <a:endParaRPr lang="en-US" sz="16600" spc="-540" dirty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19860" y="3327197"/>
            <a:ext cx="2236323" cy="1507562"/>
            <a:chOff x="3393189" y="5003598"/>
            <a:chExt cx="2236323" cy="1507562"/>
          </a:xfrm>
        </p:grpSpPr>
        <p:sp>
          <p:nvSpPr>
            <p:cNvPr id="24" name="Rectangle 23"/>
            <p:cNvSpPr/>
            <p:nvPr/>
          </p:nvSpPr>
          <p:spPr>
            <a:xfrm>
              <a:off x="3393189" y="5003598"/>
              <a:ext cx="2236323" cy="150756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17547" y="5106010"/>
              <a:ext cx="20116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spc="-300" dirty="0" smtClean="0">
                  <a:solidFill>
                    <a:srgbClr val="FFFF00"/>
                  </a:solidFill>
                  <a:latin typeface="Arial Narrow" pitchFamily="34" charset="0"/>
                </a:rPr>
                <a:t>$10K</a:t>
              </a:r>
              <a:endParaRPr lang="en-US" sz="16600" spc="-300" dirty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61462" y="1717854"/>
            <a:ext cx="2236323" cy="1507562"/>
            <a:chOff x="3393189" y="5003598"/>
            <a:chExt cx="2236323" cy="1507562"/>
          </a:xfrm>
        </p:grpSpPr>
        <p:sp>
          <p:nvSpPr>
            <p:cNvPr id="30" name="Rectangle 29"/>
            <p:cNvSpPr/>
            <p:nvPr/>
          </p:nvSpPr>
          <p:spPr>
            <a:xfrm>
              <a:off x="3393189" y="5003598"/>
              <a:ext cx="2236323" cy="150756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17547" y="5106010"/>
              <a:ext cx="20116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spc="-300" dirty="0" smtClean="0">
                  <a:solidFill>
                    <a:srgbClr val="FFFF00"/>
                  </a:solidFill>
                  <a:latin typeface="Arial Narrow" pitchFamily="34" charset="0"/>
                </a:rPr>
                <a:t>$25K</a:t>
              </a:r>
              <a:endParaRPr lang="en-US" sz="16600" spc="-300" dirty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377605"/>
      </p:ext>
    </p:extLst>
  </p:cSld>
  <p:clrMapOvr>
    <a:masterClrMapping/>
  </p:clrMapOvr>
  <p:transition spd="slow">
    <p:wipe dir="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0325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221923" y="220717"/>
            <a:ext cx="8765628" cy="64165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810134" y="1644702"/>
            <a:ext cx="5463082" cy="4083100"/>
            <a:chOff x="3393189" y="5003598"/>
            <a:chExt cx="2236323" cy="1507562"/>
          </a:xfrm>
        </p:grpSpPr>
        <p:sp>
          <p:nvSpPr>
            <p:cNvPr id="30" name="Rectangle 29"/>
            <p:cNvSpPr/>
            <p:nvPr/>
          </p:nvSpPr>
          <p:spPr>
            <a:xfrm>
              <a:off x="3393189" y="5003598"/>
              <a:ext cx="2236323" cy="150756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49804" y="5470634"/>
              <a:ext cx="2123094" cy="4886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spc="-300" dirty="0" smtClean="0">
                  <a:solidFill>
                    <a:srgbClr val="FFFF00"/>
                  </a:solidFill>
                  <a:latin typeface="Arial Narrow" pitchFamily="34" charset="0"/>
                </a:rPr>
                <a:t>Standards</a:t>
              </a:r>
              <a:endParaRPr lang="en-US" sz="16600" spc="-300" dirty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39637"/>
      </p:ext>
    </p:extLst>
  </p:cSld>
  <p:clrMapOvr>
    <a:masterClrMapping/>
  </p:clrMapOvr>
  <p:transition spd="slow">
    <p:wipe dir="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0325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221923" y="220717"/>
            <a:ext cx="8765628" cy="64165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810134" y="1644702"/>
            <a:ext cx="5463082" cy="4083100"/>
            <a:chOff x="3393189" y="5003598"/>
            <a:chExt cx="2236323" cy="1507562"/>
          </a:xfrm>
        </p:grpSpPr>
        <p:sp>
          <p:nvSpPr>
            <p:cNvPr id="30" name="Rectangle 29"/>
            <p:cNvSpPr/>
            <p:nvPr/>
          </p:nvSpPr>
          <p:spPr>
            <a:xfrm>
              <a:off x="3393189" y="5003598"/>
              <a:ext cx="2236323" cy="150756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49804" y="5470634"/>
              <a:ext cx="2123094" cy="4886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spc="-300" dirty="0" smtClean="0">
                  <a:solidFill>
                    <a:srgbClr val="FFFF00"/>
                  </a:solidFill>
                  <a:latin typeface="Arial Narrow" pitchFamily="34" charset="0"/>
                </a:rPr>
                <a:t>Data</a:t>
              </a:r>
              <a:endParaRPr lang="en-US" sz="16600" spc="-300" dirty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5083076"/>
      </p:ext>
    </p:extLst>
  </p:cSld>
  <p:clrMapOvr>
    <a:masterClrMapping/>
  </p:clrMapOvr>
  <p:transition spd="slow">
    <p:wipe dir="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0325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221923" y="220717"/>
            <a:ext cx="8765628" cy="64165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810134" y="1644702"/>
            <a:ext cx="5463082" cy="4083100"/>
            <a:chOff x="3393189" y="5003598"/>
            <a:chExt cx="2236323" cy="1507562"/>
          </a:xfrm>
        </p:grpSpPr>
        <p:sp>
          <p:nvSpPr>
            <p:cNvPr id="30" name="Rectangle 29"/>
            <p:cNvSpPr/>
            <p:nvPr/>
          </p:nvSpPr>
          <p:spPr>
            <a:xfrm>
              <a:off x="3393189" y="5003598"/>
              <a:ext cx="2236323" cy="150756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49804" y="5243359"/>
              <a:ext cx="2123094" cy="94318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spc="-300" dirty="0" smtClean="0">
                  <a:solidFill>
                    <a:srgbClr val="FFFF00"/>
                  </a:solidFill>
                  <a:latin typeface="Arial Narrow" pitchFamily="34" charset="0"/>
                </a:rPr>
                <a:t>Professional</a:t>
              </a:r>
            </a:p>
            <a:p>
              <a:pPr algn="ctr"/>
              <a:r>
                <a:rPr lang="en-US" sz="8000" spc="-300" dirty="0" smtClean="0">
                  <a:solidFill>
                    <a:srgbClr val="FFFF00"/>
                  </a:solidFill>
                  <a:latin typeface="Arial Narrow" pitchFamily="34" charset="0"/>
                </a:rPr>
                <a:t>Practice</a:t>
              </a:r>
              <a:endParaRPr lang="en-US" sz="16600" spc="-300" dirty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6025038"/>
      </p:ext>
    </p:extLst>
  </p:cSld>
  <p:clrMapOvr>
    <a:masterClrMapping/>
  </p:clrMapOvr>
  <p:transition spd="slow">
    <p:wipe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0325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221923" y="220717"/>
            <a:ext cx="8765628" cy="64165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810134" y="1644702"/>
            <a:ext cx="5463082" cy="4083100"/>
            <a:chOff x="3393189" y="5003598"/>
            <a:chExt cx="2236323" cy="1507562"/>
          </a:xfrm>
        </p:grpSpPr>
        <p:sp>
          <p:nvSpPr>
            <p:cNvPr id="30" name="Rectangle 29"/>
            <p:cNvSpPr/>
            <p:nvPr/>
          </p:nvSpPr>
          <p:spPr>
            <a:xfrm>
              <a:off x="3393189" y="5003598"/>
              <a:ext cx="2236323" cy="150756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49804" y="5470634"/>
              <a:ext cx="2123094" cy="4886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spc="-300" dirty="0" smtClean="0">
                  <a:solidFill>
                    <a:srgbClr val="FFFF00"/>
                  </a:solidFill>
                  <a:latin typeface="Arial Narrow" pitchFamily="34" charset="0"/>
                </a:rPr>
                <a:t>Evidence</a:t>
              </a:r>
              <a:endParaRPr lang="en-US" sz="16600" spc="-300" dirty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7483163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6"/>
          <p:cNvSpPr txBox="1">
            <a:spLocks noChangeArrowheads="1"/>
          </p:cNvSpPr>
          <p:nvPr/>
        </p:nvSpPr>
        <p:spPr bwMode="auto">
          <a:xfrm>
            <a:off x="2949575" y="2087563"/>
            <a:ext cx="5965825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5400" dirty="0">
                <a:latin typeface="Calibri" pitchFamily="34" charset="0"/>
              </a:rPr>
              <a:t>Evaluation using the </a:t>
            </a:r>
            <a:r>
              <a:rPr lang="en-US" sz="5400" dirty="0" smtClean="0">
                <a:latin typeface="Calibri" pitchFamily="34" charset="0"/>
              </a:rPr>
              <a:t>Professional Practice Rubric</a:t>
            </a:r>
            <a:endParaRPr lang="en-US" sz="5400" dirty="0">
              <a:latin typeface="Calibri" pitchFamily="34" charset="0"/>
            </a:endParaRPr>
          </a:p>
        </p:txBody>
      </p:sp>
      <p:pic>
        <p:nvPicPr>
          <p:cNvPr id="23554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964113" y="-6858000"/>
            <a:ext cx="7766051" cy="164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53331" flipH="1">
            <a:off x="-315913" y="3775075"/>
            <a:ext cx="2895601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 rot="20903539">
            <a:off x="3798849" y="3833987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Stencil" pitchFamily="82" charset="0"/>
              </a:rPr>
              <a:t>In Cazenovia</a:t>
            </a:r>
            <a:endParaRPr lang="en-US" sz="5400" dirty="0">
              <a:solidFill>
                <a:srgbClr val="FFFF00"/>
              </a:solidFill>
              <a:latin typeface="Stencil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186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0325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221923" y="220717"/>
            <a:ext cx="8765628" cy="64165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810134" y="1644702"/>
            <a:ext cx="5463082" cy="4083100"/>
            <a:chOff x="3393189" y="5003598"/>
            <a:chExt cx="2236323" cy="1507562"/>
          </a:xfrm>
        </p:grpSpPr>
        <p:sp>
          <p:nvSpPr>
            <p:cNvPr id="30" name="Rectangle 29"/>
            <p:cNvSpPr/>
            <p:nvPr/>
          </p:nvSpPr>
          <p:spPr>
            <a:xfrm>
              <a:off x="3393189" y="5003598"/>
              <a:ext cx="2236323" cy="150756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49804" y="5470634"/>
              <a:ext cx="2123094" cy="4886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spc="-300" dirty="0" smtClean="0">
                  <a:solidFill>
                    <a:srgbClr val="FFFF00"/>
                  </a:solidFill>
                  <a:latin typeface="Arial Narrow" pitchFamily="34" charset="0"/>
                </a:rPr>
                <a:t>Engagement</a:t>
              </a:r>
              <a:endParaRPr lang="en-US" sz="16600" spc="-300" dirty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438751"/>
      </p:ext>
    </p:extLst>
  </p:cSld>
  <p:clrMapOvr>
    <a:masterClrMapping/>
  </p:clrMapOvr>
  <p:transition spd="slow">
    <p:wipe dir="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0325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221923" y="220717"/>
            <a:ext cx="8765628" cy="64165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810134" y="1644702"/>
            <a:ext cx="5463082" cy="4083100"/>
            <a:chOff x="3393189" y="5003598"/>
            <a:chExt cx="2236323" cy="1507562"/>
          </a:xfrm>
        </p:grpSpPr>
        <p:sp>
          <p:nvSpPr>
            <p:cNvPr id="30" name="Rectangle 29"/>
            <p:cNvSpPr/>
            <p:nvPr/>
          </p:nvSpPr>
          <p:spPr>
            <a:xfrm>
              <a:off x="3393189" y="5003598"/>
              <a:ext cx="2236323" cy="150756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49804" y="5470634"/>
              <a:ext cx="2123094" cy="4886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spc="-300" dirty="0" smtClean="0">
                  <a:solidFill>
                    <a:srgbClr val="FFFF00"/>
                  </a:solidFill>
                  <a:latin typeface="Arial Narrow" pitchFamily="34" charset="0"/>
                </a:rPr>
                <a:t>Constructivism</a:t>
              </a:r>
              <a:endParaRPr lang="en-US" sz="16600" spc="-300" dirty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6411962"/>
      </p:ext>
    </p:extLst>
  </p:cSld>
  <p:clrMapOvr>
    <a:masterClrMapping/>
  </p:clrMapOvr>
  <p:transition spd="slow">
    <p:wipe dir="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0325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221923" y="220717"/>
            <a:ext cx="8765628" cy="64165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810134" y="1644702"/>
            <a:ext cx="5463082" cy="4083100"/>
            <a:chOff x="3393189" y="5003598"/>
            <a:chExt cx="2236323" cy="1507562"/>
          </a:xfrm>
        </p:grpSpPr>
        <p:sp>
          <p:nvSpPr>
            <p:cNvPr id="30" name="Rectangle 29"/>
            <p:cNvSpPr/>
            <p:nvPr/>
          </p:nvSpPr>
          <p:spPr>
            <a:xfrm>
              <a:off x="3393189" y="5003598"/>
              <a:ext cx="2236323" cy="150756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49804" y="5243359"/>
              <a:ext cx="2123094" cy="94318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spc="-300" dirty="0" smtClean="0">
                  <a:solidFill>
                    <a:srgbClr val="FFFF00"/>
                  </a:solidFill>
                  <a:latin typeface="Arial Narrow" pitchFamily="34" charset="0"/>
                </a:rPr>
                <a:t>21</a:t>
              </a:r>
              <a:r>
                <a:rPr lang="en-US" sz="8000" spc="-300" baseline="30000" dirty="0" smtClean="0">
                  <a:solidFill>
                    <a:srgbClr val="FFFF00"/>
                  </a:solidFill>
                  <a:latin typeface="Arial Narrow" pitchFamily="34" charset="0"/>
                </a:rPr>
                <a:t>st</a:t>
              </a:r>
              <a:r>
                <a:rPr lang="en-US" sz="8000" spc="-300" dirty="0" smtClean="0">
                  <a:solidFill>
                    <a:srgbClr val="FFFF00"/>
                  </a:solidFill>
                  <a:latin typeface="Arial Narrow" pitchFamily="34" charset="0"/>
                </a:rPr>
                <a:t>C Readiness</a:t>
              </a:r>
              <a:endParaRPr lang="en-US" sz="16600" spc="-300" dirty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7016631"/>
      </p:ext>
    </p:extLst>
  </p:cSld>
  <p:clrMapOvr>
    <a:masterClrMapping/>
  </p:clrMapOvr>
  <p:transition spd="slow">
    <p:wipe dir="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0325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221923" y="220717"/>
            <a:ext cx="8765628" cy="64165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810134" y="1644702"/>
            <a:ext cx="5463082" cy="4083100"/>
            <a:chOff x="3393189" y="5003598"/>
            <a:chExt cx="2236323" cy="1507562"/>
          </a:xfrm>
        </p:grpSpPr>
        <p:sp>
          <p:nvSpPr>
            <p:cNvPr id="30" name="Rectangle 29"/>
            <p:cNvSpPr/>
            <p:nvPr/>
          </p:nvSpPr>
          <p:spPr>
            <a:xfrm>
              <a:off x="3393189" y="5003598"/>
              <a:ext cx="2236323" cy="150756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49804" y="5470634"/>
              <a:ext cx="2123094" cy="4886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spc="-300" dirty="0" smtClean="0">
                  <a:solidFill>
                    <a:srgbClr val="FFFF00"/>
                  </a:solidFill>
                  <a:latin typeface="Arial Narrow" pitchFamily="34" charset="0"/>
                </a:rPr>
                <a:t>Feedback</a:t>
              </a:r>
              <a:endParaRPr lang="en-US" sz="16600" spc="-300" dirty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6459280"/>
      </p:ext>
    </p:extLst>
  </p:cSld>
  <p:clrMapOvr>
    <a:masterClrMapping/>
  </p:clrMapOvr>
  <p:transition spd="slow">
    <p:wipe dir="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4413" y="769938"/>
            <a:ext cx="4497387" cy="561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2640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586662" cy="3871912"/>
          </a:xfrm>
        </p:spPr>
        <p:txBody>
          <a:bodyPr/>
          <a:lstStyle/>
          <a:p>
            <a:pPr marL="68580" indent="0">
              <a:buNone/>
            </a:pPr>
            <a:r>
              <a:rPr lang="en-US" sz="2800" dirty="0"/>
              <a:t>What’s wrong with teacher </a:t>
            </a:r>
            <a:r>
              <a:rPr lang="en-US" sz="2800" dirty="0" smtClean="0"/>
              <a:t>evaluation</a:t>
            </a:r>
            <a:r>
              <a:rPr lang="en-US" sz="2800" dirty="0"/>
              <a:t>? </a:t>
            </a:r>
            <a:endParaRPr lang="en-US" sz="2800" dirty="0" smtClean="0"/>
          </a:p>
          <a:p>
            <a:pPr marL="68580" indent="0">
              <a:buNone/>
            </a:pPr>
            <a:endParaRPr lang="en-US" sz="2800" dirty="0" smtClean="0"/>
          </a:p>
          <a:p>
            <a:pPr marL="68580" indent="0">
              <a:buNone/>
            </a:pPr>
            <a:r>
              <a:rPr lang="en-US" sz="2800" dirty="0" smtClean="0"/>
              <a:t>Why </a:t>
            </a:r>
            <a:r>
              <a:rPr lang="en-US" sz="2800" dirty="0"/>
              <a:t>hasn’t it </a:t>
            </a:r>
            <a:r>
              <a:rPr lang="en-US" sz="2800" dirty="0" smtClean="0"/>
              <a:t>always resulted </a:t>
            </a:r>
            <a:r>
              <a:rPr lang="en-US" sz="2800" dirty="0"/>
              <a:t>in professional growth</a:t>
            </a:r>
            <a:r>
              <a:rPr lang="en-US" sz="2800" dirty="0" smtClean="0"/>
              <a:t>?</a:t>
            </a:r>
          </a:p>
          <a:p>
            <a:pPr marL="68580" indent="0">
              <a:buNone/>
            </a:pPr>
            <a:endParaRPr lang="en-US" sz="2800" dirty="0"/>
          </a:p>
          <a:p>
            <a:pPr marL="68580" indent="0">
              <a:buNone/>
            </a:pPr>
            <a:r>
              <a:rPr lang="en-US" sz="2800" dirty="0"/>
              <a:t>What conditions support </a:t>
            </a:r>
            <a:r>
              <a:rPr lang="en-US" sz="2800" dirty="0" smtClean="0"/>
              <a:t>growth</a:t>
            </a:r>
            <a:r>
              <a:rPr lang="en-US" sz="2800" dirty="0"/>
              <a:t>?</a:t>
            </a:r>
          </a:p>
          <a:p>
            <a:pPr marL="68580" indent="0">
              <a:buNone/>
            </a:pPr>
            <a:endParaRPr lang="en-US" sz="2800" dirty="0" smtClean="0"/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8825" y="4015061"/>
            <a:ext cx="3490959" cy="230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2684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Content Placeholder 2"/>
          <p:cNvSpPr>
            <a:spLocks noGrp="1"/>
          </p:cNvSpPr>
          <p:nvPr>
            <p:ph idx="1"/>
          </p:nvPr>
        </p:nvSpPr>
        <p:spPr>
          <a:xfrm>
            <a:off x="914400" y="914399"/>
            <a:ext cx="7572651" cy="5291091"/>
          </a:xfrm>
        </p:spPr>
        <p:txBody>
          <a:bodyPr/>
          <a:lstStyle/>
          <a:p>
            <a:pPr marL="6858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Three “Gates” for Effective </a:t>
            </a:r>
            <a:r>
              <a:rPr lang="en-US" sz="2800" dirty="0" smtClean="0">
                <a:solidFill>
                  <a:schemeClr val="tx1"/>
                </a:solidFill>
              </a:rPr>
              <a:t>Teacher Evaluation</a:t>
            </a:r>
            <a:r>
              <a:rPr lang="en-US" sz="2800" dirty="0">
                <a:solidFill>
                  <a:schemeClr val="tx1"/>
                </a:solidFill>
              </a:rPr>
              <a:t>	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Fairness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Reliability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Validity</a:t>
            </a:r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1465" y="2714731"/>
            <a:ext cx="4916102" cy="325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3118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1"/>
          <a:stretch/>
        </p:blipFill>
        <p:spPr bwMode="auto">
          <a:xfrm>
            <a:off x="448340" y="3546758"/>
            <a:ext cx="8136367" cy="296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6786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914400"/>
            <a:ext cx="7127914" cy="5157926"/>
          </a:xfrm>
        </p:spPr>
        <p:txBody>
          <a:bodyPr>
            <a:normAutofit/>
          </a:bodyPr>
          <a:lstStyle/>
          <a:p>
            <a:pPr marL="68580" indent="0">
              <a:lnSpc>
                <a:spcPct val="90000"/>
              </a:lnSpc>
              <a:buNone/>
            </a:pPr>
            <a:r>
              <a:rPr lang="en-US" dirty="0" smtClean="0"/>
              <a:t>Evidence is a factual reporting of events.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It may include teacher and student actions and/or behaviors. 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It may also include artifacts prepared by the teacher, students, or others. 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It is not clouded with personal opinion or biases. 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It is selected using professional judgment by the observer and / or the teacher.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81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914400"/>
            <a:ext cx="7421732" cy="544201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Evidence v. opinion:</a:t>
            </a:r>
          </a:p>
          <a:p>
            <a:r>
              <a:rPr lang="en-US" dirty="0" smtClean="0"/>
              <a:t>Back to yesterday’s video observation </a:t>
            </a:r>
            <a:r>
              <a:rPr lang="en-US" dirty="0" smtClean="0"/>
              <a:t>notes. Decide </a:t>
            </a:r>
            <a:r>
              <a:rPr lang="en-US" dirty="0" smtClean="0"/>
              <a:t>– is it evidence or opinion</a:t>
            </a:r>
            <a:r>
              <a:rPr lang="en-US" dirty="0" smtClean="0"/>
              <a:t>? Is it free from bias?</a:t>
            </a:r>
            <a:endParaRPr lang="en-US" dirty="0" smtClean="0"/>
          </a:p>
        </p:txBody>
      </p:sp>
      <p:pic>
        <p:nvPicPr>
          <p:cNvPr id="20377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47155" y="3199752"/>
            <a:ext cx="4191000" cy="195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202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Oval 4"/>
          <p:cNvSpPr>
            <a:spLocks noChangeArrowheads="1"/>
          </p:cNvSpPr>
          <p:nvPr/>
        </p:nvSpPr>
        <p:spPr bwMode="auto">
          <a:xfrm>
            <a:off x="545980" y="1245080"/>
            <a:ext cx="2209800" cy="2667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j-lt"/>
              </a:rPr>
              <a:t>COLLECT</a:t>
            </a:r>
            <a:br>
              <a:rPr lang="en-US" sz="2800" b="1" dirty="0">
                <a:latin typeface="+mj-lt"/>
              </a:rPr>
            </a:br>
            <a:r>
              <a:rPr lang="en-US" sz="2800" b="1" dirty="0">
                <a:latin typeface="+mj-lt"/>
              </a:rPr>
              <a:t>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j-lt"/>
              </a:rPr>
              <a:t>(Evidence)</a:t>
            </a:r>
          </a:p>
        </p:txBody>
      </p:sp>
      <p:sp>
        <p:nvSpPr>
          <p:cNvPr id="45063" name="Rectangle 5"/>
          <p:cNvSpPr>
            <a:spLocks noChangeArrowheads="1"/>
          </p:cNvSpPr>
          <p:nvPr/>
        </p:nvSpPr>
        <p:spPr bwMode="auto">
          <a:xfrm>
            <a:off x="3517780" y="1321280"/>
            <a:ext cx="16764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SORT 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ALIGN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WITH YOUR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FRAMEWORK</a:t>
            </a:r>
          </a:p>
        </p:txBody>
      </p:sp>
      <p:sp>
        <p:nvSpPr>
          <p:cNvPr id="45064" name="Rectangle 6"/>
          <p:cNvSpPr>
            <a:spLocks noChangeArrowheads="1"/>
          </p:cNvSpPr>
          <p:nvPr/>
        </p:nvSpPr>
        <p:spPr bwMode="auto">
          <a:xfrm>
            <a:off x="5956180" y="1321280"/>
            <a:ext cx="2209800" cy="1219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</a:rPr>
              <a:t>Interpret: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</a:rPr>
              <a:t>Clarify</a:t>
            </a:r>
          </a:p>
        </p:txBody>
      </p:sp>
      <p:sp>
        <p:nvSpPr>
          <p:cNvPr id="45065" name="Rectangle 7"/>
          <p:cNvSpPr>
            <a:spLocks noChangeArrowheads="1"/>
          </p:cNvSpPr>
          <p:nvPr/>
        </p:nvSpPr>
        <p:spPr bwMode="auto">
          <a:xfrm>
            <a:off x="5956180" y="3302480"/>
            <a:ext cx="2209800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</a:rPr>
              <a:t>Conclusions</a:t>
            </a:r>
          </a:p>
        </p:txBody>
      </p:sp>
      <p:sp>
        <p:nvSpPr>
          <p:cNvPr id="104457" name="Rectangle 8"/>
          <p:cNvSpPr>
            <a:spLocks noChangeArrowheads="1"/>
          </p:cNvSpPr>
          <p:nvPr/>
        </p:nvSpPr>
        <p:spPr bwMode="auto">
          <a:xfrm>
            <a:off x="5498980" y="4978880"/>
            <a:ext cx="3124200" cy="1174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4D38"/>
                </a:solidFill>
              </a:rPr>
              <a:t>Impact on learning…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4D38"/>
                </a:solidFill>
              </a:rPr>
              <a:t>Support needed…</a:t>
            </a:r>
          </a:p>
        </p:txBody>
      </p:sp>
      <p:sp>
        <p:nvSpPr>
          <p:cNvPr id="41995" name="Line 9"/>
          <p:cNvSpPr>
            <a:spLocks noChangeShapeType="1"/>
          </p:cNvSpPr>
          <p:nvPr/>
        </p:nvSpPr>
        <p:spPr bwMode="auto">
          <a:xfrm flipV="1">
            <a:off x="2679580" y="1702280"/>
            <a:ext cx="838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1996" name="Line 10"/>
          <p:cNvSpPr>
            <a:spLocks noChangeShapeType="1"/>
          </p:cNvSpPr>
          <p:nvPr/>
        </p:nvSpPr>
        <p:spPr bwMode="auto">
          <a:xfrm>
            <a:off x="5346580" y="193088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1997" name="Line 11"/>
          <p:cNvSpPr>
            <a:spLocks noChangeShapeType="1"/>
          </p:cNvSpPr>
          <p:nvPr/>
        </p:nvSpPr>
        <p:spPr bwMode="auto">
          <a:xfrm>
            <a:off x="7022980" y="261668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1998" name="Line 12"/>
          <p:cNvSpPr>
            <a:spLocks noChangeShapeType="1"/>
          </p:cNvSpPr>
          <p:nvPr/>
        </p:nvSpPr>
        <p:spPr bwMode="auto">
          <a:xfrm>
            <a:off x="7099180" y="436928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V="1">
            <a:off x="2298580" y="3759680"/>
            <a:ext cx="3581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670180" y="3912080"/>
            <a:ext cx="10668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2164933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22825" y="2381250"/>
            <a:ext cx="37115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7200" dirty="0">
                <a:latin typeface="Calibri" pitchFamily="34" charset="0"/>
              </a:rPr>
              <a:t>The Big Picture</a:t>
            </a:r>
          </a:p>
        </p:txBody>
      </p:sp>
      <p:pic>
        <p:nvPicPr>
          <p:cNvPr id="3" name="Picture 2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 cstate="email">
            <a:extLst/>
          </a:blip>
          <a:stretch>
            <a:fillRect/>
          </a:stretch>
        </p:blipFill>
        <p:spPr>
          <a:xfrm>
            <a:off x="1529862" y="1903057"/>
            <a:ext cx="3042138" cy="2280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603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753331" flipH="1">
            <a:off x="107950" y="-3141663"/>
            <a:ext cx="28956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753331" flipH="1">
            <a:off x="107950" y="-3141663"/>
            <a:ext cx="28956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itle 1"/>
          <p:cNvSpPr txBox="1">
            <a:spLocks/>
          </p:cNvSpPr>
          <p:nvPr/>
        </p:nvSpPr>
        <p:spPr bwMode="auto">
          <a:xfrm>
            <a:off x="4641448" y="89054"/>
            <a:ext cx="3519889" cy="48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Video Observation</a:t>
            </a:r>
            <a:endParaRPr lang="en-US" sz="2400" b="1" dirty="0">
              <a:solidFill>
                <a:schemeClr val="bg1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170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dirty="0" smtClean="0">
                <a:latin typeface="+mn-lt"/>
                <a:ea typeface="ＭＳ Ｐゴシック" pitchFamily="34" charset="-128"/>
              </a:rPr>
              <a:t>Observe</a:t>
            </a:r>
            <a:r>
              <a:rPr lang="en-US" sz="2400" dirty="0" smtClean="0">
                <a:latin typeface="+mn-lt"/>
                <a:ea typeface="ＭＳ Ｐゴシック" pitchFamily="34" charset="-128"/>
              </a:rPr>
              <a:t> </a:t>
            </a:r>
            <a:r>
              <a:rPr lang="en-US" sz="2400" dirty="0">
                <a:latin typeface="+mn-lt"/>
                <a:ea typeface="ＭＳ Ｐゴシック" pitchFamily="34" charset="-128"/>
              </a:rPr>
              <a:t>what students are doing that shows evidence </a:t>
            </a:r>
            <a:r>
              <a:rPr lang="en-US" sz="2400" dirty="0" smtClean="0">
                <a:latin typeface="+mn-lt"/>
                <a:ea typeface="ＭＳ Ｐゴシック" pitchFamily="34" charset="-128"/>
              </a:rPr>
              <a:t>of elements of NYS Teaching Standard 3 (Instruction).</a:t>
            </a:r>
            <a:endParaRPr lang="en-US" sz="2400" dirty="0">
              <a:latin typeface="+mn-lt"/>
              <a:ea typeface="ＭＳ Ｐゴシック" pitchFamily="34" charset="-128"/>
            </a:endParaRPr>
          </a:p>
          <a:p>
            <a:pPr>
              <a:spcBef>
                <a:spcPct val="20000"/>
              </a:spcBef>
            </a:pPr>
            <a:r>
              <a:rPr lang="en-US" sz="2400" dirty="0" smtClean="0">
                <a:latin typeface="+mn-lt"/>
                <a:ea typeface="ＭＳ Ｐゴシック" pitchFamily="34" charset="-128"/>
              </a:rPr>
              <a:t>Try to </a:t>
            </a:r>
            <a:r>
              <a:rPr lang="en-US" sz="2400" b="1" dirty="0" smtClean="0">
                <a:latin typeface="+mn-lt"/>
                <a:ea typeface="ＭＳ Ｐゴシック" pitchFamily="34" charset="-128"/>
              </a:rPr>
              <a:t>collect some evidence </a:t>
            </a:r>
            <a:r>
              <a:rPr lang="en-US" sz="2400" dirty="0" smtClean="0">
                <a:latin typeface="+mn-lt"/>
                <a:ea typeface="ＭＳ Ｐゴシック" pitchFamily="34" charset="-128"/>
              </a:rPr>
              <a:t>as you watch.</a:t>
            </a:r>
            <a:endParaRPr lang="en-US" sz="2400" dirty="0">
              <a:latin typeface="+mn-lt"/>
              <a:ea typeface="ＭＳ Ｐゴシック" pitchFamily="34" charset="-128"/>
            </a:endParaRPr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729" y="2409825"/>
            <a:ext cx="47339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3162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itle 1"/>
          <p:cNvSpPr txBox="1">
            <a:spLocks/>
          </p:cNvSpPr>
          <p:nvPr/>
        </p:nvSpPr>
        <p:spPr bwMode="auto">
          <a:xfrm>
            <a:off x="4641448" y="89054"/>
            <a:ext cx="3519889" cy="48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Video Observation</a:t>
            </a:r>
            <a:endParaRPr lang="en-US" sz="2400" b="1" dirty="0">
              <a:solidFill>
                <a:schemeClr val="bg1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838200"/>
            <a:ext cx="7788925" cy="294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dirty="0" smtClean="0">
                <a:latin typeface="+mn-lt"/>
                <a:ea typeface="ＭＳ Ｐゴシック" pitchFamily="34" charset="-128"/>
              </a:rPr>
              <a:t>Talk with your neighbor about the evidence you collected this classroom observation.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>
              <a:latin typeface="+mn-lt"/>
              <a:ea typeface="ＭＳ Ｐゴシック" pitchFamily="34" charset="-128"/>
            </a:endParaRPr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729" y="2409825"/>
            <a:ext cx="47339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4001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Box 3"/>
          <p:cNvSpPr txBox="1">
            <a:spLocks noChangeArrowheads="1"/>
          </p:cNvSpPr>
          <p:nvPr/>
        </p:nvSpPr>
        <p:spPr bwMode="auto">
          <a:xfrm>
            <a:off x="2949575" y="2087563"/>
            <a:ext cx="5965825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5400" dirty="0">
                <a:latin typeface="Calibri" pitchFamily="34" charset="0"/>
              </a:rPr>
              <a:t>Evaluation using the </a:t>
            </a:r>
            <a:r>
              <a:rPr lang="en-US" sz="5400" dirty="0" smtClean="0">
                <a:latin typeface="Calibri" pitchFamily="34" charset="0"/>
              </a:rPr>
              <a:t>Professional Practice Rubric</a:t>
            </a:r>
            <a:endParaRPr lang="en-US" sz="54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Content Placeholder 4"/>
          <p:cNvSpPr>
            <a:spLocks noGrp="1"/>
          </p:cNvSpPr>
          <p:nvPr>
            <p:ph idx="1"/>
          </p:nvPr>
        </p:nvSpPr>
        <p:spPr>
          <a:xfrm>
            <a:off x="914400" y="914399"/>
            <a:ext cx="7287904" cy="5227093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A first look at a rubric:</a:t>
            </a:r>
          </a:p>
          <a:p>
            <a:r>
              <a:rPr lang="en-US" dirty="0" smtClean="0"/>
              <a:t>Read the descriptors for Element III.4 of the rubric</a:t>
            </a:r>
          </a:p>
          <a:p>
            <a:r>
              <a:rPr lang="en-US" dirty="0" smtClean="0"/>
              <a:t>Underline any references to the three priorities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224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478973" cy="5459104"/>
          </a:xfrm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Cognitive Engagement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“Effective”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students must be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</a:rPr>
              <a:t>cognitively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engaged 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“Highly Effective”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cognition, meta-cognition, and student ownership of their learning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Constructivist Learning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Effective and Highly Effective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practice must have evidence of learning experiences designed to facilitate students’ construction of knowledge.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21</a:t>
            </a:r>
            <a:r>
              <a:rPr lang="en-US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Century Skills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Effective and Highly Effective practice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must plan for and have evidence of application of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college career-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readiness skills and dispositions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7636" name="Slide Number Placeholder 3"/>
          <p:cNvSpPr txBox="1">
            <a:spLocks/>
          </p:cNvSpPr>
          <p:nvPr/>
        </p:nvSpPr>
        <p:spPr bwMode="auto">
          <a:xfrm>
            <a:off x="6705600" y="65087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A11C6FB-AC6A-4E9C-9BB1-4E314C2D1BDB}" type="slidenum">
              <a:rPr lang="en-US" sz="1200">
                <a:solidFill>
                  <a:srgbClr val="898989"/>
                </a:solidFill>
                <a:latin typeface="Calisto MT" pitchFamily="18" charset="0"/>
              </a:rPr>
              <a:pPr algn="r"/>
              <a:t>64</a:t>
            </a:fld>
            <a:endParaRPr lang="en-US" sz="1200" dirty="0">
              <a:solidFill>
                <a:srgbClr val="898989"/>
              </a:solidFill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7828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Content Placeholder 4"/>
          <p:cNvSpPr>
            <a:spLocks noGrp="1"/>
          </p:cNvSpPr>
          <p:nvPr>
            <p:ph idx="1"/>
          </p:nvPr>
        </p:nvSpPr>
        <p:spPr>
          <a:xfrm>
            <a:off x="914400" y="914399"/>
            <a:ext cx="7287904" cy="5227093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A second look at a rubric:</a:t>
            </a:r>
          </a:p>
          <a:p>
            <a:r>
              <a:rPr lang="en-US" dirty="0" smtClean="0"/>
              <a:t>Read the descriptors for Element III.4 of the rubric</a:t>
            </a:r>
          </a:p>
          <a:p>
            <a:r>
              <a:rPr lang="en-US" dirty="0" smtClean="0"/>
              <a:t>Highlight the verbs / phrases that distinguish the differences among the levels of performance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541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Content Placeholder 4"/>
          <p:cNvSpPr>
            <a:spLocks noGrp="1"/>
          </p:cNvSpPr>
          <p:nvPr>
            <p:ph idx="1"/>
          </p:nvPr>
        </p:nvSpPr>
        <p:spPr>
          <a:xfrm>
            <a:off x="914400" y="914399"/>
            <a:ext cx="7287904" cy="3251201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en-US" dirty="0" smtClean="0"/>
              <a:t>An even closer look at the rubric:</a:t>
            </a:r>
          </a:p>
          <a:p>
            <a:r>
              <a:rPr lang="en-US" b="1" dirty="0" smtClean="0"/>
              <a:t>Analyze</a:t>
            </a:r>
            <a:r>
              <a:rPr lang="en-US" dirty="0" smtClean="0"/>
              <a:t> your assigned element from the rubric (from Standard 3.1 – 3.6)</a:t>
            </a:r>
          </a:p>
          <a:p>
            <a:r>
              <a:rPr lang="en-US" dirty="0" smtClean="0"/>
              <a:t>On the </a:t>
            </a:r>
            <a:r>
              <a:rPr lang="en-US" b="1" dirty="0" smtClean="0"/>
              <a:t>left</a:t>
            </a:r>
            <a:r>
              <a:rPr lang="en-US" dirty="0" smtClean="0"/>
              <a:t> side of the chart paper, </a:t>
            </a:r>
            <a:r>
              <a:rPr lang="en-US" b="1" dirty="0" smtClean="0"/>
              <a:t>summarize</a:t>
            </a:r>
            <a:r>
              <a:rPr lang="en-US" dirty="0" smtClean="0"/>
              <a:t> your element</a:t>
            </a:r>
          </a:p>
          <a:p>
            <a:r>
              <a:rPr lang="en-US" dirty="0" smtClean="0"/>
              <a:t>On the </a:t>
            </a:r>
            <a:r>
              <a:rPr lang="en-US" b="1" dirty="0" smtClean="0"/>
              <a:t>right</a:t>
            </a:r>
            <a:r>
              <a:rPr lang="en-US" dirty="0" smtClean="0"/>
              <a:t> side of your chart paper, </a:t>
            </a:r>
            <a:r>
              <a:rPr lang="en-US" b="1" dirty="0" smtClean="0"/>
              <a:t>describe what the students might be doing </a:t>
            </a:r>
            <a:r>
              <a:rPr lang="en-US" dirty="0" smtClean="0"/>
              <a:t>in the classroom that exemplifies that element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03137" y="4394164"/>
            <a:ext cx="0" cy="1733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310765" y="4269769"/>
            <a:ext cx="212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e</a:t>
            </a:r>
            <a:r>
              <a:rPr lang="en-US" sz="1600" i="1" dirty="0" smtClean="0"/>
              <a:t>lement summary</a:t>
            </a:r>
            <a:endParaRPr lang="en-US" sz="1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901122" y="4278949"/>
            <a:ext cx="1906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what students do</a:t>
            </a:r>
            <a:endParaRPr lang="en-US" sz="1600" i="1" dirty="0"/>
          </a:p>
        </p:txBody>
      </p:sp>
      <p:sp>
        <p:nvSpPr>
          <p:cNvPr id="8" name="Rectangle 7"/>
          <p:cNvSpPr/>
          <p:nvPr/>
        </p:nvSpPr>
        <p:spPr>
          <a:xfrm>
            <a:off x="2175961" y="4269769"/>
            <a:ext cx="4935557" cy="20381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7228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Content Placeholder 4"/>
          <p:cNvSpPr>
            <a:spLocks noGrp="1"/>
          </p:cNvSpPr>
          <p:nvPr>
            <p:ph idx="1"/>
          </p:nvPr>
        </p:nvSpPr>
        <p:spPr>
          <a:xfrm>
            <a:off x="914400" y="914399"/>
            <a:ext cx="7287904" cy="3251201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en-US" dirty="0" smtClean="0"/>
              <a:t>Gallery walk of the elements 3.1 – 3.6:</a:t>
            </a:r>
          </a:p>
          <a:p>
            <a:r>
              <a:rPr lang="en-US" dirty="0" smtClean="0"/>
              <a:t>Docent at posters, </a:t>
            </a:r>
            <a:r>
              <a:rPr lang="en-US" b="1" dirty="0" smtClean="0"/>
              <a:t>answering questions only</a:t>
            </a:r>
            <a:r>
              <a:rPr lang="en-US" dirty="0" smtClean="0"/>
              <a:t>!</a:t>
            </a:r>
          </a:p>
          <a:p>
            <a:r>
              <a:rPr lang="en-US" b="1" dirty="0" smtClean="0"/>
              <a:t>Carry two sticky notes </a:t>
            </a:r>
            <a:r>
              <a:rPr lang="en-US" dirty="0" smtClean="0"/>
              <a:t>with you: one with something you expected to see, one for something that surprised you</a:t>
            </a:r>
          </a:p>
          <a:p>
            <a:r>
              <a:rPr lang="en-US" b="1" dirty="0" smtClean="0"/>
              <a:t>Place</a:t>
            </a:r>
            <a:r>
              <a:rPr lang="en-US" dirty="0" smtClean="0"/>
              <a:t> two notes on charts at the end of gallery</a:t>
            </a:r>
          </a:p>
          <a:p>
            <a:endParaRPr lang="en-US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4147" y="3444740"/>
            <a:ext cx="2798307" cy="301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03997" y="3444740"/>
            <a:ext cx="2798307" cy="301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97965" y="3622069"/>
            <a:ext cx="212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Something you expected to see</a:t>
            </a:r>
            <a:endParaRPr lang="en-US" sz="1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752022" y="3579792"/>
            <a:ext cx="1906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One thing that surprised you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4102755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r>
              <a:rPr lang="en-US" dirty="0" smtClean="0"/>
              <a:t>So how is this going to work, here?</a:t>
            </a:r>
            <a:endParaRPr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7025"/>
            <a:ext cx="8077200" cy="4297363"/>
          </a:xfrm>
        </p:spPr>
        <p:txBody>
          <a:bodyPr/>
          <a:lstStyle/>
          <a:p>
            <a:r>
              <a:rPr lang="en-US" dirty="0" smtClean="0"/>
              <a:t>Contextualizing to Cazenovia</a:t>
            </a:r>
          </a:p>
          <a:p>
            <a:r>
              <a:rPr lang="en-US" dirty="0" smtClean="0"/>
              <a:t>Picture how the year will work</a:t>
            </a:r>
          </a:p>
          <a:p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-152400"/>
            <a:ext cx="7766050" cy="164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hlinkClick r:id="rId4"/>
          </p:cNvPr>
          <p:cNvSpPr txBox="1"/>
          <p:nvPr/>
        </p:nvSpPr>
        <p:spPr>
          <a:xfrm>
            <a:off x="1295400" y="2363788"/>
            <a:ext cx="6781800" cy="38084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280988" indent="-2809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Cazenovia’s System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0548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r>
              <a:rPr dirty="0" smtClean="0"/>
              <a:t>Time out!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600200"/>
            <a:ext cx="8077200" cy="4297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So, what do we know and not know but want to know?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Write one thing per sticky note and place on wall near appropriate sign.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Build in a break after you stick your notes.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00337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r>
              <a:rPr dirty="0" smtClean="0"/>
              <a:t>Mapping Out the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7025"/>
            <a:ext cx="8077200" cy="4297363"/>
          </a:xfrm>
        </p:spPr>
        <p:txBody>
          <a:bodyPr/>
          <a:lstStyle/>
          <a:p>
            <a:r>
              <a:rPr lang="en-US" dirty="0" smtClean="0"/>
              <a:t>Beginning of the Year Meeting</a:t>
            </a:r>
          </a:p>
          <a:p>
            <a:r>
              <a:rPr lang="en-US" dirty="0" smtClean="0"/>
              <a:t>Ongoing evidence collection and growth-producing feedback</a:t>
            </a:r>
          </a:p>
          <a:p>
            <a:r>
              <a:rPr lang="en-US" dirty="0" smtClean="0"/>
              <a:t>Some formal observations?????</a:t>
            </a:r>
          </a:p>
          <a:p>
            <a:r>
              <a:rPr lang="en-US" dirty="0" smtClean="0"/>
              <a:t>End of the Year Meeting</a:t>
            </a:r>
          </a:p>
          <a:p>
            <a:r>
              <a:rPr lang="en-US" dirty="0" smtClean="0"/>
              <a:t>Summative Evaluation</a:t>
            </a:r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31558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r>
              <a:rPr dirty="0" smtClean="0"/>
              <a:t>Mapping Out the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7025"/>
            <a:ext cx="8077200" cy="4297363"/>
          </a:xfrm>
        </p:spPr>
        <p:txBody>
          <a:bodyPr/>
          <a:lstStyle/>
          <a:p>
            <a:r>
              <a:rPr lang="en-US" dirty="0" smtClean="0"/>
              <a:t>Beginning of the Year Meeting</a:t>
            </a:r>
            <a:endParaRPr lang="en-US" dirty="0"/>
          </a:p>
          <a:p>
            <a:pPr lvl="1"/>
            <a:r>
              <a:rPr lang="en-US" dirty="0" smtClean="0"/>
              <a:t>Getting to know your kids</a:t>
            </a:r>
          </a:p>
          <a:p>
            <a:pPr lvl="1"/>
            <a:r>
              <a:rPr lang="en-US" dirty="0" smtClean="0"/>
              <a:t>Plans for the year</a:t>
            </a:r>
          </a:p>
          <a:p>
            <a:pPr lvl="1"/>
            <a:r>
              <a:rPr lang="en-US" dirty="0" smtClean="0"/>
              <a:t>SLO</a:t>
            </a:r>
          </a:p>
          <a:p>
            <a:pPr lvl="1"/>
            <a:r>
              <a:rPr lang="en-US" dirty="0" smtClean="0"/>
              <a:t>Evaluator support</a:t>
            </a:r>
          </a:p>
        </p:txBody>
      </p:sp>
      <p:pic>
        <p:nvPicPr>
          <p:cNvPr id="1026" name="Picture 2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5800" y="3429000"/>
            <a:ext cx="3962400" cy="260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45510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r>
              <a:rPr dirty="0" smtClean="0"/>
              <a:t>Mapping Out the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7025"/>
            <a:ext cx="8077200" cy="4297363"/>
          </a:xfrm>
        </p:spPr>
        <p:txBody>
          <a:bodyPr/>
          <a:lstStyle/>
          <a:p>
            <a:r>
              <a:rPr lang="en-US" dirty="0" smtClean="0"/>
              <a:t>Beginning of the Year Meeting</a:t>
            </a:r>
            <a:endParaRPr lang="en-US" dirty="0"/>
          </a:p>
          <a:p>
            <a:pPr lvl="1"/>
            <a:r>
              <a:rPr lang="en-US" dirty="0" smtClean="0"/>
              <a:t>What did you notice?</a:t>
            </a:r>
          </a:p>
          <a:p>
            <a:pPr lvl="1"/>
            <a:r>
              <a:rPr lang="en-US" dirty="0" smtClean="0"/>
              <a:t>Is this different from current practice?</a:t>
            </a:r>
          </a:p>
          <a:p>
            <a:pPr lvl="1"/>
            <a:r>
              <a:rPr lang="en-US" dirty="0" smtClean="0"/>
              <a:t>What were the teacher’s responsibilities?</a:t>
            </a:r>
          </a:p>
          <a:p>
            <a:pPr lvl="1"/>
            <a:r>
              <a:rPr lang="en-US" dirty="0" smtClean="0"/>
              <a:t>What were the lead evaluator's responsibilities?</a:t>
            </a:r>
          </a:p>
          <a:p>
            <a:pPr lvl="1"/>
            <a:endParaRPr lang="en-US" dirty="0"/>
          </a:p>
          <a:p>
            <a:pPr marL="57150" indent="0">
              <a:buNone/>
            </a:pPr>
            <a:r>
              <a:rPr lang="en-US" dirty="0" smtClean="0"/>
              <a:t>What are you going to need to be ready for this meeting?</a:t>
            </a:r>
          </a:p>
        </p:txBody>
      </p:sp>
      <p:pic>
        <p:nvPicPr>
          <p:cNvPr id="1026" name="Picture 2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7000" y="381000"/>
            <a:ext cx="1981200" cy="130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6036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r>
              <a:rPr dirty="0" smtClean="0"/>
              <a:t>Mapping Out the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7025"/>
            <a:ext cx="8077200" cy="4297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Ongoing Evidence Collection</a:t>
            </a:r>
            <a:endParaRPr lang="en-US" dirty="0"/>
          </a:p>
          <a:p>
            <a:pPr lvl="1"/>
            <a:r>
              <a:rPr lang="en-US" dirty="0" smtClean="0"/>
              <a:t>Formal observations</a:t>
            </a:r>
          </a:p>
          <a:p>
            <a:pPr lvl="1"/>
            <a:r>
              <a:rPr lang="en-US" dirty="0" smtClean="0"/>
              <a:t>Mini observations</a:t>
            </a:r>
          </a:p>
          <a:p>
            <a:pPr lvl="1"/>
            <a:r>
              <a:rPr lang="en-US" dirty="0" smtClean="0"/>
              <a:t>Artifact submission</a:t>
            </a:r>
            <a:endParaRPr lang="en-US" dirty="0" smtClean="0"/>
          </a:p>
          <a:p>
            <a:pPr lvl="1"/>
            <a:endParaRPr lang="en-US" dirty="0"/>
          </a:p>
          <a:p>
            <a:pPr marL="57150" indent="0">
              <a:buNone/>
            </a:pPr>
            <a:r>
              <a:rPr lang="en-US" dirty="0" smtClean="0"/>
              <a:t>With growth-producing feedback!</a:t>
            </a:r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dirty="0" smtClean="0"/>
              <a:t>Teacher and administrator responsibility!</a:t>
            </a: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1"/>
          <a:stretch/>
        </p:blipFill>
        <p:spPr bwMode="auto">
          <a:xfrm>
            <a:off x="6096000" y="381000"/>
            <a:ext cx="2675860" cy="97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20255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r>
              <a:rPr dirty="0" smtClean="0"/>
              <a:t>Mapping Out the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7025"/>
            <a:ext cx="8077200" cy="4297363"/>
          </a:xfrm>
        </p:spPr>
        <p:txBody>
          <a:bodyPr/>
          <a:lstStyle/>
          <a:p>
            <a:r>
              <a:rPr lang="en-US" dirty="0" smtClean="0"/>
              <a:t>End of </a:t>
            </a:r>
            <a:r>
              <a:rPr lang="en-US" dirty="0" smtClean="0"/>
              <a:t>the Year Meeting</a:t>
            </a:r>
            <a:endParaRPr lang="en-US" dirty="0"/>
          </a:p>
          <a:p>
            <a:pPr lvl="1"/>
            <a:r>
              <a:rPr lang="en-US" dirty="0" smtClean="0"/>
              <a:t>SLOs and LATS</a:t>
            </a:r>
          </a:p>
          <a:p>
            <a:pPr lvl="1"/>
            <a:r>
              <a:rPr lang="en-US" dirty="0" smtClean="0"/>
              <a:t>Evidence Compared to the rubric</a:t>
            </a:r>
          </a:p>
          <a:p>
            <a:pPr lvl="1"/>
            <a:r>
              <a:rPr lang="en-US" dirty="0" smtClean="0"/>
              <a:t>Professional reflection and look forward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7000" y="381000"/>
            <a:ext cx="1981200" cy="130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44001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r>
              <a:rPr dirty="0" smtClean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7025"/>
            <a:ext cx="8077200" cy="4297363"/>
          </a:xfrm>
        </p:spPr>
        <p:txBody>
          <a:bodyPr/>
          <a:lstStyle/>
          <a:p>
            <a:r>
              <a:rPr lang="en-US" dirty="0" smtClean="0">
                <a:hlinkClick r:id="rId6"/>
              </a:rPr>
              <a:t>Student Learning Objectives</a:t>
            </a:r>
            <a:r>
              <a:rPr lang="en-US" dirty="0" smtClean="0"/>
              <a:t> (SLOs)</a:t>
            </a:r>
          </a:p>
          <a:p>
            <a:r>
              <a:rPr lang="en-US" dirty="0" smtClean="0">
                <a:hlinkClick r:id="rId7"/>
              </a:rPr>
              <a:t>Local Achievement Target</a:t>
            </a:r>
            <a:r>
              <a:rPr lang="en-US" dirty="0" smtClean="0"/>
              <a:t> (LAT)</a:t>
            </a:r>
            <a:endParaRPr lang="en-US" dirty="0" smtClean="0"/>
          </a:p>
          <a:p>
            <a:r>
              <a:rPr lang="en-US" dirty="0" smtClean="0"/>
              <a:t>Think about your e</a:t>
            </a:r>
            <a:r>
              <a:rPr lang="en-US" dirty="0" smtClean="0"/>
              <a:t>vidence </a:t>
            </a:r>
            <a:r>
              <a:rPr lang="en-US" dirty="0" smtClean="0"/>
              <a:t>collection process(teachers </a:t>
            </a:r>
            <a:r>
              <a:rPr lang="en-US" i="1" dirty="0" smtClean="0"/>
              <a:t>and</a:t>
            </a:r>
            <a:r>
              <a:rPr lang="en-US" dirty="0" smtClean="0"/>
              <a:t> administrators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CCLS units</a:t>
            </a:r>
          </a:p>
          <a:p>
            <a:r>
              <a:rPr lang="en-US" dirty="0" smtClean="0"/>
              <a:t>Common Assessments</a:t>
            </a:r>
          </a:p>
          <a:p>
            <a:r>
              <a:rPr lang="en-US" dirty="0" smtClean="0">
                <a:hlinkClick r:id="rId8"/>
              </a:rPr>
              <a:t>Try to keep a positive attitude</a:t>
            </a:r>
            <a:r>
              <a:rPr lang="en-US" dirty="0" smtClean="0"/>
              <a:t>!</a:t>
            </a:r>
            <a:endParaRPr lang="en-US" dirty="0" smtClean="0"/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93865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Questions?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3302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048000"/>
            <a:ext cx="6096000" cy="13620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/>
              <a:t>NYS Teaching Standards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936434" y="1233889"/>
            <a:ext cx="7105880" cy="498339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Imagine you are in the classroom of a highly effective teacher:</a:t>
            </a:r>
          </a:p>
          <a:p>
            <a:pPr lvl="1"/>
            <a:r>
              <a:rPr lang="en-US" sz="2400" dirty="0" smtClean="0"/>
              <a:t>What would you see?</a:t>
            </a:r>
          </a:p>
          <a:p>
            <a:pPr lvl="1"/>
            <a:r>
              <a:rPr lang="en-US" sz="2400" dirty="0" smtClean="0"/>
              <a:t>What would you hear?</a:t>
            </a:r>
          </a:p>
          <a:p>
            <a:pPr lvl="1"/>
            <a:r>
              <a:rPr lang="en-US" sz="2400" dirty="0" smtClean="0"/>
              <a:t>What would the students be doing or saying?</a:t>
            </a:r>
            <a:br>
              <a:rPr lang="en-US" sz="2400" dirty="0" smtClean="0"/>
            </a:br>
            <a:endParaRPr lang="en-US" sz="2400" dirty="0" smtClean="0"/>
          </a:p>
          <a:p>
            <a:pPr marL="68580" indent="0">
              <a:buNone/>
            </a:pPr>
            <a:r>
              <a:rPr lang="en-US" dirty="0" smtClean="0"/>
              <a:t>Individually, </a:t>
            </a:r>
            <a:r>
              <a:rPr lang="en-US" b="1" dirty="0" smtClean="0"/>
              <a:t>write</a:t>
            </a:r>
            <a:r>
              <a:rPr lang="en-US" dirty="0" smtClean="0"/>
              <a:t> one idea per post-it note.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58819" y="4773976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82059" y="4773976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5299" y="4773976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28539" y="4773976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51781" y="4773976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553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1744</Words>
  <Application>Microsoft Office PowerPoint</Application>
  <PresentationFormat>On-screen Show (4:3)</PresentationFormat>
  <Paragraphs>436</Paragraphs>
  <Slides>76</Slides>
  <Notes>64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Training</vt:lpstr>
      <vt:lpstr>Teacher 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 out!</vt:lpstr>
      <vt:lpstr>NYS Teaching Standards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Conditions for Learning</vt:lpstr>
      <vt:lpstr>Conditions for Learning</vt:lpstr>
      <vt:lpstr>Effective Feedback</vt:lpstr>
      <vt:lpstr>Translating this to Evaluation… </vt:lpstr>
      <vt:lpstr>Translating this to Evaluation… adds Accountability… </vt:lpstr>
      <vt:lpstr>Translating this to Evaluation… adds Accountability… for Teachers and Evaluators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Teacher 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how is this going to work, here?</vt:lpstr>
      <vt:lpstr>PowerPoint Presentation</vt:lpstr>
      <vt:lpstr>Mapping Out the Year</vt:lpstr>
      <vt:lpstr>Mapping Out the Year</vt:lpstr>
      <vt:lpstr>Mapping Out the Year</vt:lpstr>
      <vt:lpstr>Mapping Out the Year</vt:lpstr>
      <vt:lpstr>Mapping Out the Year</vt:lpstr>
      <vt:lpstr>Next Steps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EVALUATION</dc:title>
  <dc:creator/>
  <cp:lastModifiedBy/>
  <cp:revision>2</cp:revision>
  <dcterms:created xsi:type="dcterms:W3CDTF">2011-11-14T16:00:12Z</dcterms:created>
  <dcterms:modified xsi:type="dcterms:W3CDTF">2012-08-01T22:02:48Z</dcterms:modified>
</cp:coreProperties>
</file>