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80" r:id="rId3"/>
    <p:sldId id="257" r:id="rId4"/>
    <p:sldId id="284" r:id="rId5"/>
    <p:sldId id="285" r:id="rId6"/>
    <p:sldId id="262" r:id="rId7"/>
    <p:sldId id="268" r:id="rId8"/>
    <p:sldId id="283" r:id="rId9"/>
    <p:sldId id="267" r:id="rId10"/>
    <p:sldId id="264" r:id="rId11"/>
    <p:sldId id="269" r:id="rId12"/>
    <p:sldId id="270" r:id="rId13"/>
    <p:sldId id="271" r:id="rId14"/>
    <p:sldId id="272" r:id="rId15"/>
    <p:sldId id="273" r:id="rId16"/>
    <p:sldId id="286" r:id="rId17"/>
    <p:sldId id="277" r:id="rId18"/>
    <p:sldId id="278" r:id="rId19"/>
    <p:sldId id="287" r:id="rId20"/>
    <p:sldId id="282" r:id="rId21"/>
    <p:sldId id="28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1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3F725-F7EB-4E46-A247-FF8E542CE005}" type="datetimeFigureOut">
              <a:rPr lang="en-US" smtClean="0"/>
              <a:t>8/1/2012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F0C59-2F67-4EC4-BACF-7D27C6880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39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28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8/1/2012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4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8/1/2012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9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8/1/2012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6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8/1/2012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8/1/2012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9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8/1/2012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9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8/1/2012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4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8/1/2012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8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8/1/2012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3F6D-30B1-46D6-B5AF-64C8370AE36D}" type="datetimeFigureOut">
              <a:rPr lang="en-US" smtClean="0"/>
              <a:pPr/>
              <a:t>8/1/2012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2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A3F6D-30B1-46D6-B5AF-64C8370AE36D}" type="datetimeFigureOut">
              <a:rPr lang="en-US" smtClean="0"/>
              <a:pPr/>
              <a:t>8/1/2012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D92A-7EE2-4D70-9770-A358CC3762C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72150"/>
            <a:ext cx="9461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7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Cazenovia Central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82000" cy="1752600"/>
          </a:xfrm>
        </p:spPr>
        <p:txBody>
          <a:bodyPr/>
          <a:lstStyle/>
          <a:p>
            <a:r>
              <a:rPr lang="en-US" dirty="0" smtClean="0"/>
              <a:t>Annual Professional Performance Review</a:t>
            </a:r>
          </a:p>
          <a:p>
            <a:r>
              <a:rPr lang="en-US" dirty="0" smtClean="0"/>
              <a:t>2012-2013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6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457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60 Points for Multiple Measures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Overall </a:t>
            </a:r>
            <a:r>
              <a:rPr lang="en-US" sz="2400" dirty="0" smtClean="0"/>
              <a:t>rubric score gets translated to 60 </a:t>
            </a:r>
            <a:r>
              <a:rPr lang="en-US" sz="2400" dirty="0" smtClean="0"/>
              <a:t>points via conversion chart</a:t>
            </a:r>
            <a:endParaRPr lang="en-US" sz="2400" dirty="0" smtClean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400800" y="2491563"/>
            <a:ext cx="1828800" cy="914400"/>
          </a:xfrm>
          <a:prstGeom prst="rect">
            <a:avLst/>
          </a:prstGeom>
          <a:solidFill>
            <a:srgbClr val="00B0F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15100" y="2567763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Stds 5, 6, 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5943601" y="1119963"/>
            <a:ext cx="1828800" cy="914400"/>
          </a:xfrm>
          <a:prstGeom prst="rect">
            <a:avLst/>
          </a:prstGeom>
          <a:solidFill>
            <a:schemeClr val="accent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62700" y="1188722"/>
            <a:ext cx="952500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Formal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6858000" y="1119963"/>
            <a:ext cx="1828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1188722"/>
            <a:ext cx="952502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minis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88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4800" y="685800"/>
            <a:ext cx="4572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2</a:t>
            </a:r>
            <a:r>
              <a:rPr lang="en-US" sz="2400" b="1" dirty="0" smtClean="0"/>
              <a:t>0 Points for Student Growth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State provides these points for 4-8 ELA and math teachers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Everyone else must make a </a:t>
            </a:r>
            <a:r>
              <a:rPr lang="en-US" sz="2400" u="sng" dirty="0" smtClean="0"/>
              <a:t>S</a:t>
            </a:r>
            <a:r>
              <a:rPr lang="en-US" sz="2400" dirty="0" smtClean="0"/>
              <a:t>tudent </a:t>
            </a:r>
            <a:r>
              <a:rPr lang="en-US" sz="2400" u="sng" dirty="0" smtClean="0"/>
              <a:t>L</a:t>
            </a:r>
            <a:r>
              <a:rPr lang="en-US" sz="2400" dirty="0" smtClean="0"/>
              <a:t>earning </a:t>
            </a:r>
            <a:r>
              <a:rPr lang="en-US" sz="2400" u="sng" dirty="0" smtClean="0"/>
              <a:t>O</a:t>
            </a:r>
            <a:r>
              <a:rPr lang="en-US" sz="2400" dirty="0" smtClean="0"/>
              <a:t>bjective to figures these points our for ourselves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76300" y="4343400"/>
            <a:ext cx="1828800" cy="914400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4419600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SLOs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6300" y="5257800"/>
            <a:ext cx="18288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334000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LAT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0800000">
            <a:off x="2895600" y="4034998"/>
            <a:ext cx="13716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1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86200" y="685800"/>
            <a:ext cx="48006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2</a:t>
            </a:r>
            <a:r>
              <a:rPr lang="en-US" sz="2400" b="1" dirty="0" smtClean="0"/>
              <a:t>0 Points for Student Growth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u="sng" dirty="0" smtClean="0"/>
              <a:t>S</a:t>
            </a:r>
            <a:r>
              <a:rPr lang="en-US" sz="2400" dirty="0" smtClean="0"/>
              <a:t>tudent </a:t>
            </a:r>
            <a:r>
              <a:rPr lang="en-US" sz="2400" u="sng" dirty="0" smtClean="0"/>
              <a:t>L</a:t>
            </a:r>
            <a:r>
              <a:rPr lang="en-US" sz="2400" dirty="0" smtClean="0"/>
              <a:t>earning </a:t>
            </a:r>
            <a:r>
              <a:rPr lang="en-US" sz="2400" u="sng" dirty="0" smtClean="0"/>
              <a:t>O</a:t>
            </a:r>
            <a:r>
              <a:rPr lang="en-US" sz="2400" dirty="0" smtClean="0"/>
              <a:t>bjective is a process the state has prescribed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Set goals for the most important learning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Based on where your kids are starting the year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Common teachers will collaborate on measures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76300" y="4343400"/>
            <a:ext cx="1828800" cy="914400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4419600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SLOs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6300" y="5257800"/>
            <a:ext cx="18288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334000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LAT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0800000">
            <a:off x="2895600" y="4034998"/>
            <a:ext cx="13716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04414"/>
            <a:ext cx="8229600" cy="5288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 rot="16200000">
            <a:off x="-1679377" y="2748545"/>
            <a:ext cx="5562600" cy="1675771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3497793">
            <a:off x="-902470" y="1330869"/>
            <a:ext cx="6037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INGREDIENTS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656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 rot="16200000">
            <a:off x="-1311081" y="3116841"/>
            <a:ext cx="4826010" cy="1675771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3497793">
            <a:off x="-902469" y="1873129"/>
            <a:ext cx="6037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INGREDIENTS</a:t>
            </a:r>
            <a:endParaRPr lang="en-US" sz="4400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28" y="1905000"/>
            <a:ext cx="8229600" cy="39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232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4800" y="685800"/>
            <a:ext cx="502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2</a:t>
            </a:r>
            <a:r>
              <a:rPr lang="en-US" sz="2400" b="1" dirty="0" smtClean="0"/>
              <a:t>0 Points for Local </a:t>
            </a:r>
            <a:r>
              <a:rPr lang="en-US" sz="2400" b="1" dirty="0" smtClean="0"/>
              <a:t>Achievement (LATs)</a:t>
            </a:r>
            <a:endParaRPr lang="en-US" sz="2400" b="1" dirty="0" smtClean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 lot like the SLOs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Same basic process and format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Teacher(s) identify the LAT course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Can’t </a:t>
            </a:r>
            <a:r>
              <a:rPr lang="en-US" sz="2400" dirty="0" smtClean="0"/>
              <a:t>be exactly the same as the SLO used for State Growth 20</a:t>
            </a:r>
            <a:r>
              <a:rPr lang="en-US" sz="2400" dirty="0" smtClean="0"/>
              <a:t>%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Could use different assessment</a:t>
            </a:r>
            <a:endParaRPr lang="en-US" sz="2400" dirty="0" smtClean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76300" y="4343400"/>
            <a:ext cx="1828800" cy="914400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4419600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SLOs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6300" y="5257800"/>
            <a:ext cx="18288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334000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LAT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0800000">
            <a:off x="2895600" y="4876799"/>
            <a:ext cx="13716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6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00050" y="1371600"/>
            <a:ext cx="4572000" cy="4572000"/>
            <a:chOff x="2286000" y="1143000"/>
            <a:chExt cx="4572000" cy="4572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1143000"/>
              <a:ext cx="4572000" cy="4572000"/>
              <a:chOff x="2580773" y="1981200"/>
              <a:chExt cx="4572000" cy="4572000"/>
            </a:xfrm>
          </p:grpSpPr>
          <p:sp>
            <p:nvSpPr>
              <p:cNvPr id="2" name="Pie 1"/>
              <p:cNvSpPr>
                <a:spLocks noChangeAspect="1"/>
              </p:cNvSpPr>
              <p:nvPr/>
            </p:nvSpPr>
            <p:spPr>
              <a:xfrm>
                <a:off x="2580773" y="1981200"/>
                <a:ext cx="4572000" cy="4572000"/>
              </a:xfrm>
              <a:prstGeom prst="pi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Pie 3"/>
              <p:cNvSpPr>
                <a:spLocks noChangeAspect="1"/>
              </p:cNvSpPr>
              <p:nvPr/>
            </p:nvSpPr>
            <p:spPr>
              <a:xfrm>
                <a:off x="2580773" y="1981200"/>
                <a:ext cx="4572000" cy="4572000"/>
              </a:xfrm>
              <a:prstGeom prst="pie">
                <a:avLst>
                  <a:gd name="adj1" fmla="val 20618651"/>
                  <a:gd name="adj2" fmla="val 3590396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Pie 4"/>
              <p:cNvSpPr>
                <a:spLocks noChangeAspect="1"/>
              </p:cNvSpPr>
              <p:nvPr/>
            </p:nvSpPr>
            <p:spPr>
              <a:xfrm rot="4396026">
                <a:off x="2580773" y="1981200"/>
                <a:ext cx="4572000" cy="4572000"/>
              </a:xfrm>
              <a:prstGeom prst="pie">
                <a:avLst>
                  <a:gd name="adj1" fmla="val 11832728"/>
                  <a:gd name="adj2" fmla="val 1670304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572000" y="1752600"/>
              <a:ext cx="198120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20%</a:t>
              </a:r>
            </a:p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Student</a:t>
              </a:r>
              <a:b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Growth</a:t>
              </a:r>
              <a:endPara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00600" y="3379033"/>
              <a:ext cx="1981200" cy="9643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8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20%</a:t>
              </a:r>
            </a:p>
            <a:p>
              <a:pPr algn="ctr">
                <a:lnSpc>
                  <a:spcPts val="20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Student</a:t>
              </a:r>
              <a:b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Achievement</a:t>
              </a:r>
              <a:endPara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86050" y="3352800"/>
              <a:ext cx="21145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60%</a:t>
              </a:r>
            </a:p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Multiple Measures</a:t>
              </a:r>
              <a:endPara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620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20 + 20 + 60 =100</a:t>
            </a:r>
            <a:endParaRPr lang="en-US" sz="4800" dirty="0"/>
          </a:p>
        </p:txBody>
      </p:sp>
      <p:sp>
        <p:nvSpPr>
          <p:cNvPr id="11" name="Rectangle 10"/>
          <p:cNvSpPr/>
          <p:nvPr/>
        </p:nvSpPr>
        <p:spPr>
          <a:xfrm>
            <a:off x="5829300" y="1378688"/>
            <a:ext cx="1828800" cy="914400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43600" y="1454888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SLOs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29300" y="2293088"/>
            <a:ext cx="18288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2369288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LAT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29300" y="5036288"/>
            <a:ext cx="1828800" cy="914400"/>
          </a:xfrm>
          <a:prstGeom prst="rect">
            <a:avLst/>
          </a:prstGeom>
          <a:solidFill>
            <a:srgbClr val="00B0F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43600" y="5112488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Stds 5, 6, 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5372101" y="3664688"/>
            <a:ext cx="1828800" cy="914400"/>
          </a:xfrm>
          <a:prstGeom prst="rect">
            <a:avLst/>
          </a:prstGeom>
          <a:solidFill>
            <a:schemeClr val="accent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91200" y="3733447"/>
            <a:ext cx="952500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Formal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6286500" y="3664688"/>
            <a:ext cx="1828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743700" y="3733447"/>
            <a:ext cx="952502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minis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3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855" y="4038600"/>
            <a:ext cx="2060575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Annual Summative Evaluation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20 + 20 + 60 = Annual Summative Score for each teacher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HEDI</a:t>
            </a:r>
            <a:r>
              <a:rPr lang="fr-FR" sz="2400" dirty="0" smtClean="0"/>
              <a:t> (</a:t>
            </a:r>
            <a:r>
              <a:rPr lang="fr-FR" sz="2400" dirty="0"/>
              <a:t>91-100, 75-90, 65-74, 0-64</a:t>
            </a:r>
            <a:r>
              <a:rPr lang="fr-FR" sz="2400" dirty="0" smtClean="0"/>
              <a:t>)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/>
              <a:t>Final score by the end of the year (unless waiting for state’s 20%)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/>
              <a:t>Appeals process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/>
              <a:t>If </a:t>
            </a:r>
            <a:r>
              <a:rPr lang="en-US" sz="2400" dirty="0" smtClean="0"/>
              <a:t>“developing” </a:t>
            </a:r>
            <a:r>
              <a:rPr lang="fr-FR" sz="2400" dirty="0" smtClean="0"/>
              <a:t>or </a:t>
            </a:r>
            <a:r>
              <a:rPr lang="en-US" sz="2400" dirty="0"/>
              <a:t> “ </a:t>
            </a:r>
            <a:r>
              <a:rPr lang="fr-FR" sz="2400" dirty="0" smtClean="0"/>
              <a:t>ineffective,</a:t>
            </a:r>
            <a:r>
              <a:rPr lang="en-US" sz="2400" dirty="0" smtClean="0"/>
              <a:t>” </a:t>
            </a:r>
            <a:r>
              <a:rPr lang="fr-FR" sz="2400" dirty="0" smtClean="0"/>
              <a:t>will have improvement plan for following year</a:t>
            </a:r>
            <a:endParaRPr lang="fr-FR" sz="2400" dirty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8089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953000"/>
            <a:ext cx="1527175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8534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A Year at a Glance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Beginning of the year meeting between teacher and Lead Evaluator</a:t>
            </a:r>
            <a:endParaRPr lang="en-US" sz="2400" dirty="0"/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Set Student Learning Objectives (SLOs)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Baseline information about students and plans for the year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/>
              <a:t>Mini-observations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fr-FR" sz="2400" dirty="0" smtClean="0"/>
              <a:t>Formal </a:t>
            </a:r>
            <a:r>
              <a:rPr lang="fr-FR" sz="2400" dirty="0" smtClean="0"/>
              <a:t>observation</a:t>
            </a:r>
            <a:endParaRPr lang="fr-FR" sz="2400" dirty="0" smtClean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End of </a:t>
            </a:r>
            <a:r>
              <a:rPr lang="en-US" sz="2400" dirty="0"/>
              <a:t>the year meeting between teacher and Lead Evaluator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Review </a:t>
            </a:r>
            <a:r>
              <a:rPr lang="en-US" sz="2400" dirty="0" smtClean="0"/>
              <a:t>SLOs and LAT</a:t>
            </a:r>
            <a:endParaRPr lang="en-US" sz="2400" dirty="0"/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Compare evidence to rubric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Summative evaluation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05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Odds and Ends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Timely Provision of Feedback</a:t>
            </a:r>
          </a:p>
          <a:p>
            <a:r>
              <a:rPr lang="en-US" dirty="0" smtClean="0"/>
              <a:t>Evaluator Training</a:t>
            </a:r>
          </a:p>
          <a:p>
            <a:r>
              <a:rPr lang="en-US" dirty="0" smtClean="0"/>
              <a:t>Training for Teachers</a:t>
            </a:r>
          </a:p>
        </p:txBody>
      </p:sp>
    </p:spTree>
    <p:extLst>
      <p:ext uri="{BB962C8B-B14F-4D97-AF65-F5344CB8AC3E}">
        <p14:creationId xmlns:p14="http://schemas.microsoft.com/office/powerpoint/2010/main" val="410837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Goal: Design </a:t>
            </a:r>
            <a:r>
              <a:rPr lang="en-US" dirty="0" smtClean="0"/>
              <a:t>an evaluation system that improves instructional practice and student learning.</a:t>
            </a:r>
          </a:p>
          <a:p>
            <a:r>
              <a:rPr lang="en-US" dirty="0" smtClean="0"/>
              <a:t>Committee </a:t>
            </a:r>
            <a:r>
              <a:rPr lang="en-US" dirty="0" smtClean="0"/>
              <a:t>Continuing to Meet</a:t>
            </a:r>
            <a:endParaRPr lang="en-US" dirty="0" smtClean="0"/>
          </a:p>
          <a:p>
            <a:r>
              <a:rPr lang="en-US" dirty="0" smtClean="0"/>
              <a:t>Committee Membership</a:t>
            </a:r>
          </a:p>
          <a:p>
            <a:pPr lvl="2"/>
            <a:r>
              <a:rPr lang="en-US" dirty="0" smtClean="0"/>
              <a:t>Teachers</a:t>
            </a:r>
          </a:p>
          <a:p>
            <a:pPr lvl="2"/>
            <a:r>
              <a:rPr lang="en-US" dirty="0" smtClean="0"/>
              <a:t>Pupil Personnel Professionals</a:t>
            </a:r>
          </a:p>
          <a:p>
            <a:pPr lvl="2"/>
            <a:r>
              <a:rPr lang="en-US" dirty="0" smtClean="0"/>
              <a:t>Administrators</a:t>
            </a:r>
          </a:p>
          <a:p>
            <a:pPr lvl="2"/>
            <a:r>
              <a:rPr lang="en-US" dirty="0" smtClean="0"/>
              <a:t>Parents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Odds and Ends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Timely Provision of Feedback</a:t>
            </a:r>
          </a:p>
          <a:p>
            <a:r>
              <a:rPr lang="en-US" dirty="0" smtClean="0"/>
              <a:t>Evaluator Training</a:t>
            </a:r>
          </a:p>
          <a:p>
            <a:r>
              <a:rPr lang="en-US" dirty="0" smtClean="0"/>
              <a:t>Training for Teachers</a:t>
            </a:r>
          </a:p>
          <a:p>
            <a:endParaRPr lang="en-US" dirty="0"/>
          </a:p>
          <a:p>
            <a:r>
              <a:rPr lang="en-US" dirty="0" smtClean="0"/>
              <a:t>This is new to everyone</a:t>
            </a:r>
          </a:p>
          <a:p>
            <a:r>
              <a:rPr lang="en-US" dirty="0" smtClean="0"/>
              <a:t>It is a work in progress</a:t>
            </a:r>
          </a:p>
          <a:p>
            <a:r>
              <a:rPr lang="en-US" b="1" u="sng" dirty="0" smtClean="0"/>
              <a:t>WE</a:t>
            </a:r>
            <a:r>
              <a:rPr lang="en-US" dirty="0" smtClean="0"/>
              <a:t> have to make it about growth-producing feedback and continuous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3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Odds and Ends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Timely Provision of Feedback</a:t>
            </a:r>
          </a:p>
          <a:p>
            <a:r>
              <a:rPr lang="en-US" dirty="0" smtClean="0"/>
              <a:t>Evaluator Training</a:t>
            </a:r>
          </a:p>
          <a:p>
            <a:r>
              <a:rPr lang="en-US" dirty="0" smtClean="0"/>
              <a:t>Training for Teachers</a:t>
            </a:r>
          </a:p>
          <a:p>
            <a:endParaRPr lang="en-US" dirty="0"/>
          </a:p>
          <a:p>
            <a:r>
              <a:rPr lang="en-US" dirty="0" smtClean="0"/>
              <a:t>This is new to everyone</a:t>
            </a:r>
          </a:p>
          <a:p>
            <a:r>
              <a:rPr lang="en-US" dirty="0" smtClean="0"/>
              <a:t>It is a work in progress</a:t>
            </a:r>
          </a:p>
          <a:p>
            <a:r>
              <a:rPr lang="en-US" b="1" u="sng" dirty="0" smtClean="0"/>
              <a:t>WE</a:t>
            </a:r>
            <a:r>
              <a:rPr lang="en-US" dirty="0" smtClean="0"/>
              <a:t> have to make it about growth-producing feedback and continuous improvement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" y="4267200"/>
            <a:ext cx="8534400" cy="1962307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7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86000" y="1394637"/>
            <a:ext cx="4572000" cy="4572000"/>
            <a:chOff x="2286000" y="1143000"/>
            <a:chExt cx="4572000" cy="4572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1143000"/>
              <a:ext cx="4572000" cy="4572000"/>
              <a:chOff x="2580773" y="1981200"/>
              <a:chExt cx="4572000" cy="4572000"/>
            </a:xfrm>
          </p:grpSpPr>
          <p:sp>
            <p:nvSpPr>
              <p:cNvPr id="2" name="Pie 1"/>
              <p:cNvSpPr>
                <a:spLocks noChangeAspect="1"/>
              </p:cNvSpPr>
              <p:nvPr/>
            </p:nvSpPr>
            <p:spPr>
              <a:xfrm>
                <a:off x="2580773" y="1981200"/>
                <a:ext cx="4572000" cy="4572000"/>
              </a:xfrm>
              <a:prstGeom prst="pi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Pie 3"/>
              <p:cNvSpPr>
                <a:spLocks noChangeAspect="1"/>
              </p:cNvSpPr>
              <p:nvPr/>
            </p:nvSpPr>
            <p:spPr>
              <a:xfrm>
                <a:off x="2580773" y="1981200"/>
                <a:ext cx="4572000" cy="4572000"/>
              </a:xfrm>
              <a:prstGeom prst="pie">
                <a:avLst>
                  <a:gd name="adj1" fmla="val 20618651"/>
                  <a:gd name="adj2" fmla="val 3590396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Pie 4"/>
              <p:cNvSpPr>
                <a:spLocks noChangeAspect="1"/>
              </p:cNvSpPr>
              <p:nvPr/>
            </p:nvSpPr>
            <p:spPr>
              <a:xfrm rot="4396026">
                <a:off x="2580773" y="1981200"/>
                <a:ext cx="4572000" cy="4572000"/>
              </a:xfrm>
              <a:prstGeom prst="pie">
                <a:avLst>
                  <a:gd name="adj1" fmla="val 11832728"/>
                  <a:gd name="adj2" fmla="val 1670304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572000" y="1752600"/>
              <a:ext cx="198120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20%</a:t>
              </a:r>
            </a:p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Student</a:t>
              </a:r>
              <a:b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Growth</a:t>
              </a:r>
              <a:endPara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00600" y="3379033"/>
              <a:ext cx="1981200" cy="9643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8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20%</a:t>
              </a:r>
            </a:p>
            <a:p>
              <a:pPr algn="ctr">
                <a:lnSpc>
                  <a:spcPts val="20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Student</a:t>
              </a:r>
              <a:b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Achievement</a:t>
              </a:r>
              <a:endPara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86050" y="3352800"/>
              <a:ext cx="21145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60%</a:t>
              </a:r>
            </a:p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Multiple Measures</a:t>
              </a:r>
              <a:endPara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620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20 + 20 + 60 =100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1347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00050" y="1371600"/>
            <a:ext cx="4572000" cy="4572000"/>
            <a:chOff x="2286000" y="1143000"/>
            <a:chExt cx="4572000" cy="4572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1143000"/>
              <a:ext cx="4572000" cy="4572000"/>
              <a:chOff x="2580773" y="1981200"/>
              <a:chExt cx="4572000" cy="4572000"/>
            </a:xfrm>
          </p:grpSpPr>
          <p:sp>
            <p:nvSpPr>
              <p:cNvPr id="2" name="Pie 1"/>
              <p:cNvSpPr>
                <a:spLocks noChangeAspect="1"/>
              </p:cNvSpPr>
              <p:nvPr/>
            </p:nvSpPr>
            <p:spPr>
              <a:xfrm>
                <a:off x="2580773" y="1981200"/>
                <a:ext cx="4572000" cy="4572000"/>
              </a:xfrm>
              <a:prstGeom prst="pi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Pie 3"/>
              <p:cNvSpPr>
                <a:spLocks noChangeAspect="1"/>
              </p:cNvSpPr>
              <p:nvPr/>
            </p:nvSpPr>
            <p:spPr>
              <a:xfrm>
                <a:off x="2580773" y="1981200"/>
                <a:ext cx="4572000" cy="4572000"/>
              </a:xfrm>
              <a:prstGeom prst="pie">
                <a:avLst>
                  <a:gd name="adj1" fmla="val 20618651"/>
                  <a:gd name="adj2" fmla="val 3590396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Pie 4"/>
              <p:cNvSpPr>
                <a:spLocks noChangeAspect="1"/>
              </p:cNvSpPr>
              <p:nvPr/>
            </p:nvSpPr>
            <p:spPr>
              <a:xfrm rot="4396026">
                <a:off x="2580773" y="1981200"/>
                <a:ext cx="4572000" cy="4572000"/>
              </a:xfrm>
              <a:prstGeom prst="pie">
                <a:avLst>
                  <a:gd name="adj1" fmla="val 11832728"/>
                  <a:gd name="adj2" fmla="val 1670304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572000" y="1752600"/>
              <a:ext cx="198120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20%</a:t>
              </a:r>
            </a:p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Student</a:t>
              </a:r>
              <a:b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Growth</a:t>
              </a:r>
              <a:endPara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00600" y="3379033"/>
              <a:ext cx="1981200" cy="9643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8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20%</a:t>
              </a:r>
            </a:p>
            <a:p>
              <a:pPr algn="ctr">
                <a:lnSpc>
                  <a:spcPts val="20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Student</a:t>
              </a:r>
              <a:b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Achievement</a:t>
              </a:r>
              <a:endPara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86050" y="3352800"/>
              <a:ext cx="21145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60%</a:t>
              </a:r>
            </a:p>
            <a:p>
              <a:pPr algn="ctr">
                <a:lnSpc>
                  <a:spcPts val="32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Multiple Measures</a:t>
              </a:r>
              <a:endPara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620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20 + 20 + 60 =100</a:t>
            </a:r>
            <a:endParaRPr lang="en-US" sz="4800" dirty="0"/>
          </a:p>
        </p:txBody>
      </p:sp>
      <p:sp>
        <p:nvSpPr>
          <p:cNvPr id="11" name="Rectangle 10"/>
          <p:cNvSpPr/>
          <p:nvPr/>
        </p:nvSpPr>
        <p:spPr>
          <a:xfrm>
            <a:off x="5829300" y="1378688"/>
            <a:ext cx="1828800" cy="914400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43600" y="1454888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SLOs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29300" y="2293088"/>
            <a:ext cx="18288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2369288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LAT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29300" y="5036288"/>
            <a:ext cx="1828800" cy="914400"/>
          </a:xfrm>
          <a:prstGeom prst="rect">
            <a:avLst/>
          </a:prstGeom>
          <a:solidFill>
            <a:srgbClr val="00B0F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43600" y="5112488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Stds 5, 6, 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5372101" y="3664688"/>
            <a:ext cx="1828800" cy="914400"/>
          </a:xfrm>
          <a:prstGeom prst="rect">
            <a:avLst/>
          </a:prstGeom>
          <a:solidFill>
            <a:schemeClr val="accent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91200" y="3733447"/>
            <a:ext cx="952500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Formal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6286500" y="3664688"/>
            <a:ext cx="1828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743700" y="3733447"/>
            <a:ext cx="952502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minis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07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20 + 20 + 60 =100</a:t>
            </a:r>
            <a:endParaRPr lang="en-US" sz="4800" dirty="0"/>
          </a:p>
        </p:txBody>
      </p:sp>
      <p:sp>
        <p:nvSpPr>
          <p:cNvPr id="11" name="Rectangle 10"/>
          <p:cNvSpPr/>
          <p:nvPr/>
        </p:nvSpPr>
        <p:spPr>
          <a:xfrm>
            <a:off x="3695698" y="1371600"/>
            <a:ext cx="1828800" cy="914400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09998" y="1447800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SLOs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95698" y="2286000"/>
            <a:ext cx="18288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09998" y="2362200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LAT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95698" y="5029200"/>
            <a:ext cx="1828800" cy="914400"/>
          </a:xfrm>
          <a:prstGeom prst="rect">
            <a:avLst/>
          </a:prstGeom>
          <a:solidFill>
            <a:srgbClr val="00B0F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09998" y="5105400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Stds 5, 6, 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3238499" y="3657600"/>
            <a:ext cx="1828800" cy="914400"/>
          </a:xfrm>
          <a:prstGeom prst="rect">
            <a:avLst/>
          </a:prstGeom>
          <a:solidFill>
            <a:schemeClr val="accent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57598" y="3726359"/>
            <a:ext cx="952500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Formal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4152898" y="3657600"/>
            <a:ext cx="1828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10098" y="3726359"/>
            <a:ext cx="952502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minis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457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60 Points for Multiple Measures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Evidence collected throughout the school year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Teacher submits evidence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Administrator collects evidence from observation</a:t>
            </a:r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T</a:t>
            </a:r>
            <a:r>
              <a:rPr lang="en-US" sz="2400" dirty="0" smtClean="0"/>
              <a:t>hree to six mini-observations (at least six for probationary teachers)</a:t>
            </a:r>
            <a:endParaRPr lang="en-US" sz="2400" dirty="0" smtClean="0"/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One formal</a:t>
            </a:r>
            <a:r>
              <a:rPr lang="en-US" sz="2400" dirty="0" smtClean="0"/>
              <a:t> </a:t>
            </a:r>
            <a:r>
              <a:rPr lang="en-US" sz="2400" dirty="0" smtClean="0"/>
              <a:t>observation (including pre and post-conference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marL="742950" lvl="1" indent="-285750"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400800" y="2491563"/>
            <a:ext cx="1828800" cy="914400"/>
          </a:xfrm>
          <a:prstGeom prst="rect">
            <a:avLst/>
          </a:prstGeom>
          <a:solidFill>
            <a:srgbClr val="00B0F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15100" y="2567763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Stds 5, 6, 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5943601" y="1119963"/>
            <a:ext cx="1828800" cy="914400"/>
          </a:xfrm>
          <a:prstGeom prst="rect">
            <a:avLst/>
          </a:prstGeom>
          <a:solidFill>
            <a:schemeClr val="accent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62700" y="1188722"/>
            <a:ext cx="952500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Formal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6858000" y="1119963"/>
            <a:ext cx="1828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1188722"/>
            <a:ext cx="952502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minis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21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4572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60 Points for Multiple Measures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Collected evidence gets sorted according to the 7 NYS Teaching </a:t>
            </a:r>
            <a:r>
              <a:rPr lang="en-US" sz="2400" dirty="0" smtClean="0"/>
              <a:t>Standards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20 Points from formal observation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20 points from mini-observations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20 points from Standards 5,6,7</a:t>
            </a:r>
            <a:endParaRPr lang="en-US" sz="2400" dirty="0" smtClean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C</a:t>
            </a:r>
            <a:r>
              <a:rPr lang="en-US" sz="2400" dirty="0" smtClean="0"/>
              <a:t>ollected </a:t>
            </a:r>
            <a:r>
              <a:rPr lang="en-US" sz="2400" dirty="0" smtClean="0"/>
              <a:t>evidence is compared to the NYSUT Professional Practice Rubric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400800" y="2491563"/>
            <a:ext cx="1828800" cy="914400"/>
          </a:xfrm>
          <a:prstGeom prst="rect">
            <a:avLst/>
          </a:prstGeom>
          <a:solidFill>
            <a:srgbClr val="00B0F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15100" y="2567763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Stds 5, 6, 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5943601" y="1119963"/>
            <a:ext cx="1828800" cy="914400"/>
          </a:xfrm>
          <a:prstGeom prst="rect">
            <a:avLst/>
          </a:prstGeom>
          <a:solidFill>
            <a:schemeClr val="accent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62700" y="1188722"/>
            <a:ext cx="952500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Formal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6858000" y="1119963"/>
            <a:ext cx="1828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1188722"/>
            <a:ext cx="952502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minis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60 Points for Multiple </a:t>
            </a:r>
            <a:r>
              <a:rPr lang="en-US" sz="2400" b="1" dirty="0" smtClean="0"/>
              <a:t>Measures</a:t>
            </a:r>
            <a:endParaRPr lang="en-US" sz="2400" b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914400" y="5257800"/>
            <a:ext cx="1828800" cy="914400"/>
          </a:xfrm>
          <a:prstGeom prst="rect">
            <a:avLst/>
          </a:prstGeom>
          <a:solidFill>
            <a:srgbClr val="00B0F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28700" y="5334000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Stds 5, 6, 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457201" y="3886200"/>
            <a:ext cx="1828800" cy="914400"/>
          </a:xfrm>
          <a:prstGeom prst="rect">
            <a:avLst/>
          </a:prstGeom>
          <a:solidFill>
            <a:schemeClr val="accent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76300" y="3954959"/>
            <a:ext cx="952500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Formal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1371600" y="3886200"/>
            <a:ext cx="1828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3954959"/>
            <a:ext cx="952502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minis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00800" y="2491563"/>
            <a:ext cx="1828800" cy="914400"/>
          </a:xfrm>
          <a:prstGeom prst="rect">
            <a:avLst/>
          </a:prstGeom>
          <a:solidFill>
            <a:srgbClr val="00B0F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15100" y="2567763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Stds 5, 6, 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5943601" y="1119963"/>
            <a:ext cx="1828800" cy="914400"/>
          </a:xfrm>
          <a:prstGeom prst="rect">
            <a:avLst/>
          </a:prstGeom>
          <a:solidFill>
            <a:schemeClr val="accent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62700" y="1188722"/>
            <a:ext cx="952500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Formal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6858000" y="1119963"/>
            <a:ext cx="1828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315200" y="1188722"/>
            <a:ext cx="952502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minis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91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4572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60 Points for Multiple Measures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Levels on the rubric </a:t>
            </a:r>
            <a:r>
              <a:rPr lang="en-US" sz="2400" dirty="0" smtClean="0"/>
              <a:t>come from the collected or submitted evidence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986550"/>
              </p:ext>
            </p:extLst>
          </p:nvPr>
        </p:nvGraphicFramePr>
        <p:xfrm>
          <a:off x="685800" y="3505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1.1a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</a:p>
                    <a:p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1.1b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1.1c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1.1d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Hdjkfh jewklqfj fkwfj jgklrgj rjgk gh rlkgh klgh kjtr fjlafja itugj</a:t>
                      </a:r>
                      <a:endParaRPr lang="en-US" sz="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38800" y="38670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46290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19600" y="4219545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34732" y="4953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6400800" y="2491563"/>
            <a:ext cx="1828800" cy="914400"/>
          </a:xfrm>
          <a:prstGeom prst="rect">
            <a:avLst/>
          </a:prstGeom>
          <a:solidFill>
            <a:srgbClr val="00B0F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15100" y="2567763"/>
            <a:ext cx="16002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points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Stds 5, 6, 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5943601" y="1119963"/>
            <a:ext cx="1828800" cy="914400"/>
          </a:xfrm>
          <a:prstGeom prst="rect">
            <a:avLst/>
          </a:prstGeom>
          <a:solidFill>
            <a:schemeClr val="accent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62700" y="1188722"/>
            <a:ext cx="952500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Formal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6858000" y="1119963"/>
            <a:ext cx="1828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15200" y="1188722"/>
            <a:ext cx="952502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 pts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minis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8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855</Words>
  <Application>Microsoft Office PowerPoint</Application>
  <PresentationFormat>On-screen Show (4:3)</PresentationFormat>
  <Paragraphs>209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Cazenovia Central School District</vt:lpstr>
      <vt:lpstr>Committee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Odds and Ends</vt:lpstr>
      <vt:lpstr>Odds and Ends</vt:lpstr>
      <vt:lpstr>Odds and Ends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jcraig</dc:creator>
  <cp:lastModifiedBy>jcraig</cp:lastModifiedBy>
  <cp:revision>34</cp:revision>
  <cp:lastPrinted>2012-05-02T11:36:01Z</cp:lastPrinted>
  <dcterms:created xsi:type="dcterms:W3CDTF">2012-04-03T14:26:05Z</dcterms:created>
  <dcterms:modified xsi:type="dcterms:W3CDTF">2012-08-01T21:04:47Z</dcterms:modified>
</cp:coreProperties>
</file>