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3"/>
  </p:handoutMasterIdLst>
  <p:sldIdLst>
    <p:sldId id="256" r:id="rId2"/>
    <p:sldId id="280" r:id="rId3"/>
    <p:sldId id="257" r:id="rId4"/>
    <p:sldId id="284" r:id="rId5"/>
    <p:sldId id="285" r:id="rId6"/>
    <p:sldId id="262" r:id="rId7"/>
    <p:sldId id="268" r:id="rId8"/>
    <p:sldId id="283" r:id="rId9"/>
    <p:sldId id="267" r:id="rId10"/>
    <p:sldId id="264" r:id="rId11"/>
    <p:sldId id="269" r:id="rId12"/>
    <p:sldId id="270" r:id="rId13"/>
    <p:sldId id="271" r:id="rId14"/>
    <p:sldId id="272" r:id="rId15"/>
    <p:sldId id="273" r:id="rId16"/>
    <p:sldId id="286" r:id="rId17"/>
    <p:sldId id="277" r:id="rId18"/>
    <p:sldId id="278" r:id="rId19"/>
    <p:sldId id="287" r:id="rId20"/>
    <p:sldId id="282" r:id="rId21"/>
    <p:sldId id="288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512" y="-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D3F725-F7EB-4E46-A247-FF8E542CE005}" type="datetimeFigureOut">
              <a:rPr lang="en-US" smtClean="0"/>
              <a:t>8/1/2012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DF0C59-2F67-4EC4-BACF-7D27C68806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41392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8285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A3F6D-30B1-46D6-B5AF-64C8370AE36D}" type="datetimeFigureOut">
              <a:rPr lang="en-US" smtClean="0"/>
              <a:pPr/>
              <a:t>8/1/2012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AD92A-7EE2-4D70-9770-A358CC3762C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4242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A3F6D-30B1-46D6-B5AF-64C8370AE36D}" type="datetimeFigureOut">
              <a:rPr lang="en-US" smtClean="0"/>
              <a:pPr/>
              <a:t>8/1/2012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AD92A-7EE2-4D70-9770-A358CC3762C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8895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A3F6D-30B1-46D6-B5AF-64C8370AE36D}" type="datetimeFigureOut">
              <a:rPr lang="en-US" smtClean="0"/>
              <a:pPr/>
              <a:t>8/1/2012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AD92A-7EE2-4D70-9770-A358CC3762C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862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A3F6D-30B1-46D6-B5AF-64C8370AE36D}" type="datetimeFigureOut">
              <a:rPr lang="en-US" smtClean="0"/>
              <a:pPr/>
              <a:t>8/1/2012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AD92A-7EE2-4D70-9770-A358CC3762C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545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A3F6D-30B1-46D6-B5AF-64C8370AE36D}" type="datetimeFigureOut">
              <a:rPr lang="en-US" smtClean="0"/>
              <a:pPr/>
              <a:t>8/1/2012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AD92A-7EE2-4D70-9770-A358CC3762C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2791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A3F6D-30B1-46D6-B5AF-64C8370AE36D}" type="datetimeFigureOut">
              <a:rPr lang="en-US" smtClean="0"/>
              <a:pPr/>
              <a:t>8/1/2012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AD92A-7EE2-4D70-9770-A358CC3762C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090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A3F6D-30B1-46D6-B5AF-64C8370AE36D}" type="datetimeFigureOut">
              <a:rPr lang="en-US" smtClean="0"/>
              <a:pPr/>
              <a:t>8/1/2012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AD92A-7EE2-4D70-9770-A358CC3762C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249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A3F6D-30B1-46D6-B5AF-64C8370AE36D}" type="datetimeFigureOut">
              <a:rPr lang="en-US" smtClean="0"/>
              <a:pPr/>
              <a:t>8/1/2012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AD92A-7EE2-4D70-9770-A358CC3762C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082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A3F6D-30B1-46D6-B5AF-64C8370AE36D}" type="datetimeFigureOut">
              <a:rPr lang="en-US" smtClean="0"/>
              <a:pPr/>
              <a:t>8/1/2012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AD92A-7EE2-4D70-9770-A358CC3762C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776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A3F6D-30B1-46D6-B5AF-64C8370AE36D}" type="datetimeFigureOut">
              <a:rPr lang="en-US" smtClean="0"/>
              <a:pPr/>
              <a:t>8/1/2012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AD92A-7EE2-4D70-9770-A358CC3762C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8424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7A3F6D-30B1-46D6-B5AF-64C8370AE36D}" type="datetimeFigureOut">
              <a:rPr lang="en-US" smtClean="0"/>
              <a:pPr/>
              <a:t>8/1/2012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1AD92A-7EE2-4D70-9770-A358CC3762C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5772150"/>
            <a:ext cx="946150" cy="93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6278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Cazenovia Central School District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886200"/>
            <a:ext cx="8382000" cy="1752600"/>
          </a:xfrm>
        </p:spPr>
        <p:txBody>
          <a:bodyPr/>
          <a:lstStyle/>
          <a:p>
            <a:r>
              <a:rPr lang="en-US" dirty="0" smtClean="0"/>
              <a:t>Annual Professional Performance Review</a:t>
            </a:r>
          </a:p>
          <a:p>
            <a:r>
              <a:rPr lang="en-US" dirty="0" smtClean="0"/>
              <a:t>2012-2013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6365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14400" y="685800"/>
            <a:ext cx="4572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400" b="1" dirty="0" smtClean="0"/>
              <a:t>60 Points for Multiple Measures</a:t>
            </a:r>
          </a:p>
          <a:p>
            <a:pPr marL="285750" indent="-28575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400" dirty="0" smtClean="0"/>
              <a:t>Overall </a:t>
            </a:r>
            <a:r>
              <a:rPr lang="en-US" sz="2400" dirty="0" smtClean="0"/>
              <a:t>rubric score gets translated to 60 </a:t>
            </a:r>
            <a:r>
              <a:rPr lang="en-US" sz="2400" dirty="0" smtClean="0"/>
              <a:t>points via conversion chart</a:t>
            </a:r>
            <a:endParaRPr lang="en-US" sz="2400" dirty="0" smtClean="0"/>
          </a:p>
          <a:p>
            <a:pPr marL="285750" indent="-285750">
              <a:spcAft>
                <a:spcPts val="1200"/>
              </a:spcAft>
              <a:buFont typeface="Arial" pitchFamily="34" charset="0"/>
              <a:buChar char="•"/>
            </a:pPr>
            <a:endParaRPr lang="en-US" sz="2400" dirty="0" smtClean="0"/>
          </a:p>
        </p:txBody>
      </p:sp>
      <p:sp>
        <p:nvSpPr>
          <p:cNvPr id="6" name="Rectangle 5"/>
          <p:cNvSpPr/>
          <p:nvPr/>
        </p:nvSpPr>
        <p:spPr>
          <a:xfrm>
            <a:off x="6400800" y="2491563"/>
            <a:ext cx="1828800" cy="914400"/>
          </a:xfrm>
          <a:prstGeom prst="rect">
            <a:avLst/>
          </a:prstGeom>
          <a:solidFill>
            <a:srgbClr val="00B0F0"/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515100" y="2567763"/>
            <a:ext cx="1600200" cy="83099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20 points</a:t>
            </a:r>
          </a:p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Stds 5, 6, 7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 rot="16200000">
            <a:off x="5943601" y="1119963"/>
            <a:ext cx="1828800" cy="914400"/>
          </a:xfrm>
          <a:prstGeom prst="rect">
            <a:avLst/>
          </a:prstGeom>
          <a:solidFill>
            <a:schemeClr val="accent3"/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362700" y="1188722"/>
            <a:ext cx="952500" cy="76944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20 pts</a:t>
            </a:r>
          </a:p>
          <a:p>
            <a:pPr algn="ctr"/>
            <a:r>
              <a:rPr lang="en-US" sz="2000" b="1" dirty="0" smtClean="0">
                <a:solidFill>
                  <a:schemeClr val="bg1"/>
                </a:solidFill>
              </a:rPr>
              <a:t>Formal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 rot="16200000">
            <a:off x="6858000" y="1119963"/>
            <a:ext cx="1828800" cy="914400"/>
          </a:xfrm>
          <a:prstGeom prst="rect">
            <a:avLst/>
          </a:prstGeom>
          <a:solidFill>
            <a:schemeClr val="accent3">
              <a:lumMod val="75000"/>
            </a:schemeClr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315200" y="1188722"/>
            <a:ext cx="952502" cy="76944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20 pts</a:t>
            </a:r>
          </a:p>
          <a:p>
            <a:pPr algn="ctr"/>
            <a:r>
              <a:rPr lang="en-US" sz="2000" b="1" dirty="0" smtClean="0">
                <a:solidFill>
                  <a:schemeClr val="bg1"/>
                </a:solidFill>
              </a:rPr>
              <a:t>minis</a:t>
            </a:r>
            <a:endParaRPr 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6889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114800" y="685800"/>
            <a:ext cx="4572000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400" b="1" dirty="0"/>
              <a:t>2</a:t>
            </a:r>
            <a:r>
              <a:rPr lang="en-US" sz="2400" b="1" dirty="0" smtClean="0"/>
              <a:t>0 Points for Student Growth</a:t>
            </a:r>
          </a:p>
          <a:p>
            <a:pPr marL="285750" indent="-28575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400" dirty="0" smtClean="0"/>
              <a:t>State provides these points for 4-8 ELA and math teachers</a:t>
            </a:r>
          </a:p>
          <a:p>
            <a:pPr marL="285750" indent="-28575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400" dirty="0" smtClean="0"/>
              <a:t>Everyone else must make a </a:t>
            </a:r>
            <a:r>
              <a:rPr lang="en-US" sz="2400" u="sng" dirty="0" smtClean="0"/>
              <a:t>S</a:t>
            </a:r>
            <a:r>
              <a:rPr lang="en-US" sz="2400" dirty="0" smtClean="0"/>
              <a:t>tudent </a:t>
            </a:r>
            <a:r>
              <a:rPr lang="en-US" sz="2400" u="sng" dirty="0" smtClean="0"/>
              <a:t>L</a:t>
            </a:r>
            <a:r>
              <a:rPr lang="en-US" sz="2400" dirty="0" smtClean="0"/>
              <a:t>earning </a:t>
            </a:r>
            <a:r>
              <a:rPr lang="en-US" sz="2400" u="sng" dirty="0" smtClean="0"/>
              <a:t>O</a:t>
            </a:r>
            <a:r>
              <a:rPr lang="en-US" sz="2400" dirty="0" smtClean="0"/>
              <a:t>bjective to figures these points our for ourselves</a:t>
            </a:r>
          </a:p>
          <a:p>
            <a:pPr marL="285750" indent="-285750">
              <a:spcAft>
                <a:spcPts val="1200"/>
              </a:spcAft>
              <a:buFont typeface="Arial" pitchFamily="34" charset="0"/>
              <a:buChar char="•"/>
            </a:pPr>
            <a:endParaRPr lang="en-US" sz="2400" dirty="0" smtClean="0"/>
          </a:p>
        </p:txBody>
      </p:sp>
      <p:sp>
        <p:nvSpPr>
          <p:cNvPr id="5" name="Rectangle 4"/>
          <p:cNvSpPr/>
          <p:nvPr/>
        </p:nvSpPr>
        <p:spPr>
          <a:xfrm>
            <a:off x="876300" y="4343400"/>
            <a:ext cx="1828800" cy="914400"/>
          </a:xfrm>
          <a:prstGeom prst="rect">
            <a:avLst/>
          </a:prstGeom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90600" y="4419600"/>
            <a:ext cx="1600200" cy="83099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20 points</a:t>
            </a:r>
          </a:p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SLOs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76300" y="5257800"/>
            <a:ext cx="1828800" cy="9144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990600" y="5334000"/>
            <a:ext cx="1600200" cy="83099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20 points</a:t>
            </a:r>
          </a:p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LAT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9" name="Right Arrow 8"/>
          <p:cNvSpPr/>
          <p:nvPr/>
        </p:nvSpPr>
        <p:spPr>
          <a:xfrm rot="10800000">
            <a:off x="2895600" y="4034998"/>
            <a:ext cx="1371600" cy="1600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213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86200" y="685800"/>
            <a:ext cx="4800600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400" b="1" dirty="0"/>
              <a:t>2</a:t>
            </a:r>
            <a:r>
              <a:rPr lang="en-US" sz="2400" b="1" dirty="0" smtClean="0"/>
              <a:t>0 Points for Student Growth</a:t>
            </a:r>
          </a:p>
          <a:p>
            <a:pPr marL="285750" indent="-28575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400" u="sng" dirty="0" smtClean="0"/>
              <a:t>S</a:t>
            </a:r>
            <a:r>
              <a:rPr lang="en-US" sz="2400" dirty="0" smtClean="0"/>
              <a:t>tudent </a:t>
            </a:r>
            <a:r>
              <a:rPr lang="en-US" sz="2400" u="sng" dirty="0" smtClean="0"/>
              <a:t>L</a:t>
            </a:r>
            <a:r>
              <a:rPr lang="en-US" sz="2400" dirty="0" smtClean="0"/>
              <a:t>earning </a:t>
            </a:r>
            <a:r>
              <a:rPr lang="en-US" sz="2400" u="sng" dirty="0" smtClean="0"/>
              <a:t>O</a:t>
            </a:r>
            <a:r>
              <a:rPr lang="en-US" sz="2400" dirty="0" smtClean="0"/>
              <a:t>bjective is a process the state has prescribed</a:t>
            </a:r>
          </a:p>
          <a:p>
            <a:pPr marL="285750" indent="-28575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400" dirty="0" smtClean="0"/>
              <a:t>Set goals for the most important learning</a:t>
            </a:r>
          </a:p>
          <a:p>
            <a:pPr marL="285750" indent="-28575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400" dirty="0" smtClean="0"/>
              <a:t>Based on where your kids are starting the year</a:t>
            </a:r>
          </a:p>
          <a:p>
            <a:pPr marL="285750" indent="-28575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400" dirty="0" smtClean="0"/>
              <a:t>Common teachers will collaborate on measures</a:t>
            </a:r>
          </a:p>
          <a:p>
            <a:pPr marL="285750" indent="-285750">
              <a:spcAft>
                <a:spcPts val="1200"/>
              </a:spcAft>
              <a:buFont typeface="Arial" pitchFamily="34" charset="0"/>
              <a:buChar char="•"/>
            </a:pPr>
            <a:endParaRPr lang="en-US" sz="2400" dirty="0" smtClean="0"/>
          </a:p>
        </p:txBody>
      </p:sp>
      <p:sp>
        <p:nvSpPr>
          <p:cNvPr id="5" name="Rectangle 4"/>
          <p:cNvSpPr/>
          <p:nvPr/>
        </p:nvSpPr>
        <p:spPr>
          <a:xfrm>
            <a:off x="876300" y="4343400"/>
            <a:ext cx="1828800" cy="914400"/>
          </a:xfrm>
          <a:prstGeom prst="rect">
            <a:avLst/>
          </a:prstGeom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90600" y="4419600"/>
            <a:ext cx="1600200" cy="83099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20 points</a:t>
            </a:r>
          </a:p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SLOs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76300" y="5257800"/>
            <a:ext cx="1828800" cy="9144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990600" y="5334000"/>
            <a:ext cx="1600200" cy="83099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20 points</a:t>
            </a:r>
          </a:p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LAT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9" name="Right Arrow 8"/>
          <p:cNvSpPr/>
          <p:nvPr/>
        </p:nvSpPr>
        <p:spPr>
          <a:xfrm rot="10800000">
            <a:off x="2895600" y="4034998"/>
            <a:ext cx="1371600" cy="1600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48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904414"/>
            <a:ext cx="8229600" cy="52889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Oval 4"/>
          <p:cNvSpPr/>
          <p:nvPr/>
        </p:nvSpPr>
        <p:spPr>
          <a:xfrm rot="16200000">
            <a:off x="-1679377" y="2748545"/>
            <a:ext cx="5562600" cy="1675771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 rot="3497793">
            <a:off x="-902470" y="1330869"/>
            <a:ext cx="60376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FFFF00"/>
                </a:solidFill>
              </a:rPr>
              <a:t>INGREDIENTS</a:t>
            </a:r>
            <a:endParaRPr lang="en-US" sz="44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6566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 rot="16200000">
            <a:off x="-1311081" y="3116841"/>
            <a:ext cx="4826010" cy="1675771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 rot="3497793">
            <a:off x="-902469" y="1873129"/>
            <a:ext cx="60376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FFFF00"/>
                </a:solidFill>
              </a:rPr>
              <a:t>INGREDIENTS</a:t>
            </a:r>
            <a:endParaRPr lang="en-US" sz="4400" b="1" dirty="0">
              <a:solidFill>
                <a:srgbClr val="FFFF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828" y="1905000"/>
            <a:ext cx="8229600" cy="3961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262327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114800" y="685800"/>
            <a:ext cx="50292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400" b="1" dirty="0"/>
              <a:t>2</a:t>
            </a:r>
            <a:r>
              <a:rPr lang="en-US" sz="2400" b="1" dirty="0" smtClean="0"/>
              <a:t>0 Points for Local </a:t>
            </a:r>
            <a:r>
              <a:rPr lang="en-US" sz="2400" b="1" dirty="0" smtClean="0"/>
              <a:t>Achievement (LATs)</a:t>
            </a:r>
            <a:endParaRPr lang="en-US" sz="2400" b="1" dirty="0" smtClean="0"/>
          </a:p>
          <a:p>
            <a:pPr marL="285750" indent="-28575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400" dirty="0" smtClean="0"/>
              <a:t>A lot like the SLOs</a:t>
            </a:r>
          </a:p>
          <a:p>
            <a:pPr marL="285750" indent="-28575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400" dirty="0" smtClean="0"/>
              <a:t>Same basic process and format</a:t>
            </a:r>
          </a:p>
          <a:p>
            <a:pPr marL="285750" indent="-28575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400" dirty="0" smtClean="0"/>
              <a:t>Teacher(s) identify the LAT course</a:t>
            </a:r>
          </a:p>
          <a:p>
            <a:pPr marL="742950" lvl="1" indent="-28575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400" dirty="0" smtClean="0"/>
              <a:t>Can’t </a:t>
            </a:r>
            <a:r>
              <a:rPr lang="en-US" sz="2400" dirty="0" smtClean="0"/>
              <a:t>be exactly the same as the SLO used for State Growth 20</a:t>
            </a:r>
            <a:r>
              <a:rPr lang="en-US" sz="2400" dirty="0" smtClean="0"/>
              <a:t>%</a:t>
            </a:r>
          </a:p>
          <a:p>
            <a:pPr marL="742950" lvl="1" indent="-28575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400" dirty="0" smtClean="0"/>
              <a:t>Could use different assessment</a:t>
            </a:r>
            <a:endParaRPr lang="en-US" sz="2400" dirty="0" smtClean="0"/>
          </a:p>
          <a:p>
            <a:pPr marL="285750" indent="-285750">
              <a:spcAft>
                <a:spcPts val="1200"/>
              </a:spcAft>
              <a:buFont typeface="Arial" pitchFamily="34" charset="0"/>
              <a:buChar char="•"/>
            </a:pPr>
            <a:endParaRPr lang="en-US" sz="2400" dirty="0" smtClean="0"/>
          </a:p>
        </p:txBody>
      </p:sp>
      <p:sp>
        <p:nvSpPr>
          <p:cNvPr id="5" name="Rectangle 4"/>
          <p:cNvSpPr/>
          <p:nvPr/>
        </p:nvSpPr>
        <p:spPr>
          <a:xfrm>
            <a:off x="876300" y="4343400"/>
            <a:ext cx="1828800" cy="914400"/>
          </a:xfrm>
          <a:prstGeom prst="rect">
            <a:avLst/>
          </a:prstGeom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90600" y="4419600"/>
            <a:ext cx="1600200" cy="83099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20 points</a:t>
            </a:r>
          </a:p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SLOs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76300" y="5257800"/>
            <a:ext cx="1828800" cy="9144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990600" y="5334000"/>
            <a:ext cx="1600200" cy="83099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20 points</a:t>
            </a:r>
          </a:p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LAT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9" name="Right Arrow 8"/>
          <p:cNvSpPr/>
          <p:nvPr/>
        </p:nvSpPr>
        <p:spPr>
          <a:xfrm rot="10800000">
            <a:off x="2895600" y="4876799"/>
            <a:ext cx="1371600" cy="1600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3166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00050" y="1371600"/>
            <a:ext cx="4572000" cy="4572000"/>
            <a:chOff x="2286000" y="1143000"/>
            <a:chExt cx="4572000" cy="4572000"/>
          </a:xfrm>
        </p:grpSpPr>
        <p:grpSp>
          <p:nvGrpSpPr>
            <p:cNvPr id="6" name="Group 5"/>
            <p:cNvGrpSpPr/>
            <p:nvPr/>
          </p:nvGrpSpPr>
          <p:grpSpPr>
            <a:xfrm>
              <a:off x="2286000" y="1143000"/>
              <a:ext cx="4572000" cy="4572000"/>
              <a:chOff x="2580773" y="1981200"/>
              <a:chExt cx="4572000" cy="4572000"/>
            </a:xfrm>
          </p:grpSpPr>
          <p:sp>
            <p:nvSpPr>
              <p:cNvPr id="2" name="Pie 1"/>
              <p:cNvSpPr>
                <a:spLocks noChangeAspect="1"/>
              </p:cNvSpPr>
              <p:nvPr/>
            </p:nvSpPr>
            <p:spPr>
              <a:xfrm>
                <a:off x="2580773" y="1981200"/>
                <a:ext cx="4572000" cy="4572000"/>
              </a:xfrm>
              <a:prstGeom prst="pi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" name="Pie 3"/>
              <p:cNvSpPr>
                <a:spLocks noChangeAspect="1"/>
              </p:cNvSpPr>
              <p:nvPr/>
            </p:nvSpPr>
            <p:spPr>
              <a:xfrm>
                <a:off x="2580773" y="1981200"/>
                <a:ext cx="4572000" cy="4572000"/>
              </a:xfrm>
              <a:prstGeom prst="pie">
                <a:avLst>
                  <a:gd name="adj1" fmla="val 20618651"/>
                  <a:gd name="adj2" fmla="val 3590396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" name="Pie 4"/>
              <p:cNvSpPr>
                <a:spLocks noChangeAspect="1"/>
              </p:cNvSpPr>
              <p:nvPr/>
            </p:nvSpPr>
            <p:spPr>
              <a:xfrm rot="4396026">
                <a:off x="2580773" y="1981200"/>
                <a:ext cx="4572000" cy="4572000"/>
              </a:xfrm>
              <a:prstGeom prst="pie">
                <a:avLst>
                  <a:gd name="adj1" fmla="val 11832728"/>
                  <a:gd name="adj2" fmla="val 1670304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7" name="TextBox 6"/>
            <p:cNvSpPr txBox="1"/>
            <p:nvPr/>
          </p:nvSpPr>
          <p:spPr>
            <a:xfrm>
              <a:off x="4572000" y="1752600"/>
              <a:ext cx="1981200" cy="132343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3200"/>
                </a:lnSpc>
              </a:pPr>
              <a:r>
                <a:rPr lang="en-US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20%</a:t>
              </a:r>
            </a:p>
            <a:p>
              <a:pPr algn="ctr">
                <a:lnSpc>
                  <a:spcPts val="3200"/>
                </a:lnSpc>
              </a:pPr>
              <a:r>
                <a:rPr lang="en-US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Student</a:t>
              </a:r>
              <a:br>
                <a:rPr lang="en-US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</a:br>
              <a:r>
                <a:rPr lang="en-US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Growth</a:t>
              </a:r>
              <a:endParaRPr lang="en-US" sz="3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800600" y="3379033"/>
              <a:ext cx="1981200" cy="96436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2800"/>
                </a:lnSpc>
              </a:pPr>
              <a:r>
                <a:rPr lang="en-US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20%</a:t>
              </a:r>
            </a:p>
            <a:p>
              <a:pPr algn="ctr">
                <a:lnSpc>
                  <a:spcPts val="2000"/>
                </a:lnSpc>
              </a:pPr>
              <a:r>
                <a:rPr lang="en-US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Student</a:t>
              </a:r>
              <a:br>
                <a:rPr lang="en-US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</a:br>
              <a:r>
                <a:rPr lang="en-US" sz="20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Achievement</a:t>
              </a:r>
              <a:endParaRPr lang="en-US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686050" y="3352800"/>
              <a:ext cx="211455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3200"/>
                </a:lnSpc>
              </a:pPr>
              <a:r>
                <a:rPr lang="en-US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60%</a:t>
              </a:r>
            </a:p>
            <a:p>
              <a:pPr algn="ctr">
                <a:lnSpc>
                  <a:spcPts val="3200"/>
                </a:lnSpc>
              </a:pPr>
              <a:r>
                <a:rPr lang="en-US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Multiple Measures</a:t>
              </a:r>
              <a:endParaRPr lang="en-US" sz="3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762000" y="381000"/>
            <a:ext cx="7696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20 + 20 + 60 =100</a:t>
            </a:r>
            <a:endParaRPr lang="en-US" sz="4800" dirty="0"/>
          </a:p>
        </p:txBody>
      </p:sp>
      <p:sp>
        <p:nvSpPr>
          <p:cNvPr id="11" name="Rectangle 10"/>
          <p:cNvSpPr/>
          <p:nvPr/>
        </p:nvSpPr>
        <p:spPr>
          <a:xfrm>
            <a:off x="5829300" y="1378688"/>
            <a:ext cx="1828800" cy="914400"/>
          </a:xfrm>
          <a:prstGeom prst="rect">
            <a:avLst/>
          </a:prstGeom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943600" y="1454888"/>
            <a:ext cx="1600200" cy="83099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20 points</a:t>
            </a:r>
          </a:p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SLOs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829300" y="2293088"/>
            <a:ext cx="1828800" cy="9144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943600" y="2369288"/>
            <a:ext cx="1600200" cy="83099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20 points</a:t>
            </a:r>
          </a:p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LAT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829300" y="5036288"/>
            <a:ext cx="1828800" cy="914400"/>
          </a:xfrm>
          <a:prstGeom prst="rect">
            <a:avLst/>
          </a:prstGeom>
          <a:solidFill>
            <a:srgbClr val="00B0F0"/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943600" y="5112488"/>
            <a:ext cx="1600200" cy="83099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20 points</a:t>
            </a:r>
          </a:p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Stds 5, 6, 7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 rot="16200000">
            <a:off x="5372101" y="3664688"/>
            <a:ext cx="1828800" cy="914400"/>
          </a:xfrm>
          <a:prstGeom prst="rect">
            <a:avLst/>
          </a:prstGeom>
          <a:solidFill>
            <a:schemeClr val="accent3"/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791200" y="3733447"/>
            <a:ext cx="952500" cy="76944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20 pts</a:t>
            </a:r>
          </a:p>
          <a:p>
            <a:pPr algn="ctr"/>
            <a:r>
              <a:rPr lang="en-US" sz="2000" b="1" dirty="0" smtClean="0">
                <a:solidFill>
                  <a:schemeClr val="bg1"/>
                </a:solidFill>
              </a:rPr>
              <a:t>Formal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 rot="16200000">
            <a:off x="6286500" y="3664688"/>
            <a:ext cx="1828800" cy="914400"/>
          </a:xfrm>
          <a:prstGeom prst="rect">
            <a:avLst/>
          </a:prstGeom>
          <a:solidFill>
            <a:schemeClr val="accent3">
              <a:lumMod val="75000"/>
            </a:schemeClr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6743700" y="3733447"/>
            <a:ext cx="952502" cy="76944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20 pts</a:t>
            </a:r>
          </a:p>
          <a:p>
            <a:pPr algn="ctr"/>
            <a:r>
              <a:rPr lang="en-US" sz="2000" b="1" dirty="0" smtClean="0">
                <a:solidFill>
                  <a:schemeClr val="bg1"/>
                </a:solidFill>
              </a:rPr>
              <a:t>minis</a:t>
            </a:r>
            <a:endParaRPr 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6325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855" y="4038600"/>
            <a:ext cx="2060575" cy="206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81000" y="304800"/>
            <a:ext cx="85344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400" b="1" dirty="0" smtClean="0"/>
              <a:t>Annual Summative Evaluation</a:t>
            </a:r>
          </a:p>
          <a:p>
            <a:pPr marL="285750" indent="-28575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400" dirty="0" smtClean="0"/>
              <a:t>20 + 20 + 60 = Annual Summative Score for each teacher</a:t>
            </a:r>
          </a:p>
          <a:p>
            <a:pPr marL="285750" indent="-28575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400" dirty="0" smtClean="0"/>
              <a:t>HEDI</a:t>
            </a:r>
            <a:r>
              <a:rPr lang="fr-FR" sz="2400" dirty="0" smtClean="0"/>
              <a:t> (</a:t>
            </a:r>
            <a:r>
              <a:rPr lang="fr-FR" sz="2400" dirty="0"/>
              <a:t>91-100, 75-90, 65-74, 0-64</a:t>
            </a:r>
            <a:r>
              <a:rPr lang="fr-FR" sz="2400" dirty="0" smtClean="0"/>
              <a:t>)</a:t>
            </a:r>
          </a:p>
          <a:p>
            <a:pPr marL="285750" indent="-285750">
              <a:spcAft>
                <a:spcPts val="1200"/>
              </a:spcAft>
              <a:buFont typeface="Arial" pitchFamily="34" charset="0"/>
              <a:buChar char="•"/>
            </a:pPr>
            <a:r>
              <a:rPr lang="fr-FR" sz="2400" dirty="0" smtClean="0"/>
              <a:t>Final score by the end of the year (unless waiting for state’s 20%)</a:t>
            </a:r>
          </a:p>
          <a:p>
            <a:pPr marL="285750" indent="-285750">
              <a:spcAft>
                <a:spcPts val="1200"/>
              </a:spcAft>
              <a:buFont typeface="Arial" pitchFamily="34" charset="0"/>
              <a:buChar char="•"/>
            </a:pPr>
            <a:r>
              <a:rPr lang="fr-FR" sz="2400" dirty="0" smtClean="0"/>
              <a:t>Appeals process</a:t>
            </a:r>
          </a:p>
          <a:p>
            <a:pPr marL="285750" indent="-285750">
              <a:spcAft>
                <a:spcPts val="1200"/>
              </a:spcAft>
              <a:buFont typeface="Arial" pitchFamily="34" charset="0"/>
              <a:buChar char="•"/>
            </a:pPr>
            <a:r>
              <a:rPr lang="fr-FR" sz="2400" dirty="0" smtClean="0"/>
              <a:t>If </a:t>
            </a:r>
            <a:r>
              <a:rPr lang="en-US" sz="2400" dirty="0" smtClean="0"/>
              <a:t>“developing” </a:t>
            </a:r>
            <a:r>
              <a:rPr lang="fr-FR" sz="2400" dirty="0" smtClean="0"/>
              <a:t>or </a:t>
            </a:r>
            <a:r>
              <a:rPr lang="en-US" sz="2400" dirty="0"/>
              <a:t> “ </a:t>
            </a:r>
            <a:r>
              <a:rPr lang="fr-FR" sz="2400" dirty="0" smtClean="0"/>
              <a:t>ineffective,</a:t>
            </a:r>
            <a:r>
              <a:rPr lang="en-US" sz="2400" dirty="0" smtClean="0"/>
              <a:t>” </a:t>
            </a:r>
            <a:r>
              <a:rPr lang="fr-FR" sz="2400" dirty="0" smtClean="0"/>
              <a:t>will have improvement plan for following year</a:t>
            </a:r>
            <a:endParaRPr lang="fr-FR" sz="2400" dirty="0"/>
          </a:p>
          <a:p>
            <a:pPr marL="285750" indent="-285750">
              <a:spcAft>
                <a:spcPts val="1200"/>
              </a:spcAft>
              <a:buFont typeface="Arial" pitchFamily="34" charset="0"/>
              <a:buChar char="•"/>
            </a:pPr>
            <a:endParaRPr lang="en-US" sz="2400" dirty="0" smtClean="0"/>
          </a:p>
          <a:p>
            <a:pPr marL="285750" indent="-285750">
              <a:spcAft>
                <a:spcPts val="1200"/>
              </a:spcAft>
              <a:buFont typeface="Arial" pitchFamily="34" charset="0"/>
              <a:buChar char="•"/>
            </a:pPr>
            <a:endParaRPr lang="en-US" sz="2400" dirty="0" smtClean="0"/>
          </a:p>
          <a:p>
            <a:pPr marL="285750" indent="-285750">
              <a:spcAft>
                <a:spcPts val="1200"/>
              </a:spcAft>
              <a:buFont typeface="Arial" pitchFamily="34" charset="0"/>
              <a:buChar char="•"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880899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4953000"/>
            <a:ext cx="1527175" cy="152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81000" y="304800"/>
            <a:ext cx="8534400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400" b="1" dirty="0" smtClean="0"/>
              <a:t>A Year at a Glance</a:t>
            </a:r>
          </a:p>
          <a:p>
            <a:pPr marL="285750" indent="-28575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400" dirty="0" smtClean="0"/>
              <a:t>Beginning of the year meeting between teacher and Lead Evaluator</a:t>
            </a:r>
            <a:endParaRPr lang="en-US" sz="2400" dirty="0"/>
          </a:p>
          <a:p>
            <a:pPr marL="800100" lvl="1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400" dirty="0" smtClean="0"/>
              <a:t>Set Student Learning Objectives (SLOs)</a:t>
            </a:r>
          </a:p>
          <a:p>
            <a:pPr marL="800100" lvl="1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400" dirty="0" smtClean="0"/>
              <a:t>Baseline information about students and plans for the year</a:t>
            </a:r>
          </a:p>
          <a:p>
            <a:pPr marL="34290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fr-FR" sz="2400" dirty="0" smtClean="0"/>
              <a:t>Mini-observations</a:t>
            </a:r>
          </a:p>
          <a:p>
            <a:pPr marL="34290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fr-FR" sz="2400" dirty="0" smtClean="0"/>
              <a:t>Formal </a:t>
            </a:r>
            <a:r>
              <a:rPr lang="fr-FR" sz="2400" dirty="0" smtClean="0"/>
              <a:t>observation</a:t>
            </a:r>
            <a:endParaRPr lang="fr-FR" sz="2400" dirty="0" smtClean="0"/>
          </a:p>
          <a:p>
            <a:pPr marL="285750" indent="-28575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400" dirty="0" smtClean="0"/>
              <a:t>End of </a:t>
            </a:r>
            <a:r>
              <a:rPr lang="en-US" sz="2400" dirty="0"/>
              <a:t>the year meeting between teacher and Lead Evaluator</a:t>
            </a:r>
          </a:p>
          <a:p>
            <a:pPr marL="800100" lvl="1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400" dirty="0" smtClean="0"/>
              <a:t>Review </a:t>
            </a:r>
            <a:r>
              <a:rPr lang="en-US" sz="2400" dirty="0" smtClean="0"/>
              <a:t>SLOs and LAT</a:t>
            </a:r>
            <a:endParaRPr lang="en-US" sz="2400" dirty="0"/>
          </a:p>
          <a:p>
            <a:pPr marL="800100" lvl="1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400" dirty="0" smtClean="0"/>
              <a:t>Compare evidence to rubric</a:t>
            </a:r>
          </a:p>
          <a:p>
            <a:pPr marL="800100" lvl="1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400" dirty="0" smtClean="0"/>
              <a:t>Summative evaluation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60590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Odds and Ends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Timely Provision of Feedback</a:t>
            </a:r>
          </a:p>
          <a:p>
            <a:r>
              <a:rPr lang="en-US" dirty="0" smtClean="0"/>
              <a:t>Evaluator Training</a:t>
            </a:r>
          </a:p>
          <a:p>
            <a:r>
              <a:rPr lang="en-US" dirty="0" smtClean="0"/>
              <a:t>Training for Teachers</a:t>
            </a:r>
          </a:p>
        </p:txBody>
      </p:sp>
    </p:spTree>
    <p:extLst>
      <p:ext uri="{BB962C8B-B14F-4D97-AF65-F5344CB8AC3E}">
        <p14:creationId xmlns:p14="http://schemas.microsoft.com/office/powerpoint/2010/main" val="4108371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Committee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Goal: Design </a:t>
            </a:r>
            <a:r>
              <a:rPr lang="en-US" dirty="0" smtClean="0"/>
              <a:t>an evaluation system that improves instructional practice and student learning.</a:t>
            </a:r>
          </a:p>
          <a:p>
            <a:r>
              <a:rPr lang="en-US" dirty="0" smtClean="0"/>
              <a:t>Committee </a:t>
            </a:r>
            <a:r>
              <a:rPr lang="en-US" dirty="0" smtClean="0"/>
              <a:t>Continuing to Meet</a:t>
            </a:r>
            <a:endParaRPr lang="en-US" dirty="0" smtClean="0"/>
          </a:p>
          <a:p>
            <a:r>
              <a:rPr lang="en-US" dirty="0" smtClean="0"/>
              <a:t>Committee Membership</a:t>
            </a:r>
          </a:p>
          <a:p>
            <a:pPr lvl="2"/>
            <a:r>
              <a:rPr lang="en-US" dirty="0" smtClean="0"/>
              <a:t>Teachers</a:t>
            </a:r>
          </a:p>
          <a:p>
            <a:pPr lvl="2"/>
            <a:r>
              <a:rPr lang="en-US" dirty="0" smtClean="0"/>
              <a:t>Pupil Personnel Professionals</a:t>
            </a:r>
          </a:p>
          <a:p>
            <a:pPr lvl="2"/>
            <a:r>
              <a:rPr lang="en-US" dirty="0" smtClean="0"/>
              <a:t>Administrators</a:t>
            </a:r>
          </a:p>
          <a:p>
            <a:pPr lvl="2"/>
            <a:r>
              <a:rPr lang="en-US" dirty="0" smtClean="0"/>
              <a:t>Parents</a:t>
            </a:r>
            <a:endParaRPr lang="en-US" dirty="0" smtClean="0"/>
          </a:p>
          <a:p>
            <a:pPr lvl="2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Odds and Ends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Timely Provision of Feedback</a:t>
            </a:r>
          </a:p>
          <a:p>
            <a:r>
              <a:rPr lang="en-US" dirty="0" smtClean="0"/>
              <a:t>Evaluator Training</a:t>
            </a:r>
          </a:p>
          <a:p>
            <a:r>
              <a:rPr lang="en-US" dirty="0" smtClean="0"/>
              <a:t>Training for Teachers</a:t>
            </a:r>
          </a:p>
          <a:p>
            <a:endParaRPr lang="en-US" dirty="0"/>
          </a:p>
          <a:p>
            <a:r>
              <a:rPr lang="en-US" dirty="0" smtClean="0"/>
              <a:t>This is new to everyone</a:t>
            </a:r>
          </a:p>
          <a:p>
            <a:r>
              <a:rPr lang="en-US" dirty="0" smtClean="0"/>
              <a:t>It is a work in progress</a:t>
            </a:r>
          </a:p>
          <a:p>
            <a:r>
              <a:rPr lang="en-US" b="1" u="sng" dirty="0" smtClean="0"/>
              <a:t>WE</a:t>
            </a:r>
            <a:r>
              <a:rPr lang="en-US" dirty="0" smtClean="0"/>
              <a:t> have to make it about growth-producing feedback and continuous improvement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5139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Odds and Ends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Timely Provision of Feedback</a:t>
            </a:r>
          </a:p>
          <a:p>
            <a:r>
              <a:rPr lang="en-US" dirty="0" smtClean="0"/>
              <a:t>Evaluator Training</a:t>
            </a:r>
          </a:p>
          <a:p>
            <a:r>
              <a:rPr lang="en-US" dirty="0" smtClean="0"/>
              <a:t>Training for Teachers</a:t>
            </a:r>
          </a:p>
          <a:p>
            <a:endParaRPr lang="en-US" dirty="0"/>
          </a:p>
          <a:p>
            <a:r>
              <a:rPr lang="en-US" dirty="0" smtClean="0"/>
              <a:t>This is new to everyone</a:t>
            </a:r>
          </a:p>
          <a:p>
            <a:r>
              <a:rPr lang="en-US" dirty="0" smtClean="0"/>
              <a:t>It is a work in progress</a:t>
            </a:r>
          </a:p>
          <a:p>
            <a:r>
              <a:rPr lang="en-US" b="1" u="sng" dirty="0" smtClean="0"/>
              <a:t>WE</a:t>
            </a:r>
            <a:r>
              <a:rPr lang="en-US" dirty="0" smtClean="0"/>
              <a:t> have to make it about growth-producing feedback and continuous improvement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28600" y="4267200"/>
            <a:ext cx="8534400" cy="1962307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8371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2286000" y="1394637"/>
            <a:ext cx="4572000" cy="4572000"/>
            <a:chOff x="2286000" y="1143000"/>
            <a:chExt cx="4572000" cy="4572000"/>
          </a:xfrm>
        </p:grpSpPr>
        <p:grpSp>
          <p:nvGrpSpPr>
            <p:cNvPr id="6" name="Group 5"/>
            <p:cNvGrpSpPr/>
            <p:nvPr/>
          </p:nvGrpSpPr>
          <p:grpSpPr>
            <a:xfrm>
              <a:off x="2286000" y="1143000"/>
              <a:ext cx="4572000" cy="4572000"/>
              <a:chOff x="2580773" y="1981200"/>
              <a:chExt cx="4572000" cy="4572000"/>
            </a:xfrm>
          </p:grpSpPr>
          <p:sp>
            <p:nvSpPr>
              <p:cNvPr id="2" name="Pie 1"/>
              <p:cNvSpPr>
                <a:spLocks noChangeAspect="1"/>
              </p:cNvSpPr>
              <p:nvPr/>
            </p:nvSpPr>
            <p:spPr>
              <a:xfrm>
                <a:off x="2580773" y="1981200"/>
                <a:ext cx="4572000" cy="4572000"/>
              </a:xfrm>
              <a:prstGeom prst="pi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" name="Pie 3"/>
              <p:cNvSpPr>
                <a:spLocks noChangeAspect="1"/>
              </p:cNvSpPr>
              <p:nvPr/>
            </p:nvSpPr>
            <p:spPr>
              <a:xfrm>
                <a:off x="2580773" y="1981200"/>
                <a:ext cx="4572000" cy="4572000"/>
              </a:xfrm>
              <a:prstGeom prst="pie">
                <a:avLst>
                  <a:gd name="adj1" fmla="val 20618651"/>
                  <a:gd name="adj2" fmla="val 3590396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" name="Pie 4"/>
              <p:cNvSpPr>
                <a:spLocks noChangeAspect="1"/>
              </p:cNvSpPr>
              <p:nvPr/>
            </p:nvSpPr>
            <p:spPr>
              <a:xfrm rot="4396026">
                <a:off x="2580773" y="1981200"/>
                <a:ext cx="4572000" cy="4572000"/>
              </a:xfrm>
              <a:prstGeom prst="pie">
                <a:avLst>
                  <a:gd name="adj1" fmla="val 11832728"/>
                  <a:gd name="adj2" fmla="val 1670304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7" name="TextBox 6"/>
            <p:cNvSpPr txBox="1"/>
            <p:nvPr/>
          </p:nvSpPr>
          <p:spPr>
            <a:xfrm>
              <a:off x="4572000" y="1752600"/>
              <a:ext cx="1981200" cy="132343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3200"/>
                </a:lnSpc>
              </a:pPr>
              <a:r>
                <a:rPr lang="en-US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20%</a:t>
              </a:r>
            </a:p>
            <a:p>
              <a:pPr algn="ctr">
                <a:lnSpc>
                  <a:spcPts val="3200"/>
                </a:lnSpc>
              </a:pPr>
              <a:r>
                <a:rPr lang="en-US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Student</a:t>
              </a:r>
              <a:br>
                <a:rPr lang="en-US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</a:br>
              <a:r>
                <a:rPr lang="en-US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Growth</a:t>
              </a:r>
              <a:endParaRPr lang="en-US" sz="3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800600" y="3379033"/>
              <a:ext cx="1981200" cy="96436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2800"/>
                </a:lnSpc>
              </a:pPr>
              <a:r>
                <a:rPr lang="en-US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20%</a:t>
              </a:r>
            </a:p>
            <a:p>
              <a:pPr algn="ctr">
                <a:lnSpc>
                  <a:spcPts val="2000"/>
                </a:lnSpc>
              </a:pPr>
              <a:r>
                <a:rPr lang="en-US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Student</a:t>
              </a:r>
              <a:br>
                <a:rPr lang="en-US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</a:br>
              <a:r>
                <a:rPr lang="en-US" sz="20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Achievement</a:t>
              </a:r>
              <a:endParaRPr lang="en-US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686050" y="3352800"/>
              <a:ext cx="211455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3200"/>
                </a:lnSpc>
              </a:pPr>
              <a:r>
                <a:rPr lang="en-US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60%</a:t>
              </a:r>
            </a:p>
            <a:p>
              <a:pPr algn="ctr">
                <a:lnSpc>
                  <a:spcPts val="3200"/>
                </a:lnSpc>
              </a:pPr>
              <a:r>
                <a:rPr lang="en-US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Multiple Measures</a:t>
              </a:r>
              <a:endParaRPr lang="en-US" sz="3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762000" y="381000"/>
            <a:ext cx="7696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20 + 20 + 60 =100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713470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00050" y="1371600"/>
            <a:ext cx="4572000" cy="4572000"/>
            <a:chOff x="2286000" y="1143000"/>
            <a:chExt cx="4572000" cy="4572000"/>
          </a:xfrm>
        </p:grpSpPr>
        <p:grpSp>
          <p:nvGrpSpPr>
            <p:cNvPr id="6" name="Group 5"/>
            <p:cNvGrpSpPr/>
            <p:nvPr/>
          </p:nvGrpSpPr>
          <p:grpSpPr>
            <a:xfrm>
              <a:off x="2286000" y="1143000"/>
              <a:ext cx="4572000" cy="4572000"/>
              <a:chOff x="2580773" y="1981200"/>
              <a:chExt cx="4572000" cy="4572000"/>
            </a:xfrm>
          </p:grpSpPr>
          <p:sp>
            <p:nvSpPr>
              <p:cNvPr id="2" name="Pie 1"/>
              <p:cNvSpPr>
                <a:spLocks noChangeAspect="1"/>
              </p:cNvSpPr>
              <p:nvPr/>
            </p:nvSpPr>
            <p:spPr>
              <a:xfrm>
                <a:off x="2580773" y="1981200"/>
                <a:ext cx="4572000" cy="4572000"/>
              </a:xfrm>
              <a:prstGeom prst="pi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" name="Pie 3"/>
              <p:cNvSpPr>
                <a:spLocks noChangeAspect="1"/>
              </p:cNvSpPr>
              <p:nvPr/>
            </p:nvSpPr>
            <p:spPr>
              <a:xfrm>
                <a:off x="2580773" y="1981200"/>
                <a:ext cx="4572000" cy="4572000"/>
              </a:xfrm>
              <a:prstGeom prst="pie">
                <a:avLst>
                  <a:gd name="adj1" fmla="val 20618651"/>
                  <a:gd name="adj2" fmla="val 3590396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" name="Pie 4"/>
              <p:cNvSpPr>
                <a:spLocks noChangeAspect="1"/>
              </p:cNvSpPr>
              <p:nvPr/>
            </p:nvSpPr>
            <p:spPr>
              <a:xfrm rot="4396026">
                <a:off x="2580773" y="1981200"/>
                <a:ext cx="4572000" cy="4572000"/>
              </a:xfrm>
              <a:prstGeom prst="pie">
                <a:avLst>
                  <a:gd name="adj1" fmla="val 11832728"/>
                  <a:gd name="adj2" fmla="val 1670304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7" name="TextBox 6"/>
            <p:cNvSpPr txBox="1"/>
            <p:nvPr/>
          </p:nvSpPr>
          <p:spPr>
            <a:xfrm>
              <a:off x="4572000" y="1752600"/>
              <a:ext cx="1981200" cy="132343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3200"/>
                </a:lnSpc>
              </a:pPr>
              <a:r>
                <a:rPr lang="en-US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20%</a:t>
              </a:r>
            </a:p>
            <a:p>
              <a:pPr algn="ctr">
                <a:lnSpc>
                  <a:spcPts val="3200"/>
                </a:lnSpc>
              </a:pPr>
              <a:r>
                <a:rPr lang="en-US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Student</a:t>
              </a:r>
              <a:br>
                <a:rPr lang="en-US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</a:br>
              <a:r>
                <a:rPr lang="en-US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Growth</a:t>
              </a:r>
              <a:endParaRPr lang="en-US" sz="3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800600" y="3379033"/>
              <a:ext cx="1981200" cy="96436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2800"/>
                </a:lnSpc>
              </a:pPr>
              <a:r>
                <a:rPr lang="en-US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20%</a:t>
              </a:r>
            </a:p>
            <a:p>
              <a:pPr algn="ctr">
                <a:lnSpc>
                  <a:spcPts val="2000"/>
                </a:lnSpc>
              </a:pPr>
              <a:r>
                <a:rPr lang="en-US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Student</a:t>
              </a:r>
              <a:br>
                <a:rPr lang="en-US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</a:br>
              <a:r>
                <a:rPr lang="en-US" sz="20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Achievement</a:t>
              </a:r>
              <a:endParaRPr lang="en-US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686050" y="3352800"/>
              <a:ext cx="211455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3200"/>
                </a:lnSpc>
              </a:pPr>
              <a:r>
                <a:rPr lang="en-US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60%</a:t>
              </a:r>
            </a:p>
            <a:p>
              <a:pPr algn="ctr">
                <a:lnSpc>
                  <a:spcPts val="3200"/>
                </a:lnSpc>
              </a:pPr>
              <a:r>
                <a:rPr lang="en-US" sz="32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Multiple Measures</a:t>
              </a:r>
              <a:endParaRPr lang="en-US" sz="3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762000" y="381000"/>
            <a:ext cx="7696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20 + 20 + 60 =100</a:t>
            </a:r>
            <a:endParaRPr lang="en-US" sz="4800" dirty="0"/>
          </a:p>
        </p:txBody>
      </p:sp>
      <p:sp>
        <p:nvSpPr>
          <p:cNvPr id="11" name="Rectangle 10"/>
          <p:cNvSpPr/>
          <p:nvPr/>
        </p:nvSpPr>
        <p:spPr>
          <a:xfrm>
            <a:off x="5829300" y="1378688"/>
            <a:ext cx="1828800" cy="914400"/>
          </a:xfrm>
          <a:prstGeom prst="rect">
            <a:avLst/>
          </a:prstGeom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943600" y="1454888"/>
            <a:ext cx="1600200" cy="83099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20 points</a:t>
            </a:r>
          </a:p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SLOs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829300" y="2293088"/>
            <a:ext cx="1828800" cy="9144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943600" y="2369288"/>
            <a:ext cx="1600200" cy="83099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20 points</a:t>
            </a:r>
          </a:p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LAT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829300" y="5036288"/>
            <a:ext cx="1828800" cy="914400"/>
          </a:xfrm>
          <a:prstGeom prst="rect">
            <a:avLst/>
          </a:prstGeom>
          <a:solidFill>
            <a:srgbClr val="00B0F0"/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943600" y="5112488"/>
            <a:ext cx="1600200" cy="83099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20 points</a:t>
            </a:r>
          </a:p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Stds 5, 6, 7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 rot="16200000">
            <a:off x="5372101" y="3664688"/>
            <a:ext cx="1828800" cy="914400"/>
          </a:xfrm>
          <a:prstGeom prst="rect">
            <a:avLst/>
          </a:prstGeom>
          <a:solidFill>
            <a:schemeClr val="accent3"/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791200" y="3733447"/>
            <a:ext cx="952500" cy="76944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20 pts</a:t>
            </a:r>
          </a:p>
          <a:p>
            <a:pPr algn="ctr"/>
            <a:r>
              <a:rPr lang="en-US" sz="2000" b="1" dirty="0" smtClean="0">
                <a:solidFill>
                  <a:schemeClr val="bg1"/>
                </a:solidFill>
              </a:rPr>
              <a:t>Formal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 rot="16200000">
            <a:off x="6286500" y="3664688"/>
            <a:ext cx="1828800" cy="914400"/>
          </a:xfrm>
          <a:prstGeom prst="rect">
            <a:avLst/>
          </a:prstGeom>
          <a:solidFill>
            <a:schemeClr val="accent3">
              <a:lumMod val="75000"/>
            </a:schemeClr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6743700" y="3733447"/>
            <a:ext cx="952502" cy="76944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20 pts</a:t>
            </a:r>
          </a:p>
          <a:p>
            <a:pPr algn="ctr"/>
            <a:r>
              <a:rPr lang="en-US" sz="2000" b="1" dirty="0" smtClean="0">
                <a:solidFill>
                  <a:schemeClr val="bg1"/>
                </a:solidFill>
              </a:rPr>
              <a:t>minis</a:t>
            </a:r>
            <a:endParaRPr 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8075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62000" y="381000"/>
            <a:ext cx="7696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20 + 20 + 60 =100</a:t>
            </a:r>
            <a:endParaRPr lang="en-US" sz="4800" dirty="0"/>
          </a:p>
        </p:txBody>
      </p:sp>
      <p:sp>
        <p:nvSpPr>
          <p:cNvPr id="11" name="Rectangle 10"/>
          <p:cNvSpPr/>
          <p:nvPr/>
        </p:nvSpPr>
        <p:spPr>
          <a:xfrm>
            <a:off x="3695698" y="1371600"/>
            <a:ext cx="1828800" cy="914400"/>
          </a:xfrm>
          <a:prstGeom prst="rect">
            <a:avLst/>
          </a:prstGeom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809998" y="1447800"/>
            <a:ext cx="1600200" cy="83099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20 points</a:t>
            </a:r>
          </a:p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SLOs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695698" y="2286000"/>
            <a:ext cx="1828800" cy="9144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809998" y="2362200"/>
            <a:ext cx="1600200" cy="83099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20 points</a:t>
            </a:r>
          </a:p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LAT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695698" y="5029200"/>
            <a:ext cx="1828800" cy="914400"/>
          </a:xfrm>
          <a:prstGeom prst="rect">
            <a:avLst/>
          </a:prstGeom>
          <a:solidFill>
            <a:srgbClr val="00B0F0"/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809998" y="5105400"/>
            <a:ext cx="1600200" cy="83099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20 points</a:t>
            </a:r>
          </a:p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Stds 5, 6, 7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 rot="16200000">
            <a:off x="3238499" y="3657600"/>
            <a:ext cx="1828800" cy="914400"/>
          </a:xfrm>
          <a:prstGeom prst="rect">
            <a:avLst/>
          </a:prstGeom>
          <a:solidFill>
            <a:schemeClr val="accent3"/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3657598" y="3726359"/>
            <a:ext cx="952500" cy="76944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20 pts</a:t>
            </a:r>
          </a:p>
          <a:p>
            <a:pPr algn="ctr"/>
            <a:r>
              <a:rPr lang="en-US" sz="2000" b="1" dirty="0" smtClean="0">
                <a:solidFill>
                  <a:schemeClr val="bg1"/>
                </a:solidFill>
              </a:rPr>
              <a:t>Formal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 rot="16200000">
            <a:off x="4152898" y="3657600"/>
            <a:ext cx="1828800" cy="914400"/>
          </a:xfrm>
          <a:prstGeom prst="rect">
            <a:avLst/>
          </a:prstGeom>
          <a:solidFill>
            <a:schemeClr val="accent3">
              <a:lumMod val="75000"/>
            </a:schemeClr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610098" y="3726359"/>
            <a:ext cx="952502" cy="76944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20 pts</a:t>
            </a:r>
          </a:p>
          <a:p>
            <a:pPr algn="ctr"/>
            <a:r>
              <a:rPr lang="en-US" sz="2000" b="1" dirty="0" smtClean="0">
                <a:solidFill>
                  <a:schemeClr val="bg1"/>
                </a:solidFill>
              </a:rPr>
              <a:t>minis</a:t>
            </a:r>
            <a:endParaRPr 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96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14400" y="685800"/>
            <a:ext cx="4572000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400" b="1" dirty="0" smtClean="0"/>
              <a:t>60 Points for Multiple Measures</a:t>
            </a:r>
          </a:p>
          <a:p>
            <a:pPr marL="285750" indent="-28575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400" dirty="0" smtClean="0"/>
              <a:t>Evidence collected throughout the school year</a:t>
            </a:r>
          </a:p>
          <a:p>
            <a:pPr marL="285750" indent="-28575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400" dirty="0" smtClean="0"/>
              <a:t>Teacher submits evidence</a:t>
            </a:r>
          </a:p>
          <a:p>
            <a:pPr marL="285750" indent="-28575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400" dirty="0" smtClean="0"/>
              <a:t>Administrator collects evidence from observation</a:t>
            </a:r>
          </a:p>
          <a:p>
            <a:pPr marL="742950" lvl="1" indent="-28575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400" dirty="0" smtClean="0"/>
              <a:t>T</a:t>
            </a:r>
            <a:r>
              <a:rPr lang="en-US" sz="2400" dirty="0" smtClean="0"/>
              <a:t>hree to six mini-observations (at least six for probationary teachers)</a:t>
            </a:r>
            <a:endParaRPr lang="en-US" sz="2400" dirty="0" smtClean="0"/>
          </a:p>
          <a:p>
            <a:pPr marL="742950" lvl="1" indent="-28575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400" dirty="0" smtClean="0"/>
              <a:t>One formal</a:t>
            </a:r>
            <a:r>
              <a:rPr lang="en-US" sz="2400" dirty="0" smtClean="0"/>
              <a:t> </a:t>
            </a:r>
            <a:r>
              <a:rPr lang="en-US" sz="2400" dirty="0" smtClean="0"/>
              <a:t>observation (including pre and post-conference</a:t>
            </a:r>
            <a:r>
              <a:rPr lang="en-US" sz="2400" dirty="0" smtClean="0"/>
              <a:t>)</a:t>
            </a:r>
            <a:endParaRPr lang="en-US" sz="2400" dirty="0" smtClean="0"/>
          </a:p>
          <a:p>
            <a:pPr marL="742950" lvl="1" indent="-285750">
              <a:spcAft>
                <a:spcPts val="1200"/>
              </a:spcAft>
              <a:buFont typeface="Arial" pitchFamily="34" charset="0"/>
              <a:buChar char="•"/>
            </a:pP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6400800" y="2491563"/>
            <a:ext cx="1828800" cy="914400"/>
          </a:xfrm>
          <a:prstGeom prst="rect">
            <a:avLst/>
          </a:prstGeom>
          <a:solidFill>
            <a:srgbClr val="00B0F0"/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515100" y="2567763"/>
            <a:ext cx="1600200" cy="83099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20 points</a:t>
            </a:r>
          </a:p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Stds 5, 6, 7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 rot="16200000">
            <a:off x="5943601" y="1119963"/>
            <a:ext cx="1828800" cy="914400"/>
          </a:xfrm>
          <a:prstGeom prst="rect">
            <a:avLst/>
          </a:prstGeom>
          <a:solidFill>
            <a:schemeClr val="accent3"/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362700" y="1188722"/>
            <a:ext cx="952500" cy="76944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20 pts</a:t>
            </a:r>
          </a:p>
          <a:p>
            <a:pPr algn="ctr"/>
            <a:r>
              <a:rPr lang="en-US" sz="2000" b="1" dirty="0" smtClean="0">
                <a:solidFill>
                  <a:schemeClr val="bg1"/>
                </a:solidFill>
              </a:rPr>
              <a:t>Formal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 rot="16200000">
            <a:off x="6858000" y="1119963"/>
            <a:ext cx="1828800" cy="914400"/>
          </a:xfrm>
          <a:prstGeom prst="rect">
            <a:avLst/>
          </a:prstGeom>
          <a:solidFill>
            <a:schemeClr val="accent3">
              <a:lumMod val="75000"/>
            </a:schemeClr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315200" y="1188722"/>
            <a:ext cx="952502" cy="76944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20 pts</a:t>
            </a:r>
          </a:p>
          <a:p>
            <a:pPr algn="ctr"/>
            <a:r>
              <a:rPr lang="en-US" sz="2000" b="1" dirty="0" smtClean="0">
                <a:solidFill>
                  <a:schemeClr val="bg1"/>
                </a:solidFill>
              </a:rPr>
              <a:t>minis</a:t>
            </a:r>
            <a:endParaRPr 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0215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14400" y="685800"/>
            <a:ext cx="4572000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400" b="1" dirty="0" smtClean="0"/>
              <a:t>60 Points for Multiple Measures</a:t>
            </a:r>
          </a:p>
          <a:p>
            <a:pPr marL="285750" indent="-28575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400" dirty="0" smtClean="0"/>
              <a:t>Collected evidence gets sorted according to the 7 NYS Teaching </a:t>
            </a:r>
            <a:r>
              <a:rPr lang="en-US" sz="2400" dirty="0" smtClean="0"/>
              <a:t>Standards</a:t>
            </a:r>
          </a:p>
          <a:p>
            <a:pPr marL="285750" indent="-28575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400" dirty="0" smtClean="0"/>
              <a:t>20 Points from formal observation</a:t>
            </a:r>
          </a:p>
          <a:p>
            <a:pPr marL="285750" indent="-28575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400" dirty="0" smtClean="0"/>
              <a:t>20 points from mini-observations</a:t>
            </a:r>
          </a:p>
          <a:p>
            <a:pPr marL="285750" indent="-28575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400" dirty="0" smtClean="0"/>
              <a:t>20 points from Standards 5,6,7</a:t>
            </a:r>
            <a:endParaRPr lang="en-US" sz="2400" dirty="0" smtClean="0"/>
          </a:p>
          <a:p>
            <a:pPr marL="285750" indent="-28575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400" dirty="0"/>
              <a:t>C</a:t>
            </a:r>
            <a:r>
              <a:rPr lang="en-US" sz="2400" dirty="0" smtClean="0"/>
              <a:t>ollected </a:t>
            </a:r>
            <a:r>
              <a:rPr lang="en-US" sz="2400" dirty="0" smtClean="0"/>
              <a:t>evidence is compared to the NYSUT Professional Practice Rubric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6400800" y="2491563"/>
            <a:ext cx="1828800" cy="914400"/>
          </a:xfrm>
          <a:prstGeom prst="rect">
            <a:avLst/>
          </a:prstGeom>
          <a:solidFill>
            <a:srgbClr val="00B0F0"/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515100" y="2567763"/>
            <a:ext cx="1600200" cy="83099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20 points</a:t>
            </a:r>
          </a:p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Stds 5, 6, 7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 rot="16200000">
            <a:off x="5943601" y="1119963"/>
            <a:ext cx="1828800" cy="914400"/>
          </a:xfrm>
          <a:prstGeom prst="rect">
            <a:avLst/>
          </a:prstGeom>
          <a:solidFill>
            <a:schemeClr val="accent3"/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362700" y="1188722"/>
            <a:ext cx="952500" cy="76944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20 pts</a:t>
            </a:r>
          </a:p>
          <a:p>
            <a:pPr algn="ctr"/>
            <a:r>
              <a:rPr lang="en-US" sz="2000" b="1" dirty="0" smtClean="0">
                <a:solidFill>
                  <a:schemeClr val="bg1"/>
                </a:solidFill>
              </a:rPr>
              <a:t>Formal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 rot="16200000">
            <a:off x="6858000" y="1119963"/>
            <a:ext cx="1828800" cy="914400"/>
          </a:xfrm>
          <a:prstGeom prst="rect">
            <a:avLst/>
          </a:prstGeom>
          <a:solidFill>
            <a:schemeClr val="accent3">
              <a:lumMod val="75000"/>
            </a:schemeClr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315200" y="1188722"/>
            <a:ext cx="952502" cy="76944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20 pts</a:t>
            </a:r>
          </a:p>
          <a:p>
            <a:pPr algn="ctr"/>
            <a:r>
              <a:rPr lang="en-US" sz="2000" b="1" dirty="0" smtClean="0">
                <a:solidFill>
                  <a:schemeClr val="bg1"/>
                </a:solidFill>
              </a:rPr>
              <a:t>minis</a:t>
            </a:r>
            <a:endParaRPr 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302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14400" y="685800"/>
            <a:ext cx="457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400" b="1" dirty="0" smtClean="0"/>
              <a:t>60 Points for Multiple </a:t>
            </a:r>
            <a:r>
              <a:rPr lang="en-US" sz="2400" b="1" dirty="0" smtClean="0"/>
              <a:t>Measures</a:t>
            </a:r>
            <a:endParaRPr lang="en-US" sz="2400" b="1" dirty="0" smtClean="0"/>
          </a:p>
        </p:txBody>
      </p:sp>
      <p:sp>
        <p:nvSpPr>
          <p:cNvPr id="12" name="Rectangle 11"/>
          <p:cNvSpPr/>
          <p:nvPr/>
        </p:nvSpPr>
        <p:spPr>
          <a:xfrm>
            <a:off x="914400" y="5257800"/>
            <a:ext cx="1828800" cy="914400"/>
          </a:xfrm>
          <a:prstGeom prst="rect">
            <a:avLst/>
          </a:prstGeom>
          <a:solidFill>
            <a:srgbClr val="00B0F0"/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28700" y="5334000"/>
            <a:ext cx="1600200" cy="83099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20 points</a:t>
            </a:r>
          </a:p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Stds 5, 6, 7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 rot="16200000">
            <a:off x="457201" y="3886200"/>
            <a:ext cx="1828800" cy="914400"/>
          </a:xfrm>
          <a:prstGeom prst="rect">
            <a:avLst/>
          </a:prstGeom>
          <a:solidFill>
            <a:schemeClr val="accent3"/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876300" y="3954959"/>
            <a:ext cx="952500" cy="76944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20 pts</a:t>
            </a:r>
          </a:p>
          <a:p>
            <a:pPr algn="ctr"/>
            <a:r>
              <a:rPr lang="en-US" sz="2000" b="1" dirty="0" smtClean="0">
                <a:solidFill>
                  <a:schemeClr val="bg1"/>
                </a:solidFill>
              </a:rPr>
              <a:t>Formal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 rot="16200000">
            <a:off x="1371600" y="3886200"/>
            <a:ext cx="1828800" cy="914400"/>
          </a:xfrm>
          <a:prstGeom prst="rect">
            <a:avLst/>
          </a:prstGeom>
          <a:solidFill>
            <a:schemeClr val="accent3">
              <a:lumMod val="75000"/>
            </a:schemeClr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828800" y="3954959"/>
            <a:ext cx="952502" cy="76944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20 pts</a:t>
            </a:r>
          </a:p>
          <a:p>
            <a:pPr algn="ctr"/>
            <a:r>
              <a:rPr lang="en-US" sz="2000" b="1" dirty="0" smtClean="0">
                <a:solidFill>
                  <a:schemeClr val="bg1"/>
                </a:solidFill>
              </a:rPr>
              <a:t>minis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400800" y="2491563"/>
            <a:ext cx="1828800" cy="914400"/>
          </a:xfrm>
          <a:prstGeom prst="rect">
            <a:avLst/>
          </a:prstGeom>
          <a:solidFill>
            <a:srgbClr val="00B0F0"/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6515100" y="2567763"/>
            <a:ext cx="1600200" cy="83099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20 points</a:t>
            </a:r>
          </a:p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Stds 5, 6, 7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 rot="16200000">
            <a:off x="5943601" y="1119963"/>
            <a:ext cx="1828800" cy="914400"/>
          </a:xfrm>
          <a:prstGeom prst="rect">
            <a:avLst/>
          </a:prstGeom>
          <a:solidFill>
            <a:schemeClr val="accent3"/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6362700" y="1188722"/>
            <a:ext cx="952500" cy="76944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20 pts</a:t>
            </a:r>
          </a:p>
          <a:p>
            <a:pPr algn="ctr"/>
            <a:r>
              <a:rPr lang="en-US" sz="2000" b="1" dirty="0" smtClean="0">
                <a:solidFill>
                  <a:schemeClr val="bg1"/>
                </a:solidFill>
              </a:rPr>
              <a:t>Formal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 rot="16200000">
            <a:off x="6858000" y="1119963"/>
            <a:ext cx="1828800" cy="914400"/>
          </a:xfrm>
          <a:prstGeom prst="rect">
            <a:avLst/>
          </a:prstGeom>
          <a:solidFill>
            <a:schemeClr val="accent3">
              <a:lumMod val="75000"/>
            </a:schemeClr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7315200" y="1188722"/>
            <a:ext cx="952502" cy="76944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20 pts</a:t>
            </a:r>
          </a:p>
          <a:p>
            <a:pPr algn="ctr"/>
            <a:r>
              <a:rPr lang="en-US" sz="2000" b="1" dirty="0" smtClean="0">
                <a:solidFill>
                  <a:schemeClr val="bg1"/>
                </a:solidFill>
              </a:rPr>
              <a:t>minis</a:t>
            </a:r>
            <a:endParaRPr 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1910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14400" y="685800"/>
            <a:ext cx="4572000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400" b="1" dirty="0" smtClean="0"/>
              <a:t>60 Points for Multiple Measures</a:t>
            </a:r>
          </a:p>
          <a:p>
            <a:pPr marL="285750" indent="-28575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400" dirty="0"/>
              <a:t>Levels on the rubric </a:t>
            </a:r>
            <a:r>
              <a:rPr lang="en-US" sz="2400" dirty="0" smtClean="0"/>
              <a:t>come from the collected or submitted evidence</a:t>
            </a:r>
            <a:endParaRPr lang="en-US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3986550"/>
              </p:ext>
            </p:extLst>
          </p:nvPr>
        </p:nvGraphicFramePr>
        <p:xfrm>
          <a:off x="685800" y="3505200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1.1a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600" dirty="0" smtClean="0"/>
                        <a:t>Hdjkfh jewklqfj fkwfj jgklrgj rjgk gh rlkgh klgh kjtr fjlafja itugj</a:t>
                      </a:r>
                      <a:endParaRPr lang="en-US" sz="6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600" dirty="0" smtClean="0"/>
                        <a:t>Hdjkfh jewklqfj fkwfj jgklrgj rjgk gh rlkgh klgh kjtr fjlafja itugj</a:t>
                      </a:r>
                    </a:p>
                    <a:p>
                      <a:endParaRPr lang="en-US" sz="6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600" dirty="0" smtClean="0"/>
                        <a:t>Hdjkfh jewklqfj fkwfj jgklrgj rjgk gh rlkgh klgh kjtr fjlafja itugj</a:t>
                      </a:r>
                      <a:endParaRPr lang="en-US" sz="6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600" dirty="0" smtClean="0"/>
                        <a:t>Hdjkfh jewklqfj fkwfj jgklrgj rjgk gh rlkgh klgh kjtr fjlafja itugj</a:t>
                      </a:r>
                      <a:endParaRPr lang="en-US" sz="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1.1b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600" dirty="0" smtClean="0"/>
                        <a:t>Hdjkfh jewklqfj fkwfj jgklrgj rjgk gh rlkgh klgh kjtr fjlafja itugj</a:t>
                      </a:r>
                      <a:endParaRPr lang="en-US" sz="6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600" dirty="0" smtClean="0"/>
                        <a:t>Hdjkfh jewklqfj fkwfj jgklrgj rjgk gh rlkgh klgh kjtr fjlafja itugj</a:t>
                      </a:r>
                      <a:endParaRPr lang="en-US" sz="6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600" dirty="0" smtClean="0"/>
                        <a:t>Hdjkfh jewklqfj fkwfj jgklrgj rjgk gh rlkgh klgh kjtr fjlafja itugj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600" dirty="0" smtClean="0"/>
                        <a:t>Hdjkfh jewklqfj fkwfj jgklrgj rjgk gh rlkgh klgh kjtr fjlafja itugj</a:t>
                      </a:r>
                      <a:endParaRPr lang="en-US" sz="6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1.1c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600" dirty="0" smtClean="0"/>
                        <a:t>Hdjkfh jewklqfj fkwfj jgklrgj rjgk gh rlkgh klgh kjtr fjlafja itugj</a:t>
                      </a:r>
                      <a:endParaRPr lang="en-US" sz="6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600" dirty="0" smtClean="0"/>
                        <a:t>Hdjkfh jewklqfj fkwfj jgklrgj rjgk gh rlkgh klgh kjtr fjlafja itugj</a:t>
                      </a:r>
                      <a:endParaRPr lang="en-US" sz="6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600" dirty="0" smtClean="0"/>
                        <a:t>Hdjkfh jewklqfj fkwfj jgklrgj rjgk gh rlkgh klgh kjtr fjlafja itugj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600" dirty="0" smtClean="0"/>
                        <a:t>Hdjkfh jewklqfj fkwfj jgklrgj rjgk gh rlkgh klgh kjtr fjlafja itugj</a:t>
                      </a:r>
                      <a:endParaRPr lang="en-US" sz="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1.1d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600" dirty="0" smtClean="0"/>
                        <a:t>Hdjkfh jewklqfj fkwfj jgklrgj rjgk gh rlkgh klgh kjtr fjlafja itugj</a:t>
                      </a:r>
                      <a:endParaRPr lang="en-US" sz="6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600" dirty="0" smtClean="0"/>
                        <a:t>Hdjkfh jewklqfj fkwfj jgklrgj rjgk gh rlkgh klgh kjtr fjlafja itugj</a:t>
                      </a:r>
                      <a:endParaRPr lang="en-US" sz="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600" dirty="0" smtClean="0"/>
                        <a:t>Hdjkfh jewklqfj fkwfj jgklrgj rjgk gh rlkgh klgh kjtr fjlafja itugj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600" dirty="0" smtClean="0"/>
                        <a:t>Hdjkfh jewklqfj fkwfj jgklrgj rjgk gh rlkgh klgh kjtr fjlafja itugj</a:t>
                      </a:r>
                      <a:endParaRPr lang="en-US" sz="6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638800" y="38670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n-US" sz="2000" b="1" dirty="0" smtClean="0"/>
              <a:t>4</a:t>
            </a:r>
            <a:endParaRPr lang="en-US" sz="20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5638800" y="46290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n-US" sz="2000" b="1" dirty="0" smtClean="0"/>
              <a:t>4</a:t>
            </a:r>
            <a:endParaRPr lang="en-US" sz="20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4419600" y="4219545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n-US" sz="2000" b="1" dirty="0" smtClean="0"/>
              <a:t>3</a:t>
            </a:r>
            <a:endParaRPr lang="en-US" sz="20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3234732" y="495300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n-US" sz="2000" b="1" dirty="0" smtClean="0"/>
              <a:t>2</a:t>
            </a:r>
            <a:endParaRPr lang="en-US" sz="2000" b="1" dirty="0"/>
          </a:p>
        </p:txBody>
      </p:sp>
      <p:sp>
        <p:nvSpPr>
          <p:cNvPr id="14" name="Rectangle 13"/>
          <p:cNvSpPr/>
          <p:nvPr/>
        </p:nvSpPr>
        <p:spPr>
          <a:xfrm>
            <a:off x="6400800" y="2491563"/>
            <a:ext cx="1828800" cy="914400"/>
          </a:xfrm>
          <a:prstGeom prst="rect">
            <a:avLst/>
          </a:prstGeom>
          <a:solidFill>
            <a:srgbClr val="00B0F0"/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515100" y="2567763"/>
            <a:ext cx="1600200" cy="83099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20 points</a:t>
            </a:r>
          </a:p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Stds 5, 6, 7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 rot="16200000">
            <a:off x="5943601" y="1119963"/>
            <a:ext cx="1828800" cy="914400"/>
          </a:xfrm>
          <a:prstGeom prst="rect">
            <a:avLst/>
          </a:prstGeom>
          <a:solidFill>
            <a:schemeClr val="accent3"/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6362700" y="1188722"/>
            <a:ext cx="952500" cy="76944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20 pts</a:t>
            </a:r>
          </a:p>
          <a:p>
            <a:pPr algn="ctr"/>
            <a:r>
              <a:rPr lang="en-US" sz="2000" b="1" dirty="0" smtClean="0">
                <a:solidFill>
                  <a:schemeClr val="bg1"/>
                </a:solidFill>
              </a:rPr>
              <a:t>Formal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 rot="16200000">
            <a:off x="6858000" y="1119963"/>
            <a:ext cx="1828800" cy="914400"/>
          </a:xfrm>
          <a:prstGeom prst="rect">
            <a:avLst/>
          </a:prstGeom>
          <a:solidFill>
            <a:schemeClr val="accent3">
              <a:lumMod val="75000"/>
            </a:schemeClr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7315200" y="1188722"/>
            <a:ext cx="952502" cy="76944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20 pts</a:t>
            </a:r>
          </a:p>
          <a:p>
            <a:pPr algn="ctr"/>
            <a:r>
              <a:rPr lang="en-US" sz="2000" b="1" dirty="0" smtClean="0">
                <a:solidFill>
                  <a:schemeClr val="bg1"/>
                </a:solidFill>
              </a:rPr>
              <a:t>minis</a:t>
            </a:r>
            <a:endParaRPr 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9807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855</Words>
  <Application>Microsoft Office PowerPoint</Application>
  <PresentationFormat>On-screen Show (4:3)</PresentationFormat>
  <Paragraphs>209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Cazenovia Central School District</vt:lpstr>
      <vt:lpstr>Committee Work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Odds and Ends</vt:lpstr>
      <vt:lpstr>Odds and Ends</vt:lpstr>
      <vt:lpstr>Odds and Ends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jcraig</dc:creator>
  <cp:lastModifiedBy>jcraig</cp:lastModifiedBy>
  <cp:revision>34</cp:revision>
  <cp:lastPrinted>2012-05-02T11:36:01Z</cp:lastPrinted>
  <dcterms:created xsi:type="dcterms:W3CDTF">2012-04-03T14:26:05Z</dcterms:created>
  <dcterms:modified xsi:type="dcterms:W3CDTF">2012-08-01T21:04:47Z</dcterms:modified>
</cp:coreProperties>
</file>