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6" r:id="rId2"/>
    <p:sldId id="279" r:id="rId3"/>
    <p:sldId id="275" r:id="rId4"/>
    <p:sldId id="281" r:id="rId5"/>
    <p:sldId id="276" r:id="rId6"/>
    <p:sldId id="283" r:id="rId7"/>
    <p:sldId id="274" r:id="rId8"/>
    <p:sldId id="284" r:id="rId9"/>
    <p:sldId id="287" r:id="rId10"/>
    <p:sldId id="288" r:id="rId11"/>
    <p:sldId id="289" r:id="rId12"/>
    <p:sldId id="29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7070" autoAdjust="0"/>
  </p:normalViewPr>
  <p:slideViewPr>
    <p:cSldViewPr>
      <p:cViewPr>
        <p:scale>
          <a:sx n="80" d="100"/>
          <a:sy n="80" d="100"/>
        </p:scale>
        <p:origin x="-774" y="-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A5ABE-EFE8-4F88-B689-0918F380871F}" type="datetimeFigureOut">
              <a:rPr lang="en-US" smtClean="0"/>
              <a:pPr/>
              <a:t>2/29/2012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83A21-4EEB-4075-9139-0B274C97F8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15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  <a:prstGeom prst="rect">
            <a:avLst/>
          </a:prstGeom>
        </p:spPr>
        <p:txBody>
          <a:bodyPr anchor="b"/>
          <a:lstStyle>
            <a:lvl1pPr algn="l">
              <a:defRPr sz="2400" smtClean="0"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A8CE5C6-6CE9-4AFE-8D7C-4C709205AD14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2/29/2012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dirty="0" smtClean="0">
                <a:solidFill>
                  <a:schemeClr val="accent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873624"/>
                </a:solidFill>
              </a:rPr>
              <a:t>Developed by TLS, Inc.  NYSUT Rubrics</a:t>
            </a:r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5246BAB-541A-4F4B-BC3B-33D77DD28D81}" type="slidenum">
              <a:rPr lang="en-US">
                <a:solidFill>
                  <a:srgbClr val="873624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8736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123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6838" y="6778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CB45C4C7-8875-43F6-87FB-9A6F1A141FF6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2/29/2012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Developed by TLS, Inc.  NYSUT Rubrics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525" y="1655763"/>
            <a:ext cx="13319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270A9FB-0727-4730-9271-62F25BC7064C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10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6838" y="6778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47A2CAA-04D6-4CAD-8B2F-F31D3BBBA0B0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2/29/2012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Developed by TLS, Inc.  NYSUT Rubrics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525" y="1655763"/>
            <a:ext cx="13319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E18C630-6E68-4AF8-853A-D0F6D20E4640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60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2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6838" y="6778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6EE4602-53C1-495E-B40A-7CE37029E672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2/29/2012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Developed by TLS, Inc.  NYSUT Rubrics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525" y="1655763"/>
            <a:ext cx="13319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6CF93D0-CFF9-4240-8156-5B9511B2D900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03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0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86838" y="6778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13706BB-AA35-4835-B137-D4E6C68AAAAD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2/29/2012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Developed by TLS, Inc.  NYSUT Rubrics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788525" y="1655763"/>
            <a:ext cx="13319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DE4EEA8-627C-4869-B581-4DAE1F46538C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634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86838" y="6778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C7F64A2-C9B7-4C7C-8FD6-C23BAF68ADDC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2/29/2012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Developed by TLS, Inc.  NYSUT Rubrics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788525" y="1655763"/>
            <a:ext cx="13319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402BCB8-5C11-40C0-984B-66FA3CD823ED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24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86838" y="6778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A7839C9-2A7D-4FD9-9E48-DDAD8065E9AE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2/29/2012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9788525" y="1655763"/>
            <a:ext cx="13319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E7E44AC-54EF-432A-A2CD-4EFE90D94AEE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067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>
          <a:xfrm>
            <a:off x="8986838" y="6778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5054BFE-1805-4CAC-BAEC-B6431FA7A145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2/29/2012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9788525" y="1655763"/>
            <a:ext cx="13319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51D9552-6938-4FA8-B3E7-7FE87837DDDD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dirty="0"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Developed by TLS, Inc.  NYSUT Rubrics</a:t>
            </a:r>
          </a:p>
        </p:txBody>
      </p:sp>
    </p:spTree>
    <p:extLst>
      <p:ext uri="{BB962C8B-B14F-4D97-AF65-F5344CB8AC3E}">
        <p14:creationId xmlns:p14="http://schemas.microsoft.com/office/powerpoint/2010/main" val="364978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>
          <a:xfrm>
            <a:off x="8986838" y="6778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B49BBDB-83DE-4814-A506-16FA77CAC0DA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2/29/2012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dirty="0"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</a:rPr>
              <a:t>Developed by TLS, Inc.  NYSUT Rubrics</a:t>
            </a:r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88525" y="1655763"/>
            <a:ext cx="13319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CD6B442-6CA3-465B-AA32-3CF5FA997902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1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2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5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56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57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200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 userDrawn="1"/>
        </p:nvSpPr>
        <p:spPr>
          <a:xfrm>
            <a:off x="4649788" y="-349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340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SLOs.pptx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SLOs.pptx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SLOs.pptx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70438" y="3600450"/>
            <a:ext cx="3187700" cy="2381250"/>
          </a:xfrm>
        </p:spPr>
        <p:txBody>
          <a:bodyPr/>
          <a:lstStyle/>
          <a:p>
            <a:r>
              <a:rPr lang="en-US" sz="2400" dirty="0" smtClean="0">
                <a:solidFill>
                  <a:srgbClr val="404040"/>
                </a:solidFill>
              </a:rPr>
              <a:t/>
            </a:r>
            <a:br>
              <a:rPr lang="en-US" sz="2400" dirty="0" smtClean="0">
                <a:solidFill>
                  <a:srgbClr val="404040"/>
                </a:solidFill>
              </a:rPr>
            </a:br>
            <a:r>
              <a:rPr lang="en-US" sz="2400" dirty="0" smtClean="0">
                <a:solidFill>
                  <a:srgbClr val="404040"/>
                </a:solidFill>
              </a:rPr>
              <a:t>OCM BOCES</a:t>
            </a:r>
            <a:endParaRPr lang="en-US" sz="2000" dirty="0" smtClean="0">
              <a:solidFill>
                <a:srgbClr val="40404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70438" y="176213"/>
            <a:ext cx="3187700" cy="2027237"/>
          </a:xfrm>
        </p:spPr>
        <p:txBody>
          <a:bodyPr>
            <a:normAutofit lnSpcReduction="10000"/>
          </a:bodyPr>
          <a:lstStyle/>
          <a:p>
            <a:pPr>
              <a:buClr>
                <a:srgbClr val="404040"/>
              </a:buClr>
              <a:buFont typeface="Arial" charset="0"/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APPR Regulations</a:t>
            </a:r>
          </a:p>
          <a:p>
            <a:pPr>
              <a:buClr>
                <a:srgbClr val="404040"/>
              </a:buClr>
              <a:buFont typeface="Arial" charset="0"/>
              <a:buNone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>
              <a:buClr>
                <a:srgbClr val="404040"/>
              </a:buClr>
              <a:buFont typeface="Arial" charset="0"/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“revised” February 2012 (pending NYS budget)</a:t>
            </a:r>
          </a:p>
        </p:txBody>
      </p:sp>
    </p:spTree>
    <p:extLst>
      <p:ext uri="{BB962C8B-B14F-4D97-AF65-F5344CB8AC3E}">
        <p14:creationId xmlns:p14="http://schemas.microsoft.com/office/powerpoint/2010/main" val="360896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027113"/>
            <a:ext cx="5781675" cy="573087"/>
          </a:xfrm>
        </p:spPr>
        <p:txBody>
          <a:bodyPr/>
          <a:lstStyle/>
          <a:p>
            <a:r>
              <a:rPr lang="en-US" dirty="0" smtClean="0"/>
              <a:t>Points: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2000" b="1" dirty="0" smtClean="0">
                <a:solidFill>
                  <a:prstClr val="white"/>
                </a:solidFill>
              </a:rPr>
              <a:t>APPR</a:t>
            </a:r>
            <a:endParaRPr lang="en-US" sz="2000" b="1" dirty="0">
              <a:solidFill>
                <a:prstClr val="white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7678"/>
            <a:ext cx="2057400" cy="2535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24253" y="3322638"/>
            <a:ext cx="2385747" cy="639762"/>
          </a:xfrm>
        </p:spPr>
        <p:txBody>
          <a:bodyPr/>
          <a:lstStyle/>
          <a:p>
            <a:pPr algn="r"/>
            <a:r>
              <a:rPr lang="en-US" dirty="0" smtClean="0"/>
              <a:t>60 points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6096000" y="1143000"/>
            <a:ext cx="2670048" cy="2835797"/>
          </a:xfrm>
        </p:spPr>
        <p:txBody>
          <a:bodyPr/>
          <a:lstStyle/>
          <a:p>
            <a:r>
              <a:rPr lang="en-US" dirty="0" smtClean="0"/>
              <a:t>Could all be from the rubric</a:t>
            </a:r>
            <a:endParaRPr lang="en-US" dirty="0"/>
          </a:p>
        </p:txBody>
      </p:sp>
      <p:sp>
        <p:nvSpPr>
          <p:cNvPr id="7" name="Left Brace 6"/>
          <p:cNvSpPr/>
          <p:nvPr/>
        </p:nvSpPr>
        <p:spPr>
          <a:xfrm>
            <a:off x="3962400" y="1219200"/>
            <a:ext cx="1970184" cy="5029200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35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027113"/>
            <a:ext cx="5781675" cy="573087"/>
          </a:xfrm>
        </p:spPr>
        <p:txBody>
          <a:bodyPr/>
          <a:lstStyle/>
          <a:p>
            <a:r>
              <a:rPr lang="en-US" dirty="0" smtClean="0"/>
              <a:t>Points: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2000" b="1" dirty="0" smtClean="0">
                <a:solidFill>
                  <a:prstClr val="white"/>
                </a:solidFill>
              </a:rPr>
              <a:t>APPR</a:t>
            </a:r>
            <a:endParaRPr lang="en-US" sz="2000" b="1" dirty="0">
              <a:solidFill>
                <a:prstClr val="white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7678"/>
            <a:ext cx="2057400" cy="2535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32461" y="2175680"/>
            <a:ext cx="2385747" cy="639762"/>
          </a:xfrm>
        </p:spPr>
        <p:txBody>
          <a:bodyPr/>
          <a:lstStyle/>
          <a:p>
            <a:pPr algn="r"/>
            <a:r>
              <a:rPr lang="en-US" dirty="0" smtClean="0"/>
              <a:t>&gt;31 points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5867400" y="1143001"/>
            <a:ext cx="2670048" cy="1219200"/>
          </a:xfrm>
        </p:spPr>
        <p:txBody>
          <a:bodyPr/>
          <a:lstStyle/>
          <a:p>
            <a:r>
              <a:rPr lang="en-US" dirty="0" smtClean="0"/>
              <a:t>From the rubric from multiple observations</a:t>
            </a:r>
            <a:endParaRPr lang="en-US" dirty="0"/>
          </a:p>
        </p:txBody>
      </p:sp>
      <p:sp>
        <p:nvSpPr>
          <p:cNvPr id="7" name="Left Brace 6"/>
          <p:cNvSpPr/>
          <p:nvPr/>
        </p:nvSpPr>
        <p:spPr>
          <a:xfrm>
            <a:off x="3962400" y="1219200"/>
            <a:ext cx="1970184" cy="2590800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32461" y="4766480"/>
            <a:ext cx="2385747" cy="639762"/>
          </a:xfrm>
        </p:spPr>
        <p:txBody>
          <a:bodyPr/>
          <a:lstStyle/>
          <a:p>
            <a:pPr algn="r"/>
            <a:r>
              <a:rPr lang="en-US" dirty="0" smtClean="0"/>
              <a:t>&lt;29 points</a:t>
            </a:r>
            <a:endParaRPr lang="en-US" dirty="0"/>
          </a:p>
        </p:txBody>
      </p:sp>
      <p:sp>
        <p:nvSpPr>
          <p:cNvPr id="13" name="Left Brace 12"/>
          <p:cNvSpPr/>
          <p:nvPr/>
        </p:nvSpPr>
        <p:spPr>
          <a:xfrm>
            <a:off x="3962400" y="3810000"/>
            <a:ext cx="1970184" cy="2590800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5867400" y="3733800"/>
            <a:ext cx="2819400" cy="2819400"/>
          </a:xfrm>
        </p:spPr>
        <p:txBody>
          <a:bodyPr/>
          <a:lstStyle/>
          <a:p>
            <a:r>
              <a:rPr lang="en-US" dirty="0" smtClean="0"/>
              <a:t>From the list of other possibilities, would need system of point determination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2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70438" y="3600450"/>
            <a:ext cx="3187700" cy="2381250"/>
          </a:xfrm>
        </p:spPr>
        <p:txBody>
          <a:bodyPr/>
          <a:lstStyle/>
          <a:p>
            <a:r>
              <a:rPr lang="en-US" sz="2400" dirty="0" smtClean="0">
                <a:solidFill>
                  <a:srgbClr val="404040"/>
                </a:solidFill>
              </a:rPr>
              <a:t/>
            </a:r>
            <a:br>
              <a:rPr lang="en-US" sz="2400" dirty="0" smtClean="0">
                <a:solidFill>
                  <a:srgbClr val="404040"/>
                </a:solidFill>
              </a:rPr>
            </a:br>
            <a:r>
              <a:rPr lang="en-US" sz="2400" dirty="0" smtClean="0">
                <a:solidFill>
                  <a:srgbClr val="404040"/>
                </a:solidFill>
              </a:rPr>
              <a:t>OCM BOCES</a:t>
            </a:r>
            <a:endParaRPr lang="en-US" sz="2000" dirty="0" smtClean="0">
              <a:solidFill>
                <a:srgbClr val="40404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70438" y="176213"/>
            <a:ext cx="3187700" cy="2027237"/>
          </a:xfrm>
        </p:spPr>
        <p:txBody>
          <a:bodyPr>
            <a:normAutofit lnSpcReduction="10000"/>
          </a:bodyPr>
          <a:lstStyle/>
          <a:p>
            <a:pPr>
              <a:buClr>
                <a:srgbClr val="404040"/>
              </a:buClr>
              <a:buFont typeface="Arial" charset="0"/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APPR Regulations</a:t>
            </a:r>
          </a:p>
          <a:p>
            <a:pPr>
              <a:buClr>
                <a:srgbClr val="404040"/>
              </a:buClr>
              <a:buFont typeface="Arial" charset="0"/>
              <a:buNone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>
              <a:buClr>
                <a:srgbClr val="404040"/>
              </a:buClr>
              <a:buFont typeface="Arial" charset="0"/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“revised” February 2012 (pending NYS budget)</a:t>
            </a:r>
          </a:p>
        </p:txBody>
      </p:sp>
    </p:spTree>
    <p:extLst>
      <p:ext uri="{BB962C8B-B14F-4D97-AF65-F5344CB8AC3E}">
        <p14:creationId xmlns:p14="http://schemas.microsoft.com/office/powerpoint/2010/main" val="2457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514600" y="1676400"/>
            <a:ext cx="4572000" cy="4572000"/>
            <a:chOff x="2580773" y="1981200"/>
            <a:chExt cx="4572000" cy="4572000"/>
          </a:xfrm>
        </p:grpSpPr>
        <p:sp>
          <p:nvSpPr>
            <p:cNvPr id="2" name="Pie 1"/>
            <p:cNvSpPr>
              <a:spLocks noChangeAspect="1"/>
            </p:cNvSpPr>
            <p:nvPr/>
          </p:nvSpPr>
          <p:spPr>
            <a:xfrm>
              <a:off x="2580773" y="1981200"/>
              <a:ext cx="4572000" cy="4572000"/>
            </a:xfrm>
            <a:prstGeom prst="pi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" name="Pie 3"/>
            <p:cNvSpPr>
              <a:spLocks noChangeAspect="1"/>
            </p:cNvSpPr>
            <p:nvPr/>
          </p:nvSpPr>
          <p:spPr>
            <a:xfrm>
              <a:off x="2580773" y="1981200"/>
              <a:ext cx="4572000" cy="4572000"/>
            </a:xfrm>
            <a:prstGeom prst="pie">
              <a:avLst>
                <a:gd name="adj1" fmla="val 20618651"/>
                <a:gd name="adj2" fmla="val 3590396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Pie 4"/>
            <p:cNvSpPr>
              <a:spLocks noChangeAspect="1"/>
            </p:cNvSpPr>
            <p:nvPr/>
          </p:nvSpPr>
          <p:spPr>
            <a:xfrm rot="4396026">
              <a:off x="2580773" y="1981200"/>
              <a:ext cx="4572000" cy="4572000"/>
            </a:xfrm>
            <a:prstGeom prst="pie">
              <a:avLst>
                <a:gd name="adj1" fmla="val 11832728"/>
                <a:gd name="adj2" fmla="val 1670304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800600" y="2286000"/>
            <a:ext cx="198120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</a:t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Growth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3946358"/>
            <a:ext cx="1981200" cy="9643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</a:p>
          <a:p>
            <a:pPr algn="ctr">
              <a:lnSpc>
                <a:spcPts val="2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</a:t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Achievement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050" y="3352800"/>
            <a:ext cx="2114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Multiple Measures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2000" b="1" dirty="0" smtClean="0">
                <a:solidFill>
                  <a:prstClr val="white"/>
                </a:solidFill>
              </a:rPr>
              <a:t>APPR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762000"/>
            <a:ext cx="7848600" cy="1408113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NOTE: New guidance will not be out until a budget is passed.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26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 xmlns:mv="urn:schemas-microsoft-com:mac:vml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514600" y="1676400"/>
            <a:ext cx="4572000" cy="4572000"/>
            <a:chOff x="2580773" y="1981200"/>
            <a:chExt cx="4572000" cy="4572000"/>
          </a:xfrm>
        </p:grpSpPr>
        <p:sp>
          <p:nvSpPr>
            <p:cNvPr id="2" name="Pie 1"/>
            <p:cNvSpPr>
              <a:spLocks noChangeAspect="1"/>
            </p:cNvSpPr>
            <p:nvPr/>
          </p:nvSpPr>
          <p:spPr>
            <a:xfrm>
              <a:off x="2580773" y="1981200"/>
              <a:ext cx="4572000" cy="4572000"/>
            </a:xfrm>
            <a:prstGeom prst="pi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" name="Pie 3"/>
            <p:cNvSpPr>
              <a:spLocks noChangeAspect="1"/>
            </p:cNvSpPr>
            <p:nvPr/>
          </p:nvSpPr>
          <p:spPr>
            <a:xfrm>
              <a:off x="2580773" y="1981200"/>
              <a:ext cx="4572000" cy="4572000"/>
            </a:xfrm>
            <a:prstGeom prst="pie">
              <a:avLst>
                <a:gd name="adj1" fmla="val 20618651"/>
                <a:gd name="adj2" fmla="val 3590396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Pie 4"/>
            <p:cNvSpPr>
              <a:spLocks noChangeAspect="1"/>
            </p:cNvSpPr>
            <p:nvPr/>
          </p:nvSpPr>
          <p:spPr>
            <a:xfrm rot="4396026">
              <a:off x="2580773" y="1981200"/>
              <a:ext cx="4572000" cy="4572000"/>
            </a:xfrm>
            <a:prstGeom prst="pie">
              <a:avLst>
                <a:gd name="adj1" fmla="val 11832728"/>
                <a:gd name="adj2" fmla="val 1670304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800600" y="2286000"/>
            <a:ext cx="198120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</a:t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Growth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3946358"/>
            <a:ext cx="1981200" cy="9643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</a:p>
          <a:p>
            <a:pPr algn="ctr">
              <a:lnSpc>
                <a:spcPts val="2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</a:t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Achievement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050" y="3352800"/>
            <a:ext cx="2114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Multiple Measures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570349">
            <a:off x="1099630" y="962138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Knowledge of Students &amp; Student Learning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2102313">
            <a:off x="583548" y="1713549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Knowledge of Content &amp; Instructional Planning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032177">
            <a:off x="88660" y="2606904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Instructional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Practice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77133" y="3609438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Learning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Environment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20585908">
            <a:off x="95973" y="4704853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Assessment for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Student Learning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9873969">
            <a:off x="-285590" y="5742835"/>
            <a:ext cx="3429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Professional Responsibilities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and Collaboration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8437834">
            <a:off x="1386639" y="6486602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Professional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Growth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8139993">
            <a:off x="5221516" y="714982"/>
            <a:ext cx="2598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Growth over time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18649718">
            <a:off x="5890672" y="1000274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Compared to</a:t>
            </a:r>
            <a:br>
              <a:rPr lang="en-US" i="1" dirty="0" smtClean="0">
                <a:latin typeface="Arial" pitchFamily="34" charset="0"/>
                <a:cs typeface="Arial" pitchFamily="34" charset="0"/>
              </a:rPr>
            </a:br>
            <a:r>
              <a:rPr lang="en-US" i="1" dirty="0" smtClean="0">
                <a:latin typeface="Arial" pitchFamily="34" charset="0"/>
                <a:cs typeface="Arial" pitchFamily="34" charset="0"/>
              </a:rPr>
              <a:t>Expected Growth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19471339">
            <a:off x="6577672" y="1607228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Some Variables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Considered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>
            <a:hlinkClick r:id="rId2" action="ppaction://hlinkpres?slideindex=1&amp;slidetitle="/>
          </p:cNvPr>
          <p:cNvSpPr txBox="1"/>
          <p:nvPr/>
        </p:nvSpPr>
        <p:spPr>
          <a:xfrm rot="19966652">
            <a:off x="6851770" y="2391382"/>
            <a:ext cx="2598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SLOs Required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rot="21214277">
            <a:off x="7077924" y="3420060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Moment in time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or growth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1395848">
            <a:off x="6879991" y="5191315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Local or</a:t>
            </a:r>
            <a:br>
              <a:rPr lang="en-US" i="1" dirty="0" smtClean="0">
                <a:latin typeface="Arial" pitchFamily="34" charset="0"/>
                <a:cs typeface="Arial" pitchFamily="34" charset="0"/>
              </a:rPr>
            </a:br>
            <a:r>
              <a:rPr lang="en-US" i="1" dirty="0" smtClean="0">
                <a:latin typeface="Arial" pitchFamily="34" charset="0"/>
                <a:cs typeface="Arial" pitchFamily="34" charset="0"/>
              </a:rPr>
              <a:t>Purchased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1962040">
            <a:off x="6445640" y="5832387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Some Variables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Considered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>
            <a:hlinkClick r:id="rId2" action="ppaction://hlinkpres?slideindex=1&amp;slidetitle="/>
          </p:cNvPr>
          <p:cNvSpPr txBox="1"/>
          <p:nvPr/>
        </p:nvSpPr>
        <p:spPr>
          <a:xfrm rot="2385253">
            <a:off x="6074150" y="6238328"/>
            <a:ext cx="18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SLOs Optional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2000" b="1" dirty="0" smtClean="0">
                <a:solidFill>
                  <a:prstClr val="white"/>
                </a:solidFill>
              </a:rPr>
              <a:t>APPR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 rot="413549">
            <a:off x="7115992" y="4268403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Could be school-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wide measure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81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 xmlns:mv="urn:schemas-microsoft-com:mac:vml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152400"/>
            <a:ext cx="7024687" cy="1392918"/>
          </a:xfrm>
        </p:spPr>
        <p:txBody>
          <a:bodyPr/>
          <a:lstStyle/>
          <a:p>
            <a:r>
              <a:rPr lang="en-US" dirty="0" smtClean="0"/>
              <a:t>Overall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449386"/>
            <a:ext cx="7567612" cy="4875213"/>
          </a:xfrm>
        </p:spPr>
        <p:txBody>
          <a:bodyPr/>
          <a:lstStyle/>
          <a:p>
            <a:r>
              <a:rPr lang="en-US" dirty="0" smtClean="0"/>
              <a:t>Limits on terminating probationary teachers and principals</a:t>
            </a:r>
          </a:p>
          <a:p>
            <a:r>
              <a:rPr lang="en-US" dirty="0" smtClean="0"/>
              <a:t>Subcomponent scores provided by last day of school; summative by September 1</a:t>
            </a:r>
            <a:r>
              <a:rPr lang="en-US" baseline="30000" dirty="0" smtClean="0"/>
              <a:t>st</a:t>
            </a:r>
          </a:p>
          <a:p>
            <a:r>
              <a:rPr lang="en-US" dirty="0" smtClean="0"/>
              <a:t>Demonstrate transparency and availability of each level to teachers and principals</a:t>
            </a:r>
          </a:p>
          <a:p>
            <a:r>
              <a:rPr lang="en-US" dirty="0" smtClean="0"/>
              <a:t>Appeals must be timely and expeditious</a:t>
            </a:r>
          </a:p>
          <a:p>
            <a:r>
              <a:rPr lang="en-US" dirty="0" smtClean="0"/>
              <a:t>Submit plans to SED for approval</a:t>
            </a:r>
          </a:p>
          <a:p>
            <a:r>
              <a:rPr lang="en-US" dirty="0" smtClean="0"/>
              <a:t>SED will monitor </a:t>
            </a:r>
            <a:r>
              <a:rPr lang="en-US" dirty="0" smtClean="0"/>
              <a:t>scores (</a:t>
            </a:r>
            <a:r>
              <a:rPr lang="en-US" smtClean="0"/>
              <a:t>similar schools)</a:t>
            </a:r>
            <a:endParaRPr lang="en-US" dirty="0" smtClean="0"/>
          </a:p>
          <a:p>
            <a:r>
              <a:rPr lang="en-US" dirty="0" smtClean="0"/>
              <a:t>HEDI points (91-100, 75-90, 65-74, 0-64) need to be set up for each of the three components at beginning of the year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2000" b="1" dirty="0" smtClean="0">
                <a:solidFill>
                  <a:prstClr val="white"/>
                </a:solidFill>
              </a:rPr>
              <a:t>Agreement</a:t>
            </a:r>
            <a:endParaRPr lang="en-US" sz="2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17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686050" y="3352800"/>
            <a:ext cx="2114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Multiple Measures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514600" y="-399763"/>
            <a:ext cx="6935991" cy="6648163"/>
            <a:chOff x="2514600" y="-399763"/>
            <a:chExt cx="6935991" cy="6648163"/>
          </a:xfrm>
        </p:grpSpPr>
        <p:sp>
          <p:nvSpPr>
            <p:cNvPr id="5" name="Pie 4"/>
            <p:cNvSpPr>
              <a:spLocks noChangeAspect="1"/>
            </p:cNvSpPr>
            <p:nvPr/>
          </p:nvSpPr>
          <p:spPr>
            <a:xfrm rot="4396026">
              <a:off x="2514600" y="1676400"/>
              <a:ext cx="4572000" cy="4572000"/>
            </a:xfrm>
            <a:prstGeom prst="pie">
              <a:avLst>
                <a:gd name="adj1" fmla="val 11832728"/>
                <a:gd name="adj2" fmla="val 1670304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800600" y="-399763"/>
              <a:ext cx="4649991" cy="4009202"/>
              <a:chOff x="4800600" y="-399763"/>
              <a:chExt cx="4649991" cy="4009202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4800600" y="2286000"/>
                <a:ext cx="1981200" cy="132343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3200"/>
                  </a:lnSpc>
                </a:pPr>
                <a:r>
                  <a:rPr lang="en-US" sz="32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20%</a:t>
                </a:r>
              </a:p>
              <a:p>
                <a:pPr algn="ctr">
                  <a:lnSpc>
                    <a:spcPts val="3200"/>
                  </a:lnSpc>
                </a:pPr>
                <a:r>
                  <a:rPr lang="en-US" sz="32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Student</a:t>
                </a:r>
                <a:br>
                  <a:rPr lang="en-US" sz="32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</a:br>
                <a:r>
                  <a:rPr lang="en-US" sz="32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Growth</a:t>
                </a:r>
                <a:endParaRPr lang="en-US" sz="3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 rot="18139993">
                <a:off x="5221516" y="714982"/>
                <a:ext cx="25988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Growth over time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 rot="18649718">
                <a:off x="5890672" y="1000274"/>
                <a:ext cx="259882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>
                    <a:latin typeface="Arial" pitchFamily="34" charset="0"/>
                    <a:cs typeface="Arial" pitchFamily="34" charset="0"/>
                  </a:rPr>
                  <a:t>Compared to</a:t>
                </a:r>
                <a:br>
                  <a:rPr lang="en-US" i="1" dirty="0" smtClean="0">
                    <a:latin typeface="Arial" pitchFamily="34" charset="0"/>
                    <a:cs typeface="Arial" pitchFamily="34" charset="0"/>
                  </a:rPr>
                </a:br>
                <a:r>
                  <a:rPr lang="en-US" i="1" dirty="0" smtClean="0">
                    <a:latin typeface="Arial" pitchFamily="34" charset="0"/>
                    <a:cs typeface="Arial" pitchFamily="34" charset="0"/>
                  </a:rPr>
                  <a:t>Expected Growth</a:t>
                </a:r>
                <a:endParaRPr lang="en-US" i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 rot="19471339">
                <a:off x="6577672" y="1607228"/>
                <a:ext cx="259882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Some Variables</a:t>
                </a:r>
                <a:br>
                  <a:rPr lang="en-US" dirty="0" smtClean="0">
                    <a:latin typeface="Arial" pitchFamily="34" charset="0"/>
                    <a:cs typeface="Arial" pitchFamily="34" charset="0"/>
                  </a:rPr>
                </a:b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Considered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TextBox 12">
                <a:hlinkClick r:id="rId2" action="ppaction://hlinkpres?slideindex=1&amp;slidetitle="/>
              </p:cNvPr>
              <p:cNvSpPr txBox="1"/>
              <p:nvPr/>
            </p:nvSpPr>
            <p:spPr>
              <a:xfrm rot="19966652">
                <a:off x="6851770" y="2391382"/>
                <a:ext cx="25988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SLOs Required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4" name="TextBox 13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2000" b="1" dirty="0">
                <a:solidFill>
                  <a:prstClr val="white"/>
                </a:solidFill>
              </a:rPr>
              <a:t>Agreement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042989" y="1027113"/>
            <a:ext cx="3694266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Changes:</a:t>
            </a:r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042989" y="1562100"/>
            <a:ext cx="3694266" cy="4000500"/>
          </a:xfrm>
          <a:prstGeom prst="rect">
            <a:avLst/>
          </a:prstGeom>
        </p:spPr>
        <p:txBody>
          <a:bodyPr/>
          <a:lstStyle>
            <a:lvl1pPr marL="342900" indent="-2730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39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563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HEDI point ranges (which can matter when setting SLO Gs)</a:t>
            </a:r>
          </a:p>
          <a:p>
            <a:r>
              <a:rPr lang="en-US" dirty="0" smtClean="0"/>
              <a:t>Some more options mentioned</a:t>
            </a:r>
          </a:p>
          <a:p>
            <a:r>
              <a:rPr lang="en-US" dirty="0"/>
              <a:t>Score distribution monitored by SED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53642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e 3"/>
          <p:cNvSpPr>
            <a:spLocks noChangeAspect="1"/>
          </p:cNvSpPr>
          <p:nvPr/>
        </p:nvSpPr>
        <p:spPr>
          <a:xfrm>
            <a:off x="2514600" y="1676400"/>
            <a:ext cx="4572000" cy="4572000"/>
          </a:xfrm>
          <a:prstGeom prst="pie">
            <a:avLst>
              <a:gd name="adj1" fmla="val 20618651"/>
              <a:gd name="adj2" fmla="val 3590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2286000"/>
            <a:ext cx="198120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</a:t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Growth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3946358"/>
            <a:ext cx="1981200" cy="9643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</a:p>
          <a:p>
            <a:pPr algn="ctr">
              <a:lnSpc>
                <a:spcPts val="2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</a:t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Achievement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050" y="3352800"/>
            <a:ext cx="2114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Multiple Measures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2000" b="1" dirty="0">
                <a:solidFill>
                  <a:prstClr val="white"/>
                </a:solidFill>
              </a:rPr>
              <a:t>Agreement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042989" y="1027113"/>
            <a:ext cx="3694266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Changes:</a:t>
            </a:r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042989" y="1562100"/>
            <a:ext cx="3694266" cy="4686300"/>
          </a:xfrm>
          <a:prstGeom prst="rect">
            <a:avLst/>
          </a:prstGeom>
        </p:spPr>
        <p:txBody>
          <a:bodyPr/>
          <a:lstStyle>
            <a:lvl1pPr marL="342900" indent="-2730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39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563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HEDI point ranges (which can matter when setting SLO LAs)</a:t>
            </a:r>
          </a:p>
          <a:p>
            <a:r>
              <a:rPr lang="en-US" dirty="0" smtClean="0"/>
              <a:t>Some more options mentioned</a:t>
            </a:r>
          </a:p>
          <a:p>
            <a:r>
              <a:rPr lang="en-US" dirty="0" smtClean="0"/>
              <a:t>Score distribution monitored by SED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Assessment List (under revision, has been “taken down” for now)</a:t>
            </a:r>
          </a:p>
          <a:p>
            <a:endParaRPr lang="en-US" dirty="0" smtClean="0"/>
          </a:p>
        </p:txBody>
      </p:sp>
      <p:sp>
        <p:nvSpPr>
          <p:cNvPr id="17" name="TextBox 16"/>
          <p:cNvSpPr txBox="1"/>
          <p:nvPr/>
        </p:nvSpPr>
        <p:spPr>
          <a:xfrm rot="21214277">
            <a:off x="7077924" y="3420060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Moment in time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or growth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1395848">
            <a:off x="6879991" y="5191315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Local or</a:t>
            </a:r>
            <a:br>
              <a:rPr lang="en-US" i="1" dirty="0" smtClean="0">
                <a:latin typeface="Arial" pitchFamily="34" charset="0"/>
                <a:cs typeface="Arial" pitchFamily="34" charset="0"/>
              </a:rPr>
            </a:br>
            <a:r>
              <a:rPr lang="en-US" i="1" dirty="0" smtClean="0">
                <a:latin typeface="Arial" pitchFamily="34" charset="0"/>
                <a:cs typeface="Arial" pitchFamily="34" charset="0"/>
              </a:rPr>
              <a:t>Purchased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1962040">
            <a:off x="6445640" y="5832387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Some Variables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Considered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>
            <a:hlinkClick r:id="rId2" action="ppaction://hlinkpres?slideindex=1&amp;slidetitle="/>
          </p:cNvPr>
          <p:cNvSpPr txBox="1"/>
          <p:nvPr/>
        </p:nvSpPr>
        <p:spPr>
          <a:xfrm rot="2385253">
            <a:off x="6074150" y="6238328"/>
            <a:ext cx="186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SLOs Optional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413549">
            <a:off x="7115992" y="4268403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Could be school-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wide measure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97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 xmlns:mv="urn:schemas-microsoft-com:mac:vml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e 1"/>
          <p:cNvSpPr>
            <a:spLocks noChangeAspect="1"/>
          </p:cNvSpPr>
          <p:nvPr/>
        </p:nvSpPr>
        <p:spPr>
          <a:xfrm>
            <a:off x="2514600" y="1676400"/>
            <a:ext cx="4572000" cy="4572000"/>
          </a:xfrm>
          <a:prstGeom prst="pie">
            <a:avLst>
              <a:gd name="adj1" fmla="val 3205134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050" y="3352800"/>
            <a:ext cx="2114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Multiple Measures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570349">
            <a:off x="1099630" y="962138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Knowledge of Students &amp; Student Learning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2102313">
            <a:off x="583548" y="1713549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Knowledge of Content &amp; Instructional Planning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032177">
            <a:off x="88660" y="2606904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Instructional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Practice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77133" y="3609438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Learning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Environment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20585908">
            <a:off x="95973" y="4704853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Assessment for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Student Learning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9873969">
            <a:off x="-285590" y="5742835"/>
            <a:ext cx="3429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Professional Responsibilities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and Collaboration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8437834">
            <a:off x="1386639" y="6486602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Professional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Growth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2000" b="1" dirty="0">
                <a:solidFill>
                  <a:prstClr val="white"/>
                </a:solidFill>
              </a:rPr>
              <a:t>Agreement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5029200" y="685800"/>
            <a:ext cx="3694266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Changes: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029200" y="1220787"/>
            <a:ext cx="3694266" cy="4000500"/>
          </a:xfrm>
          <a:prstGeom prst="rect">
            <a:avLst/>
          </a:prstGeom>
        </p:spPr>
        <p:txBody>
          <a:bodyPr/>
          <a:lstStyle>
            <a:lvl1pPr marL="342900" indent="-2730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39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563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At least 31 points based on observations (out of the total 60)</a:t>
            </a:r>
          </a:p>
          <a:p>
            <a:r>
              <a:rPr lang="en-US" dirty="0" smtClean="0"/>
              <a:t>At least one observation unannounced (of the multiple observations)</a:t>
            </a:r>
          </a:p>
          <a:p>
            <a:r>
              <a:rPr lang="en-US" dirty="0"/>
              <a:t>Score distribution monitored by </a:t>
            </a:r>
            <a:r>
              <a:rPr lang="en-US" dirty="0" smtClean="0"/>
              <a:t>SED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633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 xmlns:mv="urn:schemas-microsoft-com:mac:vml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e 1"/>
          <p:cNvSpPr>
            <a:spLocks noChangeAspect="1"/>
          </p:cNvSpPr>
          <p:nvPr/>
        </p:nvSpPr>
        <p:spPr>
          <a:xfrm>
            <a:off x="2514600" y="1676400"/>
            <a:ext cx="4572000" cy="4572000"/>
          </a:xfrm>
          <a:prstGeom prst="pie">
            <a:avLst>
              <a:gd name="adj1" fmla="val 3205134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050" y="3352800"/>
            <a:ext cx="2114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Multiple Measures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570349">
            <a:off x="1099630" y="962138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Knowledge of Students &amp; Student Learning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2102313">
            <a:off x="583548" y="1713549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Knowledge of Content &amp; Instructional Planning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032177">
            <a:off x="88660" y="2606904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Instructional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Practice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77133" y="3609438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Learning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Environment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20585908">
            <a:off x="95973" y="4704853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Assessment for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Student Learning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9873969">
            <a:off x="-285590" y="5742835"/>
            <a:ext cx="3429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Professional Responsibilities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and Collaboration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8437834">
            <a:off x="1386639" y="6486602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Professional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Growth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2000" b="1" dirty="0" smtClean="0">
                <a:solidFill>
                  <a:prstClr val="white"/>
                </a:solidFill>
              </a:rPr>
              <a:t>APPR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5029200" y="685800"/>
            <a:ext cx="3694266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Rubrics: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029200" y="1220787"/>
            <a:ext cx="3694266" cy="4000500"/>
          </a:xfrm>
          <a:prstGeom prst="rect">
            <a:avLst/>
          </a:prstGeom>
        </p:spPr>
        <p:txBody>
          <a:bodyPr/>
          <a:lstStyle>
            <a:lvl1pPr marL="342900" indent="-2730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39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563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 our BOCES, one of these three being used:</a:t>
            </a:r>
          </a:p>
          <a:p>
            <a:pPr lvl="1"/>
            <a:r>
              <a:rPr lang="en-US" dirty="0" smtClean="0"/>
              <a:t>FFT 2007 (ASCD)</a:t>
            </a:r>
          </a:p>
          <a:p>
            <a:pPr lvl="1"/>
            <a:r>
              <a:rPr lang="en-US" dirty="0" smtClean="0"/>
              <a:t>FFT 2011 (Teachscape)</a:t>
            </a:r>
          </a:p>
          <a:p>
            <a:pPr lvl="1"/>
            <a:r>
              <a:rPr lang="en-US" dirty="0" smtClean="0"/>
              <a:t>Professional Practice (NYSUT &amp; NYSED)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746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 xmlns:mv="urn:schemas-microsoft-com:mac:vml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027113"/>
            <a:ext cx="5781675" cy="573087"/>
          </a:xfrm>
        </p:spPr>
        <p:txBody>
          <a:bodyPr/>
          <a:lstStyle/>
          <a:p>
            <a:r>
              <a:rPr lang="en-US" dirty="0" smtClean="0"/>
              <a:t>Points: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48453" y="2133600"/>
            <a:ext cx="3276396" cy="639762"/>
          </a:xfrm>
        </p:spPr>
        <p:txBody>
          <a:bodyPr/>
          <a:lstStyle/>
          <a:p>
            <a:r>
              <a:rPr lang="en-US" dirty="0" smtClean="0"/>
              <a:t>&lt;29 points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1768" y="2792284"/>
            <a:ext cx="4428832" cy="3760916"/>
          </a:xfrm>
        </p:spPr>
        <p:txBody>
          <a:bodyPr/>
          <a:lstStyle/>
          <a:p>
            <a:r>
              <a:rPr lang="en-US" dirty="0" smtClean="0"/>
              <a:t>Outside, impartial observation</a:t>
            </a:r>
          </a:p>
          <a:p>
            <a:r>
              <a:rPr lang="en-US" dirty="0" smtClean="0"/>
              <a:t>Peer observation</a:t>
            </a:r>
          </a:p>
          <a:p>
            <a:r>
              <a:rPr lang="en-US" dirty="0" smtClean="0"/>
              <a:t>Student feedback</a:t>
            </a:r>
          </a:p>
          <a:p>
            <a:r>
              <a:rPr lang="en-US" dirty="0" smtClean="0"/>
              <a:t>Parent feedback</a:t>
            </a:r>
          </a:p>
          <a:p>
            <a:r>
              <a:rPr lang="en-US" dirty="0" smtClean="0"/>
              <a:t>Other evidence of student development and performance  (lesson plans, portfolios, other artifacts)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2000" b="1" dirty="0" smtClean="0">
                <a:solidFill>
                  <a:prstClr val="white"/>
                </a:solidFill>
              </a:rPr>
              <a:t>APPR</a:t>
            </a:r>
            <a:endParaRPr lang="en-US" sz="2000" b="1" dirty="0">
              <a:solidFill>
                <a:prstClr val="white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7678"/>
            <a:ext cx="2057400" cy="2535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7926" y="2133600"/>
            <a:ext cx="2385747" cy="639762"/>
          </a:xfrm>
        </p:spPr>
        <p:txBody>
          <a:bodyPr/>
          <a:lstStyle/>
          <a:p>
            <a:r>
              <a:rPr lang="en-US" dirty="0" smtClean="0"/>
              <a:t>31-60 points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1031241" y="2792284"/>
            <a:ext cx="2670048" cy="2835797"/>
          </a:xfrm>
        </p:spPr>
        <p:txBody>
          <a:bodyPr/>
          <a:lstStyle/>
          <a:p>
            <a:r>
              <a:rPr lang="en-US" dirty="0" smtClean="0"/>
              <a:t>Based on multiple observations</a:t>
            </a:r>
          </a:p>
          <a:p>
            <a:r>
              <a:rPr lang="en-US" dirty="0" smtClean="0"/>
              <a:t>Use an approved rubric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04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479</Words>
  <Application>Microsoft Office PowerPoint</Application>
  <PresentationFormat>On-screen Show (4:3)</PresentationFormat>
  <Paragraphs>136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 OCM BOCES</vt:lpstr>
      <vt:lpstr>PowerPoint Presentation</vt:lpstr>
      <vt:lpstr>PowerPoint Presentation</vt:lpstr>
      <vt:lpstr>Overall Differences</vt:lpstr>
      <vt:lpstr>PowerPoint Presentation</vt:lpstr>
      <vt:lpstr>PowerPoint Presentation</vt:lpstr>
      <vt:lpstr>PowerPoint Presentation</vt:lpstr>
      <vt:lpstr>PowerPoint Presentation</vt:lpstr>
      <vt:lpstr>Points:</vt:lpstr>
      <vt:lpstr>Points:</vt:lpstr>
      <vt:lpstr>Points:</vt:lpstr>
      <vt:lpstr> OCM BOCES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OCM BOCES</dc:title>
  <dc:creator>jcraig</dc:creator>
  <cp:lastModifiedBy>jcraig</cp:lastModifiedBy>
  <cp:revision>27</cp:revision>
  <dcterms:created xsi:type="dcterms:W3CDTF">2012-02-02T16:05:51Z</dcterms:created>
  <dcterms:modified xsi:type="dcterms:W3CDTF">2012-02-29T14:05:05Z</dcterms:modified>
</cp:coreProperties>
</file>