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80" r:id="rId3"/>
    <p:sldId id="257" r:id="rId4"/>
    <p:sldId id="262" r:id="rId5"/>
    <p:sldId id="268" r:id="rId6"/>
    <p:sldId id="263" r:id="rId7"/>
    <p:sldId id="266" r:id="rId8"/>
    <p:sldId id="267" r:id="rId9"/>
    <p:sldId id="264" r:id="rId10"/>
    <p:sldId id="269" r:id="rId11"/>
    <p:sldId id="270" r:id="rId12"/>
    <p:sldId id="271" r:id="rId13"/>
    <p:sldId id="272" r:id="rId14"/>
    <p:sldId id="273" r:id="rId15"/>
    <p:sldId id="276" r:id="rId16"/>
    <p:sldId id="277" r:id="rId17"/>
    <p:sldId id="278" r:id="rId18"/>
    <p:sldId id="282" r:id="rId19"/>
    <p:sldId id="281" r:id="rId2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0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3F725-F7EB-4E46-A247-FF8E542CE005}" type="datetimeFigureOut">
              <a:rPr lang="en-US" smtClean="0"/>
              <a:t>6/8/2012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F0C59-2F67-4EC4-BACF-7D27C6880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39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6248400"/>
            <a:ext cx="1836964" cy="436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828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3F6D-30B1-46D6-B5AF-64C8370AE36D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D92A-7EE2-4D70-9770-A358CC3762C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242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3F6D-30B1-46D6-B5AF-64C8370AE36D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D92A-7EE2-4D70-9770-A358CC3762C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89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3F6D-30B1-46D6-B5AF-64C8370AE36D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D92A-7EE2-4D70-9770-A358CC3762C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862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3F6D-30B1-46D6-B5AF-64C8370AE36D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D92A-7EE2-4D70-9770-A358CC3762C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4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3F6D-30B1-46D6-B5AF-64C8370AE36D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D92A-7EE2-4D70-9770-A358CC3762C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79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3F6D-30B1-46D6-B5AF-64C8370AE36D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D92A-7EE2-4D70-9770-A358CC3762C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090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3F6D-30B1-46D6-B5AF-64C8370AE36D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D92A-7EE2-4D70-9770-A358CC3762C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249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3F6D-30B1-46D6-B5AF-64C8370AE36D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D92A-7EE2-4D70-9770-A358CC3762C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08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3F6D-30B1-46D6-B5AF-64C8370AE36D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D92A-7EE2-4D70-9770-A358CC3762C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7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3F6D-30B1-46D6-B5AF-64C8370AE36D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D92A-7EE2-4D70-9770-A358CC3762C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424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A3F6D-30B1-46D6-B5AF-64C8370AE36D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AD92A-7EE2-4D70-9770-A358CC3762C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6248400"/>
            <a:ext cx="1836964" cy="436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278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OCM BOCES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382000" cy="1752600"/>
          </a:xfrm>
        </p:spPr>
        <p:txBody>
          <a:bodyPr/>
          <a:lstStyle/>
          <a:p>
            <a:r>
              <a:rPr lang="en-US" dirty="0" smtClean="0"/>
              <a:t>Annual Professional Performance Review</a:t>
            </a:r>
          </a:p>
          <a:p>
            <a:r>
              <a:rPr lang="en-US" dirty="0" smtClean="0"/>
              <a:t>2012-2013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36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710192"/>
            <a:ext cx="2060575" cy="206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ight Arrow 1"/>
          <p:cNvSpPr/>
          <p:nvPr/>
        </p:nvSpPr>
        <p:spPr>
          <a:xfrm rot="7807343">
            <a:off x="2039629" y="3650279"/>
            <a:ext cx="1371600" cy="1600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14800" y="685800"/>
            <a:ext cx="45720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/>
              <a:t>2</a:t>
            </a:r>
            <a:r>
              <a:rPr lang="en-US" sz="2400" b="1" dirty="0" smtClean="0"/>
              <a:t>0 Points for Student Growth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State provides these points for 4-8 ELA and math teachers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Everyone else must make a </a:t>
            </a:r>
            <a:r>
              <a:rPr lang="en-US" sz="2400" u="sng" dirty="0" smtClean="0"/>
              <a:t>S</a:t>
            </a:r>
            <a:r>
              <a:rPr lang="en-US" sz="2400" dirty="0" smtClean="0"/>
              <a:t>tudent </a:t>
            </a:r>
            <a:r>
              <a:rPr lang="en-US" sz="2400" u="sng" dirty="0" smtClean="0"/>
              <a:t>L</a:t>
            </a:r>
            <a:r>
              <a:rPr lang="en-US" sz="2400" dirty="0" smtClean="0"/>
              <a:t>earning </a:t>
            </a:r>
            <a:r>
              <a:rPr lang="en-US" sz="2400" u="sng" dirty="0" smtClean="0"/>
              <a:t>O</a:t>
            </a:r>
            <a:r>
              <a:rPr lang="en-US" sz="2400" dirty="0" smtClean="0"/>
              <a:t>bjective to figure these points out for ourselves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2321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710192"/>
            <a:ext cx="2060575" cy="206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ight Arrow 1"/>
          <p:cNvSpPr/>
          <p:nvPr/>
        </p:nvSpPr>
        <p:spPr>
          <a:xfrm rot="7807343">
            <a:off x="2039629" y="3650279"/>
            <a:ext cx="1371600" cy="1600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86200" y="685800"/>
            <a:ext cx="48006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/>
              <a:t>2</a:t>
            </a:r>
            <a:r>
              <a:rPr lang="en-US" sz="2400" b="1" dirty="0" smtClean="0"/>
              <a:t>0 Points for Student Growth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u="sng" dirty="0" smtClean="0"/>
              <a:t>S</a:t>
            </a:r>
            <a:r>
              <a:rPr lang="en-US" sz="2400" dirty="0" smtClean="0"/>
              <a:t>tudent </a:t>
            </a:r>
            <a:r>
              <a:rPr lang="en-US" sz="2400" u="sng" dirty="0" smtClean="0"/>
              <a:t>L</a:t>
            </a:r>
            <a:r>
              <a:rPr lang="en-US" sz="2400" dirty="0" smtClean="0"/>
              <a:t>earning </a:t>
            </a:r>
            <a:r>
              <a:rPr lang="en-US" sz="2400" u="sng" dirty="0" smtClean="0"/>
              <a:t>O</a:t>
            </a:r>
            <a:r>
              <a:rPr lang="en-US" sz="2400" dirty="0" smtClean="0"/>
              <a:t>bjective is a process the state has prescribed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Set goals for the most important learning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Based on where your kids are starting the year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Common teachers will collaborate on measures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No one will have 10 SLOs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Varied and vast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smtClean="0"/>
              <a:t>Additional training</a:t>
            </a:r>
            <a:endParaRPr lang="en-US" sz="2400" dirty="0" smtClean="0"/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524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04414"/>
            <a:ext cx="8229600" cy="5288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 rot="16200000">
            <a:off x="-1679377" y="2748545"/>
            <a:ext cx="5562600" cy="1675771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3497793">
            <a:off x="-902470" y="1330869"/>
            <a:ext cx="6037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</a:rPr>
              <a:t>INGREDIENTS</a:t>
            </a:r>
            <a:endParaRPr lang="en-US" sz="4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6566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 rot="16200000">
            <a:off x="-1311081" y="3116841"/>
            <a:ext cx="4826010" cy="1675771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3497793">
            <a:off x="-902469" y="1873129"/>
            <a:ext cx="6037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</a:rPr>
              <a:t>INGREDIENTS</a:t>
            </a:r>
            <a:endParaRPr lang="en-US" sz="4400" b="1" dirty="0">
              <a:solidFill>
                <a:srgbClr val="FFFF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28" y="1905000"/>
            <a:ext cx="8229600" cy="396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62327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2060575" cy="206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ight Arrow 1"/>
          <p:cNvSpPr/>
          <p:nvPr/>
        </p:nvSpPr>
        <p:spPr>
          <a:xfrm rot="12650650">
            <a:off x="2370620" y="1457887"/>
            <a:ext cx="1371600" cy="1600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14800" y="685800"/>
            <a:ext cx="45720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/>
              <a:t>2</a:t>
            </a:r>
            <a:r>
              <a:rPr lang="en-US" sz="2400" b="1" dirty="0" smtClean="0"/>
              <a:t>0 Points for Local Achievement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A lot like the SLOs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Same basic process and format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Can’t be exactly the same as the SLO used for State Growth 20%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Like SLOs, committee structure will </a:t>
            </a:r>
            <a:r>
              <a:rPr lang="en-US" sz="2400" smtClean="0"/>
              <a:t>select assessments.</a:t>
            </a:r>
            <a:endParaRPr lang="en-US" sz="2400" dirty="0" smtClean="0"/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4316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86000" y="1143000"/>
            <a:ext cx="4572000" cy="4572000"/>
            <a:chOff x="2286000" y="1143000"/>
            <a:chExt cx="4572000" cy="4572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1143000"/>
              <a:ext cx="4572000" cy="4572000"/>
              <a:chOff x="2580773" y="1981200"/>
              <a:chExt cx="4572000" cy="4572000"/>
            </a:xfrm>
          </p:grpSpPr>
          <p:sp>
            <p:nvSpPr>
              <p:cNvPr id="2" name="Pie 1"/>
              <p:cNvSpPr>
                <a:spLocks noChangeAspect="1"/>
              </p:cNvSpPr>
              <p:nvPr/>
            </p:nvSpPr>
            <p:spPr>
              <a:xfrm>
                <a:off x="2580773" y="1981200"/>
                <a:ext cx="4572000" cy="4572000"/>
              </a:xfrm>
              <a:prstGeom prst="pi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" name="Pie 3"/>
              <p:cNvSpPr>
                <a:spLocks noChangeAspect="1"/>
              </p:cNvSpPr>
              <p:nvPr/>
            </p:nvSpPr>
            <p:spPr>
              <a:xfrm>
                <a:off x="2580773" y="1981200"/>
                <a:ext cx="4572000" cy="4572000"/>
              </a:xfrm>
              <a:prstGeom prst="pie">
                <a:avLst>
                  <a:gd name="adj1" fmla="val 20618651"/>
                  <a:gd name="adj2" fmla="val 3590396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Pie 4"/>
              <p:cNvSpPr>
                <a:spLocks noChangeAspect="1"/>
              </p:cNvSpPr>
              <p:nvPr/>
            </p:nvSpPr>
            <p:spPr>
              <a:xfrm rot="4396026">
                <a:off x="2580773" y="1981200"/>
                <a:ext cx="4572000" cy="4572000"/>
              </a:xfrm>
              <a:prstGeom prst="pie">
                <a:avLst>
                  <a:gd name="adj1" fmla="val 11832728"/>
                  <a:gd name="adj2" fmla="val 1670304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4572000" y="1752600"/>
              <a:ext cx="1981200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200"/>
                </a:lnSpc>
              </a:pPr>
              <a:r>
                <a:rPr lang="en-US" sz="3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20%</a:t>
              </a:r>
            </a:p>
            <a:p>
              <a:pPr algn="ctr">
                <a:lnSpc>
                  <a:spcPts val="3200"/>
                </a:lnSpc>
              </a:pPr>
              <a:r>
                <a:rPr lang="en-US" sz="3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Student</a:t>
              </a:r>
              <a:br>
                <a:rPr lang="en-US" sz="3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3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Growth</a:t>
              </a:r>
              <a:endPara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800600" y="3379033"/>
              <a:ext cx="1981200" cy="96436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800"/>
                </a:lnSpc>
              </a:pPr>
              <a:r>
                <a:rPr lang="en-US" sz="3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20%</a:t>
              </a:r>
            </a:p>
            <a:p>
              <a:pPr algn="ctr">
                <a:lnSpc>
                  <a:spcPts val="2000"/>
                </a:lnSpc>
              </a:pPr>
              <a:r>
                <a:rPr lang="en-US" sz="3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Student</a:t>
              </a:r>
              <a:br>
                <a:rPr lang="en-US" sz="3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Achievement</a:t>
              </a:r>
              <a:endParaRPr lang="en-US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686050" y="3352800"/>
              <a:ext cx="211455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200"/>
                </a:lnSpc>
              </a:pPr>
              <a:r>
                <a:rPr lang="en-US" sz="3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60%</a:t>
              </a:r>
            </a:p>
            <a:p>
              <a:pPr algn="ctr">
                <a:lnSpc>
                  <a:spcPts val="3200"/>
                </a:lnSpc>
              </a:pPr>
              <a:r>
                <a:rPr lang="en-US" sz="3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Multiple Measures</a:t>
              </a:r>
              <a:endPara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62000" y="3810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20 + 20 + 60 =100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092443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855" y="4038600"/>
            <a:ext cx="2060575" cy="206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" y="304800"/>
            <a:ext cx="8534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 smtClean="0"/>
              <a:t>Annual Summative Evaluation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20 + 20 + 60 = Annual Summative Score for each teacher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HEDI</a:t>
            </a:r>
            <a:r>
              <a:rPr lang="fr-FR" sz="2400" dirty="0" smtClean="0"/>
              <a:t> (</a:t>
            </a:r>
            <a:r>
              <a:rPr lang="fr-FR" sz="2400" dirty="0"/>
              <a:t>91-100, 75-90, 65-74, 0-64</a:t>
            </a:r>
            <a:r>
              <a:rPr lang="fr-FR" sz="2400" dirty="0" smtClean="0"/>
              <a:t>)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fr-FR" sz="2400" dirty="0" smtClean="0"/>
              <a:t>Final score by the end of the year (unless waiting for state’s 20%)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fr-FR" sz="2400" dirty="0" smtClean="0"/>
              <a:t>Appeals process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fr-FR" sz="2400" dirty="0" smtClean="0"/>
              <a:t>If </a:t>
            </a:r>
            <a:r>
              <a:rPr lang="en-US" sz="2400" dirty="0" smtClean="0"/>
              <a:t>“developing” </a:t>
            </a:r>
            <a:r>
              <a:rPr lang="fr-FR" sz="2400" dirty="0" smtClean="0"/>
              <a:t>or </a:t>
            </a:r>
            <a:r>
              <a:rPr lang="en-US" sz="2400" dirty="0"/>
              <a:t> “ </a:t>
            </a:r>
            <a:r>
              <a:rPr lang="fr-FR" sz="2400" dirty="0" smtClean="0"/>
              <a:t>ineffective,</a:t>
            </a:r>
            <a:r>
              <a:rPr lang="en-US" sz="2400" dirty="0" smtClean="0"/>
              <a:t>” </a:t>
            </a:r>
            <a:r>
              <a:rPr lang="fr-FR" sz="2400" dirty="0" err="1" smtClean="0"/>
              <a:t>will</a:t>
            </a:r>
            <a:r>
              <a:rPr lang="fr-FR" sz="2400" dirty="0" smtClean="0"/>
              <a:t> have improvement plan for following year</a:t>
            </a:r>
            <a:endParaRPr lang="fr-FR" sz="2400" dirty="0"/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endParaRPr lang="en-US" sz="2400" dirty="0" smtClean="0"/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endParaRPr lang="en-US" sz="2400" dirty="0" smtClean="0"/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8089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953000"/>
            <a:ext cx="1527175" cy="152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" y="304800"/>
            <a:ext cx="8534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 smtClean="0"/>
              <a:t>A Year at a Glance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Beginning of the year meeting between teacher and Lead Evaluator</a:t>
            </a:r>
            <a:endParaRPr lang="en-US" sz="2400" dirty="0"/>
          </a:p>
          <a:p>
            <a:pPr marL="800100" lvl="1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Set Student Learning Objectives (SLOs)</a:t>
            </a:r>
          </a:p>
          <a:p>
            <a:pPr marL="800100" lvl="1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Baseline information about students and plans for the year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fr-FR" sz="2400" dirty="0" smtClean="0"/>
              <a:t>Mini-observations (and possible </a:t>
            </a:r>
            <a:r>
              <a:rPr lang="fr-FR" sz="2400" dirty="0" err="1" smtClean="0"/>
              <a:t>extended</a:t>
            </a:r>
            <a:r>
              <a:rPr lang="fr-FR" sz="2400" dirty="0" smtClean="0"/>
              <a:t> observation)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End of </a:t>
            </a:r>
            <a:r>
              <a:rPr lang="en-US" sz="2400" dirty="0"/>
              <a:t>the year meeting between teacher and Lead Evaluator</a:t>
            </a:r>
          </a:p>
          <a:p>
            <a:pPr marL="800100" lvl="1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Review </a:t>
            </a:r>
            <a:r>
              <a:rPr lang="en-US" sz="2400" dirty="0"/>
              <a:t>SLOs</a:t>
            </a:r>
          </a:p>
          <a:p>
            <a:pPr marL="800100" lvl="1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Compare evidence to rubric</a:t>
            </a:r>
          </a:p>
          <a:p>
            <a:pPr marL="800100" lvl="1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Summative evaluation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6059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Work in Progress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 Committee will meet mid-year to discuss how the process is working.</a:t>
            </a:r>
          </a:p>
          <a:p>
            <a:endParaRPr lang="en-US" dirty="0" smtClean="0"/>
          </a:p>
          <a:p>
            <a:r>
              <a:rPr lang="en-US" dirty="0" smtClean="0"/>
              <a:t>At the end </a:t>
            </a:r>
            <a:r>
              <a:rPr lang="en-US" smtClean="0"/>
              <a:t>of the </a:t>
            </a:r>
            <a:r>
              <a:rPr lang="en-US" dirty="0" smtClean="0"/>
              <a:t>year the APPR Committee will re-convene to make changes if appropriate.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13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981200"/>
            <a:ext cx="7772400" cy="1500187"/>
          </a:xfrm>
        </p:spPr>
        <p:txBody>
          <a:bodyPr>
            <a:normAutofit/>
          </a:bodyPr>
          <a:lstStyle/>
          <a:p>
            <a:r>
              <a:rPr lang="en-US" sz="4400" dirty="0" smtClean="0"/>
              <a:t>                   </a:t>
            </a:r>
            <a:r>
              <a:rPr lang="en-US" sz="4400" b="1" dirty="0" smtClean="0"/>
              <a:t>Questions?</a:t>
            </a:r>
            <a:endParaRPr lang="en-US" sz="4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 – Design an evaluation system that improves instructional practice and student learning.</a:t>
            </a:r>
          </a:p>
          <a:p>
            <a:r>
              <a:rPr lang="en-US" dirty="0" smtClean="0"/>
              <a:t>Committee met 7 full </a:t>
            </a:r>
            <a:r>
              <a:rPr lang="en-US" dirty="0"/>
              <a:t>d</a:t>
            </a:r>
            <a:r>
              <a:rPr lang="en-US" dirty="0" smtClean="0"/>
              <a:t>ays from October-May</a:t>
            </a:r>
          </a:p>
          <a:p>
            <a:r>
              <a:rPr lang="en-US" dirty="0" smtClean="0"/>
              <a:t>Committee Membership</a:t>
            </a:r>
          </a:p>
          <a:p>
            <a:pPr lvl="2"/>
            <a:r>
              <a:rPr lang="en-US" dirty="0" smtClean="0"/>
              <a:t>8 OCMBFT Members</a:t>
            </a:r>
          </a:p>
          <a:p>
            <a:pPr lvl="2"/>
            <a:r>
              <a:rPr lang="en-US" dirty="0" smtClean="0"/>
              <a:t>8 Administrators</a:t>
            </a:r>
          </a:p>
          <a:p>
            <a:pPr lvl="2"/>
            <a:r>
              <a:rPr lang="en-US" dirty="0" smtClean="0"/>
              <a:t>All Departments Represented</a:t>
            </a:r>
          </a:p>
          <a:p>
            <a:pPr lvl="2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86000" y="1143000"/>
            <a:ext cx="4572000" cy="4572000"/>
            <a:chOff x="2286000" y="1143000"/>
            <a:chExt cx="4572000" cy="4572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1143000"/>
              <a:ext cx="4572000" cy="4572000"/>
              <a:chOff x="2580773" y="1981200"/>
              <a:chExt cx="4572000" cy="4572000"/>
            </a:xfrm>
          </p:grpSpPr>
          <p:sp>
            <p:nvSpPr>
              <p:cNvPr id="2" name="Pie 1"/>
              <p:cNvSpPr>
                <a:spLocks noChangeAspect="1"/>
              </p:cNvSpPr>
              <p:nvPr/>
            </p:nvSpPr>
            <p:spPr>
              <a:xfrm>
                <a:off x="2580773" y="1981200"/>
                <a:ext cx="4572000" cy="4572000"/>
              </a:xfrm>
              <a:prstGeom prst="pi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" name="Pie 3"/>
              <p:cNvSpPr>
                <a:spLocks noChangeAspect="1"/>
              </p:cNvSpPr>
              <p:nvPr/>
            </p:nvSpPr>
            <p:spPr>
              <a:xfrm>
                <a:off x="2580773" y="1981200"/>
                <a:ext cx="4572000" cy="4572000"/>
              </a:xfrm>
              <a:prstGeom prst="pie">
                <a:avLst>
                  <a:gd name="adj1" fmla="val 20618651"/>
                  <a:gd name="adj2" fmla="val 3590396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Pie 4"/>
              <p:cNvSpPr>
                <a:spLocks noChangeAspect="1"/>
              </p:cNvSpPr>
              <p:nvPr/>
            </p:nvSpPr>
            <p:spPr>
              <a:xfrm rot="4396026">
                <a:off x="2580773" y="1981200"/>
                <a:ext cx="4572000" cy="4572000"/>
              </a:xfrm>
              <a:prstGeom prst="pie">
                <a:avLst>
                  <a:gd name="adj1" fmla="val 11832728"/>
                  <a:gd name="adj2" fmla="val 1670304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4572000" y="1752600"/>
              <a:ext cx="1981200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200"/>
                </a:lnSpc>
              </a:pPr>
              <a:r>
                <a:rPr lang="en-US" sz="3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20%</a:t>
              </a:r>
            </a:p>
            <a:p>
              <a:pPr algn="ctr">
                <a:lnSpc>
                  <a:spcPts val="3200"/>
                </a:lnSpc>
              </a:pPr>
              <a:r>
                <a:rPr lang="en-US" sz="3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Student</a:t>
              </a:r>
              <a:br>
                <a:rPr lang="en-US" sz="3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3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Growth</a:t>
              </a:r>
              <a:endPara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800600" y="3379033"/>
              <a:ext cx="1981200" cy="96436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800"/>
                </a:lnSpc>
              </a:pPr>
              <a:r>
                <a:rPr lang="en-US" sz="3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20%</a:t>
              </a:r>
            </a:p>
            <a:p>
              <a:pPr algn="ctr">
                <a:lnSpc>
                  <a:spcPts val="2000"/>
                </a:lnSpc>
              </a:pPr>
              <a:r>
                <a:rPr lang="en-US" sz="3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Student</a:t>
              </a:r>
              <a:br>
                <a:rPr lang="en-US" sz="3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Achievement</a:t>
              </a:r>
              <a:endParaRPr lang="en-US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686050" y="3352800"/>
              <a:ext cx="211455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200"/>
                </a:lnSpc>
              </a:pPr>
              <a:r>
                <a:rPr lang="en-US" sz="3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60%</a:t>
              </a:r>
            </a:p>
            <a:p>
              <a:pPr algn="ctr">
                <a:lnSpc>
                  <a:spcPts val="3200"/>
                </a:lnSpc>
              </a:pPr>
              <a:r>
                <a:rPr lang="en-US" sz="3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Multiple Measures</a:t>
              </a:r>
              <a:endPara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62000" y="3810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20 + 20 + 60 =100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713470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2060575" cy="206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ight Arrow 1"/>
          <p:cNvSpPr/>
          <p:nvPr/>
        </p:nvSpPr>
        <p:spPr>
          <a:xfrm rot="20290601">
            <a:off x="5658486" y="1188204"/>
            <a:ext cx="1371600" cy="1600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685800"/>
            <a:ext cx="4572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 smtClean="0"/>
              <a:t>60 Points for Multiple Measures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Evidence collected throughout the school year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Teacher submits evidence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Administrator collects evidence from observation</a:t>
            </a:r>
          </a:p>
          <a:p>
            <a:pPr marL="742950" lvl="1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At least three 5-15 minutes-long mini-observation for all teachers (written feedback within 2 days)</a:t>
            </a:r>
          </a:p>
          <a:p>
            <a:pPr marL="742950" lvl="1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Also one extended observation (including pre and post-conference) for probationary teachers</a:t>
            </a:r>
          </a:p>
          <a:p>
            <a:pPr marL="742950" lvl="1" indent="-285750">
              <a:spcAft>
                <a:spcPts val="1200"/>
              </a:spcAft>
              <a:buFont typeface="Arial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2021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2060575" cy="206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ight Arrow 1"/>
          <p:cNvSpPr/>
          <p:nvPr/>
        </p:nvSpPr>
        <p:spPr>
          <a:xfrm rot="20290601">
            <a:off x="5658486" y="1188204"/>
            <a:ext cx="1371600" cy="1600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685800"/>
            <a:ext cx="457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 smtClean="0"/>
              <a:t>60 Points for Multiple Measures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Collected evidence gets sorted according to the 7 NYS Teaching Standards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At end of the year, </a:t>
            </a:r>
            <a:r>
              <a:rPr lang="en-US" sz="2400" dirty="0"/>
              <a:t>c</a:t>
            </a:r>
            <a:r>
              <a:rPr lang="en-US" sz="2400" dirty="0" smtClean="0"/>
              <a:t>ollected evidence is compared to the NYSUT Professional Practice Rubric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Committee chose NYSUT Rubric instead of Danielson Rubric because of strong alignment to NYS Teaching Standards.</a:t>
            </a:r>
          </a:p>
          <a:p>
            <a:pPr>
              <a:spcAft>
                <a:spcPts val="12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130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2060575" cy="206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ight Arrow 1"/>
          <p:cNvSpPr/>
          <p:nvPr/>
        </p:nvSpPr>
        <p:spPr>
          <a:xfrm rot="20290601">
            <a:off x="5658486" y="1188204"/>
            <a:ext cx="1371600" cy="1600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685800"/>
            <a:ext cx="45720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 smtClean="0"/>
              <a:t>60 Points for Multiple Measures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Levels on the rubric get converted to points:</a:t>
            </a:r>
          </a:p>
          <a:p>
            <a:pPr marL="742950" lvl="1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Highly Effective = 4.0 pts</a:t>
            </a:r>
          </a:p>
          <a:p>
            <a:pPr marL="742950" lvl="1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Effective = 3.3 pts</a:t>
            </a:r>
          </a:p>
          <a:p>
            <a:pPr marL="742950" lvl="1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Developing = 2.8 pts</a:t>
            </a:r>
          </a:p>
          <a:p>
            <a:pPr marL="742950" lvl="1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Ineffective = 0 pts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217164"/>
              </p:ext>
            </p:extLst>
          </p:nvPr>
        </p:nvGraphicFramePr>
        <p:xfrm>
          <a:off x="685800" y="4419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1.1a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</a:p>
                    <a:p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1.1b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1.1c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1.1d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470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2060575" cy="206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ight Arrow 1"/>
          <p:cNvSpPr/>
          <p:nvPr/>
        </p:nvSpPr>
        <p:spPr>
          <a:xfrm rot="20290601">
            <a:off x="5658486" y="1188204"/>
            <a:ext cx="1371600" cy="1600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685800"/>
            <a:ext cx="45720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 smtClean="0"/>
              <a:t>60 Points for Multiple Measures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Levels on the rubric get converted to points:</a:t>
            </a:r>
          </a:p>
          <a:p>
            <a:pPr marL="742950" lvl="1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Highly Effective = 4.0 pts</a:t>
            </a:r>
          </a:p>
          <a:p>
            <a:pPr marL="742950" lvl="1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Effective = 3.3 pts</a:t>
            </a:r>
          </a:p>
          <a:p>
            <a:pPr marL="742950" lvl="1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Developing = 2.8 pts</a:t>
            </a:r>
          </a:p>
          <a:p>
            <a:pPr marL="742950" lvl="1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Ineffective = 0 pts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233589"/>
              </p:ext>
            </p:extLst>
          </p:nvPr>
        </p:nvGraphicFramePr>
        <p:xfrm>
          <a:off x="685800" y="4419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1.1a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</a:p>
                    <a:p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1.1b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1.1c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1.1d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503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2060575" cy="206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ight Arrow 1"/>
          <p:cNvSpPr/>
          <p:nvPr/>
        </p:nvSpPr>
        <p:spPr>
          <a:xfrm rot="20290601">
            <a:off x="5658486" y="1188204"/>
            <a:ext cx="1371600" cy="1600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685800"/>
            <a:ext cx="45720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 smtClean="0"/>
              <a:t>60 Points for Multiple Measures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Levels on the rubric get converted to points:</a:t>
            </a:r>
          </a:p>
          <a:p>
            <a:pPr marL="742950" lvl="1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Highly Effective = 4.0 pts</a:t>
            </a:r>
          </a:p>
          <a:p>
            <a:pPr marL="742950" lvl="1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Effective = 3.3 pts</a:t>
            </a:r>
          </a:p>
          <a:p>
            <a:pPr marL="742950" lvl="1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Developing = 2.8 pts</a:t>
            </a:r>
          </a:p>
          <a:p>
            <a:pPr marL="742950" lvl="1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Ineffective = 0 pts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833898"/>
              </p:ext>
            </p:extLst>
          </p:nvPr>
        </p:nvGraphicFramePr>
        <p:xfrm>
          <a:off x="685800" y="4419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1.1a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</a:p>
                    <a:p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1.1b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1.1c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1.1d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Hdjkfh jewklqfj fkwfj jgklrgj rjgk gh rlkgh klgh kjtr fjlafja itugj</a:t>
                      </a:r>
                      <a:endParaRPr lang="en-US" sz="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638800" y="478149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sz="2000" b="1" dirty="0"/>
              <a:t>4.0 </a:t>
            </a:r>
            <a:r>
              <a:rPr lang="en-US" sz="2000" b="1" dirty="0" smtClean="0"/>
              <a:t>pts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638800" y="554349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sz="2000" b="1" dirty="0"/>
              <a:t>4.0 </a:t>
            </a:r>
            <a:r>
              <a:rPr lang="en-US" sz="2000" b="1" dirty="0" smtClean="0"/>
              <a:t>pts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419600" y="5133945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sz="2000" b="1" dirty="0" smtClean="0"/>
              <a:t>3.3 pts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34732" y="58674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sz="2000" b="1" dirty="0" smtClean="0"/>
              <a:t>2.8 pts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68980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2060575" cy="206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ight Arrow 1"/>
          <p:cNvSpPr/>
          <p:nvPr/>
        </p:nvSpPr>
        <p:spPr>
          <a:xfrm rot="20290601">
            <a:off x="5658486" y="1188204"/>
            <a:ext cx="1371600" cy="1600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685800"/>
            <a:ext cx="4572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 smtClean="0"/>
              <a:t>60 Points for Multiple Measures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Scores on indicators for each Indicator within a Teaching Standard get averaged into an overall score for each Teaching Standard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Scores for the 7 Teaching Standards get averaged for the overall rubric score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Overall rubric score gets translated to 60 points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endParaRPr lang="en-US" sz="2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68" r="39597"/>
          <a:stretch/>
        </p:blipFill>
        <p:spPr bwMode="auto">
          <a:xfrm>
            <a:off x="2037505" y="5466219"/>
            <a:ext cx="3417265" cy="1239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88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1128</Words>
  <Application>Microsoft Office PowerPoint</Application>
  <PresentationFormat>On-screen Show (4:3)</PresentationFormat>
  <Paragraphs>171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OCM BOCES</vt:lpstr>
      <vt:lpstr>Committee 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 Work in Progress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jcraig</dc:creator>
  <cp:lastModifiedBy>Sheena Brill</cp:lastModifiedBy>
  <cp:revision>30</cp:revision>
  <cp:lastPrinted>2012-05-07T19:25:18Z</cp:lastPrinted>
  <dcterms:created xsi:type="dcterms:W3CDTF">2012-04-03T14:26:05Z</dcterms:created>
  <dcterms:modified xsi:type="dcterms:W3CDTF">2012-06-08T16:14:30Z</dcterms:modified>
</cp:coreProperties>
</file>