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1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4D6559-53B6-4EDA-8FFC-11E8E71EE27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5D6363A-D907-4B36-8D27-AF3F1D6A6B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SLOs.ppt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6705600" cy="2514600"/>
          </a:xfrm>
        </p:spPr>
        <p:txBody>
          <a:bodyPr/>
          <a:lstStyle/>
          <a:p>
            <a:pPr algn="ctr"/>
            <a:r>
              <a:rPr lang="en-US" dirty="0" err="1" smtClean="0"/>
              <a:t>Oasys</a:t>
            </a:r>
            <a:r>
              <a:rPr lang="en-US" dirty="0" smtClean="0"/>
              <a:t> TRAINING</a:t>
            </a:r>
            <a:br>
              <a:rPr lang="en-US" dirty="0" smtClean="0"/>
            </a:br>
            <a:r>
              <a:rPr lang="en-US" sz="2800" dirty="0" smtClean="0"/>
              <a:t>COLLECTING &amp; SUBMITTING </a:t>
            </a:r>
            <a:br>
              <a:rPr lang="en-US" sz="2800" dirty="0" smtClean="0"/>
            </a:b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OCESlogo_c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59436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8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26151" r="60822" b="20559"/>
          <a:stretch/>
        </p:blipFill>
        <p:spPr bwMode="auto">
          <a:xfrm>
            <a:off x="1371600" y="1371600"/>
            <a:ext cx="70781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Select the file to upload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-2505079" y="5257800"/>
            <a:ext cx="1676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19200" y="5372100"/>
            <a:ext cx="13716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5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26151" r="60822" b="20559"/>
          <a:stretch/>
        </p:blipFill>
        <p:spPr bwMode="auto">
          <a:xfrm>
            <a:off x="1143000" y="1371600"/>
            <a:ext cx="70781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Save!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657600" y="5621965"/>
            <a:ext cx="1676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5736265"/>
            <a:ext cx="13716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579" y="0"/>
            <a:ext cx="81153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400"/>
            <a:r>
              <a:rPr lang="en-US" sz="8000" dirty="0" smtClean="0">
                <a:solidFill>
                  <a:srgbClr val="F79646"/>
                </a:solidFill>
                <a:latin typeface="Arial Black" pitchFamily="34" charset="0"/>
              </a:rPr>
              <a:t>APPR</a:t>
            </a:r>
            <a:endParaRPr lang="en-US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4600" y="1676400"/>
            <a:ext cx="4572000" cy="4572000"/>
            <a:chOff x="2580773" y="1981200"/>
            <a:chExt cx="4572000" cy="4572000"/>
          </a:xfrm>
        </p:grpSpPr>
        <p:sp>
          <p:nvSpPr>
            <p:cNvPr id="2" name="Pie 1"/>
            <p:cNvSpPr>
              <a:spLocks noChangeAspect="1"/>
            </p:cNvSpPr>
            <p:nvPr/>
          </p:nvSpPr>
          <p:spPr>
            <a:xfrm>
              <a:off x="2580773" y="1981200"/>
              <a:ext cx="4572000" cy="4572000"/>
            </a:xfrm>
            <a:prstGeom prst="pi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Pie 3"/>
            <p:cNvSpPr>
              <a:spLocks noChangeAspect="1"/>
            </p:cNvSpPr>
            <p:nvPr/>
          </p:nvSpPr>
          <p:spPr>
            <a:xfrm>
              <a:off x="2580773" y="1981200"/>
              <a:ext cx="4572000" cy="4572000"/>
            </a:xfrm>
            <a:prstGeom prst="pie">
              <a:avLst>
                <a:gd name="adj1" fmla="val 20618651"/>
                <a:gd name="adj2" fmla="val 35903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Pie 4"/>
            <p:cNvSpPr>
              <a:spLocks noChangeAspect="1"/>
            </p:cNvSpPr>
            <p:nvPr/>
          </p:nvSpPr>
          <p:spPr>
            <a:xfrm rot="4396026">
              <a:off x="2580773" y="1981200"/>
              <a:ext cx="4572000" cy="4572000"/>
            </a:xfrm>
            <a:prstGeom prst="pie">
              <a:avLst>
                <a:gd name="adj1" fmla="val 11832728"/>
                <a:gd name="adj2" fmla="val 167030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00600" y="2286000"/>
            <a:ext cx="1981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lnSpc>
                <a:spcPts val="32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 defTabSz="914400">
              <a:lnSpc>
                <a:spcPts val="32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946358"/>
            <a:ext cx="1981200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lnSpc>
                <a:spcPts val="28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 defTabSz="914400">
              <a:lnSpc>
                <a:spcPts val="20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Student</a:t>
            </a:r>
            <a:b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Achievement</a:t>
            </a:r>
            <a:endParaRPr 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050" y="3352800"/>
            <a:ext cx="211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32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60%</a:t>
            </a:r>
          </a:p>
          <a:p>
            <a:pPr algn="ctr" defTabSz="914400">
              <a:lnSpc>
                <a:spcPts val="32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Multiple Measures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570349">
            <a:off x="1099630" y="96213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Knowledge of Students &amp; Student Learning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2313">
            <a:off x="583548" y="1713549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Knowledge of Content &amp; Instructional Planning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32177">
            <a:off x="88660" y="2606904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Instructional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Practice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7133" y="360943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Learning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585908">
            <a:off x="95973" y="470485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Assessment for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Student Learning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873969">
            <a:off x="-285590" y="5742835"/>
            <a:ext cx="342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Professional Responsibilities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Collaboration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437834">
            <a:off x="1386639" y="6486602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Professional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8139993">
            <a:off x="5221516" y="714982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Growth over time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649718">
            <a:off x="5890672" y="1000274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Compared to</a:t>
            </a:r>
            <a:b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Expected Growth</a:t>
            </a:r>
            <a:endParaRPr lang="en-US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471339">
            <a:off x="6577672" y="160722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Some Variables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Considered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hlinkClick r:id="rId2" action="ppaction://hlinkpres?slideindex=1&amp;slidetitle="/>
          </p:cNvPr>
          <p:cNvSpPr txBox="1"/>
          <p:nvPr/>
        </p:nvSpPr>
        <p:spPr>
          <a:xfrm rot="19966652">
            <a:off x="6851770" y="2391382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SLOs Required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214277">
            <a:off x="7077924" y="3420060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Moment in time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growth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395848">
            <a:off x="6879991" y="5191315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 or</a:t>
            </a:r>
            <a:b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Purchased</a:t>
            </a:r>
            <a:endParaRPr lang="en-US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62040">
            <a:off x="6445640" y="5832387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Some Variables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Considered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2" action="ppaction://hlinkpres?slideindex=1&amp;slidetitle="/>
          </p:cNvPr>
          <p:cNvSpPr txBox="1"/>
          <p:nvPr/>
        </p:nvSpPr>
        <p:spPr>
          <a:xfrm rot="2385253">
            <a:off x="6074150" y="6238328"/>
            <a:ext cx="18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SLOs Optional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413549">
            <a:off x="7115992" y="426840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Could be school-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wide measure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COLLECTING EVIDENCE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10-15 Minute MINI-OBSERVATIONS (minimum of 3 &amp; unannounced) </a:t>
            </a:r>
          </a:p>
          <a:p>
            <a:r>
              <a:rPr lang="en-US" dirty="0" smtClean="0"/>
              <a:t>Non-tenured: one extended mini observation (1 hour approx.)</a:t>
            </a:r>
          </a:p>
          <a:p>
            <a:r>
              <a:rPr lang="en-US" dirty="0" smtClean="0"/>
              <a:t>Evaluator collects evidence</a:t>
            </a:r>
          </a:p>
        </p:txBody>
      </p:sp>
      <p:pic>
        <p:nvPicPr>
          <p:cNvPr id="3074" name="Picture 2" descr="http://www.examiner.com/images/blog/EXID3040/images/Sleep_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09264"/>
            <a:ext cx="4114800" cy="27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COLLECTING EVIDENCE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Evaluator sorts evidence into OASYS &amp; sends invitation to teacher to meet within two days to discuss, clarify &amp; interpret data</a:t>
            </a:r>
          </a:p>
          <a:p>
            <a:r>
              <a:rPr lang="en-US" dirty="0" smtClean="0"/>
              <a:t>Teacher completes mini-observation feedback form on OASYS to guide conversation at conference</a:t>
            </a:r>
          </a:p>
          <a:p>
            <a:r>
              <a:rPr lang="en-US" dirty="0" smtClean="0"/>
              <a:t>Evaluator adds comments onto mini-observation form &amp; finalizes – teacher may add artifacts to form too.</a:t>
            </a:r>
            <a:endParaRPr lang="en-US" dirty="0"/>
          </a:p>
        </p:txBody>
      </p:sp>
      <p:pic>
        <p:nvPicPr>
          <p:cNvPr id="5124" name="Picture 4" descr="http://www.nysut.org/images/content/ra2010_100511_definingexcellenc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1428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SUBMITTING EVIDENCE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Sign </a:t>
            </a:r>
            <a:r>
              <a:rPr lang="en-US" dirty="0"/>
              <a:t>on to My Learning Plan.com 	</a:t>
            </a:r>
            <a:endParaRPr lang="en-US" dirty="0" smtClean="0"/>
          </a:p>
          <a:p>
            <a:pPr lvl="1"/>
            <a:r>
              <a:rPr lang="en-US" b="1" dirty="0" smtClean="0"/>
              <a:t>username</a:t>
            </a:r>
            <a:r>
              <a:rPr lang="en-US" b="1" dirty="0"/>
              <a:t>: email </a:t>
            </a:r>
            <a:r>
              <a:rPr lang="en-US" b="1" dirty="0" smtClean="0"/>
              <a:t>address </a:t>
            </a:r>
            <a:endParaRPr lang="en-US" dirty="0"/>
          </a:p>
          <a:p>
            <a:pPr lvl="1"/>
            <a:r>
              <a:rPr lang="en-US" b="1" dirty="0" smtClean="0"/>
              <a:t>password: </a:t>
            </a:r>
          </a:p>
          <a:p>
            <a:pPr lvl="1"/>
            <a:endParaRPr lang="en-US" dirty="0"/>
          </a:p>
          <a:p>
            <a:pPr lvl="0"/>
            <a:r>
              <a:rPr lang="en-US" dirty="0" smtClean="0"/>
              <a:t>Select</a:t>
            </a:r>
            <a:r>
              <a:rPr lang="en-US" dirty="0"/>
              <a:t>		</a:t>
            </a:r>
            <a:r>
              <a:rPr lang="en-US" b="1" dirty="0"/>
              <a:t>My </a:t>
            </a:r>
            <a:r>
              <a:rPr lang="en-US" b="1" dirty="0" smtClean="0"/>
              <a:t>Evaluations</a:t>
            </a:r>
          </a:p>
          <a:p>
            <a:pPr lvl="0"/>
            <a:r>
              <a:rPr lang="en-US" dirty="0"/>
              <a:t>Select		</a:t>
            </a:r>
            <a:r>
              <a:rPr lang="en-US" b="1" dirty="0"/>
              <a:t>Artifact Files</a:t>
            </a:r>
            <a:endParaRPr lang="en-US" dirty="0"/>
          </a:p>
          <a:p>
            <a:pPr lvl="0"/>
            <a:r>
              <a:rPr lang="en-US" dirty="0"/>
              <a:t>Select		</a:t>
            </a:r>
            <a:r>
              <a:rPr lang="en-US" b="1" dirty="0"/>
              <a:t>Add Artifact</a:t>
            </a:r>
            <a:endParaRPr lang="en-US" dirty="0"/>
          </a:p>
          <a:p>
            <a:pPr lvl="0"/>
            <a:r>
              <a:rPr lang="en-US" dirty="0" smtClean="0"/>
              <a:t>Enter			</a:t>
            </a:r>
            <a:r>
              <a:rPr lang="en-US" b="1" dirty="0" smtClean="0"/>
              <a:t>Name</a:t>
            </a:r>
            <a:endParaRPr lang="en-US" dirty="0" smtClean="0"/>
          </a:p>
          <a:p>
            <a:pPr lvl="0"/>
            <a:r>
              <a:rPr lang="en-US" dirty="0" smtClean="0"/>
              <a:t>Enter 		</a:t>
            </a:r>
            <a:r>
              <a:rPr lang="en-US" b="1" dirty="0" smtClean="0"/>
              <a:t>Description </a:t>
            </a:r>
            <a:r>
              <a:rPr lang="en-US" dirty="0" smtClean="0"/>
              <a:t>(type in your description)</a:t>
            </a:r>
          </a:p>
          <a:p>
            <a:pPr lvl="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2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My Evaluations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7894" r="57566" b="29687"/>
          <a:stretch/>
        </p:blipFill>
        <p:spPr bwMode="auto">
          <a:xfrm>
            <a:off x="1600200" y="1447800"/>
            <a:ext cx="685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7200" y="2371106"/>
            <a:ext cx="13716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Artifact Files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9375" r="57764" b="24013"/>
          <a:stretch/>
        </p:blipFill>
        <p:spPr bwMode="auto">
          <a:xfrm>
            <a:off x="2032001" y="1371600"/>
            <a:ext cx="64261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124200" y="1905000"/>
            <a:ext cx="1676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037815">
            <a:off x="4114800" y="3111767"/>
            <a:ext cx="13716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8882" r="58947" b="31415"/>
          <a:stretch/>
        </p:blipFill>
        <p:spPr bwMode="auto">
          <a:xfrm>
            <a:off x="2165685" y="1447800"/>
            <a:ext cx="677487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Artifact Files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52800" y="2362200"/>
            <a:ext cx="1676400" cy="76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037815">
            <a:off x="4429121" y="3492767"/>
            <a:ext cx="13716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26151" r="60822" b="20559"/>
          <a:stretch/>
        </p:blipFill>
        <p:spPr bwMode="auto">
          <a:xfrm>
            <a:off x="1837268" y="1371600"/>
            <a:ext cx="70781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Fill in fields/choose rubric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167041">
            <a:off x="1497057" y="3189242"/>
            <a:ext cx="13716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2599268" y="1600200"/>
            <a:ext cx="1295400" cy="2362200"/>
          </a:xfrm>
          <a:prstGeom prst="lef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0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171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Oasys TRAINING COLLECTING &amp; SUBMITTING  EVIDENCE</vt:lpstr>
      <vt:lpstr>PowerPoint Presentation</vt:lpstr>
      <vt:lpstr>COLLECTING EVIDENCE</vt:lpstr>
      <vt:lpstr>COLLECTING EVIDENCE</vt:lpstr>
      <vt:lpstr>SUBMITTING EVIDENCE</vt:lpstr>
      <vt:lpstr>Choose: My Evaluations</vt:lpstr>
      <vt:lpstr>Choose: Artifact Files</vt:lpstr>
      <vt:lpstr>Choose: Artifact Files</vt:lpstr>
      <vt:lpstr>Choose: Fill in fields/choose rubric</vt:lpstr>
      <vt:lpstr>Choose: Select the file to upload</vt:lpstr>
      <vt:lpstr>Choose: Save!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Oasys &amp; collecting evidence</dc:title>
  <dc:creator>Phillip Grome</dc:creator>
  <cp:lastModifiedBy>jcraig</cp:lastModifiedBy>
  <cp:revision>11</cp:revision>
  <dcterms:created xsi:type="dcterms:W3CDTF">2012-11-25T00:02:11Z</dcterms:created>
  <dcterms:modified xsi:type="dcterms:W3CDTF">2013-01-17T23:24:40Z</dcterms:modified>
</cp:coreProperties>
</file>