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256" r:id="rId4"/>
    <p:sldId id="499" r:id="rId5"/>
    <p:sldId id="483" r:id="rId6"/>
    <p:sldId id="542" r:id="rId7"/>
    <p:sldId id="561" r:id="rId8"/>
    <p:sldId id="562" r:id="rId9"/>
    <p:sldId id="541" r:id="rId10"/>
    <p:sldId id="518" r:id="rId11"/>
    <p:sldId id="564" r:id="rId12"/>
    <p:sldId id="565" r:id="rId13"/>
    <p:sldId id="566" r:id="rId14"/>
    <p:sldId id="567" r:id="rId15"/>
    <p:sldId id="568" r:id="rId16"/>
    <p:sldId id="563" r:id="rId17"/>
    <p:sldId id="530" r:id="rId18"/>
    <p:sldId id="521" r:id="rId19"/>
    <p:sldId id="487" r:id="rId20"/>
    <p:sldId id="569" r:id="rId21"/>
    <p:sldId id="543" r:id="rId22"/>
    <p:sldId id="559" r:id="rId23"/>
    <p:sldId id="570" r:id="rId24"/>
    <p:sldId id="551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75" autoAdjust="0"/>
    <p:restoredTop sz="86131" autoAdjust="0"/>
  </p:normalViewPr>
  <p:slideViewPr>
    <p:cSldViewPr snapToGrid="0" snapToObjects="1">
      <p:cViewPr>
        <p:scale>
          <a:sx n="60" d="100"/>
          <a:sy n="60" d="100"/>
        </p:scale>
        <p:origin x="-67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10/22/2013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10/22/2013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9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0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9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3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1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1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56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61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4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7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29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62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0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13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22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52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4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/ccc?key=0Ahd6ttH8ooawdEdYVGF5aE4wZWFUeVBROXgwU1JjSmc&amp;usp=sha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research.ocmboces.or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eacherpage.cfm?teacher=2224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ageny.org/resource/regents-exams-el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ageny.org/resource/regents-exams-mathematic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9" t="13254" r="11294"/>
          <a:stretch/>
        </p:blipFill>
        <p:spPr bwMode="auto">
          <a:xfrm>
            <a:off x="2380593" y="705801"/>
            <a:ext cx="4335517" cy="5647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3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9" t="12284" r="11294"/>
          <a:stretch/>
        </p:blipFill>
        <p:spPr bwMode="auto">
          <a:xfrm>
            <a:off x="2514261" y="819807"/>
            <a:ext cx="4115478" cy="5420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2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22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Status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till coming out</a:t>
            </a:r>
          </a:p>
          <a:p>
            <a:r>
              <a:rPr lang="en-US" dirty="0" smtClean="0"/>
              <a:t>Really need to prepare</a:t>
            </a:r>
          </a:p>
          <a:p>
            <a:r>
              <a:rPr lang="en-US" dirty="0" smtClean="0"/>
              <a:t>Not meant as a script, but…</a:t>
            </a:r>
          </a:p>
          <a:p>
            <a:r>
              <a:rPr lang="en-US" dirty="0"/>
              <a:t>Not </a:t>
            </a:r>
            <a:r>
              <a:rPr lang="en-US" dirty="0" smtClean="0"/>
              <a:t>perfect – so </a:t>
            </a:r>
            <a:r>
              <a:rPr lang="en-US" b="1" i="1" dirty="0" smtClean="0"/>
              <a:t>common planning and preparation is a must for successful implementation</a:t>
            </a:r>
            <a:endParaRPr lang="en-US" b="1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the are </a:t>
            </a:r>
            <a:r>
              <a:rPr lang="en-US" dirty="0" smtClean="0"/>
              <a:t>“we” </a:t>
            </a:r>
            <a:r>
              <a:rPr lang="en-US" dirty="0" smtClean="0"/>
              <a:t>doing?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chart</a:t>
            </a:r>
            <a:r>
              <a:rPr lang="en-US" dirty="0" smtClean="0"/>
              <a:t> is </a:t>
            </a:r>
            <a:r>
              <a:rPr lang="en-US" dirty="0" smtClean="0"/>
              <a:t>available that displays the decision of component districts</a:t>
            </a:r>
            <a:endParaRPr lang="en-US" dirty="0" smtClean="0"/>
          </a:p>
          <a:p>
            <a:r>
              <a:rPr lang="en-US" dirty="0" smtClean="0"/>
              <a:t>A few have adopted</a:t>
            </a:r>
          </a:p>
          <a:p>
            <a:r>
              <a:rPr lang="en-US" dirty="0" smtClean="0"/>
              <a:t>More are adapting</a:t>
            </a:r>
          </a:p>
          <a:p>
            <a:r>
              <a:rPr lang="en-US" dirty="0" smtClean="0"/>
              <a:t>Some are using them as a bridge plan</a:t>
            </a:r>
          </a:p>
          <a:p>
            <a:r>
              <a:rPr lang="en-US" dirty="0" smtClean="0"/>
              <a:t>Half are “referring”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Boot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Friday night keynote address and warm-up activity</a:t>
            </a:r>
          </a:p>
          <a:p>
            <a:pPr marL="0" indent="0">
              <a:buNone/>
            </a:pPr>
            <a:r>
              <a:rPr lang="en-US" dirty="0" smtClean="0"/>
              <a:t>Saturday grade level groups doing the math in their grade level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/>
        </p:blipFill>
        <p:spPr bwMode="auto">
          <a:xfrm>
            <a:off x="2181224" y="3857625"/>
            <a:ext cx="477157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89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Graduation Requirement (5 written pages to graduate)</a:t>
            </a:r>
          </a:p>
          <a:p>
            <a:r>
              <a:rPr lang="en-US" dirty="0" smtClean="0"/>
              <a:t>engageNY</a:t>
            </a:r>
            <a:r>
              <a:rPr lang="en-US" dirty="0" smtClean="0"/>
              <a:t> has some samples</a:t>
            </a:r>
            <a:endParaRPr lang="en-US" dirty="0" smtClean="0"/>
          </a:p>
          <a:p>
            <a:r>
              <a:rPr lang="en-US" dirty="0">
                <a:hlinkClick r:id="rId2" action="ppaction://hlinkfile"/>
              </a:rPr>
              <a:t>r</a:t>
            </a:r>
            <a:r>
              <a:rPr lang="en-US" dirty="0" smtClean="0">
                <a:hlinkClick r:id="rId2" action="ppaction://hlinkfile"/>
              </a:rPr>
              <a:t>esearch.ocmboces.org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 bwMode="auto">
          <a:xfrm>
            <a:off x="1955582" y="4083269"/>
            <a:ext cx="5233264" cy="26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APPR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844"/>
            <a:ext cx="8229600" cy="5358156"/>
          </a:xfrm>
        </p:spPr>
        <p:txBody>
          <a:bodyPr>
            <a:normAutofit/>
          </a:bodyPr>
          <a:lstStyle/>
          <a:p>
            <a:r>
              <a:rPr lang="en-US" dirty="0" smtClean="0"/>
              <a:t>Regional approach</a:t>
            </a:r>
          </a:p>
          <a:p>
            <a:pPr lvl="1"/>
            <a:r>
              <a:rPr lang="en-US" dirty="0" smtClean="0"/>
              <a:t>67% writing/writing</a:t>
            </a:r>
          </a:p>
          <a:p>
            <a:pPr lvl="1"/>
            <a:r>
              <a:rPr lang="en-US" dirty="0" smtClean="0"/>
              <a:t>30% writing/verbal</a:t>
            </a:r>
          </a:p>
          <a:p>
            <a:r>
              <a:rPr lang="en-US" dirty="0" smtClean="0">
                <a:hlinkClick r:id="rId2"/>
              </a:rPr>
              <a:t>Resources </a:t>
            </a:r>
            <a:r>
              <a:rPr lang="en-US" dirty="0" smtClean="0"/>
              <a:t>prepared</a:t>
            </a:r>
          </a:p>
          <a:p>
            <a:r>
              <a:rPr lang="en-US" dirty="0" smtClean="0"/>
              <a:t>Requests to date, very 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ISS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Boot 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Probable location: Central</a:t>
            </a:r>
            <a:br>
              <a:rPr lang="en-US" dirty="0" smtClean="0"/>
            </a:br>
            <a:r>
              <a:rPr lang="en-US" dirty="0" smtClean="0"/>
              <a:t>Square Middle School</a:t>
            </a:r>
          </a:p>
          <a:p>
            <a:pPr marL="0" indent="0">
              <a:buNone/>
            </a:pPr>
            <a:r>
              <a:rPr lang="en-US" dirty="0" smtClean="0"/>
              <a:t>Probable date:</a:t>
            </a:r>
            <a:br>
              <a:rPr lang="en-US" dirty="0" smtClean="0"/>
            </a:br>
            <a:r>
              <a:rPr lang="en-US" dirty="0" smtClean="0"/>
              <a:t>January, TBA</a:t>
            </a:r>
          </a:p>
          <a:p>
            <a:pPr marL="0" indent="0">
              <a:buNone/>
            </a:pPr>
            <a:r>
              <a:rPr lang="en-US" dirty="0" smtClean="0"/>
              <a:t>Oswego/OCM</a:t>
            </a:r>
            <a:br>
              <a:rPr lang="en-US" dirty="0" smtClean="0"/>
            </a:br>
            <a:r>
              <a:rPr lang="en-US" dirty="0" smtClean="0"/>
              <a:t>BOCES/TC</a:t>
            </a:r>
            <a:br>
              <a:rPr lang="en-US" dirty="0" smtClean="0"/>
            </a:br>
            <a:r>
              <a:rPr lang="en-US" dirty="0" smtClean="0"/>
              <a:t>Joint </a:t>
            </a:r>
            <a:r>
              <a:rPr lang="en-US" dirty="0"/>
              <a:t>Project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96" y="2947913"/>
            <a:ext cx="4952853" cy="323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5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3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PBL</a:t>
            </a:r>
            <a:r>
              <a:rPr lang="en-US" baseline="30000" dirty="0" smtClean="0"/>
              <a:t>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887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Realization of a “different way” is spreading</a:t>
            </a:r>
          </a:p>
          <a:p>
            <a:r>
              <a:rPr lang="en-US" sz="3600" dirty="0" smtClean="0"/>
              <a:t>PBL 101 in high demand</a:t>
            </a:r>
          </a:p>
          <a:p>
            <a:r>
              <a:rPr lang="en-US" sz="3600" dirty="0" smtClean="0"/>
              <a:t>Systems thinking required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878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PBL</a:t>
            </a:r>
            <a:r>
              <a:rPr lang="en-US" baseline="30000" dirty="0" smtClean="0"/>
              <a:t>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887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August 2014</a:t>
            </a:r>
            <a:endParaRPr lang="en-US" sz="3600" dirty="0" smtClean="0"/>
          </a:p>
          <a:p>
            <a:pPr lvl="1"/>
            <a:r>
              <a:rPr lang="en-US" sz="3200" dirty="0"/>
              <a:t>Yong </a:t>
            </a:r>
            <a:r>
              <a:rPr lang="en-US" sz="3200" dirty="0" smtClean="0"/>
              <a:t>Zhao, Sam Chaltain, Suzie Boss, Ron </a:t>
            </a:r>
            <a:r>
              <a:rPr lang="en-US" sz="3200" dirty="0"/>
              <a:t>Berger</a:t>
            </a:r>
          </a:p>
          <a:p>
            <a:pPr lvl="1"/>
            <a:r>
              <a:rPr lang="en-US" sz="3200" dirty="0"/>
              <a:t>PBL 101</a:t>
            </a:r>
          </a:p>
          <a:p>
            <a:pPr lvl="1"/>
            <a:r>
              <a:rPr lang="en-US" sz="3200" dirty="0"/>
              <a:t>PBL </a:t>
            </a:r>
            <a:r>
              <a:rPr lang="en-US" sz="3200" dirty="0" smtClean="0"/>
              <a:t>Leadership, PBL </a:t>
            </a:r>
            <a:r>
              <a:rPr lang="en-US" sz="3200" dirty="0" smtClean="0"/>
              <a:t>Systems</a:t>
            </a:r>
          </a:p>
          <a:p>
            <a:pPr lvl="1"/>
            <a:r>
              <a:rPr lang="en-US" sz="3200" dirty="0" smtClean="0"/>
              <a:t>Breakout Sessions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637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53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4" t="10438" r="6161" b="5672"/>
          <a:stretch/>
        </p:blipFill>
        <p:spPr bwMode="auto">
          <a:xfrm>
            <a:off x="1686912" y="87103"/>
            <a:ext cx="6258910" cy="673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53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PARCC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No PARCC in New York in 2014-2015:</a:t>
            </a:r>
          </a:p>
          <a:p>
            <a:r>
              <a:rPr lang="en-US" dirty="0" smtClean="0"/>
              <a:t>Technology not ready</a:t>
            </a:r>
          </a:p>
          <a:p>
            <a:r>
              <a:rPr lang="en-US" dirty="0" smtClean="0"/>
              <a:t>Too expensive</a:t>
            </a:r>
          </a:p>
          <a:p>
            <a:r>
              <a:rPr lang="en-US" dirty="0" smtClean="0"/>
              <a:t>Longer administration time</a:t>
            </a:r>
          </a:p>
          <a:p>
            <a:r>
              <a:rPr lang="en-US" i="1" dirty="0" smtClean="0"/>
              <a:t>Things are a mess right now (Jeff editorial)</a:t>
            </a:r>
            <a:endParaRPr lang="en-US" i="1" dirty="0" smtClean="0"/>
          </a:p>
          <a:p>
            <a:endParaRPr lang="en-US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5010278"/>
            <a:ext cx="2552700" cy="125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 Regents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353"/>
            <a:ext cx="8229600" cy="510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Common Core ELA Regents Exam (</a:t>
            </a:r>
            <a:r>
              <a:rPr lang="en-US" dirty="0" smtClean="0"/>
              <a:t>Grade 11</a:t>
            </a:r>
            <a:r>
              <a:rPr lang="en-US" dirty="0"/>
              <a:t>) is required for those students first entering grade 9 in 2013-14 or </a:t>
            </a:r>
            <a:r>
              <a:rPr lang="en-US" dirty="0" smtClean="0"/>
              <a:t>later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 11 </a:t>
            </a:r>
            <a:r>
              <a:rPr lang="en-US" dirty="0">
                <a:hlinkClick r:id="rId2"/>
              </a:rPr>
              <a:t>resources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3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 Regents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848"/>
            <a:ext cx="8119241" cy="4986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Common Core Algebra I Regents Exam is required for those students first beginning commencement-level math in 2013-14 or </a:t>
            </a:r>
            <a:r>
              <a:rPr lang="en-US" dirty="0" smtClean="0"/>
              <a:t>later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A1 </a:t>
            </a:r>
            <a:r>
              <a:rPr lang="en-US" dirty="0">
                <a:hlinkClick r:id="rId2"/>
              </a:rPr>
              <a:t>resources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 Regents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848"/>
            <a:ext cx="8119241" cy="4986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the first year, students enrolled in Common Core classes may take the old ELA or math exam in addition to the new exam and have the higher score 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2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3" t="13322" r="2697" b="3783"/>
          <a:stretch/>
        </p:blipFill>
        <p:spPr bwMode="auto">
          <a:xfrm>
            <a:off x="15039" y="1"/>
            <a:ext cx="9148011" cy="68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7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Status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till coming out</a:t>
            </a:r>
          </a:p>
          <a:p>
            <a:r>
              <a:rPr lang="en-US" dirty="0" smtClean="0"/>
              <a:t>Really need to prepare</a:t>
            </a:r>
          </a:p>
          <a:p>
            <a:r>
              <a:rPr lang="en-US" dirty="0" smtClean="0"/>
              <a:t>Not meant as a script, but…</a:t>
            </a:r>
          </a:p>
          <a:p>
            <a:r>
              <a:rPr lang="en-US" dirty="0"/>
              <a:t>Not </a:t>
            </a:r>
            <a:r>
              <a:rPr lang="en-US" dirty="0" smtClean="0"/>
              <a:t>perfect – so common planning and preparation is a must for successful implementation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Grade)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Kit's mom gets up at six.</a:t>
            </a:r>
          </a:p>
          <a:p>
            <a:pPr marL="0" indent="0">
              <a:buNone/>
            </a:pPr>
            <a:r>
              <a:rPr lang="en-US" dirty="0"/>
              <a:t>Kit's mom gets dad up.</a:t>
            </a:r>
          </a:p>
          <a:p>
            <a:pPr marL="0" indent="0">
              <a:buNone/>
            </a:pPr>
            <a:r>
              <a:rPr lang="en-US" dirty="0"/>
              <a:t>Kit's mom gets Kit up.</a:t>
            </a:r>
          </a:p>
          <a:p>
            <a:pPr marL="0" indent="0">
              <a:buNone/>
            </a:pPr>
            <a:r>
              <a:rPr lang="en-US" dirty="0"/>
              <a:t>Kit's mom gets dad fed.</a:t>
            </a:r>
          </a:p>
          <a:p>
            <a:pPr marL="0" indent="0">
              <a:buNone/>
            </a:pPr>
            <a:r>
              <a:rPr lang="en-US" dirty="0"/>
              <a:t>Kit's mom gets Kit fed.</a:t>
            </a:r>
          </a:p>
          <a:p>
            <a:pPr marL="0" indent="0">
              <a:buNone/>
            </a:pPr>
            <a:r>
              <a:rPr lang="en-US" dirty="0"/>
              <a:t>Kit's mom gets Kit's pets fed. </a:t>
            </a:r>
          </a:p>
        </p:txBody>
      </p:sp>
    </p:spTree>
    <p:extLst>
      <p:ext uri="{BB962C8B-B14F-4D97-AF65-F5344CB8AC3E}">
        <p14:creationId xmlns:p14="http://schemas.microsoft.com/office/powerpoint/2010/main" val="2330451006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11_sc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</TotalTime>
  <Words>379</Words>
  <Application>Microsoft Office PowerPoint</Application>
  <PresentationFormat>On-screen Show (4:3)</PresentationFormat>
  <Paragraphs>76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IS_template</vt:lpstr>
      <vt:lpstr>1211_sc_pptemplate</vt:lpstr>
      <vt:lpstr>1_IS_template</vt:lpstr>
      <vt:lpstr>SED Updates</vt:lpstr>
      <vt:lpstr>PowerPoint Presentation</vt:lpstr>
      <vt:lpstr>PARCC Timeline</vt:lpstr>
      <vt:lpstr>Common Core Regents Exams</vt:lpstr>
      <vt:lpstr>Common Core Regents Exams</vt:lpstr>
      <vt:lpstr>Common Core Regents Exams</vt:lpstr>
      <vt:lpstr>PowerPoint Presentation</vt:lpstr>
      <vt:lpstr>Modules</vt:lpstr>
      <vt:lpstr>Kit (1st Grade)</vt:lpstr>
      <vt:lpstr>PowerPoint Presentation</vt:lpstr>
      <vt:lpstr>PowerPoint Presentation</vt:lpstr>
      <vt:lpstr>PowerPoint Presentation</vt:lpstr>
      <vt:lpstr>Modules</vt:lpstr>
      <vt:lpstr>Modules</vt:lpstr>
      <vt:lpstr>Math Boot Camp</vt:lpstr>
      <vt:lpstr>Core Research</vt:lpstr>
      <vt:lpstr>Parent APPR Reporting</vt:lpstr>
      <vt:lpstr>ISS Updates</vt:lpstr>
      <vt:lpstr>Math Boot Camp</vt:lpstr>
      <vt:lpstr>PBLNY</vt:lpstr>
      <vt:lpstr>PBLNY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246</cp:revision>
  <cp:lastPrinted>2013-06-19T10:30:19Z</cp:lastPrinted>
  <dcterms:created xsi:type="dcterms:W3CDTF">2012-08-15T11:27:34Z</dcterms:created>
  <dcterms:modified xsi:type="dcterms:W3CDTF">2013-10-22T12:19:27Z</dcterms:modified>
</cp:coreProperties>
</file>