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362" r:id="rId2"/>
    <p:sldId id="358" r:id="rId3"/>
    <p:sldId id="341" r:id="rId4"/>
    <p:sldId id="342" r:id="rId5"/>
    <p:sldId id="344" r:id="rId6"/>
    <p:sldId id="343" r:id="rId7"/>
    <p:sldId id="345" r:id="rId8"/>
    <p:sldId id="363" r:id="rId9"/>
    <p:sldId id="364" r:id="rId10"/>
    <p:sldId id="366" r:id="rId11"/>
    <p:sldId id="370" r:id="rId12"/>
    <p:sldId id="372" r:id="rId13"/>
    <p:sldId id="373" r:id="rId14"/>
    <p:sldId id="374" r:id="rId15"/>
    <p:sldId id="375" r:id="rId16"/>
    <p:sldId id="376" r:id="rId17"/>
    <p:sldId id="398" r:id="rId18"/>
    <p:sldId id="377" r:id="rId19"/>
    <p:sldId id="371" r:id="rId20"/>
    <p:sldId id="367" r:id="rId21"/>
    <p:sldId id="378" r:id="rId22"/>
    <p:sldId id="379" r:id="rId23"/>
    <p:sldId id="380" r:id="rId24"/>
    <p:sldId id="381" r:id="rId25"/>
    <p:sldId id="368" r:id="rId26"/>
    <p:sldId id="382" r:id="rId27"/>
    <p:sldId id="383" r:id="rId28"/>
    <p:sldId id="365" r:id="rId29"/>
    <p:sldId id="384" r:id="rId30"/>
    <p:sldId id="386" r:id="rId31"/>
    <p:sldId id="387" r:id="rId32"/>
    <p:sldId id="388" r:id="rId33"/>
    <p:sldId id="389" r:id="rId34"/>
    <p:sldId id="390" r:id="rId35"/>
    <p:sldId id="385" r:id="rId36"/>
    <p:sldId id="391" r:id="rId37"/>
    <p:sldId id="393" r:id="rId38"/>
    <p:sldId id="392" r:id="rId39"/>
    <p:sldId id="394" r:id="rId40"/>
    <p:sldId id="395" r:id="rId41"/>
    <p:sldId id="396" r:id="rId42"/>
    <p:sldId id="39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2E2"/>
    <a:srgbClr val="DDDDDD"/>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60"/>
  </p:normalViewPr>
  <p:slideViewPr>
    <p:cSldViewPr>
      <p:cViewPr>
        <p:scale>
          <a:sx n="70" d="100"/>
          <a:sy n="70" d="100"/>
        </p:scale>
        <p:origin x="-1080" y="-73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F50937-503C-4524-846A-BB2B46116072}" type="datetimeFigureOut">
              <a:rPr lang="en-US" smtClean="0"/>
              <a:t>10/3/2012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9FAFBC-FDB4-4E03-9129-1B9FBFE9D063}" type="slidenum">
              <a:rPr lang="en-US" smtClean="0"/>
              <a:t>‹#›</a:t>
            </a:fld>
            <a:endParaRPr lang="en-US" dirty="0"/>
          </a:p>
        </p:txBody>
      </p:sp>
    </p:spTree>
    <p:extLst>
      <p:ext uri="{BB962C8B-B14F-4D97-AF65-F5344CB8AC3E}">
        <p14:creationId xmlns:p14="http://schemas.microsoft.com/office/powerpoint/2010/main" val="2497854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3556126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1787981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4001638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4118228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247005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2329273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260977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3147980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2082058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3881725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B615F9-43CD-43DF-A97F-E4FF76C4405C}" type="datetimeFigureOut">
              <a:rPr lang="en-US" smtClean="0"/>
              <a:t>10/3/2012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60A0C3-3E23-4F86-B53C-048C9ED8E28F}" type="slidenum">
              <a:rPr lang="en-US" smtClean="0"/>
              <a:t>‹#›</a:t>
            </a:fld>
            <a:endParaRPr lang="en-US" dirty="0"/>
          </a:p>
        </p:txBody>
      </p:sp>
    </p:spTree>
    <p:extLst>
      <p:ext uri="{BB962C8B-B14F-4D97-AF65-F5344CB8AC3E}">
        <p14:creationId xmlns:p14="http://schemas.microsoft.com/office/powerpoint/2010/main" val="4035388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615F9-43CD-43DF-A97F-E4FF76C4405C}" type="datetimeFigureOut">
              <a:rPr lang="en-US" smtClean="0"/>
              <a:t>10/3/2012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60A0C3-3E23-4F86-B53C-048C9ED8E28F}" type="slidenum">
              <a:rPr lang="en-US" smtClean="0"/>
              <a:t>‹#›</a:t>
            </a:fld>
            <a:endParaRPr lang="en-US" dirty="0"/>
          </a:p>
        </p:txBody>
      </p:sp>
    </p:spTree>
    <p:extLst>
      <p:ext uri="{BB962C8B-B14F-4D97-AF65-F5344CB8AC3E}">
        <p14:creationId xmlns:p14="http://schemas.microsoft.com/office/powerpoint/2010/main" val="3228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ocmboces.org/tfiles/folder1795/PARCC%20Shifts%20and%20Sample%20Items%20Overview.pptx"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609600" y="1351508"/>
            <a:ext cx="7924800" cy="4154984"/>
          </a:xfrm>
          <a:prstGeom prst="rect">
            <a:avLst/>
          </a:prstGeom>
          <a:noFill/>
        </p:spPr>
        <p:txBody>
          <a:bodyPr wrap="square" rtlCol="0">
            <a:spAutoFit/>
          </a:bodyPr>
          <a:lstStyle/>
          <a:p>
            <a:pPr algn="ctr"/>
            <a:r>
              <a:rPr lang="en-US" sz="8800" b="1" dirty="0" smtClean="0">
                <a:solidFill>
                  <a:schemeClr val="bg1"/>
                </a:solidFill>
                <a:latin typeface="Arial" pitchFamily="34" charset="0"/>
                <a:cs typeface="Arial" pitchFamily="34" charset="0"/>
              </a:rPr>
              <a:t>Balanced Assessment System</a:t>
            </a:r>
            <a:endParaRPr lang="en-US" sz="8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8329963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6200" y="822068"/>
            <a:ext cx="4343400" cy="1754326"/>
          </a:xfrm>
          <a:prstGeom prst="rect">
            <a:avLst/>
          </a:prstGeom>
          <a:noFill/>
        </p:spPr>
        <p:txBody>
          <a:bodyPr wrap="square" rtlCol="0" anchor="ctr" anchorCtr="0">
            <a:spAutoFit/>
          </a:bodyPr>
          <a:lstStyle/>
          <a:p>
            <a:pPr algn="ctr"/>
            <a:r>
              <a:rPr lang="en-US" sz="3600" dirty="0">
                <a:solidFill>
                  <a:schemeClr val="bg1"/>
                </a:solidFill>
                <a:latin typeface="Arial Black" pitchFamily="34" charset="0"/>
              </a:rPr>
              <a:t>Assessment Defines the Standard</a:t>
            </a:r>
          </a:p>
        </p:txBody>
      </p:sp>
      <p:sp>
        <p:nvSpPr>
          <p:cNvPr id="9" name="TextBox 8"/>
          <p:cNvSpPr txBox="1"/>
          <p:nvPr/>
        </p:nvSpPr>
        <p:spPr>
          <a:xfrm>
            <a:off x="4838700" y="1037511"/>
            <a:ext cx="4038600" cy="1323439"/>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Professional</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Practice</a:t>
            </a:r>
            <a:endParaRPr lang="en-US" sz="4000" dirty="0">
              <a:solidFill>
                <a:schemeClr val="bg1"/>
              </a:solidFill>
              <a:latin typeface="Arial Black" pitchFamily="34" charset="0"/>
            </a:endParaRPr>
          </a:p>
        </p:txBody>
      </p:sp>
      <p:sp>
        <p:nvSpPr>
          <p:cNvPr id="10" name="TextBox 9"/>
          <p:cNvSpPr txBox="1"/>
          <p:nvPr/>
        </p:nvSpPr>
        <p:spPr>
          <a:xfrm>
            <a:off x="2286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Data</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3682736431"/>
      </p:ext>
    </p:extLst>
  </p:cSld>
  <p:clrMapOvr>
    <a:masterClrMapping/>
  </p:clrMapOvr>
  <mc:AlternateContent xmlns:mc="http://schemas.openxmlformats.org/markup-compatibility/2006" xmlns:p14="http://schemas.microsoft.com/office/powerpoint/2010/main">
    <mc:Choice Requires="p14">
      <p:transition spd="slow" p14:dur="3000">
        <p:fad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57200" y="381000"/>
            <a:ext cx="8229600" cy="830997"/>
          </a:xfrm>
          <a:prstGeom prst="rect">
            <a:avLst/>
          </a:prstGeom>
          <a:noFill/>
        </p:spPr>
        <p:txBody>
          <a:bodyPr wrap="square" rtlCol="0">
            <a:spAutoFit/>
          </a:bodyPr>
          <a:lstStyle/>
          <a:p>
            <a:r>
              <a:rPr lang="en-US" sz="4800" dirty="0">
                <a:solidFill>
                  <a:schemeClr val="bg1"/>
                </a:solidFill>
              </a:rPr>
              <a:t>50% of 20</a:t>
            </a:r>
            <a:r>
              <a:rPr lang="en-US" sz="4800" dirty="0" smtClean="0">
                <a:solidFill>
                  <a:schemeClr val="bg1"/>
                </a:solidFill>
              </a:rPr>
              <a:t>:</a:t>
            </a:r>
            <a:endParaRPr lang="en-US" sz="4800" dirty="0">
              <a:solidFill>
                <a:schemeClr val="bg1"/>
              </a:solidFill>
            </a:endParaRPr>
          </a:p>
        </p:txBody>
      </p:sp>
    </p:spTree>
    <p:extLst>
      <p:ext uri="{BB962C8B-B14F-4D97-AF65-F5344CB8AC3E}">
        <p14:creationId xmlns:p14="http://schemas.microsoft.com/office/powerpoint/2010/main" val="32376229"/>
      </p:ext>
    </p:extLst>
  </p:cSld>
  <p:clrMapOvr>
    <a:masterClrMapping/>
  </p:clrMapOvr>
  <mc:AlternateContent xmlns:mc="http://schemas.openxmlformats.org/markup-compatibility/2006" xmlns:p14="http://schemas.microsoft.com/office/powerpoint/2010/main">
    <mc:Choice Requires="p14">
      <p:transition spd="slow" p14:dur="5000">
        <p:pull/>
      </p:transition>
    </mc:Choice>
    <mc:Fallback xmlns="">
      <p:transition spd="slow">
        <p:pull/>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57200" y="381000"/>
            <a:ext cx="8229600" cy="830997"/>
          </a:xfrm>
          <a:prstGeom prst="rect">
            <a:avLst/>
          </a:prstGeom>
          <a:noFill/>
        </p:spPr>
        <p:txBody>
          <a:bodyPr wrap="square" rtlCol="0">
            <a:spAutoFit/>
          </a:bodyPr>
          <a:lstStyle/>
          <a:p>
            <a:r>
              <a:rPr lang="en-US" sz="4800" dirty="0" smtClean="0">
                <a:solidFill>
                  <a:schemeClr val="bg1"/>
                </a:solidFill>
              </a:rPr>
              <a:t>67</a:t>
            </a:r>
            <a:r>
              <a:rPr lang="en-US" sz="4800" dirty="0">
                <a:solidFill>
                  <a:schemeClr val="bg1"/>
                </a:solidFill>
              </a:rPr>
              <a:t>% of 81</a:t>
            </a:r>
            <a:r>
              <a:rPr lang="en-US" sz="4800" dirty="0" smtClean="0">
                <a:solidFill>
                  <a:schemeClr val="bg1"/>
                </a:solidFill>
              </a:rPr>
              <a:t>:</a:t>
            </a:r>
            <a:endParaRPr lang="en-US" sz="4800" dirty="0">
              <a:solidFill>
                <a:schemeClr val="bg1"/>
              </a:solidFill>
            </a:endParaRPr>
          </a:p>
        </p:txBody>
      </p:sp>
    </p:spTree>
    <p:extLst>
      <p:ext uri="{BB962C8B-B14F-4D97-AF65-F5344CB8AC3E}">
        <p14:creationId xmlns:p14="http://schemas.microsoft.com/office/powerpoint/2010/main" val="1496567927"/>
      </p:ext>
    </p:extLst>
  </p:cSld>
  <p:clrMapOvr>
    <a:masterClrMapping/>
  </p:clrMapOvr>
  <p:transition spd="slow">
    <p:push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57200" y="381000"/>
            <a:ext cx="8229600" cy="3046988"/>
          </a:xfrm>
          <a:prstGeom prst="rect">
            <a:avLst/>
          </a:prstGeom>
          <a:noFill/>
        </p:spPr>
        <p:txBody>
          <a:bodyPr wrap="square" rtlCol="0">
            <a:spAutoFit/>
          </a:bodyPr>
          <a:lstStyle/>
          <a:p>
            <a:r>
              <a:rPr lang="en-US" sz="4800" dirty="0" smtClean="0">
                <a:solidFill>
                  <a:schemeClr val="bg1"/>
                </a:solidFill>
              </a:rPr>
              <a:t>Shawn </a:t>
            </a:r>
            <a:r>
              <a:rPr lang="en-US" sz="4800" dirty="0">
                <a:solidFill>
                  <a:schemeClr val="bg1"/>
                </a:solidFill>
              </a:rPr>
              <a:t>got 7 correct answers out of 10 possible answers on his science test. What percent of questions did he get correct</a:t>
            </a:r>
            <a:r>
              <a:rPr lang="en-US" sz="4800" dirty="0" smtClean="0">
                <a:solidFill>
                  <a:schemeClr val="bg1"/>
                </a:solidFill>
              </a:rPr>
              <a:t>?</a:t>
            </a:r>
            <a:endParaRPr lang="en-US" sz="4800" dirty="0">
              <a:solidFill>
                <a:schemeClr val="bg1"/>
              </a:solidFill>
            </a:endParaRPr>
          </a:p>
        </p:txBody>
      </p:sp>
    </p:spTree>
    <p:extLst>
      <p:ext uri="{BB962C8B-B14F-4D97-AF65-F5344CB8AC3E}">
        <p14:creationId xmlns:p14="http://schemas.microsoft.com/office/powerpoint/2010/main" val="180872788"/>
      </p:ext>
    </p:extLst>
  </p:cSld>
  <p:clrMapOvr>
    <a:masterClrMapping/>
  </p:clrMapOvr>
  <p:transition spd="slow">
    <p:push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57200" y="381000"/>
            <a:ext cx="8229600" cy="5262979"/>
          </a:xfrm>
          <a:prstGeom prst="rect">
            <a:avLst/>
          </a:prstGeom>
          <a:noFill/>
        </p:spPr>
        <p:txBody>
          <a:bodyPr wrap="square" rtlCol="0">
            <a:spAutoFit/>
          </a:bodyPr>
          <a:lstStyle/>
          <a:p>
            <a:r>
              <a:rPr lang="en-US" sz="4800" dirty="0" smtClean="0">
                <a:solidFill>
                  <a:schemeClr val="bg1"/>
                </a:solidFill>
              </a:rPr>
              <a:t>J.J</a:t>
            </a:r>
            <a:r>
              <a:rPr lang="en-US" sz="4800" dirty="0">
                <a:solidFill>
                  <a:schemeClr val="bg1"/>
                </a:solidFill>
              </a:rPr>
              <a:t>. Redick was on pace to set an NCAA record in career free throw percentage. Leading into the NCAA tournament in 2004, he made 97 of 104 free throw attempts. What percentage of free throws did he make</a:t>
            </a:r>
            <a:r>
              <a:rPr lang="en-US" sz="4800" dirty="0" smtClean="0">
                <a:solidFill>
                  <a:schemeClr val="bg1"/>
                </a:solidFill>
              </a:rPr>
              <a:t>?</a:t>
            </a:r>
            <a:endParaRPr lang="en-US" sz="4800" dirty="0">
              <a:solidFill>
                <a:schemeClr val="bg1"/>
              </a:solidFill>
            </a:endParaRPr>
          </a:p>
        </p:txBody>
      </p:sp>
    </p:spTree>
    <p:extLst>
      <p:ext uri="{BB962C8B-B14F-4D97-AF65-F5344CB8AC3E}">
        <p14:creationId xmlns:p14="http://schemas.microsoft.com/office/powerpoint/2010/main" val="180872788"/>
      </p:ext>
    </p:extLst>
  </p:cSld>
  <p:clrMapOvr>
    <a:masterClrMapping/>
  </p:clrMapOvr>
  <p:transition spd="slow">
    <p:push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57200" y="381000"/>
            <a:ext cx="8229600" cy="5016758"/>
          </a:xfrm>
          <a:prstGeom prst="rect">
            <a:avLst/>
          </a:prstGeom>
          <a:noFill/>
        </p:spPr>
        <p:txBody>
          <a:bodyPr wrap="square" rtlCol="0">
            <a:spAutoFit/>
          </a:bodyPr>
          <a:lstStyle/>
          <a:p>
            <a:r>
              <a:rPr lang="en-US" sz="4000" dirty="0" smtClean="0">
                <a:solidFill>
                  <a:schemeClr val="bg1"/>
                </a:solidFill>
              </a:rPr>
              <a:t>J.J</a:t>
            </a:r>
            <a:r>
              <a:rPr lang="en-US" sz="4000" dirty="0">
                <a:solidFill>
                  <a:schemeClr val="bg1"/>
                </a:solidFill>
              </a:rPr>
              <a:t>. Redick was on pace to set an NCAA record in </a:t>
            </a:r>
            <a:r>
              <a:rPr lang="en-US" sz="4000" dirty="0" smtClean="0">
                <a:solidFill>
                  <a:schemeClr val="bg1"/>
                </a:solidFill>
              </a:rPr>
              <a:t>free </a:t>
            </a:r>
            <a:r>
              <a:rPr lang="en-US" sz="4000" dirty="0">
                <a:solidFill>
                  <a:schemeClr val="bg1"/>
                </a:solidFill>
              </a:rPr>
              <a:t>throw percentage. Leading into the NCAA tournament in 2004, he made 97 of 104 free throw attempts. In the first tournament game, Redick missed his first five free throws. How far did his percentage </a:t>
            </a:r>
            <a:r>
              <a:rPr lang="en-US" sz="4000" dirty="0" smtClean="0">
                <a:solidFill>
                  <a:schemeClr val="bg1"/>
                </a:solidFill>
              </a:rPr>
              <a:t>drop?</a:t>
            </a:r>
            <a:endParaRPr lang="en-US" sz="4000" dirty="0">
              <a:solidFill>
                <a:schemeClr val="bg1"/>
              </a:solidFill>
            </a:endParaRPr>
          </a:p>
        </p:txBody>
      </p:sp>
    </p:spTree>
    <p:extLst>
      <p:ext uri="{BB962C8B-B14F-4D97-AF65-F5344CB8AC3E}">
        <p14:creationId xmlns:p14="http://schemas.microsoft.com/office/powerpoint/2010/main" val="180872788"/>
      </p:ext>
    </p:extLst>
  </p:cSld>
  <p:clrMapOvr>
    <a:masterClrMapping/>
  </p:clrMapOvr>
  <p:transition spd="slow">
    <p:push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57200" y="381000"/>
            <a:ext cx="8686800" cy="6494085"/>
          </a:xfrm>
          <a:prstGeom prst="rect">
            <a:avLst/>
          </a:prstGeom>
          <a:noFill/>
        </p:spPr>
        <p:txBody>
          <a:bodyPr wrap="square" rtlCol="0">
            <a:spAutoFit/>
          </a:bodyPr>
          <a:lstStyle/>
          <a:p>
            <a:r>
              <a:rPr lang="en-US" sz="3200" dirty="0" smtClean="0">
                <a:solidFill>
                  <a:schemeClr val="bg1"/>
                </a:solidFill>
              </a:rPr>
              <a:t>J.J</a:t>
            </a:r>
            <a:r>
              <a:rPr lang="en-US" sz="3200" dirty="0">
                <a:solidFill>
                  <a:schemeClr val="bg1"/>
                </a:solidFill>
              </a:rPr>
              <a:t>. Redick and Chris Paul were competing for the best free-throw shooting percentage. Redick made 94% of his first 103 shots, while Paul made 47 out of 51 </a:t>
            </a:r>
            <a:r>
              <a:rPr lang="en-US" sz="3200" dirty="0" smtClean="0">
                <a:solidFill>
                  <a:schemeClr val="bg1"/>
                </a:solidFill>
              </a:rPr>
              <a:t>shots. Which </a:t>
            </a:r>
            <a:r>
              <a:rPr lang="en-US" sz="3200" dirty="0">
                <a:solidFill>
                  <a:schemeClr val="bg1"/>
                </a:solidFill>
              </a:rPr>
              <a:t>one had a better shooting </a:t>
            </a:r>
            <a:r>
              <a:rPr lang="en-US" sz="3200" dirty="0" smtClean="0">
                <a:solidFill>
                  <a:schemeClr val="bg1"/>
                </a:solidFill>
              </a:rPr>
              <a:t>percentage?</a:t>
            </a:r>
          </a:p>
          <a:p>
            <a:r>
              <a:rPr lang="en-US" sz="3200" dirty="0" smtClean="0">
                <a:solidFill>
                  <a:schemeClr val="bg1"/>
                </a:solidFill>
              </a:rPr>
              <a:t>In </a:t>
            </a:r>
            <a:r>
              <a:rPr lang="en-US" sz="3200" dirty="0">
                <a:solidFill>
                  <a:schemeClr val="bg1"/>
                </a:solidFill>
              </a:rPr>
              <a:t>the next game, Redick made only 2 of 10 shots while Paul made 7 of 10 </a:t>
            </a:r>
            <a:r>
              <a:rPr lang="en-US" sz="3200" dirty="0" smtClean="0">
                <a:solidFill>
                  <a:schemeClr val="bg1"/>
                </a:solidFill>
              </a:rPr>
              <a:t>shots. What </a:t>
            </a:r>
            <a:r>
              <a:rPr lang="en-US" sz="3200" dirty="0">
                <a:solidFill>
                  <a:schemeClr val="bg1"/>
                </a:solidFill>
              </a:rPr>
              <a:t>are their new overall shooting percentages? Who is the better </a:t>
            </a:r>
            <a:r>
              <a:rPr lang="en-US" sz="3200" dirty="0" smtClean="0">
                <a:solidFill>
                  <a:schemeClr val="bg1"/>
                </a:solidFill>
              </a:rPr>
              <a:t>shooter?</a:t>
            </a:r>
          </a:p>
          <a:p>
            <a:r>
              <a:rPr lang="en-US" sz="3200" dirty="0" smtClean="0">
                <a:solidFill>
                  <a:schemeClr val="bg1"/>
                </a:solidFill>
              </a:rPr>
              <a:t>Jason </a:t>
            </a:r>
            <a:r>
              <a:rPr lang="en-US" sz="3200" dirty="0">
                <a:solidFill>
                  <a:schemeClr val="bg1"/>
                </a:solidFill>
              </a:rPr>
              <a:t>argued that if Paul and J.J. each made the next ten shots, their shooting percentages would go up the same amount. Is this true? Why or why not?</a:t>
            </a:r>
          </a:p>
        </p:txBody>
      </p:sp>
    </p:spTree>
    <p:extLst>
      <p:ext uri="{BB962C8B-B14F-4D97-AF65-F5344CB8AC3E}">
        <p14:creationId xmlns:p14="http://schemas.microsoft.com/office/powerpoint/2010/main" val="180872788"/>
      </p:ext>
    </p:extLst>
  </p:cSld>
  <p:clrMapOvr>
    <a:masterClrMapping/>
  </p:clrMapOvr>
  <p:transition spd="slow">
    <p:push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2237" y="2405134"/>
            <a:ext cx="3819525"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935725"/>
      </p:ext>
    </p:extLst>
  </p:cSld>
  <p:clrMapOvr>
    <a:masterClrMapping/>
  </p:clrMapOvr>
  <p:transition spd="slow">
    <p:push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57200" y="381000"/>
            <a:ext cx="8229600" cy="5262979"/>
          </a:xfrm>
          <a:prstGeom prst="rect">
            <a:avLst/>
          </a:prstGeom>
          <a:noFill/>
        </p:spPr>
        <p:txBody>
          <a:bodyPr wrap="square" rtlCol="0">
            <a:spAutoFit/>
          </a:bodyPr>
          <a:lstStyle/>
          <a:p>
            <a:r>
              <a:rPr lang="en-US" sz="4800" dirty="0"/>
              <a:t>Standards (and objectives) are meaningless until you define how to assess them</a:t>
            </a:r>
            <a:r>
              <a:rPr lang="en-US" sz="4800" dirty="0" smtClean="0"/>
              <a:t>.</a:t>
            </a:r>
          </a:p>
          <a:p>
            <a:endParaRPr lang="en-US" sz="4800" dirty="0"/>
          </a:p>
          <a:p>
            <a:r>
              <a:rPr lang="en-US" sz="4800" dirty="0"/>
              <a:t>Because of this, assessments are the starting point for instruction, not the end.</a:t>
            </a:r>
          </a:p>
        </p:txBody>
      </p:sp>
    </p:spTree>
    <p:extLst>
      <p:ext uri="{BB962C8B-B14F-4D97-AF65-F5344CB8AC3E}">
        <p14:creationId xmlns:p14="http://schemas.microsoft.com/office/powerpoint/2010/main" val="981367809"/>
      </p:ext>
    </p:extLst>
  </p:cSld>
  <p:clrMapOvr>
    <a:masterClrMapping/>
  </p:clrMapOvr>
  <p:transition spd="slow">
    <p:pu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457200" y="381000"/>
            <a:ext cx="8229600" cy="6001643"/>
          </a:xfrm>
          <a:prstGeom prst="rect">
            <a:avLst/>
          </a:prstGeom>
          <a:noFill/>
        </p:spPr>
        <p:txBody>
          <a:bodyPr wrap="square" rtlCol="0">
            <a:spAutoFit/>
          </a:bodyPr>
          <a:lstStyle/>
          <a:p>
            <a:r>
              <a:rPr lang="en-US" sz="4800" dirty="0" smtClean="0"/>
              <a:t>Because </a:t>
            </a:r>
            <a:r>
              <a:rPr lang="en-US" sz="4800" dirty="0"/>
              <a:t>of this, assessments are the starting point for instruction, not the end</a:t>
            </a:r>
            <a:r>
              <a:rPr lang="en-US" sz="4800" dirty="0" smtClean="0"/>
              <a:t>.</a:t>
            </a:r>
          </a:p>
          <a:p>
            <a:endParaRPr lang="en-US" sz="4800" dirty="0"/>
          </a:p>
          <a:p>
            <a:r>
              <a:rPr lang="en-US" sz="4800" dirty="0" smtClean="0"/>
              <a:t>Standards-Based (UbD</a:t>
            </a:r>
            <a:r>
              <a:rPr lang="en-US" sz="4800" dirty="0"/>
              <a:t>)</a:t>
            </a:r>
            <a:r>
              <a:rPr lang="en-US" sz="4800" dirty="0" smtClean="0"/>
              <a:t> Design:</a:t>
            </a:r>
          </a:p>
          <a:p>
            <a:pPr marL="1371600" lvl="1" indent="-914400">
              <a:buFont typeface="+mj-lt"/>
              <a:buAutoNum type="arabicPeriod"/>
            </a:pPr>
            <a:r>
              <a:rPr lang="en-US" sz="4800" dirty="0" smtClean="0"/>
              <a:t>Standards</a:t>
            </a:r>
          </a:p>
          <a:p>
            <a:pPr marL="1371600" lvl="1" indent="-914400">
              <a:buFont typeface="+mj-lt"/>
              <a:buAutoNum type="arabicPeriod"/>
            </a:pPr>
            <a:r>
              <a:rPr lang="en-US" sz="4800" dirty="0" smtClean="0"/>
              <a:t>Assessment</a:t>
            </a:r>
          </a:p>
          <a:p>
            <a:pPr marL="1371600" lvl="1" indent="-914400">
              <a:buFont typeface="+mj-lt"/>
              <a:buAutoNum type="arabicPeriod"/>
            </a:pPr>
            <a:r>
              <a:rPr lang="en-US" sz="4800" dirty="0" smtClean="0"/>
              <a:t>Instruction</a:t>
            </a:r>
            <a:endParaRPr lang="en-US" sz="4800" dirty="0"/>
          </a:p>
        </p:txBody>
      </p:sp>
    </p:spTree>
    <p:extLst>
      <p:ext uri="{BB962C8B-B14F-4D97-AF65-F5344CB8AC3E}">
        <p14:creationId xmlns:p14="http://schemas.microsoft.com/office/powerpoint/2010/main" val="48271561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13452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Standards</a:t>
            </a:r>
            <a:endParaRPr lang="en-US" sz="4000" dirty="0">
              <a:solidFill>
                <a:schemeClr val="bg1"/>
              </a:solidFill>
              <a:latin typeface="Arial Black" pitchFamily="34" charset="0"/>
            </a:endParaRPr>
          </a:p>
        </p:txBody>
      </p:sp>
      <p:sp>
        <p:nvSpPr>
          <p:cNvPr id="9" name="TextBox 8"/>
          <p:cNvSpPr txBox="1"/>
          <p:nvPr/>
        </p:nvSpPr>
        <p:spPr>
          <a:xfrm>
            <a:off x="4838700" y="1037511"/>
            <a:ext cx="4038600" cy="1323439"/>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Professional</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Practice</a:t>
            </a:r>
            <a:endParaRPr lang="en-US" sz="4000" dirty="0">
              <a:solidFill>
                <a:schemeClr val="bg1"/>
              </a:solidFill>
              <a:latin typeface="Arial Black" pitchFamily="34" charset="0"/>
            </a:endParaRPr>
          </a:p>
        </p:txBody>
      </p:sp>
      <p:sp>
        <p:nvSpPr>
          <p:cNvPr id="10" name="TextBox 9"/>
          <p:cNvSpPr txBox="1"/>
          <p:nvPr/>
        </p:nvSpPr>
        <p:spPr>
          <a:xfrm>
            <a:off x="2286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Data</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1262146111"/>
      </p:ext>
    </p:extLst>
  </p:cSld>
  <p:clrMapOvr>
    <a:masterClrMapping/>
  </p:clrMapOvr>
  <mc:AlternateContent xmlns:mc="http://schemas.openxmlformats.org/markup-compatibility/2006" xmlns:p14="http://schemas.microsoft.com/office/powerpoint/2010/main">
    <mc:Choice Requires="p14">
      <p:transition spd="slow" p14:dur="5000">
        <p:dissolve/>
      </p:transition>
    </mc:Choice>
    <mc:Fallback xmlns="">
      <p:transition spd="slow">
        <p:dissolv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729735"/>
            <a:ext cx="4038600" cy="1938992"/>
          </a:xfrm>
          <a:prstGeom prst="rect">
            <a:avLst/>
          </a:prstGeom>
          <a:noFill/>
        </p:spPr>
        <p:txBody>
          <a:bodyPr wrap="square" rtlCol="0" anchor="ctr" anchorCtr="0">
            <a:spAutoFit/>
          </a:bodyPr>
          <a:lstStyle/>
          <a:p>
            <a:pPr algn="ctr"/>
            <a:r>
              <a:rPr lang="en-US" sz="4000" dirty="0">
                <a:solidFill>
                  <a:schemeClr val="bg1"/>
                </a:solidFill>
                <a:latin typeface="Arial Black" pitchFamily="34" charset="0"/>
              </a:rPr>
              <a:t>Assessment Defines the Standard</a:t>
            </a:r>
          </a:p>
        </p:txBody>
      </p:sp>
      <p:sp>
        <p:nvSpPr>
          <p:cNvPr id="9" name="TextBox 8"/>
          <p:cNvSpPr txBox="1"/>
          <p:nvPr/>
        </p:nvSpPr>
        <p:spPr>
          <a:xfrm>
            <a:off x="4838700" y="1037511"/>
            <a:ext cx="4038600" cy="1323439"/>
          </a:xfrm>
          <a:prstGeom prst="rect">
            <a:avLst/>
          </a:prstGeom>
          <a:noFill/>
        </p:spPr>
        <p:txBody>
          <a:bodyPr wrap="square" rtlCol="0" anchor="ctr" anchorCtr="0">
            <a:spAutoFit/>
          </a:bodyPr>
          <a:lstStyle/>
          <a:p>
            <a:pPr algn="ctr"/>
            <a:r>
              <a:rPr lang="en-US" sz="4000" dirty="0">
                <a:solidFill>
                  <a:schemeClr val="bg1"/>
                </a:solidFill>
                <a:latin typeface="Arial Black" pitchFamily="34" charset="0"/>
              </a:rPr>
              <a:t>Professional</a:t>
            </a:r>
            <a:br>
              <a:rPr lang="en-US" sz="4000" dirty="0">
                <a:solidFill>
                  <a:schemeClr val="bg1"/>
                </a:solidFill>
                <a:latin typeface="Arial Black" pitchFamily="34" charset="0"/>
              </a:rPr>
            </a:br>
            <a:r>
              <a:rPr lang="en-US" sz="4000" dirty="0">
                <a:solidFill>
                  <a:schemeClr val="bg1"/>
                </a:solidFill>
                <a:latin typeface="Arial Black" pitchFamily="34" charset="0"/>
              </a:rPr>
              <a:t>Practice</a:t>
            </a:r>
          </a:p>
        </p:txBody>
      </p:sp>
      <p:sp>
        <p:nvSpPr>
          <p:cNvPr id="10" name="TextBox 9"/>
          <p:cNvSpPr txBox="1"/>
          <p:nvPr/>
        </p:nvSpPr>
        <p:spPr>
          <a:xfrm>
            <a:off x="228600" y="3927159"/>
            <a:ext cx="4038600" cy="2554545"/>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Common formative/</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interim assessments</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950802204"/>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p:cNvSpPr/>
          <p:nvPr/>
        </p:nvSpPr>
        <p:spPr>
          <a:xfrm>
            <a:off x="-4916" y="0"/>
            <a:ext cx="914891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p:cNvCxnSpPr/>
          <p:nvPr/>
        </p:nvCxnSpPr>
        <p:spPr>
          <a:xfrm>
            <a:off x="464024" y="3630304"/>
            <a:ext cx="8243248" cy="0"/>
          </a:xfrm>
          <a:prstGeom prst="line">
            <a:avLst/>
          </a:prstGeom>
          <a:ln w="76200"/>
        </p:spPr>
        <p:style>
          <a:lnRef idx="2">
            <a:schemeClr val="accent1"/>
          </a:lnRef>
          <a:fillRef idx="0">
            <a:schemeClr val="accent1"/>
          </a:fillRef>
          <a:effectRef idx="1">
            <a:schemeClr val="accent1"/>
          </a:effectRef>
          <a:fontRef idx="minor">
            <a:schemeClr val="tx1"/>
          </a:fontRef>
        </p:style>
      </p:cxnSp>
      <p:sp>
        <p:nvSpPr>
          <p:cNvPr id="4" name="Right Arrow 3"/>
          <p:cNvSpPr/>
          <p:nvPr/>
        </p:nvSpPr>
        <p:spPr>
          <a:xfrm>
            <a:off x="464024" y="3302758"/>
            <a:ext cx="464024" cy="68238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5" name="Right Arrow 4"/>
          <p:cNvSpPr/>
          <p:nvPr/>
        </p:nvSpPr>
        <p:spPr>
          <a:xfrm flipH="1">
            <a:off x="8243248" y="3289110"/>
            <a:ext cx="464024" cy="68238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6" name="TextBox 5"/>
          <p:cNvSpPr txBox="1"/>
          <p:nvPr/>
        </p:nvSpPr>
        <p:spPr>
          <a:xfrm rot="16200000">
            <a:off x="-33730" y="2435704"/>
            <a:ext cx="1337480" cy="369332"/>
          </a:xfrm>
          <a:prstGeom prst="rect">
            <a:avLst/>
          </a:prstGeom>
          <a:noFill/>
        </p:spPr>
        <p:txBody>
          <a:bodyPr wrap="square" rtlCol="0">
            <a:spAutoFit/>
          </a:bodyPr>
          <a:lstStyle/>
          <a:p>
            <a:r>
              <a:rPr lang="en-US" dirty="0" smtClean="0">
                <a:solidFill>
                  <a:prstClr val="black"/>
                </a:solidFill>
                <a:latin typeface="Arial" pitchFamily="34" charset="0"/>
                <a:cs typeface="Arial" pitchFamily="34" charset="0"/>
              </a:rPr>
              <a:t>September</a:t>
            </a:r>
            <a:endParaRPr lang="en-US" dirty="0">
              <a:solidFill>
                <a:prstClr val="black"/>
              </a:solidFill>
              <a:latin typeface="Arial" pitchFamily="34" charset="0"/>
              <a:cs typeface="Arial" pitchFamily="34" charset="0"/>
            </a:endParaRPr>
          </a:p>
        </p:txBody>
      </p:sp>
      <p:sp>
        <p:nvSpPr>
          <p:cNvPr id="7" name="TextBox 6"/>
          <p:cNvSpPr txBox="1"/>
          <p:nvPr/>
        </p:nvSpPr>
        <p:spPr>
          <a:xfrm rot="16200000">
            <a:off x="7853866" y="2435704"/>
            <a:ext cx="1337480" cy="369332"/>
          </a:xfrm>
          <a:prstGeom prst="rect">
            <a:avLst/>
          </a:prstGeom>
          <a:noFill/>
        </p:spPr>
        <p:txBody>
          <a:bodyPr wrap="square" rtlCol="0">
            <a:spAutoFit/>
          </a:bodyPr>
          <a:lstStyle/>
          <a:p>
            <a:r>
              <a:rPr lang="en-US" dirty="0" smtClean="0">
                <a:solidFill>
                  <a:prstClr val="black"/>
                </a:solidFill>
                <a:latin typeface="Arial" pitchFamily="34" charset="0"/>
                <a:cs typeface="Arial" pitchFamily="34" charset="0"/>
              </a:rPr>
              <a:t>June</a:t>
            </a:r>
            <a:endParaRPr lang="en-US" dirty="0">
              <a:solidFill>
                <a:prstClr val="black"/>
              </a:solidFill>
              <a:latin typeface="Arial" pitchFamily="34" charset="0"/>
              <a:cs typeface="Arial" pitchFamily="34" charset="0"/>
            </a:endParaRPr>
          </a:p>
        </p:txBody>
      </p:sp>
      <p:sp>
        <p:nvSpPr>
          <p:cNvPr id="8" name="TextBox 7"/>
          <p:cNvSpPr txBox="1"/>
          <p:nvPr/>
        </p:nvSpPr>
        <p:spPr>
          <a:xfrm rot="16200000">
            <a:off x="-324041" y="4762648"/>
            <a:ext cx="1924337" cy="369332"/>
          </a:xfrm>
          <a:prstGeom prst="rect">
            <a:avLst/>
          </a:prstGeom>
          <a:noFill/>
        </p:spPr>
        <p:txBody>
          <a:bodyPr wrap="square" rtlCol="0">
            <a:spAutoFit/>
          </a:bodyPr>
          <a:lstStyle/>
          <a:p>
            <a:pPr algn="r"/>
            <a:r>
              <a:rPr lang="en-US" dirty="0" smtClean="0">
                <a:solidFill>
                  <a:prstClr val="black"/>
                </a:solidFill>
                <a:latin typeface="Arial" pitchFamily="34" charset="0"/>
                <a:cs typeface="Arial" pitchFamily="34" charset="0"/>
              </a:rPr>
              <a:t>SLO Baseline</a:t>
            </a:r>
            <a:endParaRPr lang="en-US" dirty="0">
              <a:solidFill>
                <a:prstClr val="black"/>
              </a:solidFill>
              <a:latin typeface="Arial" pitchFamily="34" charset="0"/>
              <a:cs typeface="Arial" pitchFamily="34" charset="0"/>
            </a:endParaRPr>
          </a:p>
        </p:txBody>
      </p:sp>
      <p:sp>
        <p:nvSpPr>
          <p:cNvPr id="9" name="TextBox 8"/>
          <p:cNvSpPr txBox="1"/>
          <p:nvPr/>
        </p:nvSpPr>
        <p:spPr>
          <a:xfrm rot="16200000">
            <a:off x="7560438" y="4749001"/>
            <a:ext cx="1924337" cy="369332"/>
          </a:xfrm>
          <a:prstGeom prst="rect">
            <a:avLst/>
          </a:prstGeom>
          <a:noFill/>
        </p:spPr>
        <p:txBody>
          <a:bodyPr wrap="square" rtlCol="0">
            <a:spAutoFit/>
          </a:bodyPr>
          <a:lstStyle/>
          <a:p>
            <a:pPr algn="r"/>
            <a:r>
              <a:rPr lang="en-US" dirty="0" smtClean="0">
                <a:solidFill>
                  <a:prstClr val="black"/>
                </a:solidFill>
                <a:latin typeface="Arial" pitchFamily="34" charset="0"/>
                <a:cs typeface="Arial" pitchFamily="34" charset="0"/>
              </a:rPr>
              <a:t>SLO Summative</a:t>
            </a:r>
            <a:endParaRPr lang="en-US" dirty="0">
              <a:solidFill>
                <a:prstClr val="black"/>
              </a:solidFill>
              <a:latin typeface="Arial" pitchFamily="34" charset="0"/>
              <a:cs typeface="Arial" pitchFamily="34" charset="0"/>
            </a:endParaRPr>
          </a:p>
        </p:txBody>
      </p:sp>
      <p:sp>
        <p:nvSpPr>
          <p:cNvPr id="10" name="Down Arrow 9"/>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1" name="TextBox 10"/>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nvGrpSpPr>
          <p:cNvPr id="14" name="Group 13"/>
          <p:cNvGrpSpPr/>
          <p:nvPr/>
        </p:nvGrpSpPr>
        <p:grpSpPr>
          <a:xfrm>
            <a:off x="5846827" y="1322985"/>
            <a:ext cx="1480983" cy="2143546"/>
            <a:chOff x="1313496" y="1322985"/>
            <a:chExt cx="1480983" cy="2143546"/>
          </a:xfrm>
        </p:grpSpPr>
        <p:sp>
          <p:nvSpPr>
            <p:cNvPr id="15" name="Down Arrow 14"/>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6" name="TextBox 15"/>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17" name="Group 16"/>
          <p:cNvGrpSpPr/>
          <p:nvPr/>
        </p:nvGrpSpPr>
        <p:grpSpPr>
          <a:xfrm>
            <a:off x="3608594" y="1322985"/>
            <a:ext cx="1480983" cy="2143546"/>
            <a:chOff x="1313496" y="1322985"/>
            <a:chExt cx="1480983" cy="2143546"/>
          </a:xfrm>
        </p:grpSpPr>
        <p:sp>
          <p:nvSpPr>
            <p:cNvPr id="18" name="Down Arrow 17"/>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9" name="TextBox 18"/>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23" name="Group 22"/>
          <p:cNvGrpSpPr/>
          <p:nvPr/>
        </p:nvGrpSpPr>
        <p:grpSpPr>
          <a:xfrm>
            <a:off x="2532696" y="3794481"/>
            <a:ext cx="1480983" cy="2182157"/>
            <a:chOff x="2532696" y="2893713"/>
            <a:chExt cx="1480983" cy="2182157"/>
          </a:xfrm>
        </p:grpSpPr>
        <p:sp>
          <p:nvSpPr>
            <p:cNvPr id="21" name="Down Arrow 20"/>
            <p:cNvSpPr/>
            <p:nvPr/>
          </p:nvSpPr>
          <p:spPr>
            <a:xfrm flipV="1">
              <a:off x="3088943" y="2893713"/>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2" name="TextBox 21"/>
            <p:cNvSpPr txBox="1"/>
            <p:nvPr/>
          </p:nvSpPr>
          <p:spPr>
            <a:xfrm>
              <a:off x="2532696" y="3875541"/>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24" name="Group 23"/>
          <p:cNvGrpSpPr/>
          <p:nvPr/>
        </p:nvGrpSpPr>
        <p:grpSpPr>
          <a:xfrm>
            <a:off x="4843716" y="3794481"/>
            <a:ext cx="1480983" cy="2182157"/>
            <a:chOff x="2532696" y="2893713"/>
            <a:chExt cx="1480983" cy="2182157"/>
          </a:xfrm>
        </p:grpSpPr>
        <p:sp>
          <p:nvSpPr>
            <p:cNvPr id="25" name="Down Arrow 24"/>
            <p:cNvSpPr/>
            <p:nvPr/>
          </p:nvSpPr>
          <p:spPr>
            <a:xfrm flipV="1">
              <a:off x="3088943" y="2893713"/>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6" name="TextBox 25"/>
            <p:cNvSpPr txBox="1"/>
            <p:nvPr/>
          </p:nvSpPr>
          <p:spPr>
            <a:xfrm>
              <a:off x="2532696" y="3875541"/>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sp>
        <p:nvSpPr>
          <p:cNvPr id="31" name="Oval 30"/>
          <p:cNvSpPr/>
          <p:nvPr/>
        </p:nvSpPr>
        <p:spPr>
          <a:xfrm>
            <a:off x="342848" y="1655070"/>
            <a:ext cx="706375" cy="425441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2" name="Oval 31"/>
          <p:cNvSpPr/>
          <p:nvPr/>
        </p:nvSpPr>
        <p:spPr>
          <a:xfrm>
            <a:off x="8169418" y="1722225"/>
            <a:ext cx="706375" cy="425441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3" name="TextBox 32"/>
          <p:cNvSpPr txBox="1"/>
          <p:nvPr/>
        </p:nvSpPr>
        <p:spPr>
          <a:xfrm>
            <a:off x="975415" y="291977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4" name="TextBox 33"/>
          <p:cNvSpPr txBox="1"/>
          <p:nvPr/>
        </p:nvSpPr>
        <p:spPr>
          <a:xfrm>
            <a:off x="2238233" y="410795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5" name="TextBox 34"/>
          <p:cNvSpPr txBox="1"/>
          <p:nvPr/>
        </p:nvSpPr>
        <p:spPr>
          <a:xfrm>
            <a:off x="3273188" y="286560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6" name="TextBox 35"/>
          <p:cNvSpPr txBox="1"/>
          <p:nvPr/>
        </p:nvSpPr>
        <p:spPr>
          <a:xfrm>
            <a:off x="4490528" y="414849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7" name="TextBox 36"/>
          <p:cNvSpPr txBox="1"/>
          <p:nvPr/>
        </p:nvSpPr>
        <p:spPr>
          <a:xfrm>
            <a:off x="5584207" y="286560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8" name="TextBox 37"/>
          <p:cNvSpPr txBox="1"/>
          <p:nvPr/>
        </p:nvSpPr>
        <p:spPr>
          <a:xfrm>
            <a:off x="6809664" y="410795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98239272"/>
      </p:ext>
    </p:extLst>
  </p:cSld>
  <p:clrMapOvr>
    <a:masterClrMapping/>
  </p:clrMapOvr>
  <mc:AlternateContent xmlns:mc="http://schemas.openxmlformats.org/markup-compatibility/2006" xmlns:p14="http://schemas.microsoft.com/office/powerpoint/2010/main">
    <mc:Choice Requires="p14">
      <p:transition spd="slow" p14:dur="5000">
        <p:pull/>
      </p:transition>
    </mc:Choice>
    <mc:Fallback xmlns="">
      <p:transition spd="slow">
        <p:pull/>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p:cNvSpPr/>
          <p:nvPr/>
        </p:nvSpPr>
        <p:spPr>
          <a:xfrm>
            <a:off x="-4916" y="0"/>
            <a:ext cx="914891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p:cNvCxnSpPr/>
          <p:nvPr/>
        </p:nvCxnSpPr>
        <p:spPr>
          <a:xfrm>
            <a:off x="464024" y="3630304"/>
            <a:ext cx="8243248" cy="0"/>
          </a:xfrm>
          <a:prstGeom prst="line">
            <a:avLst/>
          </a:prstGeom>
          <a:ln w="76200"/>
        </p:spPr>
        <p:style>
          <a:lnRef idx="2">
            <a:schemeClr val="accent1"/>
          </a:lnRef>
          <a:fillRef idx="0">
            <a:schemeClr val="accent1"/>
          </a:fillRef>
          <a:effectRef idx="1">
            <a:schemeClr val="accent1"/>
          </a:effectRef>
          <a:fontRef idx="minor">
            <a:schemeClr val="tx1"/>
          </a:fontRef>
        </p:style>
      </p:cxnSp>
      <p:sp>
        <p:nvSpPr>
          <p:cNvPr id="4" name="Right Arrow 3"/>
          <p:cNvSpPr/>
          <p:nvPr/>
        </p:nvSpPr>
        <p:spPr>
          <a:xfrm>
            <a:off x="464024" y="3302758"/>
            <a:ext cx="464024" cy="68238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5" name="Right Arrow 4"/>
          <p:cNvSpPr/>
          <p:nvPr/>
        </p:nvSpPr>
        <p:spPr>
          <a:xfrm flipH="1">
            <a:off x="8243248" y="3289110"/>
            <a:ext cx="464024" cy="68238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6" name="TextBox 5"/>
          <p:cNvSpPr txBox="1"/>
          <p:nvPr/>
        </p:nvSpPr>
        <p:spPr>
          <a:xfrm rot="16200000">
            <a:off x="-33730" y="2435704"/>
            <a:ext cx="1337480" cy="369332"/>
          </a:xfrm>
          <a:prstGeom prst="rect">
            <a:avLst/>
          </a:prstGeom>
          <a:noFill/>
        </p:spPr>
        <p:txBody>
          <a:bodyPr wrap="square" rtlCol="0">
            <a:spAutoFit/>
          </a:bodyPr>
          <a:lstStyle/>
          <a:p>
            <a:r>
              <a:rPr lang="en-US" dirty="0" smtClean="0">
                <a:solidFill>
                  <a:prstClr val="black"/>
                </a:solidFill>
                <a:latin typeface="Arial" pitchFamily="34" charset="0"/>
                <a:cs typeface="Arial" pitchFamily="34" charset="0"/>
              </a:rPr>
              <a:t>September</a:t>
            </a:r>
            <a:endParaRPr lang="en-US" dirty="0">
              <a:solidFill>
                <a:prstClr val="black"/>
              </a:solidFill>
              <a:latin typeface="Arial" pitchFamily="34" charset="0"/>
              <a:cs typeface="Arial" pitchFamily="34" charset="0"/>
            </a:endParaRPr>
          </a:p>
        </p:txBody>
      </p:sp>
      <p:sp>
        <p:nvSpPr>
          <p:cNvPr id="7" name="TextBox 6"/>
          <p:cNvSpPr txBox="1"/>
          <p:nvPr/>
        </p:nvSpPr>
        <p:spPr>
          <a:xfrm rot="16200000">
            <a:off x="7853866" y="2435704"/>
            <a:ext cx="1337480" cy="369332"/>
          </a:xfrm>
          <a:prstGeom prst="rect">
            <a:avLst/>
          </a:prstGeom>
          <a:noFill/>
        </p:spPr>
        <p:txBody>
          <a:bodyPr wrap="square" rtlCol="0">
            <a:spAutoFit/>
          </a:bodyPr>
          <a:lstStyle/>
          <a:p>
            <a:r>
              <a:rPr lang="en-US" dirty="0" smtClean="0">
                <a:solidFill>
                  <a:prstClr val="black"/>
                </a:solidFill>
                <a:latin typeface="Arial" pitchFamily="34" charset="0"/>
                <a:cs typeface="Arial" pitchFamily="34" charset="0"/>
              </a:rPr>
              <a:t>June</a:t>
            </a:r>
            <a:endParaRPr lang="en-US" dirty="0">
              <a:solidFill>
                <a:prstClr val="black"/>
              </a:solidFill>
              <a:latin typeface="Arial" pitchFamily="34" charset="0"/>
              <a:cs typeface="Arial" pitchFamily="34" charset="0"/>
            </a:endParaRPr>
          </a:p>
        </p:txBody>
      </p:sp>
      <p:sp>
        <p:nvSpPr>
          <p:cNvPr id="8" name="TextBox 7"/>
          <p:cNvSpPr txBox="1"/>
          <p:nvPr/>
        </p:nvSpPr>
        <p:spPr>
          <a:xfrm rot="16200000">
            <a:off x="-324041" y="4762648"/>
            <a:ext cx="1924337" cy="369332"/>
          </a:xfrm>
          <a:prstGeom prst="rect">
            <a:avLst/>
          </a:prstGeom>
          <a:noFill/>
        </p:spPr>
        <p:txBody>
          <a:bodyPr wrap="square" rtlCol="0">
            <a:spAutoFit/>
          </a:bodyPr>
          <a:lstStyle/>
          <a:p>
            <a:pPr algn="r"/>
            <a:r>
              <a:rPr lang="en-US" dirty="0" smtClean="0">
                <a:solidFill>
                  <a:prstClr val="black"/>
                </a:solidFill>
                <a:latin typeface="Arial" pitchFamily="34" charset="0"/>
                <a:cs typeface="Arial" pitchFamily="34" charset="0"/>
              </a:rPr>
              <a:t>SLO Baseline</a:t>
            </a:r>
            <a:endParaRPr lang="en-US" dirty="0">
              <a:solidFill>
                <a:prstClr val="black"/>
              </a:solidFill>
              <a:latin typeface="Arial" pitchFamily="34" charset="0"/>
              <a:cs typeface="Arial" pitchFamily="34" charset="0"/>
            </a:endParaRPr>
          </a:p>
        </p:txBody>
      </p:sp>
      <p:sp>
        <p:nvSpPr>
          <p:cNvPr id="9" name="TextBox 8"/>
          <p:cNvSpPr txBox="1"/>
          <p:nvPr/>
        </p:nvSpPr>
        <p:spPr>
          <a:xfrm rot="16200000">
            <a:off x="7560438" y="4749001"/>
            <a:ext cx="1924337" cy="369332"/>
          </a:xfrm>
          <a:prstGeom prst="rect">
            <a:avLst/>
          </a:prstGeom>
          <a:noFill/>
        </p:spPr>
        <p:txBody>
          <a:bodyPr wrap="square" rtlCol="0">
            <a:spAutoFit/>
          </a:bodyPr>
          <a:lstStyle/>
          <a:p>
            <a:pPr algn="r"/>
            <a:r>
              <a:rPr lang="en-US" dirty="0" smtClean="0">
                <a:solidFill>
                  <a:prstClr val="black"/>
                </a:solidFill>
                <a:latin typeface="Arial" pitchFamily="34" charset="0"/>
                <a:cs typeface="Arial" pitchFamily="34" charset="0"/>
              </a:rPr>
              <a:t>SLO Summative</a:t>
            </a:r>
            <a:endParaRPr lang="en-US" dirty="0">
              <a:solidFill>
                <a:prstClr val="black"/>
              </a:solidFill>
              <a:latin typeface="Arial" pitchFamily="34" charset="0"/>
              <a:cs typeface="Arial" pitchFamily="34" charset="0"/>
            </a:endParaRPr>
          </a:p>
        </p:txBody>
      </p:sp>
      <p:sp>
        <p:nvSpPr>
          <p:cNvPr id="10" name="Down Arrow 9"/>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1" name="TextBox 10"/>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nvGrpSpPr>
          <p:cNvPr id="14" name="Group 13"/>
          <p:cNvGrpSpPr/>
          <p:nvPr/>
        </p:nvGrpSpPr>
        <p:grpSpPr>
          <a:xfrm>
            <a:off x="5846827" y="1322985"/>
            <a:ext cx="1480983" cy="2143546"/>
            <a:chOff x="1313496" y="1322985"/>
            <a:chExt cx="1480983" cy="2143546"/>
          </a:xfrm>
        </p:grpSpPr>
        <p:sp>
          <p:nvSpPr>
            <p:cNvPr id="15" name="Down Arrow 14"/>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6" name="TextBox 15"/>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17" name="Group 16"/>
          <p:cNvGrpSpPr/>
          <p:nvPr/>
        </p:nvGrpSpPr>
        <p:grpSpPr>
          <a:xfrm>
            <a:off x="3608594" y="1322985"/>
            <a:ext cx="1480983" cy="2143546"/>
            <a:chOff x="1313496" y="1322985"/>
            <a:chExt cx="1480983" cy="2143546"/>
          </a:xfrm>
        </p:grpSpPr>
        <p:sp>
          <p:nvSpPr>
            <p:cNvPr id="18" name="Down Arrow 17"/>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9" name="TextBox 18"/>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23" name="Group 22"/>
          <p:cNvGrpSpPr/>
          <p:nvPr/>
        </p:nvGrpSpPr>
        <p:grpSpPr>
          <a:xfrm>
            <a:off x="2532696" y="3794481"/>
            <a:ext cx="1480983" cy="2182157"/>
            <a:chOff x="2532696" y="2893713"/>
            <a:chExt cx="1480983" cy="2182157"/>
          </a:xfrm>
        </p:grpSpPr>
        <p:sp>
          <p:nvSpPr>
            <p:cNvPr id="21" name="Down Arrow 20"/>
            <p:cNvSpPr/>
            <p:nvPr/>
          </p:nvSpPr>
          <p:spPr>
            <a:xfrm flipV="1">
              <a:off x="3088943" y="2893713"/>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2" name="TextBox 21"/>
            <p:cNvSpPr txBox="1"/>
            <p:nvPr/>
          </p:nvSpPr>
          <p:spPr>
            <a:xfrm>
              <a:off x="2532696" y="3875541"/>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24" name="Group 23"/>
          <p:cNvGrpSpPr/>
          <p:nvPr/>
        </p:nvGrpSpPr>
        <p:grpSpPr>
          <a:xfrm>
            <a:off x="4843716" y="3794481"/>
            <a:ext cx="1480983" cy="2182157"/>
            <a:chOff x="2532696" y="2893713"/>
            <a:chExt cx="1480983" cy="2182157"/>
          </a:xfrm>
        </p:grpSpPr>
        <p:sp>
          <p:nvSpPr>
            <p:cNvPr id="25" name="Down Arrow 24"/>
            <p:cNvSpPr/>
            <p:nvPr/>
          </p:nvSpPr>
          <p:spPr>
            <a:xfrm flipV="1">
              <a:off x="3088943" y="2893713"/>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6" name="TextBox 25"/>
            <p:cNvSpPr txBox="1"/>
            <p:nvPr/>
          </p:nvSpPr>
          <p:spPr>
            <a:xfrm>
              <a:off x="2532696" y="3875541"/>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sp>
        <p:nvSpPr>
          <p:cNvPr id="2" name="Oval 1"/>
          <p:cNvSpPr/>
          <p:nvPr/>
        </p:nvSpPr>
        <p:spPr>
          <a:xfrm>
            <a:off x="1709288" y="2224584"/>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7" name="Oval 26"/>
          <p:cNvSpPr/>
          <p:nvPr/>
        </p:nvSpPr>
        <p:spPr>
          <a:xfrm>
            <a:off x="4013679" y="2224584"/>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8" name="Oval 27"/>
          <p:cNvSpPr/>
          <p:nvPr/>
        </p:nvSpPr>
        <p:spPr>
          <a:xfrm>
            <a:off x="6270117" y="2224584"/>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9" name="Oval 28"/>
          <p:cNvSpPr/>
          <p:nvPr/>
        </p:nvSpPr>
        <p:spPr>
          <a:xfrm>
            <a:off x="2902219" y="3507474"/>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0" name="Oval 29"/>
          <p:cNvSpPr/>
          <p:nvPr/>
        </p:nvSpPr>
        <p:spPr>
          <a:xfrm>
            <a:off x="5231020" y="3507473"/>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3" name="TextBox 32"/>
          <p:cNvSpPr txBox="1"/>
          <p:nvPr/>
        </p:nvSpPr>
        <p:spPr>
          <a:xfrm>
            <a:off x="975415" y="291977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4" name="TextBox 33"/>
          <p:cNvSpPr txBox="1"/>
          <p:nvPr/>
        </p:nvSpPr>
        <p:spPr>
          <a:xfrm>
            <a:off x="2238233" y="410795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5" name="TextBox 34"/>
          <p:cNvSpPr txBox="1"/>
          <p:nvPr/>
        </p:nvSpPr>
        <p:spPr>
          <a:xfrm>
            <a:off x="3273188" y="286560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6" name="TextBox 35"/>
          <p:cNvSpPr txBox="1"/>
          <p:nvPr/>
        </p:nvSpPr>
        <p:spPr>
          <a:xfrm>
            <a:off x="4490528" y="414849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7" name="TextBox 36"/>
          <p:cNvSpPr txBox="1"/>
          <p:nvPr/>
        </p:nvSpPr>
        <p:spPr>
          <a:xfrm>
            <a:off x="5584207" y="286560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8" name="TextBox 37"/>
          <p:cNvSpPr txBox="1"/>
          <p:nvPr/>
        </p:nvSpPr>
        <p:spPr>
          <a:xfrm>
            <a:off x="6809664" y="410795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8736423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p:cNvSpPr/>
          <p:nvPr/>
        </p:nvSpPr>
        <p:spPr>
          <a:xfrm>
            <a:off x="-4916" y="0"/>
            <a:ext cx="914891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p:cNvCxnSpPr/>
          <p:nvPr/>
        </p:nvCxnSpPr>
        <p:spPr>
          <a:xfrm>
            <a:off x="464024" y="3630304"/>
            <a:ext cx="8243248" cy="0"/>
          </a:xfrm>
          <a:prstGeom prst="line">
            <a:avLst/>
          </a:prstGeom>
          <a:ln w="76200"/>
        </p:spPr>
        <p:style>
          <a:lnRef idx="2">
            <a:schemeClr val="accent1"/>
          </a:lnRef>
          <a:fillRef idx="0">
            <a:schemeClr val="accent1"/>
          </a:fillRef>
          <a:effectRef idx="1">
            <a:schemeClr val="accent1"/>
          </a:effectRef>
          <a:fontRef idx="minor">
            <a:schemeClr val="tx1"/>
          </a:fontRef>
        </p:style>
      </p:cxnSp>
      <p:sp>
        <p:nvSpPr>
          <p:cNvPr id="4" name="Right Arrow 3"/>
          <p:cNvSpPr/>
          <p:nvPr/>
        </p:nvSpPr>
        <p:spPr>
          <a:xfrm>
            <a:off x="464024" y="3302758"/>
            <a:ext cx="464024" cy="68238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5" name="Right Arrow 4"/>
          <p:cNvSpPr/>
          <p:nvPr/>
        </p:nvSpPr>
        <p:spPr>
          <a:xfrm flipH="1">
            <a:off x="8243248" y="3289110"/>
            <a:ext cx="464024" cy="68238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6" name="TextBox 5"/>
          <p:cNvSpPr txBox="1"/>
          <p:nvPr/>
        </p:nvSpPr>
        <p:spPr>
          <a:xfrm rot="16200000">
            <a:off x="-33730" y="2435704"/>
            <a:ext cx="1337480" cy="369332"/>
          </a:xfrm>
          <a:prstGeom prst="rect">
            <a:avLst/>
          </a:prstGeom>
          <a:noFill/>
        </p:spPr>
        <p:txBody>
          <a:bodyPr wrap="square" rtlCol="0">
            <a:spAutoFit/>
          </a:bodyPr>
          <a:lstStyle/>
          <a:p>
            <a:r>
              <a:rPr lang="en-US" dirty="0" smtClean="0">
                <a:solidFill>
                  <a:prstClr val="black"/>
                </a:solidFill>
                <a:latin typeface="Arial" pitchFamily="34" charset="0"/>
                <a:cs typeface="Arial" pitchFamily="34" charset="0"/>
              </a:rPr>
              <a:t>September</a:t>
            </a:r>
            <a:endParaRPr lang="en-US" dirty="0">
              <a:solidFill>
                <a:prstClr val="black"/>
              </a:solidFill>
              <a:latin typeface="Arial" pitchFamily="34" charset="0"/>
              <a:cs typeface="Arial" pitchFamily="34" charset="0"/>
            </a:endParaRPr>
          </a:p>
        </p:txBody>
      </p:sp>
      <p:sp>
        <p:nvSpPr>
          <p:cNvPr id="7" name="TextBox 6"/>
          <p:cNvSpPr txBox="1"/>
          <p:nvPr/>
        </p:nvSpPr>
        <p:spPr>
          <a:xfrm rot="16200000">
            <a:off x="7853866" y="2435704"/>
            <a:ext cx="1337480" cy="369332"/>
          </a:xfrm>
          <a:prstGeom prst="rect">
            <a:avLst/>
          </a:prstGeom>
          <a:noFill/>
        </p:spPr>
        <p:txBody>
          <a:bodyPr wrap="square" rtlCol="0">
            <a:spAutoFit/>
          </a:bodyPr>
          <a:lstStyle/>
          <a:p>
            <a:r>
              <a:rPr lang="en-US" dirty="0" smtClean="0">
                <a:solidFill>
                  <a:prstClr val="black"/>
                </a:solidFill>
                <a:latin typeface="Arial" pitchFamily="34" charset="0"/>
                <a:cs typeface="Arial" pitchFamily="34" charset="0"/>
              </a:rPr>
              <a:t>June</a:t>
            </a:r>
            <a:endParaRPr lang="en-US" dirty="0">
              <a:solidFill>
                <a:prstClr val="black"/>
              </a:solidFill>
              <a:latin typeface="Arial" pitchFamily="34" charset="0"/>
              <a:cs typeface="Arial" pitchFamily="34" charset="0"/>
            </a:endParaRPr>
          </a:p>
        </p:txBody>
      </p:sp>
      <p:sp>
        <p:nvSpPr>
          <p:cNvPr id="8" name="TextBox 7"/>
          <p:cNvSpPr txBox="1"/>
          <p:nvPr/>
        </p:nvSpPr>
        <p:spPr>
          <a:xfrm rot="16200000">
            <a:off x="-324041" y="4762648"/>
            <a:ext cx="1924337" cy="369332"/>
          </a:xfrm>
          <a:prstGeom prst="rect">
            <a:avLst/>
          </a:prstGeom>
          <a:noFill/>
        </p:spPr>
        <p:txBody>
          <a:bodyPr wrap="square" rtlCol="0">
            <a:spAutoFit/>
          </a:bodyPr>
          <a:lstStyle/>
          <a:p>
            <a:pPr algn="r"/>
            <a:r>
              <a:rPr lang="en-US" dirty="0" smtClean="0">
                <a:solidFill>
                  <a:prstClr val="black"/>
                </a:solidFill>
                <a:latin typeface="Arial" pitchFamily="34" charset="0"/>
                <a:cs typeface="Arial" pitchFamily="34" charset="0"/>
              </a:rPr>
              <a:t>SLO Baseline</a:t>
            </a:r>
            <a:endParaRPr lang="en-US" dirty="0">
              <a:solidFill>
                <a:prstClr val="black"/>
              </a:solidFill>
              <a:latin typeface="Arial" pitchFamily="34" charset="0"/>
              <a:cs typeface="Arial" pitchFamily="34" charset="0"/>
            </a:endParaRPr>
          </a:p>
        </p:txBody>
      </p:sp>
      <p:sp>
        <p:nvSpPr>
          <p:cNvPr id="9" name="TextBox 8"/>
          <p:cNvSpPr txBox="1"/>
          <p:nvPr/>
        </p:nvSpPr>
        <p:spPr>
          <a:xfrm rot="16200000">
            <a:off x="7560438" y="4749001"/>
            <a:ext cx="1924337" cy="369332"/>
          </a:xfrm>
          <a:prstGeom prst="rect">
            <a:avLst/>
          </a:prstGeom>
          <a:noFill/>
        </p:spPr>
        <p:txBody>
          <a:bodyPr wrap="square" rtlCol="0">
            <a:spAutoFit/>
          </a:bodyPr>
          <a:lstStyle/>
          <a:p>
            <a:pPr algn="r"/>
            <a:r>
              <a:rPr lang="en-US" dirty="0" smtClean="0">
                <a:solidFill>
                  <a:prstClr val="black"/>
                </a:solidFill>
                <a:latin typeface="Arial" pitchFamily="34" charset="0"/>
                <a:cs typeface="Arial" pitchFamily="34" charset="0"/>
              </a:rPr>
              <a:t>SLO Summative</a:t>
            </a:r>
            <a:endParaRPr lang="en-US" dirty="0">
              <a:solidFill>
                <a:prstClr val="black"/>
              </a:solidFill>
              <a:latin typeface="Arial" pitchFamily="34" charset="0"/>
              <a:cs typeface="Arial" pitchFamily="34" charset="0"/>
            </a:endParaRPr>
          </a:p>
        </p:txBody>
      </p:sp>
      <p:sp>
        <p:nvSpPr>
          <p:cNvPr id="10" name="Down Arrow 9"/>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1" name="TextBox 10"/>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nvGrpSpPr>
          <p:cNvPr id="14" name="Group 13"/>
          <p:cNvGrpSpPr/>
          <p:nvPr/>
        </p:nvGrpSpPr>
        <p:grpSpPr>
          <a:xfrm>
            <a:off x="5846827" y="1322985"/>
            <a:ext cx="1480983" cy="2143546"/>
            <a:chOff x="1313496" y="1322985"/>
            <a:chExt cx="1480983" cy="2143546"/>
          </a:xfrm>
        </p:grpSpPr>
        <p:sp>
          <p:nvSpPr>
            <p:cNvPr id="15" name="Down Arrow 14"/>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6" name="TextBox 15"/>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17" name="Group 16"/>
          <p:cNvGrpSpPr/>
          <p:nvPr/>
        </p:nvGrpSpPr>
        <p:grpSpPr>
          <a:xfrm>
            <a:off x="3608594" y="1322985"/>
            <a:ext cx="1480983" cy="2143546"/>
            <a:chOff x="1313496" y="1322985"/>
            <a:chExt cx="1480983" cy="2143546"/>
          </a:xfrm>
        </p:grpSpPr>
        <p:sp>
          <p:nvSpPr>
            <p:cNvPr id="18" name="Down Arrow 17"/>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9" name="TextBox 18"/>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23" name="Group 22"/>
          <p:cNvGrpSpPr/>
          <p:nvPr/>
        </p:nvGrpSpPr>
        <p:grpSpPr>
          <a:xfrm>
            <a:off x="2532696" y="3794481"/>
            <a:ext cx="1480983" cy="2182157"/>
            <a:chOff x="2532696" y="2893713"/>
            <a:chExt cx="1480983" cy="2182157"/>
          </a:xfrm>
        </p:grpSpPr>
        <p:sp>
          <p:nvSpPr>
            <p:cNvPr id="21" name="Down Arrow 20"/>
            <p:cNvSpPr/>
            <p:nvPr/>
          </p:nvSpPr>
          <p:spPr>
            <a:xfrm flipV="1">
              <a:off x="3088943" y="2893713"/>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2" name="TextBox 21"/>
            <p:cNvSpPr txBox="1"/>
            <p:nvPr/>
          </p:nvSpPr>
          <p:spPr>
            <a:xfrm>
              <a:off x="2532696" y="3875541"/>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24" name="Group 23"/>
          <p:cNvGrpSpPr/>
          <p:nvPr/>
        </p:nvGrpSpPr>
        <p:grpSpPr>
          <a:xfrm>
            <a:off x="4843716" y="3794481"/>
            <a:ext cx="1480983" cy="2182157"/>
            <a:chOff x="2532696" y="2893713"/>
            <a:chExt cx="1480983" cy="2182157"/>
          </a:xfrm>
        </p:grpSpPr>
        <p:sp>
          <p:nvSpPr>
            <p:cNvPr id="25" name="Down Arrow 24"/>
            <p:cNvSpPr/>
            <p:nvPr/>
          </p:nvSpPr>
          <p:spPr>
            <a:xfrm flipV="1">
              <a:off x="3088943" y="2893713"/>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6" name="TextBox 25"/>
            <p:cNvSpPr txBox="1"/>
            <p:nvPr/>
          </p:nvSpPr>
          <p:spPr>
            <a:xfrm>
              <a:off x="2532696" y="3875541"/>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sp>
        <p:nvSpPr>
          <p:cNvPr id="33" name="TextBox 32"/>
          <p:cNvSpPr txBox="1"/>
          <p:nvPr/>
        </p:nvSpPr>
        <p:spPr>
          <a:xfrm>
            <a:off x="975415" y="291977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4" name="TextBox 33"/>
          <p:cNvSpPr txBox="1"/>
          <p:nvPr/>
        </p:nvSpPr>
        <p:spPr>
          <a:xfrm>
            <a:off x="2238233" y="410795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5" name="TextBox 34"/>
          <p:cNvSpPr txBox="1"/>
          <p:nvPr/>
        </p:nvSpPr>
        <p:spPr>
          <a:xfrm>
            <a:off x="3273188" y="286560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6" name="TextBox 35"/>
          <p:cNvSpPr txBox="1"/>
          <p:nvPr/>
        </p:nvSpPr>
        <p:spPr>
          <a:xfrm>
            <a:off x="4490528" y="414849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7" name="TextBox 36"/>
          <p:cNvSpPr txBox="1"/>
          <p:nvPr/>
        </p:nvSpPr>
        <p:spPr>
          <a:xfrm>
            <a:off x="5584207" y="286560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8" name="TextBox 37"/>
          <p:cNvSpPr txBox="1"/>
          <p:nvPr/>
        </p:nvSpPr>
        <p:spPr>
          <a:xfrm>
            <a:off x="6809664" y="410795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9" name="Oval 38"/>
          <p:cNvSpPr/>
          <p:nvPr/>
        </p:nvSpPr>
        <p:spPr>
          <a:xfrm rot="5400000">
            <a:off x="980056" y="2504056"/>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0" name="Oval 39"/>
          <p:cNvSpPr/>
          <p:nvPr/>
        </p:nvSpPr>
        <p:spPr>
          <a:xfrm rot="5400000">
            <a:off x="3307511" y="2504056"/>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1" name="Oval 40"/>
          <p:cNvSpPr/>
          <p:nvPr/>
        </p:nvSpPr>
        <p:spPr>
          <a:xfrm rot="5400000">
            <a:off x="5584208" y="2477754"/>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2" name="Oval 41"/>
          <p:cNvSpPr/>
          <p:nvPr/>
        </p:nvSpPr>
        <p:spPr>
          <a:xfrm rot="5400000">
            <a:off x="2179508" y="3720868"/>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3" name="Oval 42"/>
          <p:cNvSpPr/>
          <p:nvPr/>
        </p:nvSpPr>
        <p:spPr>
          <a:xfrm rot="5400000">
            <a:off x="4507587" y="3739919"/>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4" name="Oval 43"/>
          <p:cNvSpPr/>
          <p:nvPr/>
        </p:nvSpPr>
        <p:spPr>
          <a:xfrm rot="5400000">
            <a:off x="6826723" y="3761408"/>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23629318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p:cNvSpPr/>
          <p:nvPr/>
        </p:nvSpPr>
        <p:spPr>
          <a:xfrm>
            <a:off x="-4916" y="0"/>
            <a:ext cx="914891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p:cNvCxnSpPr/>
          <p:nvPr/>
        </p:nvCxnSpPr>
        <p:spPr>
          <a:xfrm>
            <a:off x="464024" y="3630304"/>
            <a:ext cx="8243248" cy="0"/>
          </a:xfrm>
          <a:prstGeom prst="line">
            <a:avLst/>
          </a:prstGeom>
          <a:ln w="76200"/>
        </p:spPr>
        <p:style>
          <a:lnRef idx="2">
            <a:schemeClr val="accent1"/>
          </a:lnRef>
          <a:fillRef idx="0">
            <a:schemeClr val="accent1"/>
          </a:fillRef>
          <a:effectRef idx="1">
            <a:schemeClr val="accent1"/>
          </a:effectRef>
          <a:fontRef idx="minor">
            <a:schemeClr val="tx1"/>
          </a:fontRef>
        </p:style>
      </p:cxnSp>
      <p:sp>
        <p:nvSpPr>
          <p:cNvPr id="4" name="Right Arrow 3"/>
          <p:cNvSpPr/>
          <p:nvPr/>
        </p:nvSpPr>
        <p:spPr>
          <a:xfrm>
            <a:off x="464024" y="3302758"/>
            <a:ext cx="464024" cy="68238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5" name="Right Arrow 4"/>
          <p:cNvSpPr/>
          <p:nvPr/>
        </p:nvSpPr>
        <p:spPr>
          <a:xfrm flipH="1">
            <a:off x="8243248" y="3289110"/>
            <a:ext cx="464024" cy="68238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6" name="TextBox 5"/>
          <p:cNvSpPr txBox="1"/>
          <p:nvPr/>
        </p:nvSpPr>
        <p:spPr>
          <a:xfrm rot="16200000">
            <a:off x="-33730" y="2435704"/>
            <a:ext cx="1337480" cy="369332"/>
          </a:xfrm>
          <a:prstGeom prst="rect">
            <a:avLst/>
          </a:prstGeom>
          <a:noFill/>
        </p:spPr>
        <p:txBody>
          <a:bodyPr wrap="square" rtlCol="0">
            <a:spAutoFit/>
          </a:bodyPr>
          <a:lstStyle/>
          <a:p>
            <a:r>
              <a:rPr lang="en-US" dirty="0" smtClean="0">
                <a:solidFill>
                  <a:prstClr val="black"/>
                </a:solidFill>
                <a:latin typeface="Arial" pitchFamily="34" charset="0"/>
                <a:cs typeface="Arial" pitchFamily="34" charset="0"/>
              </a:rPr>
              <a:t>September</a:t>
            </a:r>
            <a:endParaRPr lang="en-US" dirty="0">
              <a:solidFill>
                <a:prstClr val="black"/>
              </a:solidFill>
              <a:latin typeface="Arial" pitchFamily="34" charset="0"/>
              <a:cs typeface="Arial" pitchFamily="34" charset="0"/>
            </a:endParaRPr>
          </a:p>
        </p:txBody>
      </p:sp>
      <p:sp>
        <p:nvSpPr>
          <p:cNvPr id="7" name="TextBox 6"/>
          <p:cNvSpPr txBox="1"/>
          <p:nvPr/>
        </p:nvSpPr>
        <p:spPr>
          <a:xfrm rot="16200000">
            <a:off x="7853866" y="2435704"/>
            <a:ext cx="1337480" cy="369332"/>
          </a:xfrm>
          <a:prstGeom prst="rect">
            <a:avLst/>
          </a:prstGeom>
          <a:noFill/>
        </p:spPr>
        <p:txBody>
          <a:bodyPr wrap="square" rtlCol="0">
            <a:spAutoFit/>
          </a:bodyPr>
          <a:lstStyle/>
          <a:p>
            <a:r>
              <a:rPr lang="en-US" dirty="0" smtClean="0">
                <a:solidFill>
                  <a:prstClr val="black"/>
                </a:solidFill>
                <a:latin typeface="Arial" pitchFamily="34" charset="0"/>
                <a:cs typeface="Arial" pitchFamily="34" charset="0"/>
              </a:rPr>
              <a:t>June</a:t>
            </a:r>
            <a:endParaRPr lang="en-US" dirty="0">
              <a:solidFill>
                <a:prstClr val="black"/>
              </a:solidFill>
              <a:latin typeface="Arial" pitchFamily="34" charset="0"/>
              <a:cs typeface="Arial" pitchFamily="34" charset="0"/>
            </a:endParaRPr>
          </a:p>
        </p:txBody>
      </p:sp>
      <p:sp>
        <p:nvSpPr>
          <p:cNvPr id="8" name="TextBox 7"/>
          <p:cNvSpPr txBox="1"/>
          <p:nvPr/>
        </p:nvSpPr>
        <p:spPr>
          <a:xfrm rot="16200000">
            <a:off x="-324041" y="4762648"/>
            <a:ext cx="1924337" cy="369332"/>
          </a:xfrm>
          <a:prstGeom prst="rect">
            <a:avLst/>
          </a:prstGeom>
          <a:noFill/>
        </p:spPr>
        <p:txBody>
          <a:bodyPr wrap="square" rtlCol="0">
            <a:spAutoFit/>
          </a:bodyPr>
          <a:lstStyle/>
          <a:p>
            <a:pPr algn="r"/>
            <a:r>
              <a:rPr lang="en-US" dirty="0" smtClean="0">
                <a:solidFill>
                  <a:prstClr val="black"/>
                </a:solidFill>
                <a:latin typeface="Arial" pitchFamily="34" charset="0"/>
                <a:cs typeface="Arial" pitchFamily="34" charset="0"/>
              </a:rPr>
              <a:t>SLO Baseline</a:t>
            </a:r>
            <a:endParaRPr lang="en-US" dirty="0">
              <a:solidFill>
                <a:prstClr val="black"/>
              </a:solidFill>
              <a:latin typeface="Arial" pitchFamily="34" charset="0"/>
              <a:cs typeface="Arial" pitchFamily="34" charset="0"/>
            </a:endParaRPr>
          </a:p>
        </p:txBody>
      </p:sp>
      <p:sp>
        <p:nvSpPr>
          <p:cNvPr id="9" name="TextBox 8"/>
          <p:cNvSpPr txBox="1"/>
          <p:nvPr/>
        </p:nvSpPr>
        <p:spPr>
          <a:xfrm rot="16200000">
            <a:off x="7560438" y="4749001"/>
            <a:ext cx="1924337" cy="369332"/>
          </a:xfrm>
          <a:prstGeom prst="rect">
            <a:avLst/>
          </a:prstGeom>
          <a:noFill/>
        </p:spPr>
        <p:txBody>
          <a:bodyPr wrap="square" rtlCol="0">
            <a:spAutoFit/>
          </a:bodyPr>
          <a:lstStyle/>
          <a:p>
            <a:pPr algn="r"/>
            <a:r>
              <a:rPr lang="en-US" dirty="0" smtClean="0">
                <a:solidFill>
                  <a:prstClr val="black"/>
                </a:solidFill>
                <a:latin typeface="Arial" pitchFamily="34" charset="0"/>
                <a:cs typeface="Arial" pitchFamily="34" charset="0"/>
              </a:rPr>
              <a:t>SLO Summative</a:t>
            </a:r>
            <a:endParaRPr lang="en-US" dirty="0">
              <a:solidFill>
                <a:prstClr val="black"/>
              </a:solidFill>
              <a:latin typeface="Arial" pitchFamily="34" charset="0"/>
              <a:cs typeface="Arial" pitchFamily="34" charset="0"/>
            </a:endParaRPr>
          </a:p>
        </p:txBody>
      </p:sp>
      <p:sp>
        <p:nvSpPr>
          <p:cNvPr id="10" name="Down Arrow 9"/>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1" name="TextBox 10"/>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nvGrpSpPr>
          <p:cNvPr id="14" name="Group 13"/>
          <p:cNvGrpSpPr/>
          <p:nvPr/>
        </p:nvGrpSpPr>
        <p:grpSpPr>
          <a:xfrm>
            <a:off x="5846827" y="1322985"/>
            <a:ext cx="1480983" cy="2143546"/>
            <a:chOff x="1313496" y="1322985"/>
            <a:chExt cx="1480983" cy="2143546"/>
          </a:xfrm>
        </p:grpSpPr>
        <p:sp>
          <p:nvSpPr>
            <p:cNvPr id="15" name="Down Arrow 14"/>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6" name="TextBox 15"/>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17" name="Group 16"/>
          <p:cNvGrpSpPr/>
          <p:nvPr/>
        </p:nvGrpSpPr>
        <p:grpSpPr>
          <a:xfrm>
            <a:off x="3608594" y="1322985"/>
            <a:ext cx="1480983" cy="2143546"/>
            <a:chOff x="1313496" y="1322985"/>
            <a:chExt cx="1480983" cy="2143546"/>
          </a:xfrm>
        </p:grpSpPr>
        <p:sp>
          <p:nvSpPr>
            <p:cNvPr id="18" name="Down Arrow 17"/>
            <p:cNvSpPr/>
            <p:nvPr/>
          </p:nvSpPr>
          <p:spPr>
            <a:xfrm>
              <a:off x="1869743" y="2470245"/>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9" name="TextBox 18"/>
            <p:cNvSpPr txBox="1"/>
            <p:nvPr/>
          </p:nvSpPr>
          <p:spPr>
            <a:xfrm>
              <a:off x="1313496" y="1322985"/>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23" name="Group 22"/>
          <p:cNvGrpSpPr/>
          <p:nvPr/>
        </p:nvGrpSpPr>
        <p:grpSpPr>
          <a:xfrm>
            <a:off x="2532696" y="3794481"/>
            <a:ext cx="1480983" cy="2182157"/>
            <a:chOff x="2532696" y="2893713"/>
            <a:chExt cx="1480983" cy="2182157"/>
          </a:xfrm>
        </p:grpSpPr>
        <p:sp>
          <p:nvSpPr>
            <p:cNvPr id="21" name="Down Arrow 20"/>
            <p:cNvSpPr/>
            <p:nvPr/>
          </p:nvSpPr>
          <p:spPr>
            <a:xfrm flipV="1">
              <a:off x="3088943" y="2893713"/>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2" name="TextBox 21"/>
            <p:cNvSpPr txBox="1"/>
            <p:nvPr/>
          </p:nvSpPr>
          <p:spPr>
            <a:xfrm>
              <a:off x="2532696" y="3875541"/>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grpSp>
        <p:nvGrpSpPr>
          <p:cNvPr id="24" name="Group 23"/>
          <p:cNvGrpSpPr/>
          <p:nvPr/>
        </p:nvGrpSpPr>
        <p:grpSpPr>
          <a:xfrm>
            <a:off x="4843716" y="3794481"/>
            <a:ext cx="1480983" cy="2182157"/>
            <a:chOff x="2532696" y="2893713"/>
            <a:chExt cx="1480983" cy="2182157"/>
          </a:xfrm>
        </p:grpSpPr>
        <p:sp>
          <p:nvSpPr>
            <p:cNvPr id="25" name="Down Arrow 24"/>
            <p:cNvSpPr/>
            <p:nvPr/>
          </p:nvSpPr>
          <p:spPr>
            <a:xfrm flipV="1">
              <a:off x="3088943" y="2893713"/>
              <a:ext cx="368490" cy="996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6" name="TextBox 25"/>
            <p:cNvSpPr txBox="1"/>
            <p:nvPr/>
          </p:nvSpPr>
          <p:spPr>
            <a:xfrm>
              <a:off x="2532696" y="3875541"/>
              <a:ext cx="1480983" cy="1200329"/>
            </a:xfrm>
            <a:prstGeom prst="rect">
              <a:avLst/>
            </a:prstGeom>
            <a:noFill/>
          </p:spPr>
          <p:txBody>
            <a:bodyPr wrap="square" rtlCol="0">
              <a:spAutoFit/>
            </a:bodyPr>
            <a:lstStyle/>
            <a:p>
              <a:pPr algn="ctr"/>
              <a:r>
                <a:rPr lang="en-US" dirty="0" smtClean="0">
                  <a:solidFill>
                    <a:prstClr val="black"/>
                  </a:solidFill>
                  <a:latin typeface="Arial" pitchFamily="34" charset="0"/>
                  <a:cs typeface="Arial" pitchFamily="34" charset="0"/>
                </a:rPr>
                <a:t>Common</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Formative</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Interim</a:t>
              </a:r>
              <a:br>
                <a:rPr lang="en-US" dirty="0" smtClean="0">
                  <a:solidFill>
                    <a:prstClr val="black"/>
                  </a:solidFill>
                  <a:latin typeface="Arial" pitchFamily="34" charset="0"/>
                  <a:cs typeface="Arial" pitchFamily="34" charset="0"/>
                </a:rPr>
              </a:br>
              <a:r>
                <a:rPr lang="en-US" dirty="0" smtClean="0">
                  <a:solidFill>
                    <a:prstClr val="black"/>
                  </a:solidFill>
                  <a:latin typeface="Arial" pitchFamily="34" charset="0"/>
                  <a:cs typeface="Arial" pitchFamily="34" charset="0"/>
                </a:rPr>
                <a:t>Assessment</a:t>
              </a:r>
              <a:endParaRPr lang="en-US" dirty="0">
                <a:solidFill>
                  <a:prstClr val="black"/>
                </a:solidFill>
                <a:latin typeface="Arial" pitchFamily="34" charset="0"/>
                <a:cs typeface="Arial" pitchFamily="34" charset="0"/>
              </a:endParaRPr>
            </a:p>
          </p:txBody>
        </p:sp>
      </p:grpSp>
      <p:sp>
        <p:nvSpPr>
          <p:cNvPr id="2" name="Oval 1"/>
          <p:cNvSpPr/>
          <p:nvPr/>
        </p:nvSpPr>
        <p:spPr>
          <a:xfrm>
            <a:off x="1709288" y="2224584"/>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7" name="Oval 26"/>
          <p:cNvSpPr/>
          <p:nvPr/>
        </p:nvSpPr>
        <p:spPr>
          <a:xfrm>
            <a:off x="4013679" y="2224584"/>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8" name="Oval 27"/>
          <p:cNvSpPr/>
          <p:nvPr/>
        </p:nvSpPr>
        <p:spPr>
          <a:xfrm>
            <a:off x="6270117" y="2224584"/>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9" name="Oval 28"/>
          <p:cNvSpPr/>
          <p:nvPr/>
        </p:nvSpPr>
        <p:spPr>
          <a:xfrm>
            <a:off x="2902219" y="3507474"/>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0" name="Oval 29"/>
          <p:cNvSpPr/>
          <p:nvPr/>
        </p:nvSpPr>
        <p:spPr>
          <a:xfrm>
            <a:off x="5231020" y="3507473"/>
            <a:ext cx="706375" cy="165138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1" name="Oval 30"/>
          <p:cNvSpPr/>
          <p:nvPr/>
        </p:nvSpPr>
        <p:spPr>
          <a:xfrm>
            <a:off x="342848" y="1655070"/>
            <a:ext cx="706375" cy="425441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2" name="Oval 31"/>
          <p:cNvSpPr/>
          <p:nvPr/>
        </p:nvSpPr>
        <p:spPr>
          <a:xfrm>
            <a:off x="8169418" y="1722225"/>
            <a:ext cx="706375" cy="4254413"/>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3" name="TextBox 32"/>
          <p:cNvSpPr txBox="1"/>
          <p:nvPr/>
        </p:nvSpPr>
        <p:spPr>
          <a:xfrm>
            <a:off x="975415" y="291977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4" name="TextBox 33"/>
          <p:cNvSpPr txBox="1"/>
          <p:nvPr/>
        </p:nvSpPr>
        <p:spPr>
          <a:xfrm>
            <a:off x="2238233" y="410795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5" name="TextBox 34"/>
          <p:cNvSpPr txBox="1"/>
          <p:nvPr/>
        </p:nvSpPr>
        <p:spPr>
          <a:xfrm>
            <a:off x="3273188" y="286560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6" name="TextBox 35"/>
          <p:cNvSpPr txBox="1"/>
          <p:nvPr/>
        </p:nvSpPr>
        <p:spPr>
          <a:xfrm>
            <a:off x="4490528" y="414849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7" name="TextBox 36"/>
          <p:cNvSpPr txBox="1"/>
          <p:nvPr/>
        </p:nvSpPr>
        <p:spPr>
          <a:xfrm>
            <a:off x="5584207" y="2865609"/>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8" name="TextBox 37"/>
          <p:cNvSpPr txBox="1"/>
          <p:nvPr/>
        </p:nvSpPr>
        <p:spPr>
          <a:xfrm>
            <a:off x="6809664" y="4107958"/>
            <a:ext cx="740492" cy="369332"/>
          </a:xfrm>
          <a:prstGeom prst="rect">
            <a:avLst/>
          </a:prstGeom>
          <a:noFill/>
        </p:spPr>
        <p:txBody>
          <a:bodyPr wrap="square" rtlCol="0">
            <a:spAutoFit/>
          </a:bodyPr>
          <a:lstStyle/>
          <a:p>
            <a:pPr algn="ctr"/>
            <a:r>
              <a:rPr lang="en-US" b="1" dirty="0" smtClean="0">
                <a:solidFill>
                  <a:prstClr val="black"/>
                </a:solidFill>
                <a:latin typeface="Arial" pitchFamily="34" charset="0"/>
                <a:cs typeface="Arial" pitchFamily="34" charset="0"/>
              </a:rPr>
              <a:t>UNIT</a:t>
            </a:r>
            <a:endParaRPr lang="en-US" b="1" dirty="0">
              <a:solidFill>
                <a:prstClr val="black"/>
              </a:solidFill>
              <a:latin typeface="Arial" pitchFamily="34" charset="0"/>
              <a:cs typeface="Arial" pitchFamily="34" charset="0"/>
            </a:endParaRPr>
          </a:p>
        </p:txBody>
      </p:sp>
      <p:sp>
        <p:nvSpPr>
          <p:cNvPr id="39" name="Oval 38"/>
          <p:cNvSpPr/>
          <p:nvPr/>
        </p:nvSpPr>
        <p:spPr>
          <a:xfrm rot="5400000">
            <a:off x="980056" y="2504056"/>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0" name="Oval 39"/>
          <p:cNvSpPr/>
          <p:nvPr/>
        </p:nvSpPr>
        <p:spPr>
          <a:xfrm rot="5400000">
            <a:off x="3307511" y="2504056"/>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1" name="Oval 40"/>
          <p:cNvSpPr/>
          <p:nvPr/>
        </p:nvSpPr>
        <p:spPr>
          <a:xfrm rot="5400000">
            <a:off x="5584208" y="2477754"/>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2" name="Oval 41"/>
          <p:cNvSpPr/>
          <p:nvPr/>
        </p:nvSpPr>
        <p:spPr>
          <a:xfrm rot="5400000">
            <a:off x="2179508" y="3720868"/>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3" name="Oval 42"/>
          <p:cNvSpPr/>
          <p:nvPr/>
        </p:nvSpPr>
        <p:spPr>
          <a:xfrm rot="5400000">
            <a:off x="4507587" y="3739919"/>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4" name="Oval 43"/>
          <p:cNvSpPr/>
          <p:nvPr/>
        </p:nvSpPr>
        <p:spPr>
          <a:xfrm rot="5400000">
            <a:off x="6826723" y="3761408"/>
            <a:ext cx="706375" cy="1143512"/>
          </a:xfrm>
          <a:prstGeom prst="ellipse">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17913580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729735"/>
            <a:ext cx="4038600" cy="1938992"/>
          </a:xfrm>
          <a:prstGeom prst="rect">
            <a:avLst/>
          </a:prstGeom>
          <a:noFill/>
        </p:spPr>
        <p:txBody>
          <a:bodyPr wrap="square" rtlCol="0" anchor="ctr" anchorCtr="0">
            <a:spAutoFit/>
          </a:bodyPr>
          <a:lstStyle/>
          <a:p>
            <a:pPr algn="ctr"/>
            <a:r>
              <a:rPr lang="en-US" sz="4000" dirty="0">
                <a:solidFill>
                  <a:schemeClr val="bg1"/>
                </a:solidFill>
                <a:latin typeface="Arial Black" pitchFamily="34" charset="0"/>
              </a:rPr>
              <a:t>Assessment Defines the Standard</a:t>
            </a:r>
          </a:p>
        </p:txBody>
      </p:sp>
      <p:sp>
        <p:nvSpPr>
          <p:cNvPr id="9" name="TextBox 8"/>
          <p:cNvSpPr txBox="1"/>
          <p:nvPr/>
        </p:nvSpPr>
        <p:spPr>
          <a:xfrm>
            <a:off x="4838700" y="575590"/>
            <a:ext cx="4038600" cy="2247282"/>
          </a:xfrm>
          <a:prstGeom prst="rect">
            <a:avLst/>
          </a:prstGeom>
          <a:noFill/>
        </p:spPr>
        <p:txBody>
          <a:bodyPr wrap="square" rtlCol="0" anchor="ctr" anchorCtr="0">
            <a:spAutoFit/>
          </a:bodyPr>
          <a:lstStyle/>
          <a:p>
            <a:pPr algn="ctr">
              <a:lnSpc>
                <a:spcPts val="4200"/>
              </a:lnSpc>
            </a:pPr>
            <a:r>
              <a:rPr lang="en-US" sz="4000" dirty="0">
                <a:solidFill>
                  <a:schemeClr val="bg1"/>
                </a:solidFill>
                <a:latin typeface="Arial Black" pitchFamily="34" charset="0"/>
              </a:rPr>
              <a:t>Effective Assessment by the Teacher</a:t>
            </a:r>
          </a:p>
        </p:txBody>
      </p:sp>
      <p:sp>
        <p:nvSpPr>
          <p:cNvPr id="10" name="TextBox 9"/>
          <p:cNvSpPr txBox="1"/>
          <p:nvPr/>
        </p:nvSpPr>
        <p:spPr>
          <a:xfrm>
            <a:off x="228600" y="3927159"/>
            <a:ext cx="4038600" cy="2554545"/>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Common formative/</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interim assessments</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3966574901"/>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381000" y="734670"/>
            <a:ext cx="8496300" cy="5811847"/>
          </a:xfrm>
          <a:prstGeom prst="rect">
            <a:avLst/>
          </a:prstGeom>
          <a:noFill/>
        </p:spPr>
        <p:txBody>
          <a:bodyPr wrap="square" rtlCol="0" anchor="ctr" anchorCtr="0">
            <a:spAutoFit/>
          </a:bodyPr>
          <a:lstStyle/>
          <a:p>
            <a:pPr>
              <a:lnSpc>
                <a:spcPts val="3200"/>
              </a:lnSpc>
              <a:spcAft>
                <a:spcPts val="600"/>
              </a:spcAft>
            </a:pPr>
            <a:r>
              <a:rPr lang="en-US" sz="2800" b="1" dirty="0">
                <a:solidFill>
                  <a:schemeClr val="bg1"/>
                </a:solidFill>
                <a:latin typeface="Arial" pitchFamily="34" charset="0"/>
                <a:cs typeface="Arial" pitchFamily="34" charset="0"/>
              </a:rPr>
              <a:t>Standard 5: Assessment for Student Learning</a:t>
            </a:r>
          </a:p>
          <a:p>
            <a:pPr>
              <a:lnSpc>
                <a:spcPts val="3200"/>
              </a:lnSpc>
              <a:spcAft>
                <a:spcPts val="600"/>
              </a:spcAft>
            </a:pPr>
            <a:r>
              <a:rPr lang="en-US" sz="2800" dirty="0">
                <a:solidFill>
                  <a:schemeClr val="bg1"/>
                </a:solidFill>
                <a:latin typeface="Arial" pitchFamily="34" charset="0"/>
                <a:cs typeface="Arial" pitchFamily="34" charset="0"/>
              </a:rPr>
              <a:t>5.1 Design, adapt, select, and use a range of assessment tools and processes to measure and </a:t>
            </a:r>
            <a:r>
              <a:rPr lang="en-US" sz="2800" dirty="0" smtClean="0">
                <a:solidFill>
                  <a:schemeClr val="bg1"/>
                </a:solidFill>
                <a:latin typeface="Arial" pitchFamily="34" charset="0"/>
                <a:cs typeface="Arial" pitchFamily="34" charset="0"/>
              </a:rPr>
              <a:t>document </a:t>
            </a:r>
            <a:r>
              <a:rPr lang="en-US" sz="2800" dirty="0">
                <a:solidFill>
                  <a:schemeClr val="bg1"/>
                </a:solidFill>
                <a:latin typeface="Arial" pitchFamily="34" charset="0"/>
                <a:cs typeface="Arial" pitchFamily="34" charset="0"/>
              </a:rPr>
              <a:t>student learning and growth</a:t>
            </a:r>
          </a:p>
          <a:p>
            <a:pPr>
              <a:lnSpc>
                <a:spcPts val="3200"/>
              </a:lnSpc>
              <a:spcAft>
                <a:spcPts val="600"/>
              </a:spcAft>
            </a:pPr>
            <a:r>
              <a:rPr lang="en-US" sz="2800" dirty="0">
                <a:solidFill>
                  <a:schemeClr val="bg1"/>
                </a:solidFill>
                <a:latin typeface="Arial" pitchFamily="34" charset="0"/>
                <a:cs typeface="Arial" pitchFamily="34" charset="0"/>
              </a:rPr>
              <a:t>5.2 Understand, analyze, interpret, and use assessment data to monitor student progress and to plan and differentiate instruction</a:t>
            </a:r>
          </a:p>
          <a:p>
            <a:pPr>
              <a:lnSpc>
                <a:spcPts val="3200"/>
              </a:lnSpc>
              <a:spcAft>
                <a:spcPts val="600"/>
              </a:spcAft>
            </a:pPr>
            <a:r>
              <a:rPr lang="en-US" sz="2800" dirty="0">
                <a:solidFill>
                  <a:schemeClr val="bg1"/>
                </a:solidFill>
                <a:latin typeface="Arial" pitchFamily="34" charset="0"/>
                <a:cs typeface="Arial" pitchFamily="34" charset="0"/>
              </a:rPr>
              <a:t>5.3 Communicate information about various components of the assessment system</a:t>
            </a:r>
          </a:p>
          <a:p>
            <a:pPr>
              <a:lnSpc>
                <a:spcPts val="3200"/>
              </a:lnSpc>
              <a:spcAft>
                <a:spcPts val="600"/>
              </a:spcAft>
            </a:pPr>
            <a:r>
              <a:rPr lang="en-US" sz="2800" dirty="0">
                <a:solidFill>
                  <a:schemeClr val="bg1"/>
                </a:solidFill>
                <a:latin typeface="Arial" pitchFamily="34" charset="0"/>
                <a:cs typeface="Arial" pitchFamily="34" charset="0"/>
              </a:rPr>
              <a:t>5.4 Reflect upon and evaluate the effectiveness of their comprehensive assessment system to adjust assessment and plan instruction accordingly</a:t>
            </a:r>
          </a:p>
          <a:p>
            <a:pPr>
              <a:lnSpc>
                <a:spcPts val="3200"/>
              </a:lnSpc>
              <a:spcAft>
                <a:spcPts val="600"/>
              </a:spcAft>
            </a:pPr>
            <a:r>
              <a:rPr lang="en-US" sz="2800" dirty="0">
                <a:solidFill>
                  <a:schemeClr val="bg1"/>
                </a:solidFill>
                <a:latin typeface="Arial" pitchFamily="34" charset="0"/>
                <a:cs typeface="Arial" pitchFamily="34" charset="0"/>
              </a:rPr>
              <a:t>5.5 Prepare students to understand the format</a:t>
            </a:r>
          </a:p>
        </p:txBody>
      </p:sp>
    </p:spTree>
    <p:extLst>
      <p:ext uri="{BB962C8B-B14F-4D97-AF65-F5344CB8AC3E}">
        <p14:creationId xmlns:p14="http://schemas.microsoft.com/office/powerpoint/2010/main" val="4052328162"/>
      </p:ext>
    </p:extLst>
  </p:cSld>
  <p:clrMapOvr>
    <a:masterClrMapping/>
  </p:clrMapOvr>
  <mc:AlternateContent xmlns:mc="http://schemas.openxmlformats.org/markup-compatibility/2006" xmlns:p14="http://schemas.microsoft.com/office/powerpoint/2010/main">
    <mc:Choice Requires="p14">
      <p:transition spd="slow" p14:dur="5000">
        <p:pull/>
      </p:transition>
    </mc:Choice>
    <mc:Fallback xmlns="">
      <p:transition spd="slow">
        <p:pull/>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729735"/>
            <a:ext cx="4038600" cy="1938992"/>
          </a:xfrm>
          <a:prstGeom prst="rect">
            <a:avLst/>
          </a:prstGeom>
          <a:noFill/>
        </p:spPr>
        <p:txBody>
          <a:bodyPr wrap="square" rtlCol="0" anchor="ctr" anchorCtr="0">
            <a:spAutoFit/>
          </a:bodyPr>
          <a:lstStyle/>
          <a:p>
            <a:pPr algn="ctr"/>
            <a:r>
              <a:rPr lang="en-US" sz="4000" dirty="0">
                <a:solidFill>
                  <a:schemeClr val="bg1"/>
                </a:solidFill>
                <a:latin typeface="Arial Black" pitchFamily="34" charset="0"/>
              </a:rPr>
              <a:t>Assessment Defines the Standard</a:t>
            </a:r>
          </a:p>
        </p:txBody>
      </p:sp>
      <p:sp>
        <p:nvSpPr>
          <p:cNvPr id="9" name="TextBox 8"/>
          <p:cNvSpPr txBox="1"/>
          <p:nvPr/>
        </p:nvSpPr>
        <p:spPr>
          <a:xfrm>
            <a:off x="4838700" y="575590"/>
            <a:ext cx="4038600" cy="2247282"/>
          </a:xfrm>
          <a:prstGeom prst="rect">
            <a:avLst/>
          </a:prstGeom>
          <a:noFill/>
        </p:spPr>
        <p:txBody>
          <a:bodyPr wrap="square" rtlCol="0" anchor="ctr" anchorCtr="0">
            <a:spAutoFit/>
          </a:bodyPr>
          <a:lstStyle/>
          <a:p>
            <a:pPr algn="ctr">
              <a:lnSpc>
                <a:spcPts val="4200"/>
              </a:lnSpc>
            </a:pPr>
            <a:r>
              <a:rPr lang="en-US" sz="4000" dirty="0">
                <a:solidFill>
                  <a:schemeClr val="bg1"/>
                </a:solidFill>
                <a:latin typeface="Arial Black" pitchFamily="34" charset="0"/>
              </a:rPr>
              <a:t>Effective Assessment by the Teacher</a:t>
            </a:r>
          </a:p>
        </p:txBody>
      </p:sp>
      <p:sp>
        <p:nvSpPr>
          <p:cNvPr id="10" name="TextBox 9"/>
          <p:cNvSpPr txBox="1"/>
          <p:nvPr/>
        </p:nvSpPr>
        <p:spPr>
          <a:xfrm>
            <a:off x="228600" y="3927159"/>
            <a:ext cx="4038600" cy="2554545"/>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Common formative/</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interim assessments</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3158543419"/>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729736"/>
            <a:ext cx="4038600" cy="1938992"/>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Assessment Defines the Standard</a:t>
            </a:r>
            <a:endParaRPr lang="en-US" sz="4000" dirty="0">
              <a:solidFill>
                <a:schemeClr val="bg1"/>
              </a:solidFill>
              <a:latin typeface="Arial Black" pitchFamily="34" charset="0"/>
            </a:endParaRPr>
          </a:p>
        </p:txBody>
      </p:sp>
      <p:sp>
        <p:nvSpPr>
          <p:cNvPr id="9" name="TextBox 8"/>
          <p:cNvSpPr txBox="1"/>
          <p:nvPr/>
        </p:nvSpPr>
        <p:spPr>
          <a:xfrm>
            <a:off x="4838700" y="575591"/>
            <a:ext cx="4038600" cy="2247282"/>
          </a:xfrm>
          <a:prstGeom prst="rect">
            <a:avLst/>
          </a:prstGeom>
          <a:noFill/>
        </p:spPr>
        <p:txBody>
          <a:bodyPr wrap="square" rtlCol="0" anchor="ctr" anchorCtr="0">
            <a:spAutoFit/>
          </a:bodyPr>
          <a:lstStyle/>
          <a:p>
            <a:pPr algn="ctr">
              <a:lnSpc>
                <a:spcPts val="4200"/>
              </a:lnSpc>
            </a:pPr>
            <a:r>
              <a:rPr lang="en-US" sz="4000" dirty="0" smtClean="0">
                <a:solidFill>
                  <a:schemeClr val="bg1"/>
                </a:solidFill>
                <a:latin typeface="Arial Black" pitchFamily="34" charset="0"/>
              </a:rPr>
              <a:t>Effective Assessment by the Teacher</a:t>
            </a:r>
            <a:endParaRPr lang="en-US" sz="4000" dirty="0">
              <a:solidFill>
                <a:schemeClr val="bg1"/>
              </a:solidFill>
              <a:latin typeface="Arial Black" pitchFamily="34" charset="0"/>
            </a:endParaRPr>
          </a:p>
        </p:txBody>
      </p:sp>
      <p:sp>
        <p:nvSpPr>
          <p:cNvPr id="10" name="TextBox 9"/>
          <p:cNvSpPr txBox="1"/>
          <p:nvPr/>
        </p:nvSpPr>
        <p:spPr>
          <a:xfrm>
            <a:off x="228600" y="4080790"/>
            <a:ext cx="4038600" cy="2247282"/>
          </a:xfrm>
          <a:prstGeom prst="rect">
            <a:avLst/>
          </a:prstGeom>
          <a:noFill/>
        </p:spPr>
        <p:txBody>
          <a:bodyPr wrap="square" rtlCol="0" anchor="ctr" anchorCtr="0">
            <a:spAutoFit/>
          </a:bodyPr>
          <a:lstStyle/>
          <a:p>
            <a:pPr algn="ctr">
              <a:lnSpc>
                <a:spcPts val="4200"/>
              </a:lnSpc>
            </a:pPr>
            <a:r>
              <a:rPr lang="en-US" sz="4000" dirty="0" smtClean="0">
                <a:solidFill>
                  <a:schemeClr val="bg1"/>
                </a:solidFill>
                <a:latin typeface="Arial Black" pitchFamily="34" charset="0"/>
              </a:rPr>
              <a:t>Common formative/</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interim assessments</a:t>
            </a:r>
            <a:endParaRPr lang="en-US" sz="4000" dirty="0">
              <a:solidFill>
                <a:schemeClr val="bg1"/>
              </a:solidFill>
              <a:latin typeface="Arial Black" pitchFamily="34" charset="0"/>
            </a:endParaRPr>
          </a:p>
        </p:txBody>
      </p:sp>
      <p:sp>
        <p:nvSpPr>
          <p:cNvPr id="11" name="TextBox 10"/>
          <p:cNvSpPr txBox="1"/>
          <p:nvPr/>
        </p:nvSpPr>
        <p:spPr>
          <a:xfrm>
            <a:off x="4838700" y="4081048"/>
            <a:ext cx="4038600" cy="2246769"/>
          </a:xfrm>
          <a:prstGeom prst="rect">
            <a:avLst/>
          </a:prstGeom>
          <a:noFill/>
        </p:spPr>
        <p:txBody>
          <a:bodyPr wrap="square" rtlCol="0" anchor="ctr" anchorCtr="0">
            <a:spAutoFit/>
          </a:bodyPr>
          <a:lstStyle/>
          <a:p>
            <a:pPr algn="ctr">
              <a:lnSpc>
                <a:spcPts val="4200"/>
              </a:lnSpc>
            </a:pPr>
            <a:r>
              <a:rPr lang="en-US" sz="4000" i="1" dirty="0" smtClean="0">
                <a:solidFill>
                  <a:schemeClr val="bg1"/>
                </a:solidFill>
                <a:latin typeface="Arial Black" pitchFamily="34" charset="0"/>
              </a:rPr>
              <a:t>Authentic</a:t>
            </a:r>
            <a:r>
              <a:rPr lang="en-US" sz="4000" dirty="0" smtClean="0">
                <a:solidFill>
                  <a:schemeClr val="bg1"/>
                </a:solidFill>
                <a:latin typeface="Arial Black" pitchFamily="34" charset="0"/>
              </a:rPr>
              <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Professional</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Learning Community</a:t>
            </a:r>
          </a:p>
        </p:txBody>
      </p:sp>
    </p:spTree>
    <p:extLst>
      <p:ext uri="{BB962C8B-B14F-4D97-AF65-F5344CB8AC3E}">
        <p14:creationId xmlns:p14="http://schemas.microsoft.com/office/powerpoint/2010/main" val="3435755933"/>
      </p:ext>
    </p:extLst>
  </p:cSld>
  <p:clrMapOvr>
    <a:masterClrMapping/>
  </p:clrMapOvr>
  <mc:AlternateContent xmlns:mc="http://schemas.openxmlformats.org/markup-compatibility/2006" xmlns:p14="http://schemas.microsoft.com/office/powerpoint/2010/main">
    <mc:Choice Requires="p14">
      <p:transition spd="slow" p14:dur="3000">
        <p:fade/>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 y="0"/>
            <a:ext cx="914400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50650128"/>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6200" y="545069"/>
            <a:ext cx="4343400" cy="2308324"/>
          </a:xfrm>
          <a:prstGeom prst="rect">
            <a:avLst/>
          </a:prstGeom>
          <a:noFill/>
        </p:spPr>
        <p:txBody>
          <a:bodyPr wrap="square" rtlCol="0" anchor="ctr" anchorCtr="0">
            <a:spAutoFit/>
          </a:bodyPr>
          <a:lstStyle/>
          <a:p>
            <a:pPr algn="ctr"/>
            <a:r>
              <a:rPr lang="en-US" sz="3600" dirty="0" smtClean="0">
                <a:solidFill>
                  <a:schemeClr val="bg1"/>
                </a:solidFill>
                <a:latin typeface="Arial Black" pitchFamily="34" charset="0"/>
              </a:rPr>
              <a:t>Standards-based, revised, upgraded, realigned units</a:t>
            </a:r>
            <a:endParaRPr lang="en-US" sz="3600" dirty="0">
              <a:solidFill>
                <a:schemeClr val="bg1"/>
              </a:solidFill>
              <a:latin typeface="Arial Black" pitchFamily="34" charset="0"/>
            </a:endParaRPr>
          </a:p>
        </p:txBody>
      </p:sp>
      <p:sp>
        <p:nvSpPr>
          <p:cNvPr id="9" name="TextBox 8"/>
          <p:cNvSpPr txBox="1"/>
          <p:nvPr/>
        </p:nvSpPr>
        <p:spPr>
          <a:xfrm>
            <a:off x="4838700" y="1037511"/>
            <a:ext cx="4038600" cy="1323439"/>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Professional</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Practice</a:t>
            </a:r>
            <a:endParaRPr lang="en-US" sz="4000" dirty="0">
              <a:solidFill>
                <a:schemeClr val="bg1"/>
              </a:solidFill>
              <a:latin typeface="Arial Black" pitchFamily="34" charset="0"/>
            </a:endParaRPr>
          </a:p>
        </p:txBody>
      </p:sp>
      <p:sp>
        <p:nvSpPr>
          <p:cNvPr id="10" name="TextBox 9"/>
          <p:cNvSpPr txBox="1"/>
          <p:nvPr/>
        </p:nvSpPr>
        <p:spPr>
          <a:xfrm>
            <a:off x="2286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Data</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1993099519"/>
      </p:ext>
    </p:extLst>
  </p:cSld>
  <p:clrMapOvr>
    <a:masterClrMapping/>
  </p:clrMapOvr>
  <mc:AlternateContent xmlns:mc="http://schemas.openxmlformats.org/markup-compatibility/2006" xmlns:p14="http://schemas.microsoft.com/office/powerpoint/2010/main">
    <mc:Choice Requires="p14">
      <p:transition spd="slow" p14:dur="3000">
        <p:fade/>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 y="0"/>
            <a:ext cx="914400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p:cNvGrpSpPr/>
          <p:nvPr/>
        </p:nvGrpSpPr>
        <p:grpSpPr>
          <a:xfrm>
            <a:off x="0" y="0"/>
            <a:ext cx="4572000" cy="3429000"/>
            <a:chOff x="0" y="0"/>
            <a:chExt cx="4572000" cy="3429000"/>
          </a:xfrm>
          <a:solidFill>
            <a:schemeClr val="accent2">
              <a:lumMod val="20000"/>
              <a:lumOff val="80000"/>
            </a:schemeClr>
          </a:solidFill>
        </p:grpSpPr>
        <p:sp>
          <p:nvSpPr>
            <p:cNvPr id="2" name="Right Arrow Callout 1"/>
            <p:cNvSpPr/>
            <p:nvPr/>
          </p:nvSpPr>
          <p:spPr>
            <a:xfrm>
              <a:off x="0" y="0"/>
              <a:ext cx="4572000" cy="3429000"/>
            </a:xfrm>
            <a:prstGeom prst="rightArrowCallo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228600" y="346646"/>
              <a:ext cx="2514600" cy="2585323"/>
            </a:xfrm>
            <a:prstGeom prst="rect">
              <a:avLst/>
            </a:prstGeom>
            <a:grpFill/>
            <a:ln>
              <a:noFill/>
            </a:ln>
          </p:spPr>
          <p:txBody>
            <a:bodyPr wrap="square" rtlCol="0">
              <a:spAutoFit/>
            </a:bodyPr>
            <a:lstStyle/>
            <a:p>
              <a:pPr algn="ctr"/>
              <a:r>
                <a:rPr lang="en-US" sz="5400" b="1" dirty="0">
                  <a:solidFill>
                    <a:schemeClr val="accent2"/>
                  </a:solidFill>
                  <a:latin typeface="Arial" pitchFamily="34" charset="0"/>
                  <a:cs typeface="Arial" pitchFamily="34" charset="0"/>
                </a:rPr>
                <a:t>m</a:t>
              </a:r>
              <a:r>
                <a:rPr lang="en-US" sz="5400" b="1" dirty="0" smtClean="0">
                  <a:solidFill>
                    <a:schemeClr val="accent2"/>
                  </a:solidFill>
                  <a:latin typeface="Arial" pitchFamily="34" charset="0"/>
                  <a:cs typeface="Arial" pitchFamily="34" charset="0"/>
                </a:rPr>
                <a:t>ake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the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test</a:t>
              </a:r>
              <a:endParaRPr lang="en-US" sz="5400" b="1" dirty="0">
                <a:solidFill>
                  <a:schemeClr val="accent2"/>
                </a:solidFill>
                <a:latin typeface="Arial" pitchFamily="34" charset="0"/>
                <a:cs typeface="Arial" pitchFamily="34" charset="0"/>
              </a:endParaRPr>
            </a:p>
          </p:txBody>
        </p:sp>
      </p:grpSp>
    </p:spTree>
    <p:extLst>
      <p:ext uri="{BB962C8B-B14F-4D97-AF65-F5344CB8AC3E}">
        <p14:creationId xmlns:p14="http://schemas.microsoft.com/office/powerpoint/2010/main" val="20572012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 y="0"/>
            <a:ext cx="914400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p:cNvGrpSpPr/>
          <p:nvPr/>
        </p:nvGrpSpPr>
        <p:grpSpPr>
          <a:xfrm>
            <a:off x="0" y="0"/>
            <a:ext cx="4572000" cy="3429000"/>
            <a:chOff x="0" y="0"/>
            <a:chExt cx="4572000" cy="3429000"/>
          </a:xfrm>
          <a:solidFill>
            <a:schemeClr val="accent2">
              <a:lumMod val="20000"/>
              <a:lumOff val="80000"/>
            </a:schemeClr>
          </a:solidFill>
        </p:grpSpPr>
        <p:sp>
          <p:nvSpPr>
            <p:cNvPr id="2" name="Right Arrow Callout 1"/>
            <p:cNvSpPr/>
            <p:nvPr/>
          </p:nvSpPr>
          <p:spPr>
            <a:xfrm>
              <a:off x="0" y="0"/>
              <a:ext cx="4572000" cy="3429000"/>
            </a:xfrm>
            <a:prstGeom prst="rightArrowCallo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228600" y="346646"/>
              <a:ext cx="2514600" cy="2585323"/>
            </a:xfrm>
            <a:prstGeom prst="rect">
              <a:avLst/>
            </a:prstGeom>
            <a:grpFill/>
            <a:ln>
              <a:noFill/>
            </a:ln>
          </p:spPr>
          <p:txBody>
            <a:bodyPr wrap="square" rtlCol="0">
              <a:spAutoFit/>
            </a:bodyPr>
            <a:lstStyle/>
            <a:p>
              <a:pPr algn="ctr"/>
              <a:r>
                <a:rPr lang="en-US" sz="5400" b="1" dirty="0">
                  <a:solidFill>
                    <a:schemeClr val="accent2"/>
                  </a:solidFill>
                  <a:latin typeface="Arial" pitchFamily="34" charset="0"/>
                  <a:cs typeface="Arial" pitchFamily="34" charset="0"/>
                </a:rPr>
                <a:t>m</a:t>
              </a:r>
              <a:r>
                <a:rPr lang="en-US" sz="5400" b="1" dirty="0" smtClean="0">
                  <a:solidFill>
                    <a:schemeClr val="accent2"/>
                  </a:solidFill>
                  <a:latin typeface="Arial" pitchFamily="34" charset="0"/>
                  <a:cs typeface="Arial" pitchFamily="34" charset="0"/>
                </a:rPr>
                <a:t>ake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the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test</a:t>
              </a:r>
              <a:endParaRPr lang="en-US" sz="5400" b="1" dirty="0">
                <a:solidFill>
                  <a:schemeClr val="accent2"/>
                </a:solidFill>
                <a:latin typeface="Arial" pitchFamily="34" charset="0"/>
                <a:cs typeface="Arial" pitchFamily="34" charset="0"/>
              </a:endParaRPr>
            </a:p>
          </p:txBody>
        </p:sp>
      </p:grpSp>
      <p:grpSp>
        <p:nvGrpSpPr>
          <p:cNvPr id="14" name="Group 13"/>
          <p:cNvGrpSpPr/>
          <p:nvPr/>
        </p:nvGrpSpPr>
        <p:grpSpPr>
          <a:xfrm>
            <a:off x="4572000" y="2"/>
            <a:ext cx="4610100" cy="3423856"/>
            <a:chOff x="4572000" y="2"/>
            <a:chExt cx="4610100" cy="3423856"/>
          </a:xfrm>
          <a:solidFill>
            <a:schemeClr val="accent2">
              <a:lumMod val="20000"/>
              <a:lumOff val="80000"/>
            </a:schemeClr>
          </a:solidFill>
        </p:grpSpPr>
        <p:sp>
          <p:nvSpPr>
            <p:cNvPr id="4" name="Right Arrow Callout 3"/>
            <p:cNvSpPr/>
            <p:nvPr/>
          </p:nvSpPr>
          <p:spPr>
            <a:xfrm rot="5400000">
              <a:off x="5165122" y="-593120"/>
              <a:ext cx="3423856" cy="4610100"/>
            </a:xfrm>
            <a:prstGeom prst="rightArrowCallo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876800" y="196855"/>
              <a:ext cx="3848100" cy="1754326"/>
            </a:xfrm>
            <a:prstGeom prst="rect">
              <a:avLst/>
            </a:prstGeom>
            <a:grpFill/>
            <a:ln>
              <a:noFill/>
            </a:ln>
          </p:spPr>
          <p:txBody>
            <a:bodyPr wrap="square" rtlCol="0">
              <a:spAutoFit/>
            </a:bodyPr>
            <a:lstStyle/>
            <a:p>
              <a:pPr algn="ctr"/>
              <a:r>
                <a:rPr lang="en-US" sz="5400" b="1" dirty="0" smtClean="0">
                  <a:solidFill>
                    <a:schemeClr val="accent2"/>
                  </a:solidFill>
                  <a:latin typeface="Arial" pitchFamily="34" charset="0"/>
                  <a:cs typeface="Arial" pitchFamily="34" charset="0"/>
                </a:rPr>
                <a:t>give the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test</a:t>
              </a:r>
              <a:endParaRPr lang="en-US" sz="5400" b="1" dirty="0">
                <a:solidFill>
                  <a:schemeClr val="accent2"/>
                </a:solidFill>
                <a:latin typeface="Arial" pitchFamily="34" charset="0"/>
                <a:cs typeface="Arial" pitchFamily="34" charset="0"/>
              </a:endParaRPr>
            </a:p>
          </p:txBody>
        </p:sp>
      </p:grpSp>
    </p:spTree>
    <p:extLst>
      <p:ext uri="{BB962C8B-B14F-4D97-AF65-F5344CB8AC3E}">
        <p14:creationId xmlns:p14="http://schemas.microsoft.com/office/powerpoint/2010/main" val="20572012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 y="0"/>
            <a:ext cx="914400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p:cNvGrpSpPr/>
          <p:nvPr/>
        </p:nvGrpSpPr>
        <p:grpSpPr>
          <a:xfrm>
            <a:off x="0" y="0"/>
            <a:ext cx="4572000" cy="3429000"/>
            <a:chOff x="0" y="0"/>
            <a:chExt cx="4572000" cy="3429000"/>
          </a:xfrm>
          <a:solidFill>
            <a:schemeClr val="accent2">
              <a:lumMod val="20000"/>
              <a:lumOff val="80000"/>
            </a:schemeClr>
          </a:solidFill>
        </p:grpSpPr>
        <p:sp>
          <p:nvSpPr>
            <p:cNvPr id="2" name="Right Arrow Callout 1"/>
            <p:cNvSpPr/>
            <p:nvPr/>
          </p:nvSpPr>
          <p:spPr>
            <a:xfrm>
              <a:off x="0" y="0"/>
              <a:ext cx="4572000" cy="3429000"/>
            </a:xfrm>
            <a:prstGeom prst="rightArrowCallo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228600" y="346646"/>
              <a:ext cx="2514600" cy="2585323"/>
            </a:xfrm>
            <a:prstGeom prst="rect">
              <a:avLst/>
            </a:prstGeom>
            <a:grpFill/>
            <a:ln>
              <a:noFill/>
            </a:ln>
          </p:spPr>
          <p:txBody>
            <a:bodyPr wrap="square" rtlCol="0">
              <a:spAutoFit/>
            </a:bodyPr>
            <a:lstStyle/>
            <a:p>
              <a:pPr algn="ctr"/>
              <a:r>
                <a:rPr lang="en-US" sz="5400" b="1" dirty="0">
                  <a:solidFill>
                    <a:schemeClr val="accent2"/>
                  </a:solidFill>
                  <a:latin typeface="Arial" pitchFamily="34" charset="0"/>
                  <a:cs typeface="Arial" pitchFamily="34" charset="0"/>
                </a:rPr>
                <a:t>m</a:t>
              </a:r>
              <a:r>
                <a:rPr lang="en-US" sz="5400" b="1" dirty="0" smtClean="0">
                  <a:solidFill>
                    <a:schemeClr val="accent2"/>
                  </a:solidFill>
                  <a:latin typeface="Arial" pitchFamily="34" charset="0"/>
                  <a:cs typeface="Arial" pitchFamily="34" charset="0"/>
                </a:rPr>
                <a:t>ake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the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test</a:t>
              </a:r>
              <a:endParaRPr lang="en-US" sz="5400" b="1" dirty="0">
                <a:solidFill>
                  <a:schemeClr val="accent2"/>
                </a:solidFill>
                <a:latin typeface="Arial" pitchFamily="34" charset="0"/>
                <a:cs typeface="Arial" pitchFamily="34" charset="0"/>
              </a:endParaRPr>
            </a:p>
          </p:txBody>
        </p:sp>
      </p:grpSp>
      <p:grpSp>
        <p:nvGrpSpPr>
          <p:cNvPr id="14" name="Group 13"/>
          <p:cNvGrpSpPr/>
          <p:nvPr/>
        </p:nvGrpSpPr>
        <p:grpSpPr>
          <a:xfrm>
            <a:off x="4572000" y="2"/>
            <a:ext cx="4610100" cy="3423856"/>
            <a:chOff x="4572000" y="2"/>
            <a:chExt cx="4610100" cy="3423856"/>
          </a:xfrm>
          <a:solidFill>
            <a:schemeClr val="accent2">
              <a:lumMod val="20000"/>
              <a:lumOff val="80000"/>
            </a:schemeClr>
          </a:solidFill>
        </p:grpSpPr>
        <p:sp>
          <p:nvSpPr>
            <p:cNvPr id="4" name="Right Arrow Callout 3"/>
            <p:cNvSpPr/>
            <p:nvPr/>
          </p:nvSpPr>
          <p:spPr>
            <a:xfrm rot="5400000">
              <a:off x="5165122" y="-593120"/>
              <a:ext cx="3423856" cy="4610100"/>
            </a:xfrm>
            <a:prstGeom prst="rightArrowCallo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876800" y="196855"/>
              <a:ext cx="3848100" cy="1754326"/>
            </a:xfrm>
            <a:prstGeom prst="rect">
              <a:avLst/>
            </a:prstGeom>
            <a:grpFill/>
            <a:ln>
              <a:noFill/>
            </a:ln>
          </p:spPr>
          <p:txBody>
            <a:bodyPr wrap="square" rtlCol="0">
              <a:spAutoFit/>
            </a:bodyPr>
            <a:lstStyle/>
            <a:p>
              <a:pPr algn="ctr"/>
              <a:r>
                <a:rPr lang="en-US" sz="5400" b="1" dirty="0" smtClean="0">
                  <a:solidFill>
                    <a:schemeClr val="accent2"/>
                  </a:solidFill>
                  <a:latin typeface="Arial" pitchFamily="34" charset="0"/>
                  <a:cs typeface="Arial" pitchFamily="34" charset="0"/>
                </a:rPr>
                <a:t>give the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test</a:t>
              </a:r>
              <a:endParaRPr lang="en-US" sz="5400" b="1" dirty="0">
                <a:solidFill>
                  <a:schemeClr val="accent2"/>
                </a:solidFill>
                <a:latin typeface="Arial" pitchFamily="34" charset="0"/>
                <a:cs typeface="Arial" pitchFamily="34" charset="0"/>
              </a:endParaRPr>
            </a:p>
          </p:txBody>
        </p:sp>
      </p:grpSp>
      <p:grpSp>
        <p:nvGrpSpPr>
          <p:cNvPr id="13" name="Group 12"/>
          <p:cNvGrpSpPr/>
          <p:nvPr/>
        </p:nvGrpSpPr>
        <p:grpSpPr>
          <a:xfrm>
            <a:off x="4574006" y="3423855"/>
            <a:ext cx="4572000" cy="3429000"/>
            <a:chOff x="4574006" y="3423855"/>
            <a:chExt cx="4572000" cy="3429000"/>
          </a:xfrm>
          <a:solidFill>
            <a:schemeClr val="accent3"/>
          </a:solidFill>
        </p:grpSpPr>
        <p:sp>
          <p:nvSpPr>
            <p:cNvPr id="8" name="Right Arrow Callout 7"/>
            <p:cNvSpPr/>
            <p:nvPr/>
          </p:nvSpPr>
          <p:spPr>
            <a:xfrm rot="10800000">
              <a:off x="4574006" y="3423855"/>
              <a:ext cx="4572000" cy="3429000"/>
            </a:xfrm>
            <a:prstGeom prst="rightArrowCallou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6172200" y="3973901"/>
              <a:ext cx="2971800" cy="2308324"/>
            </a:xfrm>
            <a:prstGeom prst="rect">
              <a:avLst/>
            </a:prstGeom>
            <a:noFill/>
            <a:ln>
              <a:noFill/>
            </a:ln>
          </p:spPr>
          <p:txBody>
            <a:bodyPr wrap="square" rtlCol="0">
              <a:spAutoFit/>
            </a:bodyPr>
            <a:lstStyle/>
            <a:p>
              <a:pPr algn="ctr"/>
              <a:r>
                <a:rPr lang="en-US" sz="4800" b="1" dirty="0">
                  <a:solidFill>
                    <a:schemeClr val="accent2"/>
                  </a:solidFill>
                  <a:latin typeface="Arial" pitchFamily="34" charset="0"/>
                  <a:cs typeface="Arial" pitchFamily="34" charset="0"/>
                </a:rPr>
                <a:t>a</a:t>
              </a:r>
              <a:r>
                <a:rPr lang="en-US" sz="4800" b="1" dirty="0" smtClean="0">
                  <a:solidFill>
                    <a:schemeClr val="accent2"/>
                  </a:solidFill>
                  <a:latin typeface="Arial" pitchFamily="34" charset="0"/>
                  <a:cs typeface="Arial" pitchFamily="34" charset="0"/>
                </a:rPr>
                <a:t>nalyze</a:t>
              </a:r>
            </a:p>
            <a:p>
              <a:pPr algn="ctr"/>
              <a:r>
                <a:rPr lang="en-US" sz="4800" b="1" dirty="0">
                  <a:solidFill>
                    <a:schemeClr val="accent2"/>
                  </a:solidFill>
                  <a:latin typeface="Arial" pitchFamily="34" charset="0"/>
                  <a:cs typeface="Arial" pitchFamily="34" charset="0"/>
                </a:rPr>
                <a:t>t</a:t>
              </a:r>
              <a:r>
                <a:rPr lang="en-US" sz="4800" b="1" dirty="0" smtClean="0">
                  <a:solidFill>
                    <a:schemeClr val="accent2"/>
                  </a:solidFill>
                  <a:latin typeface="Arial" pitchFamily="34" charset="0"/>
                  <a:cs typeface="Arial" pitchFamily="34" charset="0"/>
                </a:rPr>
                <a:t>he</a:t>
              </a:r>
              <a:br>
                <a:rPr lang="en-US" sz="4800" b="1" dirty="0" smtClean="0">
                  <a:solidFill>
                    <a:schemeClr val="accent2"/>
                  </a:solidFill>
                  <a:latin typeface="Arial" pitchFamily="34" charset="0"/>
                  <a:cs typeface="Arial" pitchFamily="34" charset="0"/>
                </a:rPr>
              </a:br>
              <a:r>
                <a:rPr lang="en-US" sz="4800" b="1" dirty="0" smtClean="0">
                  <a:solidFill>
                    <a:schemeClr val="accent2"/>
                  </a:solidFill>
                  <a:latin typeface="Arial" pitchFamily="34" charset="0"/>
                  <a:cs typeface="Arial" pitchFamily="34" charset="0"/>
                </a:rPr>
                <a:t>work</a:t>
              </a:r>
              <a:endParaRPr lang="en-US" sz="5400" b="1" dirty="0">
                <a:solidFill>
                  <a:schemeClr val="accent2"/>
                </a:solidFill>
                <a:latin typeface="Arial" pitchFamily="34" charset="0"/>
                <a:cs typeface="Arial" pitchFamily="34" charset="0"/>
              </a:endParaRPr>
            </a:p>
          </p:txBody>
        </p:sp>
      </p:grpSp>
    </p:spTree>
    <p:extLst>
      <p:ext uri="{BB962C8B-B14F-4D97-AF65-F5344CB8AC3E}">
        <p14:creationId xmlns:p14="http://schemas.microsoft.com/office/powerpoint/2010/main" val="20572012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 y="0"/>
            <a:ext cx="914400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p:cNvGrpSpPr/>
          <p:nvPr/>
        </p:nvGrpSpPr>
        <p:grpSpPr>
          <a:xfrm>
            <a:off x="0" y="0"/>
            <a:ext cx="4572000" cy="3429000"/>
            <a:chOff x="0" y="0"/>
            <a:chExt cx="4572000" cy="3429000"/>
          </a:xfrm>
          <a:solidFill>
            <a:schemeClr val="accent2">
              <a:lumMod val="20000"/>
              <a:lumOff val="80000"/>
            </a:schemeClr>
          </a:solidFill>
        </p:grpSpPr>
        <p:sp>
          <p:nvSpPr>
            <p:cNvPr id="2" name="Right Arrow Callout 1"/>
            <p:cNvSpPr/>
            <p:nvPr/>
          </p:nvSpPr>
          <p:spPr>
            <a:xfrm>
              <a:off x="0" y="0"/>
              <a:ext cx="4572000" cy="3429000"/>
            </a:xfrm>
            <a:prstGeom prst="rightArrowCallo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228600" y="346646"/>
              <a:ext cx="2514600" cy="2585323"/>
            </a:xfrm>
            <a:prstGeom prst="rect">
              <a:avLst/>
            </a:prstGeom>
            <a:grpFill/>
            <a:ln>
              <a:noFill/>
            </a:ln>
          </p:spPr>
          <p:txBody>
            <a:bodyPr wrap="square" rtlCol="0">
              <a:spAutoFit/>
            </a:bodyPr>
            <a:lstStyle/>
            <a:p>
              <a:pPr algn="ctr"/>
              <a:r>
                <a:rPr lang="en-US" sz="5400" b="1" dirty="0">
                  <a:solidFill>
                    <a:schemeClr val="accent2"/>
                  </a:solidFill>
                  <a:latin typeface="Arial" pitchFamily="34" charset="0"/>
                  <a:cs typeface="Arial" pitchFamily="34" charset="0"/>
                </a:rPr>
                <a:t>m</a:t>
              </a:r>
              <a:r>
                <a:rPr lang="en-US" sz="5400" b="1" dirty="0" smtClean="0">
                  <a:solidFill>
                    <a:schemeClr val="accent2"/>
                  </a:solidFill>
                  <a:latin typeface="Arial" pitchFamily="34" charset="0"/>
                  <a:cs typeface="Arial" pitchFamily="34" charset="0"/>
                </a:rPr>
                <a:t>ake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the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test</a:t>
              </a:r>
              <a:endParaRPr lang="en-US" sz="5400" b="1" dirty="0">
                <a:solidFill>
                  <a:schemeClr val="accent2"/>
                </a:solidFill>
                <a:latin typeface="Arial" pitchFamily="34" charset="0"/>
                <a:cs typeface="Arial" pitchFamily="34" charset="0"/>
              </a:endParaRPr>
            </a:p>
          </p:txBody>
        </p:sp>
      </p:grpSp>
      <p:grpSp>
        <p:nvGrpSpPr>
          <p:cNvPr id="14" name="Group 13"/>
          <p:cNvGrpSpPr/>
          <p:nvPr/>
        </p:nvGrpSpPr>
        <p:grpSpPr>
          <a:xfrm>
            <a:off x="4572000" y="2"/>
            <a:ext cx="4610100" cy="3423856"/>
            <a:chOff x="4572000" y="2"/>
            <a:chExt cx="4610100" cy="3423856"/>
          </a:xfrm>
          <a:solidFill>
            <a:schemeClr val="accent2">
              <a:lumMod val="20000"/>
              <a:lumOff val="80000"/>
            </a:schemeClr>
          </a:solidFill>
        </p:grpSpPr>
        <p:sp>
          <p:nvSpPr>
            <p:cNvPr id="4" name="Right Arrow Callout 3"/>
            <p:cNvSpPr/>
            <p:nvPr/>
          </p:nvSpPr>
          <p:spPr>
            <a:xfrm rot="5400000">
              <a:off x="5165122" y="-593120"/>
              <a:ext cx="3423856" cy="4610100"/>
            </a:xfrm>
            <a:prstGeom prst="rightArrowCallo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876800" y="196855"/>
              <a:ext cx="3848100" cy="1754326"/>
            </a:xfrm>
            <a:prstGeom prst="rect">
              <a:avLst/>
            </a:prstGeom>
            <a:grpFill/>
            <a:ln>
              <a:noFill/>
            </a:ln>
          </p:spPr>
          <p:txBody>
            <a:bodyPr wrap="square" rtlCol="0">
              <a:spAutoFit/>
            </a:bodyPr>
            <a:lstStyle/>
            <a:p>
              <a:pPr algn="ctr"/>
              <a:r>
                <a:rPr lang="en-US" sz="5400" b="1" dirty="0" smtClean="0">
                  <a:solidFill>
                    <a:schemeClr val="accent2"/>
                  </a:solidFill>
                  <a:latin typeface="Arial" pitchFamily="34" charset="0"/>
                  <a:cs typeface="Arial" pitchFamily="34" charset="0"/>
                </a:rPr>
                <a:t>give the</a:t>
              </a:r>
              <a:br>
                <a:rPr lang="en-US" sz="5400" b="1" dirty="0" smtClean="0">
                  <a:solidFill>
                    <a:schemeClr val="accent2"/>
                  </a:solidFill>
                  <a:latin typeface="Arial" pitchFamily="34" charset="0"/>
                  <a:cs typeface="Arial" pitchFamily="34" charset="0"/>
                </a:rPr>
              </a:br>
              <a:r>
                <a:rPr lang="en-US" sz="5400" b="1" dirty="0" smtClean="0">
                  <a:solidFill>
                    <a:schemeClr val="accent2"/>
                  </a:solidFill>
                  <a:latin typeface="Arial" pitchFamily="34" charset="0"/>
                  <a:cs typeface="Arial" pitchFamily="34" charset="0"/>
                </a:rPr>
                <a:t>test</a:t>
              </a:r>
              <a:endParaRPr lang="en-US" sz="5400" b="1" dirty="0">
                <a:solidFill>
                  <a:schemeClr val="accent2"/>
                </a:solidFill>
                <a:latin typeface="Arial" pitchFamily="34" charset="0"/>
                <a:cs typeface="Arial" pitchFamily="34" charset="0"/>
              </a:endParaRPr>
            </a:p>
          </p:txBody>
        </p:sp>
      </p:grpSp>
      <p:grpSp>
        <p:nvGrpSpPr>
          <p:cNvPr id="13" name="Group 12"/>
          <p:cNvGrpSpPr/>
          <p:nvPr/>
        </p:nvGrpSpPr>
        <p:grpSpPr>
          <a:xfrm>
            <a:off x="4574006" y="3423855"/>
            <a:ext cx="4572000" cy="3429000"/>
            <a:chOff x="4574006" y="3423855"/>
            <a:chExt cx="4572000" cy="3429000"/>
          </a:xfrm>
          <a:solidFill>
            <a:schemeClr val="accent3"/>
          </a:solidFill>
        </p:grpSpPr>
        <p:sp>
          <p:nvSpPr>
            <p:cNvPr id="8" name="Right Arrow Callout 7"/>
            <p:cNvSpPr/>
            <p:nvPr/>
          </p:nvSpPr>
          <p:spPr>
            <a:xfrm rot="10800000">
              <a:off x="4574006" y="3423855"/>
              <a:ext cx="4572000" cy="3429000"/>
            </a:xfrm>
            <a:prstGeom prst="rightArrowCallou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6172200" y="3973901"/>
              <a:ext cx="2971800" cy="2308324"/>
            </a:xfrm>
            <a:prstGeom prst="rect">
              <a:avLst/>
            </a:prstGeom>
            <a:noFill/>
            <a:ln>
              <a:noFill/>
            </a:ln>
          </p:spPr>
          <p:txBody>
            <a:bodyPr wrap="square" rtlCol="0">
              <a:spAutoFit/>
            </a:bodyPr>
            <a:lstStyle/>
            <a:p>
              <a:pPr algn="ctr"/>
              <a:r>
                <a:rPr lang="en-US" sz="4800" b="1" dirty="0">
                  <a:solidFill>
                    <a:schemeClr val="accent2"/>
                  </a:solidFill>
                  <a:latin typeface="Arial" pitchFamily="34" charset="0"/>
                  <a:cs typeface="Arial" pitchFamily="34" charset="0"/>
                </a:rPr>
                <a:t>a</a:t>
              </a:r>
              <a:r>
                <a:rPr lang="en-US" sz="4800" b="1" dirty="0" smtClean="0">
                  <a:solidFill>
                    <a:schemeClr val="accent2"/>
                  </a:solidFill>
                  <a:latin typeface="Arial" pitchFamily="34" charset="0"/>
                  <a:cs typeface="Arial" pitchFamily="34" charset="0"/>
                </a:rPr>
                <a:t>nalyze</a:t>
              </a:r>
            </a:p>
            <a:p>
              <a:pPr algn="ctr"/>
              <a:r>
                <a:rPr lang="en-US" sz="4800" b="1" dirty="0">
                  <a:solidFill>
                    <a:schemeClr val="accent2"/>
                  </a:solidFill>
                  <a:latin typeface="Arial" pitchFamily="34" charset="0"/>
                  <a:cs typeface="Arial" pitchFamily="34" charset="0"/>
                </a:rPr>
                <a:t>t</a:t>
              </a:r>
              <a:r>
                <a:rPr lang="en-US" sz="4800" b="1" dirty="0" smtClean="0">
                  <a:solidFill>
                    <a:schemeClr val="accent2"/>
                  </a:solidFill>
                  <a:latin typeface="Arial" pitchFamily="34" charset="0"/>
                  <a:cs typeface="Arial" pitchFamily="34" charset="0"/>
                </a:rPr>
                <a:t>he</a:t>
              </a:r>
              <a:br>
                <a:rPr lang="en-US" sz="4800" b="1" dirty="0" smtClean="0">
                  <a:solidFill>
                    <a:schemeClr val="accent2"/>
                  </a:solidFill>
                  <a:latin typeface="Arial" pitchFamily="34" charset="0"/>
                  <a:cs typeface="Arial" pitchFamily="34" charset="0"/>
                </a:rPr>
              </a:br>
              <a:r>
                <a:rPr lang="en-US" sz="4800" b="1" dirty="0" smtClean="0">
                  <a:solidFill>
                    <a:schemeClr val="accent2"/>
                  </a:solidFill>
                  <a:latin typeface="Arial" pitchFamily="34" charset="0"/>
                  <a:cs typeface="Arial" pitchFamily="34" charset="0"/>
                </a:rPr>
                <a:t>work</a:t>
              </a:r>
              <a:endParaRPr lang="en-US" sz="5400" b="1" dirty="0">
                <a:solidFill>
                  <a:schemeClr val="accent2"/>
                </a:solidFill>
                <a:latin typeface="Arial" pitchFamily="34" charset="0"/>
                <a:cs typeface="Arial" pitchFamily="34" charset="0"/>
              </a:endParaRPr>
            </a:p>
          </p:txBody>
        </p:sp>
      </p:grpSp>
      <p:grpSp>
        <p:nvGrpSpPr>
          <p:cNvPr id="12" name="Group 11"/>
          <p:cNvGrpSpPr/>
          <p:nvPr/>
        </p:nvGrpSpPr>
        <p:grpSpPr>
          <a:xfrm>
            <a:off x="-120315" y="3429000"/>
            <a:ext cx="4876800" cy="3429000"/>
            <a:chOff x="-120315" y="3429000"/>
            <a:chExt cx="4876800" cy="3429000"/>
          </a:xfrm>
          <a:solidFill>
            <a:schemeClr val="accent2">
              <a:lumMod val="20000"/>
              <a:lumOff val="80000"/>
            </a:schemeClr>
          </a:solidFill>
        </p:grpSpPr>
        <p:sp>
          <p:nvSpPr>
            <p:cNvPr id="10" name="Right Arrow Callout 9"/>
            <p:cNvSpPr/>
            <p:nvPr/>
          </p:nvSpPr>
          <p:spPr>
            <a:xfrm rot="16200000">
              <a:off x="608597" y="2820402"/>
              <a:ext cx="3429000" cy="4646195"/>
            </a:xfrm>
            <a:prstGeom prst="rightArrowCallo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120315" y="4860759"/>
              <a:ext cx="4876800" cy="1754326"/>
            </a:xfrm>
            <a:prstGeom prst="rect">
              <a:avLst/>
            </a:prstGeom>
            <a:noFill/>
            <a:ln>
              <a:noFill/>
            </a:ln>
          </p:spPr>
          <p:txBody>
            <a:bodyPr wrap="square" rtlCol="0">
              <a:spAutoFit/>
            </a:bodyPr>
            <a:lstStyle/>
            <a:p>
              <a:pPr algn="ctr"/>
              <a:r>
                <a:rPr lang="en-US" sz="5400" b="1" dirty="0">
                  <a:solidFill>
                    <a:schemeClr val="accent2"/>
                  </a:solidFill>
                  <a:latin typeface="Arial" pitchFamily="34" charset="0"/>
                  <a:cs typeface="Arial" pitchFamily="34" charset="0"/>
                </a:rPr>
                <a:t>d</a:t>
              </a:r>
              <a:r>
                <a:rPr lang="en-US" sz="5400" b="1" dirty="0" smtClean="0">
                  <a:solidFill>
                    <a:schemeClr val="accent2"/>
                  </a:solidFill>
                  <a:latin typeface="Arial" pitchFamily="34" charset="0"/>
                  <a:cs typeface="Arial" pitchFamily="34" charset="0"/>
                </a:rPr>
                <a:t>o something about it</a:t>
              </a:r>
              <a:endParaRPr lang="en-US" sz="5400" b="1" dirty="0">
                <a:solidFill>
                  <a:schemeClr val="accent2"/>
                </a:solidFill>
                <a:latin typeface="Arial" pitchFamily="34" charset="0"/>
                <a:cs typeface="Arial" pitchFamily="34" charset="0"/>
              </a:endParaRPr>
            </a:p>
          </p:txBody>
        </p:sp>
      </p:grpSp>
    </p:spTree>
    <p:extLst>
      <p:ext uri="{BB962C8B-B14F-4D97-AF65-F5344CB8AC3E}">
        <p14:creationId xmlns:p14="http://schemas.microsoft.com/office/powerpoint/2010/main" val="20572012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27296" y="0"/>
            <a:ext cx="914400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Arrow Callout 9"/>
          <p:cNvSpPr/>
          <p:nvPr/>
        </p:nvSpPr>
        <p:spPr>
          <a:xfrm rot="16200000">
            <a:off x="-1715503" y="496304"/>
            <a:ext cx="8077201" cy="4646195"/>
          </a:xfrm>
          <a:prstGeom prst="rightArrowCallout">
            <a:avLst>
              <a:gd name="adj1" fmla="val 25000"/>
              <a:gd name="adj2" fmla="val 25000"/>
              <a:gd name="adj3" fmla="val 25000"/>
              <a:gd name="adj4" fmla="val 85591"/>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1295400" y="1600200"/>
            <a:ext cx="5257800" cy="3154710"/>
          </a:xfrm>
          <a:prstGeom prst="rect">
            <a:avLst/>
          </a:prstGeom>
          <a:noFill/>
          <a:ln>
            <a:noFill/>
          </a:ln>
        </p:spPr>
        <p:txBody>
          <a:bodyPr wrap="square" rtlCol="0">
            <a:spAutoFit/>
          </a:bodyPr>
          <a:lstStyle/>
          <a:p>
            <a:pPr algn="ctr"/>
            <a:r>
              <a:rPr lang="en-US" sz="19900" b="1" dirty="0" smtClean="0">
                <a:solidFill>
                  <a:schemeClr val="accent2"/>
                </a:solidFill>
                <a:latin typeface="Arial" pitchFamily="34" charset="0"/>
                <a:cs typeface="Arial" pitchFamily="34" charset="0"/>
              </a:rPr>
              <a:t>PLC</a:t>
            </a:r>
            <a:endParaRPr lang="en-US" sz="19900" b="1" dirty="0">
              <a:solidFill>
                <a:schemeClr val="accent2"/>
              </a:solidFill>
              <a:latin typeface="Arial" pitchFamily="34" charset="0"/>
              <a:cs typeface="Arial" pitchFamily="34" charset="0"/>
            </a:endParaRPr>
          </a:p>
        </p:txBody>
      </p:sp>
      <p:sp>
        <p:nvSpPr>
          <p:cNvPr id="18" name="TextBox 17"/>
          <p:cNvSpPr txBox="1"/>
          <p:nvPr/>
        </p:nvSpPr>
        <p:spPr>
          <a:xfrm>
            <a:off x="3962400" y="1600200"/>
            <a:ext cx="3352800" cy="3154710"/>
          </a:xfrm>
          <a:prstGeom prst="rect">
            <a:avLst/>
          </a:prstGeom>
          <a:noFill/>
          <a:ln>
            <a:noFill/>
          </a:ln>
        </p:spPr>
        <p:txBody>
          <a:bodyPr wrap="square" rtlCol="0">
            <a:spAutoFit/>
          </a:bodyPr>
          <a:lstStyle/>
          <a:p>
            <a:pPr algn="ctr"/>
            <a:r>
              <a:rPr lang="en-US" sz="19900" b="1" dirty="0" smtClean="0">
                <a:solidFill>
                  <a:schemeClr val="accent2">
                    <a:lumMod val="20000"/>
                    <a:lumOff val="80000"/>
                  </a:schemeClr>
                </a:solidFill>
                <a:latin typeface="Arial" pitchFamily="34" charset="0"/>
                <a:cs typeface="Arial" pitchFamily="34" charset="0"/>
              </a:rPr>
              <a:t>C</a:t>
            </a:r>
            <a:endParaRPr lang="en-US" sz="19900" b="1" dirty="0">
              <a:solidFill>
                <a:schemeClr val="accent2">
                  <a:lumMod val="20000"/>
                  <a:lumOff val="80000"/>
                </a:schemeClr>
              </a:solidFill>
              <a:latin typeface="Arial" pitchFamily="34" charset="0"/>
              <a:cs typeface="Arial" pitchFamily="34" charset="0"/>
            </a:endParaRPr>
          </a:p>
        </p:txBody>
      </p:sp>
    </p:spTree>
    <p:extLst>
      <p:ext uri="{BB962C8B-B14F-4D97-AF65-F5344CB8AC3E}">
        <p14:creationId xmlns:p14="http://schemas.microsoft.com/office/powerpoint/2010/main" val="2928672421"/>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729736"/>
            <a:ext cx="4038600" cy="1938992"/>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Assessment Defines the Standard</a:t>
            </a:r>
            <a:endParaRPr lang="en-US" sz="4000" dirty="0">
              <a:solidFill>
                <a:schemeClr val="bg1"/>
              </a:solidFill>
              <a:latin typeface="Arial Black" pitchFamily="34" charset="0"/>
            </a:endParaRPr>
          </a:p>
        </p:txBody>
      </p:sp>
      <p:sp>
        <p:nvSpPr>
          <p:cNvPr id="9" name="TextBox 8"/>
          <p:cNvSpPr txBox="1"/>
          <p:nvPr/>
        </p:nvSpPr>
        <p:spPr>
          <a:xfrm>
            <a:off x="4838700" y="575591"/>
            <a:ext cx="4038600" cy="2247282"/>
          </a:xfrm>
          <a:prstGeom prst="rect">
            <a:avLst/>
          </a:prstGeom>
          <a:noFill/>
        </p:spPr>
        <p:txBody>
          <a:bodyPr wrap="square" rtlCol="0" anchor="ctr" anchorCtr="0">
            <a:spAutoFit/>
          </a:bodyPr>
          <a:lstStyle/>
          <a:p>
            <a:pPr algn="ctr">
              <a:lnSpc>
                <a:spcPts val="4200"/>
              </a:lnSpc>
            </a:pPr>
            <a:r>
              <a:rPr lang="en-US" sz="4000" dirty="0" smtClean="0">
                <a:solidFill>
                  <a:schemeClr val="bg1"/>
                </a:solidFill>
                <a:latin typeface="Arial Black" pitchFamily="34" charset="0"/>
              </a:rPr>
              <a:t>Effective Assessment by the Teacher</a:t>
            </a:r>
            <a:endParaRPr lang="en-US" sz="4000" dirty="0">
              <a:solidFill>
                <a:schemeClr val="bg1"/>
              </a:solidFill>
              <a:latin typeface="Arial Black" pitchFamily="34" charset="0"/>
            </a:endParaRPr>
          </a:p>
        </p:txBody>
      </p:sp>
      <p:sp>
        <p:nvSpPr>
          <p:cNvPr id="10" name="TextBox 9"/>
          <p:cNvSpPr txBox="1"/>
          <p:nvPr/>
        </p:nvSpPr>
        <p:spPr>
          <a:xfrm>
            <a:off x="228600" y="4080790"/>
            <a:ext cx="4038600" cy="2247282"/>
          </a:xfrm>
          <a:prstGeom prst="rect">
            <a:avLst/>
          </a:prstGeom>
          <a:noFill/>
        </p:spPr>
        <p:txBody>
          <a:bodyPr wrap="square" rtlCol="0" anchor="ctr" anchorCtr="0">
            <a:spAutoFit/>
          </a:bodyPr>
          <a:lstStyle/>
          <a:p>
            <a:pPr algn="ctr">
              <a:lnSpc>
                <a:spcPts val="4200"/>
              </a:lnSpc>
            </a:pPr>
            <a:r>
              <a:rPr lang="en-US" sz="4000" dirty="0" smtClean="0">
                <a:solidFill>
                  <a:schemeClr val="bg1"/>
                </a:solidFill>
                <a:latin typeface="Arial Black" pitchFamily="34" charset="0"/>
              </a:rPr>
              <a:t>Common formative/</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interim assessments</a:t>
            </a:r>
            <a:endParaRPr lang="en-US" sz="4000" dirty="0">
              <a:solidFill>
                <a:schemeClr val="bg1"/>
              </a:solidFill>
              <a:latin typeface="Arial Black" pitchFamily="34" charset="0"/>
            </a:endParaRPr>
          </a:p>
        </p:txBody>
      </p:sp>
      <p:sp>
        <p:nvSpPr>
          <p:cNvPr id="11" name="TextBox 10"/>
          <p:cNvSpPr txBox="1"/>
          <p:nvPr/>
        </p:nvSpPr>
        <p:spPr>
          <a:xfrm>
            <a:off x="4838700" y="4081048"/>
            <a:ext cx="4038600" cy="2246769"/>
          </a:xfrm>
          <a:prstGeom prst="rect">
            <a:avLst/>
          </a:prstGeom>
          <a:noFill/>
        </p:spPr>
        <p:txBody>
          <a:bodyPr wrap="square" rtlCol="0" anchor="ctr" anchorCtr="0">
            <a:spAutoFit/>
          </a:bodyPr>
          <a:lstStyle/>
          <a:p>
            <a:pPr algn="ctr">
              <a:lnSpc>
                <a:spcPts val="4200"/>
              </a:lnSpc>
            </a:pPr>
            <a:r>
              <a:rPr lang="en-US" sz="4000" i="1" dirty="0" smtClean="0">
                <a:solidFill>
                  <a:schemeClr val="bg1"/>
                </a:solidFill>
                <a:latin typeface="Arial Black" pitchFamily="34" charset="0"/>
              </a:rPr>
              <a:t>Authentic</a:t>
            </a:r>
            <a:r>
              <a:rPr lang="en-US" sz="4000" dirty="0" smtClean="0">
                <a:solidFill>
                  <a:schemeClr val="bg1"/>
                </a:solidFill>
                <a:latin typeface="Arial Black" pitchFamily="34" charset="0"/>
              </a:rPr>
              <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Professional</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Learning Community</a:t>
            </a:r>
          </a:p>
        </p:txBody>
      </p:sp>
    </p:spTree>
    <p:extLst>
      <p:ext uri="{BB962C8B-B14F-4D97-AF65-F5344CB8AC3E}">
        <p14:creationId xmlns:p14="http://schemas.microsoft.com/office/powerpoint/2010/main" val="1493659681"/>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609600" y="1351508"/>
            <a:ext cx="7924800" cy="4154984"/>
          </a:xfrm>
          <a:prstGeom prst="rect">
            <a:avLst/>
          </a:prstGeom>
          <a:noFill/>
        </p:spPr>
        <p:txBody>
          <a:bodyPr wrap="square" rtlCol="0">
            <a:spAutoFit/>
          </a:bodyPr>
          <a:lstStyle/>
          <a:p>
            <a:pPr algn="ctr"/>
            <a:r>
              <a:rPr lang="en-US" sz="8800" b="1" dirty="0" smtClean="0">
                <a:solidFill>
                  <a:schemeClr val="bg1"/>
                </a:solidFill>
                <a:latin typeface="Arial" pitchFamily="34" charset="0"/>
                <a:cs typeface="Arial" pitchFamily="34" charset="0"/>
              </a:rPr>
              <a:t>Balanced Assessment System</a:t>
            </a:r>
            <a:endParaRPr lang="en-US" sz="8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2305582506"/>
      </p:ext>
    </p:extLst>
  </p:cSld>
  <p:clrMapOvr>
    <a:masterClrMapping/>
  </p:clrMapOvr>
  <mc:AlternateContent xmlns:mc="http://schemas.openxmlformats.org/markup-compatibility/2006" xmlns:p14="http://schemas.microsoft.com/office/powerpoint/2010/main">
    <mc:Choice Requires="p14">
      <p:transition spd="slow" p14:dur="3000">
        <p:dissolve/>
      </p:transition>
    </mc:Choice>
    <mc:Fallback xmlns="">
      <p:transition spd="slow">
        <p:dissolv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857091035"/>
              </p:ext>
            </p:extLst>
          </p:nvPr>
        </p:nvGraphicFramePr>
        <p:xfrm>
          <a:off x="1485901" y="185670"/>
          <a:ext cx="6172199" cy="6486660"/>
        </p:xfrm>
        <a:graphic>
          <a:graphicData uri="http://schemas.openxmlformats.org/drawingml/2006/table">
            <a:tbl>
              <a:tblPr/>
              <a:tblGrid>
                <a:gridCol w="584330"/>
                <a:gridCol w="1170433"/>
                <a:gridCol w="4417436"/>
              </a:tblGrid>
              <a:tr h="320751">
                <a:tc>
                  <a:txBody>
                    <a:bodyPr/>
                    <a:lstStyle/>
                    <a:p>
                      <a:pPr marR="0" indent="0" algn="ctr" rtl="0">
                        <a:lnSpc>
                          <a:spcPct val="114000"/>
                        </a:lnSpc>
                        <a:spcBef>
                          <a:spcPts val="0"/>
                        </a:spcBef>
                        <a:spcAft>
                          <a:spcPts val="0"/>
                        </a:spcAft>
                      </a:pPr>
                      <a:r>
                        <a:rPr lang="en-US" sz="1200" kern="1400" dirty="0">
                          <a:solidFill>
                            <a:srgbClr val="000000"/>
                          </a:solidFill>
                          <a:effectLst/>
                          <a:latin typeface="Rockwell"/>
                        </a:rPr>
                        <a:t> </a:t>
                      </a:r>
                    </a:p>
                  </a:txBody>
                  <a:tcPr marL="67417" marR="67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9370"/>
                    </a:solidFill>
                  </a:tcPr>
                </a:tc>
                <a:tc>
                  <a:txBody>
                    <a:bodyPr/>
                    <a:lstStyle/>
                    <a:p>
                      <a:pPr marR="0" indent="0" algn="l" rtl="0">
                        <a:lnSpc>
                          <a:spcPct val="114000"/>
                        </a:lnSpc>
                        <a:spcBef>
                          <a:spcPts val="0"/>
                        </a:spcBef>
                        <a:spcAft>
                          <a:spcPts val="0"/>
                        </a:spcAft>
                      </a:pPr>
                      <a:r>
                        <a:rPr lang="en-US" sz="1200" kern="1400" dirty="0">
                          <a:solidFill>
                            <a:srgbClr val="000000"/>
                          </a:solidFill>
                          <a:effectLst/>
                          <a:latin typeface="Rockwell"/>
                        </a:rPr>
                        <a:t> </a:t>
                      </a:r>
                    </a:p>
                  </a:txBody>
                  <a:tcPr marL="67417" marR="67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9370"/>
                    </a:solidFill>
                  </a:tcPr>
                </a:tc>
                <a:tc>
                  <a:txBody>
                    <a:bodyPr/>
                    <a:lstStyle/>
                    <a:p>
                      <a:pPr marR="0" indent="0" algn="l" rtl="0">
                        <a:lnSpc>
                          <a:spcPct val="114000"/>
                        </a:lnSpc>
                        <a:spcBef>
                          <a:spcPts val="0"/>
                        </a:spcBef>
                        <a:spcAft>
                          <a:spcPts val="0"/>
                        </a:spcAft>
                      </a:pPr>
                      <a:r>
                        <a:rPr lang="en-US" sz="1500" kern="1400" dirty="0">
                          <a:solidFill>
                            <a:srgbClr val="6D0000"/>
                          </a:solidFill>
                          <a:effectLst/>
                          <a:latin typeface="Rockwell"/>
                        </a:rPr>
                        <a:t>Shifts in Data Driven Instruction</a:t>
                      </a:r>
                      <a:endParaRPr lang="en-US" sz="1200" kern="1400" dirty="0">
                        <a:solidFill>
                          <a:srgbClr val="000000"/>
                        </a:solidFill>
                        <a:effectLst/>
                        <a:latin typeface="Rockwell"/>
                      </a:endParaRPr>
                    </a:p>
                  </a:txBody>
                  <a:tcPr marL="67417" marR="674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9370"/>
                    </a:solidFill>
                  </a:tcPr>
                </a:tc>
              </a:tr>
              <a:tr h="960692">
                <a:tc>
                  <a:txBody>
                    <a:bodyPr/>
                    <a:lstStyle/>
                    <a:p>
                      <a:pPr marR="0" indent="0" algn="ctr" rtl="0">
                        <a:lnSpc>
                          <a:spcPct val="114000"/>
                        </a:lnSpc>
                        <a:spcBef>
                          <a:spcPts val="0"/>
                        </a:spcBef>
                        <a:spcAft>
                          <a:spcPts val="0"/>
                        </a:spcAft>
                      </a:pPr>
                      <a:r>
                        <a:rPr lang="en-US" sz="1200" kern="1400" dirty="0">
                          <a:solidFill>
                            <a:srgbClr val="585858"/>
                          </a:solidFill>
                          <a:effectLst/>
                          <a:latin typeface="Arial"/>
                        </a:rPr>
                        <a:t>Shift 1</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Data belongs with teachers working collaboratively</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Collaboration of teachers is expected and valued. Teachers work together and take collective responsibility for student learning. Sufficient time for meaningful collaboration is built into every schedule. Protocols are in place to guide data inquiry processes.</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r h="1431795">
                <a:tc>
                  <a:txBody>
                    <a:bodyPr/>
                    <a:lstStyle/>
                    <a:p>
                      <a:pPr marR="0" indent="0" algn="ctr" rtl="0">
                        <a:lnSpc>
                          <a:spcPct val="114000"/>
                        </a:lnSpc>
                        <a:spcBef>
                          <a:spcPts val="0"/>
                        </a:spcBef>
                        <a:spcAft>
                          <a:spcPts val="0"/>
                        </a:spcAft>
                      </a:pPr>
                      <a:r>
                        <a:rPr lang="en-US" sz="1200" kern="1400" dirty="0">
                          <a:solidFill>
                            <a:srgbClr val="585858"/>
                          </a:solidFill>
                          <a:effectLst/>
                          <a:latin typeface="Arial"/>
                        </a:rPr>
                        <a:t>Shift 2</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Emphasis on formative assessment</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A balanced assessment system uses classroom assessments, common formative assessments, common interim assessments, and summative assessments to paint a balanced picture of student progress. Unlike summative assessments, formative assessments take on a more  prominent role in the balanced assessment system due to the quality and immediacy of the data collected. To reflect this importance, common assessments are calendared, administered, scored, and analyzed collaboratively.</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r h="880155">
                <a:tc>
                  <a:txBody>
                    <a:bodyPr/>
                    <a:lstStyle/>
                    <a:p>
                      <a:pPr marR="0" indent="0" algn="ctr" rtl="0">
                        <a:lnSpc>
                          <a:spcPct val="114000"/>
                        </a:lnSpc>
                        <a:spcBef>
                          <a:spcPts val="0"/>
                        </a:spcBef>
                        <a:spcAft>
                          <a:spcPts val="0"/>
                        </a:spcAft>
                      </a:pPr>
                      <a:r>
                        <a:rPr lang="en-US" sz="1200" kern="1400" dirty="0">
                          <a:solidFill>
                            <a:srgbClr val="585858"/>
                          </a:solidFill>
                          <a:effectLst/>
                          <a:latin typeface="Arial"/>
                        </a:rPr>
                        <a:t>Shift 3</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Assess what is important</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A guaranteed and viable curriculum is provided to all students and drives the assessment system. Teachers clearly identify, communicate, and assess the knowledge, skills, and dispositions that are the priority for each unit and course.  </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r h="949295">
                <a:tc>
                  <a:txBody>
                    <a:bodyPr/>
                    <a:lstStyle/>
                    <a:p>
                      <a:pPr marR="0" indent="0" algn="ctr" rtl="0">
                        <a:lnSpc>
                          <a:spcPct val="114000"/>
                        </a:lnSpc>
                        <a:spcBef>
                          <a:spcPts val="0"/>
                        </a:spcBef>
                        <a:spcAft>
                          <a:spcPts val="0"/>
                        </a:spcAft>
                      </a:pPr>
                      <a:r>
                        <a:rPr lang="en-US" sz="1200" kern="1400" dirty="0">
                          <a:solidFill>
                            <a:srgbClr val="585858"/>
                          </a:solidFill>
                          <a:effectLst/>
                          <a:latin typeface="Arial"/>
                        </a:rPr>
                        <a:t>Shift 4</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Take meaningful action</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Rather than waiting on summative data, teachers quickly respond to the data gathered from formative and interim assessments. It is this careful examination of student work that creates the foundation for all current and future curriculum, program, and instructional decisions. </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r h="914002">
                <a:tc>
                  <a:txBody>
                    <a:bodyPr/>
                    <a:lstStyle/>
                    <a:p>
                      <a:pPr marR="0" indent="0" algn="ctr" rtl="0">
                        <a:lnSpc>
                          <a:spcPct val="114000"/>
                        </a:lnSpc>
                        <a:spcBef>
                          <a:spcPts val="0"/>
                        </a:spcBef>
                        <a:spcAft>
                          <a:spcPts val="0"/>
                        </a:spcAft>
                      </a:pPr>
                      <a:r>
                        <a:rPr lang="en-US" sz="1200" kern="1400" dirty="0">
                          <a:solidFill>
                            <a:srgbClr val="585858"/>
                          </a:solidFill>
                          <a:effectLst/>
                          <a:latin typeface="Arial"/>
                        </a:rPr>
                        <a:t>Shift 5</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Commitment to continuous improvement</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The status quo can never be an option. All educators must constantly search for better ways to achieve mutual goals and increase achievement for all students. All programs, policies, and practices are continually assessed on their contribution to student learning. </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r h="1029970">
                <a:tc>
                  <a:txBody>
                    <a:bodyPr/>
                    <a:lstStyle/>
                    <a:p>
                      <a:pPr marR="0" indent="0" algn="ctr" rtl="0">
                        <a:lnSpc>
                          <a:spcPct val="114000"/>
                        </a:lnSpc>
                        <a:spcBef>
                          <a:spcPts val="0"/>
                        </a:spcBef>
                        <a:spcAft>
                          <a:spcPts val="0"/>
                        </a:spcAft>
                      </a:pPr>
                      <a:r>
                        <a:rPr lang="en-US" sz="1200" kern="1400" dirty="0">
                          <a:solidFill>
                            <a:srgbClr val="585858"/>
                          </a:solidFill>
                          <a:effectLst/>
                          <a:latin typeface="Arial"/>
                        </a:rPr>
                        <a:t>Shift 6</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Commitment to student involvement</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1000" kern="1400" dirty="0">
                          <a:solidFill>
                            <a:srgbClr val="585858"/>
                          </a:solidFill>
                          <a:effectLst/>
                          <a:latin typeface="Arial"/>
                        </a:rPr>
                        <a:t>The power of formative assessments are only truly recognized when students are included as users of the data. Therefore, students must play an integral role in the assessment process. Students must be able to assess and monitor their own progress in order to set individual goals for learning.</a:t>
                      </a:r>
                      <a:endParaRPr lang="en-US" sz="1200" kern="1400" dirty="0">
                        <a:solidFill>
                          <a:srgbClr val="000000"/>
                        </a:solidFill>
                        <a:effectLst/>
                        <a:latin typeface="Rockwell"/>
                      </a:endParaRPr>
                    </a:p>
                  </a:txBody>
                  <a:tcPr marL="67417" marR="67417" marT="0" marB="0">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bl>
          </a:graphicData>
        </a:graphic>
      </p:graphicFrame>
      <p:sp>
        <p:nvSpPr>
          <p:cNvPr id="8" name="Control 1"/>
          <p:cNvSpPr>
            <a:spLocks noChangeArrowheads="1" noChangeShapeType="1"/>
          </p:cNvSpPr>
          <p:nvPr/>
        </p:nvSpPr>
        <p:spPr bwMode="auto">
          <a:xfrm>
            <a:off x="3159125" y="3706813"/>
            <a:ext cx="6278563" cy="6599237"/>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671557646"/>
      </p:ext>
    </p:extLst>
  </p:cSld>
  <p:clrMapOvr>
    <a:masterClrMapping/>
  </p:clrMapOvr>
  <mc:AlternateContent xmlns:mc="http://schemas.openxmlformats.org/markup-compatibility/2006" xmlns:p14="http://schemas.microsoft.com/office/powerpoint/2010/main">
    <mc:Choice Requires="p14">
      <p:transition spd="slow" p14:dur="3000">
        <p:dissolve/>
      </p:transition>
    </mc:Choice>
    <mc:Fallback xmlns="">
      <p:transition spd="slow">
        <p:dissolv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609600" y="1351508"/>
            <a:ext cx="7924800" cy="4154984"/>
          </a:xfrm>
          <a:prstGeom prst="rect">
            <a:avLst/>
          </a:prstGeom>
          <a:noFill/>
        </p:spPr>
        <p:txBody>
          <a:bodyPr wrap="square" rtlCol="0">
            <a:spAutoFit/>
          </a:bodyPr>
          <a:lstStyle/>
          <a:p>
            <a:pPr algn="ctr"/>
            <a:r>
              <a:rPr lang="en-US" sz="8800" b="1" dirty="0" smtClean="0">
                <a:solidFill>
                  <a:schemeClr val="bg1"/>
                </a:solidFill>
                <a:latin typeface="Arial" pitchFamily="34" charset="0"/>
                <a:cs typeface="Arial" pitchFamily="34" charset="0"/>
              </a:rPr>
              <a:t>Balanced</a:t>
            </a:r>
          </a:p>
          <a:p>
            <a:pPr algn="ctr"/>
            <a:r>
              <a:rPr lang="en-US" sz="8800" b="1" dirty="0" smtClean="0">
                <a:solidFill>
                  <a:schemeClr val="bg1"/>
                </a:solidFill>
                <a:latin typeface="Arial" pitchFamily="34" charset="0"/>
                <a:cs typeface="Arial" pitchFamily="34" charset="0"/>
              </a:rPr>
              <a:t>Assessment System</a:t>
            </a:r>
            <a:endParaRPr lang="en-US" sz="8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2533992786"/>
      </p:ext>
    </p:extLst>
  </p:cSld>
  <p:clrMapOvr>
    <a:masterClrMapping/>
  </p:clrMapOvr>
  <mc:AlternateContent xmlns:mc="http://schemas.openxmlformats.org/markup-compatibility/2006" xmlns:p14="http://schemas.microsoft.com/office/powerpoint/2010/main">
    <mc:Choice Requires="p14">
      <p:transition spd="slow" p14:dur="3000">
        <p:dissolve/>
      </p:transition>
    </mc:Choice>
    <mc:Fallback xmlns="">
      <p:transition spd="slow">
        <p:dissolv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ontrol 1"/>
          <p:cNvSpPr>
            <a:spLocks noChangeArrowheads="1" noChangeShapeType="1"/>
          </p:cNvSpPr>
          <p:nvPr/>
        </p:nvSpPr>
        <p:spPr bwMode="auto">
          <a:xfrm>
            <a:off x="3159125" y="3706813"/>
            <a:ext cx="6278563" cy="6599237"/>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dirty="0"/>
          </a:p>
        </p:txBody>
      </p:sp>
      <p:sp>
        <p:nvSpPr>
          <p:cNvPr id="9" name="TextBox 8"/>
          <p:cNvSpPr txBox="1"/>
          <p:nvPr/>
        </p:nvSpPr>
        <p:spPr>
          <a:xfrm>
            <a:off x="609600" y="1351508"/>
            <a:ext cx="7924800" cy="4154984"/>
          </a:xfrm>
          <a:prstGeom prst="rect">
            <a:avLst/>
          </a:prstGeom>
          <a:noFill/>
        </p:spPr>
        <p:txBody>
          <a:bodyPr wrap="square" rtlCol="0">
            <a:spAutoFit/>
          </a:bodyPr>
          <a:lstStyle/>
          <a:p>
            <a:pPr algn="ctr"/>
            <a:r>
              <a:rPr lang="en-US" sz="8800" b="1" dirty="0" smtClean="0">
                <a:solidFill>
                  <a:schemeClr val="bg1"/>
                </a:solidFill>
                <a:latin typeface="Arial" pitchFamily="34" charset="0"/>
                <a:cs typeface="Arial" pitchFamily="34" charset="0"/>
              </a:rPr>
              <a:t>Strategic</a:t>
            </a:r>
          </a:p>
          <a:p>
            <a:pPr algn="ctr"/>
            <a:r>
              <a:rPr lang="en-US" sz="8800" b="1" dirty="0" smtClean="0">
                <a:solidFill>
                  <a:schemeClr val="bg1"/>
                </a:solidFill>
                <a:latin typeface="Arial" pitchFamily="34" charset="0"/>
                <a:cs typeface="Arial" pitchFamily="34" charset="0"/>
              </a:rPr>
              <a:t>Assessment System</a:t>
            </a:r>
            <a:endParaRPr lang="en-US" sz="8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969915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0" y="545068"/>
            <a:ext cx="4556234" cy="2308324"/>
          </a:xfrm>
          <a:prstGeom prst="rect">
            <a:avLst/>
          </a:prstGeom>
          <a:noFill/>
        </p:spPr>
        <p:txBody>
          <a:bodyPr wrap="square" rtlCol="0" anchor="ctr" anchorCtr="0">
            <a:spAutoFit/>
          </a:bodyPr>
          <a:lstStyle/>
          <a:p>
            <a:pPr algn="ctr"/>
            <a:r>
              <a:rPr lang="en-US" sz="3600" dirty="0">
                <a:solidFill>
                  <a:schemeClr val="bg1"/>
                </a:solidFill>
                <a:latin typeface="Arial Black" pitchFamily="34" charset="0"/>
              </a:rPr>
              <a:t>Standards-based, revised, upgraded, realigned units</a:t>
            </a:r>
          </a:p>
        </p:txBody>
      </p:sp>
      <p:sp>
        <p:nvSpPr>
          <p:cNvPr id="9" name="TextBox 8"/>
          <p:cNvSpPr txBox="1"/>
          <p:nvPr/>
        </p:nvSpPr>
        <p:spPr>
          <a:xfrm>
            <a:off x="4838700" y="1037511"/>
            <a:ext cx="4038600" cy="1323439"/>
          </a:xfrm>
          <a:prstGeom prst="rect">
            <a:avLst/>
          </a:prstGeom>
          <a:noFill/>
        </p:spPr>
        <p:txBody>
          <a:bodyPr wrap="square" rtlCol="0" anchor="ctr" anchorCtr="0">
            <a:spAutoFit/>
          </a:bodyPr>
          <a:lstStyle/>
          <a:p>
            <a:pPr algn="ctr"/>
            <a:r>
              <a:rPr lang="en-US" sz="4000" dirty="0">
                <a:solidFill>
                  <a:schemeClr val="bg1"/>
                </a:solidFill>
                <a:latin typeface="Arial Black" pitchFamily="34" charset="0"/>
              </a:rPr>
              <a:t>Professional</a:t>
            </a:r>
            <a:br>
              <a:rPr lang="en-US" sz="4000" dirty="0">
                <a:solidFill>
                  <a:schemeClr val="bg1"/>
                </a:solidFill>
                <a:latin typeface="Arial Black" pitchFamily="34" charset="0"/>
              </a:rPr>
            </a:br>
            <a:r>
              <a:rPr lang="en-US" sz="4000" dirty="0">
                <a:solidFill>
                  <a:schemeClr val="bg1"/>
                </a:solidFill>
                <a:latin typeface="Arial Black" pitchFamily="34" charset="0"/>
              </a:rPr>
              <a:t>Practice</a:t>
            </a:r>
          </a:p>
        </p:txBody>
      </p:sp>
      <p:sp>
        <p:nvSpPr>
          <p:cNvPr id="10" name="TextBox 9"/>
          <p:cNvSpPr txBox="1"/>
          <p:nvPr/>
        </p:nvSpPr>
        <p:spPr>
          <a:xfrm>
            <a:off x="228600" y="3927159"/>
            <a:ext cx="4038600" cy="2554545"/>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Common formative/</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interim assessments</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1642894473"/>
      </p:ext>
    </p:extLst>
  </p:cSld>
  <p:clrMapOvr>
    <a:masterClrMapping/>
  </p:clrMapOvr>
  <mc:AlternateContent xmlns:mc="http://schemas.openxmlformats.org/markup-compatibility/2006" xmlns:p14="http://schemas.microsoft.com/office/powerpoint/2010/main">
    <mc:Choice Requires="p14">
      <p:transition spd="slow" p14:dur="3000">
        <p:fade/>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ontrol 1"/>
          <p:cNvSpPr>
            <a:spLocks noChangeArrowheads="1" noChangeShapeType="1"/>
          </p:cNvSpPr>
          <p:nvPr/>
        </p:nvSpPr>
        <p:spPr bwMode="auto">
          <a:xfrm>
            <a:off x="3159125" y="3706813"/>
            <a:ext cx="6278563" cy="6599237"/>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dirty="0"/>
          </a:p>
        </p:txBody>
      </p:sp>
      <p:sp>
        <p:nvSpPr>
          <p:cNvPr id="7" name="Control 1"/>
          <p:cNvSpPr>
            <a:spLocks noChangeArrowheads="1" noChangeShapeType="1"/>
          </p:cNvSpPr>
          <p:nvPr/>
        </p:nvSpPr>
        <p:spPr bwMode="auto">
          <a:xfrm>
            <a:off x="1239838" y="3400425"/>
            <a:ext cx="9188450" cy="5183188"/>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dirty="0"/>
          </a:p>
        </p:txBody>
      </p:sp>
      <p:sp>
        <p:nvSpPr>
          <p:cNvPr id="9" name="TextBox 8"/>
          <p:cNvSpPr txBox="1"/>
          <p:nvPr/>
        </p:nvSpPr>
        <p:spPr>
          <a:xfrm>
            <a:off x="609600" y="1351508"/>
            <a:ext cx="7924800" cy="2800767"/>
          </a:xfrm>
          <a:prstGeom prst="rect">
            <a:avLst/>
          </a:prstGeom>
          <a:noFill/>
        </p:spPr>
        <p:txBody>
          <a:bodyPr wrap="square" rtlCol="0">
            <a:spAutoFit/>
          </a:bodyPr>
          <a:lstStyle/>
          <a:p>
            <a:pPr algn="ctr"/>
            <a:r>
              <a:rPr lang="en-US" sz="8800" b="1" dirty="0" smtClean="0">
                <a:solidFill>
                  <a:schemeClr val="bg1"/>
                </a:solidFill>
                <a:latin typeface="Arial" pitchFamily="34" charset="0"/>
                <a:cs typeface="Arial" pitchFamily="34" charset="0"/>
              </a:rPr>
              <a:t>Set Up</a:t>
            </a:r>
          </a:p>
          <a:p>
            <a:pPr algn="ctr"/>
            <a:r>
              <a:rPr lang="en-US" sz="8800" b="1" dirty="0" smtClean="0">
                <a:solidFill>
                  <a:schemeClr val="bg1"/>
                </a:solidFill>
                <a:latin typeface="Arial" pitchFamily="34" charset="0"/>
                <a:cs typeface="Arial" pitchFamily="34" charset="0"/>
              </a:rPr>
              <a:t>System</a:t>
            </a:r>
            <a:endParaRPr lang="en-US" sz="8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58624267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ontrol 1"/>
          <p:cNvSpPr>
            <a:spLocks noChangeArrowheads="1" noChangeShapeType="1"/>
          </p:cNvSpPr>
          <p:nvPr/>
        </p:nvSpPr>
        <p:spPr bwMode="auto">
          <a:xfrm>
            <a:off x="3159125" y="3706813"/>
            <a:ext cx="6278563" cy="6599237"/>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038354486"/>
              </p:ext>
            </p:extLst>
          </p:nvPr>
        </p:nvGraphicFramePr>
        <p:xfrm>
          <a:off x="208934" y="823119"/>
          <a:ext cx="8726133" cy="5211763"/>
        </p:xfrm>
        <a:graphic>
          <a:graphicData uri="http://schemas.openxmlformats.org/drawingml/2006/table">
            <a:tbl>
              <a:tblPr/>
              <a:tblGrid>
                <a:gridCol w="1208787"/>
                <a:gridCol w="1252891"/>
                <a:gridCol w="1252891"/>
                <a:gridCol w="1252891"/>
                <a:gridCol w="1252891"/>
                <a:gridCol w="1252891"/>
                <a:gridCol w="1252891"/>
              </a:tblGrid>
              <a:tr h="1055988">
                <a:tc>
                  <a:txBody>
                    <a:bodyPr/>
                    <a:lstStyle/>
                    <a:p>
                      <a:pPr marR="0" indent="0" algn="ctr" rtl="0">
                        <a:lnSpc>
                          <a:spcPct val="114000"/>
                        </a:lnSpc>
                        <a:spcBef>
                          <a:spcPts val="0"/>
                        </a:spcBef>
                        <a:spcAft>
                          <a:spcPts val="0"/>
                        </a:spcAft>
                      </a:pPr>
                      <a:r>
                        <a:rPr lang="en-US" sz="1200" kern="1400" dirty="0">
                          <a:solidFill>
                            <a:srgbClr val="000000"/>
                          </a:solidFill>
                          <a:effectLst/>
                          <a:latin typeface="Rockwell"/>
                        </a:rPr>
                        <a:t> </a:t>
                      </a:r>
                    </a:p>
                  </a:txBody>
                  <a:tcPr marL="65125" marR="651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9370"/>
                    </a:solidFill>
                  </a:tcPr>
                </a:tc>
                <a:tc gridSpan="2">
                  <a:txBody>
                    <a:bodyPr/>
                    <a:lstStyle/>
                    <a:p>
                      <a:pPr marR="0" indent="0" algn="ctr" rtl="0">
                        <a:lnSpc>
                          <a:spcPct val="114000"/>
                        </a:lnSpc>
                        <a:spcBef>
                          <a:spcPts val="0"/>
                        </a:spcBef>
                        <a:spcAft>
                          <a:spcPts val="0"/>
                        </a:spcAft>
                      </a:pPr>
                      <a:r>
                        <a:rPr lang="en-US" sz="1200" kern="1400" dirty="0">
                          <a:solidFill>
                            <a:srgbClr val="000000"/>
                          </a:solidFill>
                          <a:effectLst/>
                          <a:latin typeface="Rockwell"/>
                        </a:rPr>
                        <a:t>  </a:t>
                      </a:r>
                      <a:r>
                        <a:rPr lang="en-US" sz="1500" kern="1400" dirty="0">
                          <a:solidFill>
                            <a:srgbClr val="6D0000"/>
                          </a:solidFill>
                          <a:effectLst/>
                          <a:latin typeface="Rockwell"/>
                        </a:rPr>
                        <a:t>Classroom Assessments</a:t>
                      </a:r>
                      <a:endParaRPr lang="en-US" sz="1200" kern="1400" dirty="0">
                        <a:solidFill>
                          <a:srgbClr val="000000"/>
                        </a:solidFill>
                        <a:effectLst/>
                        <a:latin typeface="Rockwell"/>
                      </a:endParaRPr>
                    </a:p>
                  </a:txBody>
                  <a:tcPr marL="65125" marR="651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9370"/>
                    </a:solidFill>
                  </a:tcPr>
                </a:tc>
                <a:tc hMerge="1">
                  <a:txBody>
                    <a:bodyPr/>
                    <a:lstStyle/>
                    <a:p>
                      <a:endParaRPr lang="en-US"/>
                    </a:p>
                  </a:txBody>
                  <a:tcPr/>
                </a:tc>
                <a:tc>
                  <a:txBody>
                    <a:bodyPr/>
                    <a:lstStyle/>
                    <a:p>
                      <a:pPr marR="0" indent="0" algn="ctr" rtl="0">
                        <a:lnSpc>
                          <a:spcPct val="114000"/>
                        </a:lnSpc>
                        <a:spcBef>
                          <a:spcPts val="0"/>
                        </a:spcBef>
                        <a:spcAft>
                          <a:spcPts val="0"/>
                        </a:spcAft>
                      </a:pPr>
                      <a:r>
                        <a:rPr lang="en-US" sz="1500" kern="1400" dirty="0">
                          <a:solidFill>
                            <a:srgbClr val="6D0000"/>
                          </a:solidFill>
                          <a:effectLst/>
                          <a:latin typeface="Rockwell"/>
                        </a:rPr>
                        <a:t>Common Formative Assessments</a:t>
                      </a:r>
                      <a:endParaRPr lang="en-US" sz="1200" kern="1400" dirty="0">
                        <a:solidFill>
                          <a:srgbClr val="000000"/>
                        </a:solidFill>
                        <a:effectLst/>
                        <a:latin typeface="Rockwell"/>
                      </a:endParaRPr>
                    </a:p>
                  </a:txBody>
                  <a:tcPr marL="65125" marR="651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9370"/>
                    </a:solidFill>
                  </a:tcPr>
                </a:tc>
                <a:tc>
                  <a:txBody>
                    <a:bodyPr/>
                    <a:lstStyle/>
                    <a:p>
                      <a:pPr marR="0" indent="0" algn="ctr" rtl="0">
                        <a:lnSpc>
                          <a:spcPct val="114000"/>
                        </a:lnSpc>
                        <a:spcBef>
                          <a:spcPts val="0"/>
                        </a:spcBef>
                        <a:spcAft>
                          <a:spcPts val="0"/>
                        </a:spcAft>
                      </a:pPr>
                      <a:r>
                        <a:rPr lang="en-US" sz="1500" kern="1400" dirty="0">
                          <a:solidFill>
                            <a:srgbClr val="6D0000"/>
                          </a:solidFill>
                          <a:effectLst/>
                          <a:latin typeface="Rockwell"/>
                        </a:rPr>
                        <a:t>Common Interim Assessments</a:t>
                      </a:r>
                      <a:endParaRPr lang="en-US" sz="1200" kern="1400" dirty="0">
                        <a:solidFill>
                          <a:srgbClr val="000000"/>
                        </a:solidFill>
                        <a:effectLst/>
                        <a:latin typeface="Rockwell"/>
                      </a:endParaRPr>
                    </a:p>
                  </a:txBody>
                  <a:tcPr marL="65125" marR="651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9370"/>
                    </a:solidFill>
                  </a:tcPr>
                </a:tc>
                <a:tc>
                  <a:txBody>
                    <a:bodyPr/>
                    <a:lstStyle/>
                    <a:p>
                      <a:pPr marR="0" indent="0" algn="ctr" rtl="0">
                        <a:lnSpc>
                          <a:spcPct val="114000"/>
                        </a:lnSpc>
                        <a:spcBef>
                          <a:spcPts val="0"/>
                        </a:spcBef>
                        <a:spcAft>
                          <a:spcPts val="0"/>
                        </a:spcAft>
                      </a:pPr>
                      <a:r>
                        <a:rPr lang="en-US" sz="1500" kern="1400" dirty="0">
                          <a:solidFill>
                            <a:srgbClr val="6D0000"/>
                          </a:solidFill>
                          <a:effectLst/>
                          <a:latin typeface="Rockwell"/>
                        </a:rPr>
                        <a:t>Student Learning Objectives</a:t>
                      </a:r>
                      <a:endParaRPr lang="en-US" sz="1200" kern="1400" dirty="0">
                        <a:solidFill>
                          <a:srgbClr val="000000"/>
                        </a:solidFill>
                        <a:effectLst/>
                        <a:latin typeface="Rockwell"/>
                      </a:endParaRPr>
                    </a:p>
                  </a:txBody>
                  <a:tcPr marL="65125" marR="651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9370"/>
                    </a:solidFill>
                  </a:tcPr>
                </a:tc>
                <a:tc>
                  <a:txBody>
                    <a:bodyPr/>
                    <a:lstStyle/>
                    <a:p>
                      <a:pPr marR="0" indent="0" algn="ctr" rtl="0">
                        <a:lnSpc>
                          <a:spcPct val="114000"/>
                        </a:lnSpc>
                        <a:spcBef>
                          <a:spcPts val="0"/>
                        </a:spcBef>
                        <a:spcAft>
                          <a:spcPts val="0"/>
                        </a:spcAft>
                      </a:pPr>
                      <a:r>
                        <a:rPr lang="en-US" sz="1500" kern="1400" dirty="0">
                          <a:solidFill>
                            <a:srgbClr val="6D0000"/>
                          </a:solidFill>
                          <a:effectLst/>
                          <a:latin typeface="Rockwell"/>
                        </a:rPr>
                        <a:t>External Assessments</a:t>
                      </a:r>
                      <a:endParaRPr lang="en-US" sz="1200" kern="1400" dirty="0">
                        <a:solidFill>
                          <a:srgbClr val="000000"/>
                        </a:solidFill>
                        <a:effectLst/>
                        <a:latin typeface="Rockwell"/>
                      </a:endParaRPr>
                    </a:p>
                  </a:txBody>
                  <a:tcPr marL="65125" marR="651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9370"/>
                    </a:solidFill>
                  </a:tcPr>
                </a:tc>
              </a:tr>
              <a:tr h="1203460">
                <a:tc>
                  <a:txBody>
                    <a:bodyPr/>
                    <a:lstStyle/>
                    <a:p>
                      <a:pPr marR="0" indent="0" algn="r" rtl="0">
                        <a:lnSpc>
                          <a:spcPct val="114000"/>
                        </a:lnSpc>
                        <a:spcBef>
                          <a:spcPts val="0"/>
                        </a:spcBef>
                        <a:spcAft>
                          <a:spcPts val="0"/>
                        </a:spcAft>
                      </a:pPr>
                      <a:r>
                        <a:rPr lang="en-US" sz="1500" kern="1400" dirty="0">
                          <a:solidFill>
                            <a:srgbClr val="6D0000"/>
                          </a:solidFill>
                          <a:effectLst/>
                          <a:latin typeface="Rockwell"/>
                        </a:rPr>
                        <a:t>Examples</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Worksheets, classroom response, whiteboards, exit tickets, conferences, student self-assessment</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Chapter/unit tests, final projects</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Common tasks and prompts assessed with rubric, quizzes </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Performances, tests, or writing prompts given every 6-8 weeks</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Growth measures designed for use with the APPR growth and local achievement</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3-8 tests, Regents exams, SAT, AP</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r h="951547">
                <a:tc>
                  <a:txBody>
                    <a:bodyPr/>
                    <a:lstStyle/>
                    <a:p>
                      <a:pPr marR="0" indent="0" algn="r" rtl="0">
                        <a:lnSpc>
                          <a:spcPct val="114000"/>
                        </a:lnSpc>
                        <a:spcBef>
                          <a:spcPts val="0"/>
                        </a:spcBef>
                        <a:spcAft>
                          <a:spcPts val="0"/>
                        </a:spcAft>
                      </a:pPr>
                      <a:r>
                        <a:rPr lang="en-US" sz="1500" kern="1400" dirty="0">
                          <a:solidFill>
                            <a:srgbClr val="6D0000"/>
                          </a:solidFill>
                          <a:effectLst/>
                          <a:latin typeface="Rockwell"/>
                        </a:rPr>
                        <a:t>Format</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Very formative; can be diagnostic if used prior to instruction</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Mostly summative</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Formative</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Formative and summative</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Summative</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Very summative</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r h="1002464">
                <a:tc>
                  <a:txBody>
                    <a:bodyPr/>
                    <a:lstStyle/>
                    <a:p>
                      <a:pPr marR="0" indent="0" algn="r" rtl="0">
                        <a:lnSpc>
                          <a:spcPct val="114000"/>
                        </a:lnSpc>
                        <a:spcBef>
                          <a:spcPts val="0"/>
                        </a:spcBef>
                        <a:spcAft>
                          <a:spcPts val="0"/>
                        </a:spcAft>
                      </a:pPr>
                      <a:r>
                        <a:rPr lang="en-US" sz="1200" kern="1400" dirty="0">
                          <a:solidFill>
                            <a:srgbClr val="6D0000"/>
                          </a:solidFill>
                          <a:effectLst/>
                          <a:latin typeface="Rockwell"/>
                        </a:rPr>
                        <a:t>Responsibility</a:t>
                      </a:r>
                      <a:endParaRPr lang="en-US" sz="105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Classroom teachers</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Classroom teachers</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gridSpan="2">
                  <a:txBody>
                    <a:bodyPr/>
                    <a:lstStyle/>
                    <a:p>
                      <a:pPr marR="0" indent="0" algn="l" rtl="0">
                        <a:lnSpc>
                          <a:spcPct val="114000"/>
                        </a:lnSpc>
                        <a:spcBef>
                          <a:spcPts val="0"/>
                        </a:spcBef>
                        <a:spcAft>
                          <a:spcPts val="0"/>
                        </a:spcAft>
                      </a:pPr>
                      <a:r>
                        <a:rPr lang="en-US" sz="900" kern="1400" dirty="0">
                          <a:solidFill>
                            <a:srgbClr val="585858"/>
                          </a:solidFill>
                          <a:effectLst/>
                          <a:latin typeface="Arial"/>
                        </a:rPr>
                        <a:t>Grade level/discipline teams of teachers working together. District teams of representative  teachers may also look at the data</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hMerge="1">
                  <a:txBody>
                    <a:bodyPr/>
                    <a:lstStyle/>
                    <a:p>
                      <a:endParaRPr lang="en-US"/>
                    </a:p>
                  </a:txBody>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Teachers and lead evaluators/principals</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An external group of “experts”</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r h="998304">
                <a:tc>
                  <a:txBody>
                    <a:bodyPr/>
                    <a:lstStyle/>
                    <a:p>
                      <a:pPr marR="0" indent="0" algn="r" rtl="0">
                        <a:lnSpc>
                          <a:spcPct val="114000"/>
                        </a:lnSpc>
                        <a:spcBef>
                          <a:spcPts val="0"/>
                        </a:spcBef>
                        <a:spcAft>
                          <a:spcPts val="0"/>
                        </a:spcAft>
                      </a:pPr>
                      <a:r>
                        <a:rPr lang="en-US" sz="1500" kern="1400" dirty="0">
                          <a:solidFill>
                            <a:srgbClr val="6D0000"/>
                          </a:solidFill>
                          <a:effectLst/>
                          <a:latin typeface="Rockwell"/>
                        </a:rPr>
                        <a:t>Purpose</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Provides immediate feedback and guides instructional decisions</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Provision of grades</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gridSpan="2">
                  <a:txBody>
                    <a:bodyPr/>
                    <a:lstStyle/>
                    <a:p>
                      <a:pPr marR="0" indent="0" algn="l" rtl="0">
                        <a:lnSpc>
                          <a:spcPct val="114000"/>
                        </a:lnSpc>
                        <a:spcBef>
                          <a:spcPts val="0"/>
                        </a:spcBef>
                        <a:spcAft>
                          <a:spcPts val="0"/>
                        </a:spcAft>
                      </a:pPr>
                      <a:r>
                        <a:rPr lang="en-US" sz="900" kern="1400" dirty="0">
                          <a:solidFill>
                            <a:srgbClr val="585858"/>
                          </a:solidFill>
                          <a:effectLst/>
                          <a:latin typeface="Arial"/>
                        </a:rPr>
                        <a:t>To assess student learning in order to make instructional decisions. Also serves to assess curriculum, instruction, and pacing.</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hMerge="1">
                  <a:txBody>
                    <a:bodyPr/>
                    <a:lstStyle/>
                    <a:p>
                      <a:endParaRPr lang="en-US"/>
                    </a:p>
                  </a:txBody>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Conversion to scores for use in teacher and principal evaluation</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c>
                  <a:txBody>
                    <a:bodyPr/>
                    <a:lstStyle/>
                    <a:p>
                      <a:pPr marR="0" indent="0" algn="l" rtl="0">
                        <a:lnSpc>
                          <a:spcPct val="114000"/>
                        </a:lnSpc>
                        <a:spcBef>
                          <a:spcPts val="0"/>
                        </a:spcBef>
                        <a:spcAft>
                          <a:spcPts val="0"/>
                        </a:spcAft>
                      </a:pPr>
                      <a:r>
                        <a:rPr lang="en-US" sz="900" kern="1400" dirty="0">
                          <a:solidFill>
                            <a:srgbClr val="585858"/>
                          </a:solidFill>
                          <a:effectLst/>
                          <a:latin typeface="Arial"/>
                        </a:rPr>
                        <a:t>Accountability and placement</a:t>
                      </a:r>
                      <a:endParaRPr lang="en-US" sz="1200" kern="1400" dirty="0">
                        <a:solidFill>
                          <a:srgbClr val="000000"/>
                        </a:solidFill>
                        <a:effectLst/>
                        <a:latin typeface="Rockwell"/>
                      </a:endParaRPr>
                    </a:p>
                  </a:txBody>
                  <a:tcPr marL="65125" marR="65125" marT="0" marB="0" anchor="ctr">
                    <a:lnL w="12700" cap="flat" cmpd="sng" algn="ctr">
                      <a:solidFill>
                        <a:srgbClr val="A69370"/>
                      </a:solidFill>
                      <a:prstDash val="solid"/>
                      <a:round/>
                      <a:headEnd type="none" w="med" len="med"/>
                      <a:tailEnd type="none" w="med" len="med"/>
                    </a:lnL>
                    <a:lnR w="12700" cap="flat" cmpd="sng" algn="ctr">
                      <a:solidFill>
                        <a:srgbClr val="A69370"/>
                      </a:solidFill>
                      <a:prstDash val="solid"/>
                      <a:round/>
                      <a:headEnd type="none" w="med" len="med"/>
                      <a:tailEnd type="none" w="med" len="med"/>
                    </a:lnR>
                    <a:lnT w="12700" cap="flat" cmpd="sng" algn="ctr">
                      <a:solidFill>
                        <a:srgbClr val="A69370"/>
                      </a:solidFill>
                      <a:prstDash val="solid"/>
                      <a:round/>
                      <a:headEnd type="none" w="med" len="med"/>
                      <a:tailEnd type="none" w="med" len="med"/>
                    </a:lnT>
                    <a:lnB w="12700" cap="flat" cmpd="sng" algn="ctr">
                      <a:solidFill>
                        <a:srgbClr val="A69370"/>
                      </a:solidFill>
                      <a:prstDash val="solid"/>
                      <a:round/>
                      <a:headEnd type="none" w="med" len="med"/>
                      <a:tailEnd type="none" w="med" len="med"/>
                    </a:lnB>
                    <a:solidFill>
                      <a:srgbClr val="EFEACC"/>
                    </a:solidFill>
                  </a:tcPr>
                </a:tc>
              </a:tr>
            </a:tbl>
          </a:graphicData>
        </a:graphic>
      </p:graphicFrame>
      <p:sp>
        <p:nvSpPr>
          <p:cNvPr id="7" name="Control 1"/>
          <p:cNvSpPr>
            <a:spLocks noChangeArrowheads="1" noChangeShapeType="1"/>
          </p:cNvSpPr>
          <p:nvPr/>
        </p:nvSpPr>
        <p:spPr bwMode="auto">
          <a:xfrm>
            <a:off x="1239838" y="3400425"/>
            <a:ext cx="9188450" cy="5183188"/>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5297222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609600" y="1351508"/>
            <a:ext cx="7924800" cy="4154984"/>
          </a:xfrm>
          <a:prstGeom prst="rect">
            <a:avLst/>
          </a:prstGeom>
          <a:noFill/>
        </p:spPr>
        <p:txBody>
          <a:bodyPr wrap="square" rtlCol="0">
            <a:spAutoFit/>
          </a:bodyPr>
          <a:lstStyle/>
          <a:p>
            <a:pPr algn="ctr"/>
            <a:r>
              <a:rPr lang="en-US" sz="8800" b="1" dirty="0" smtClean="0">
                <a:solidFill>
                  <a:schemeClr val="bg1"/>
                </a:solidFill>
                <a:latin typeface="Arial" pitchFamily="34" charset="0"/>
                <a:cs typeface="Arial" pitchFamily="34" charset="0"/>
              </a:rPr>
              <a:t>Balanced</a:t>
            </a:r>
          </a:p>
          <a:p>
            <a:pPr algn="ctr"/>
            <a:r>
              <a:rPr lang="en-US" sz="8800" b="1" dirty="0" smtClean="0">
                <a:solidFill>
                  <a:schemeClr val="bg1"/>
                </a:solidFill>
                <a:latin typeface="Arial" pitchFamily="34" charset="0"/>
                <a:cs typeface="Arial" pitchFamily="34" charset="0"/>
              </a:rPr>
              <a:t>Assessment System</a:t>
            </a:r>
            <a:endParaRPr lang="en-US" sz="8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262801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545069"/>
            <a:ext cx="4038600" cy="2308324"/>
          </a:xfrm>
          <a:prstGeom prst="rect">
            <a:avLst/>
          </a:prstGeom>
          <a:noFill/>
        </p:spPr>
        <p:txBody>
          <a:bodyPr wrap="square" rtlCol="0" anchor="ctr" anchorCtr="0">
            <a:spAutoFit/>
          </a:bodyPr>
          <a:lstStyle/>
          <a:p>
            <a:pPr algn="ctr"/>
            <a:r>
              <a:rPr lang="en-US" sz="3600" dirty="0">
                <a:solidFill>
                  <a:schemeClr val="bg1"/>
                </a:solidFill>
                <a:latin typeface="Arial Black" pitchFamily="34" charset="0"/>
              </a:rPr>
              <a:t>Standards-based, revised, upgraded, realigned units</a:t>
            </a:r>
          </a:p>
        </p:txBody>
      </p:sp>
      <p:sp>
        <p:nvSpPr>
          <p:cNvPr id="9" name="TextBox 8"/>
          <p:cNvSpPr txBox="1"/>
          <p:nvPr/>
        </p:nvSpPr>
        <p:spPr>
          <a:xfrm>
            <a:off x="4838700" y="729735"/>
            <a:ext cx="4038600" cy="1938992"/>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APPR, including SLOs</a:t>
            </a:r>
            <a:endParaRPr lang="en-US" sz="4000" dirty="0">
              <a:solidFill>
                <a:schemeClr val="bg1"/>
              </a:solidFill>
              <a:latin typeface="Arial Black" pitchFamily="34" charset="0"/>
            </a:endParaRPr>
          </a:p>
        </p:txBody>
      </p:sp>
      <p:sp>
        <p:nvSpPr>
          <p:cNvPr id="10" name="TextBox 9"/>
          <p:cNvSpPr txBox="1"/>
          <p:nvPr/>
        </p:nvSpPr>
        <p:spPr>
          <a:xfrm>
            <a:off x="228600" y="3927159"/>
            <a:ext cx="4038600" cy="2554545"/>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Common formative/</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interim assessments</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3851086489"/>
      </p:ext>
    </p:extLst>
  </p:cSld>
  <p:clrMapOvr>
    <a:masterClrMapping/>
  </p:clrMapOvr>
  <mc:AlternateContent xmlns:mc="http://schemas.openxmlformats.org/markup-compatibility/2006" xmlns:p14="http://schemas.microsoft.com/office/powerpoint/2010/main">
    <mc:Choice Requires="p14">
      <p:transition spd="slow" p14:dur="3000">
        <p:fad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545069"/>
            <a:ext cx="4038600" cy="2308324"/>
          </a:xfrm>
          <a:prstGeom prst="rect">
            <a:avLst/>
          </a:prstGeom>
          <a:noFill/>
        </p:spPr>
        <p:txBody>
          <a:bodyPr wrap="square" rtlCol="0" anchor="ctr" anchorCtr="0">
            <a:spAutoFit/>
          </a:bodyPr>
          <a:lstStyle/>
          <a:p>
            <a:pPr algn="ctr"/>
            <a:r>
              <a:rPr lang="en-US" sz="3600" dirty="0">
                <a:solidFill>
                  <a:schemeClr val="bg1"/>
                </a:solidFill>
                <a:latin typeface="Arial Black" pitchFamily="34" charset="0"/>
              </a:rPr>
              <a:t>Standards-based, revised, upgraded, realigned units</a:t>
            </a:r>
          </a:p>
        </p:txBody>
      </p:sp>
      <p:sp>
        <p:nvSpPr>
          <p:cNvPr id="9" name="TextBox 8"/>
          <p:cNvSpPr txBox="1"/>
          <p:nvPr/>
        </p:nvSpPr>
        <p:spPr>
          <a:xfrm>
            <a:off x="4838700" y="729735"/>
            <a:ext cx="4038600" cy="1938992"/>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APPR, including SLOs</a:t>
            </a:r>
            <a:endParaRPr lang="en-US" sz="4000" dirty="0">
              <a:solidFill>
                <a:schemeClr val="bg1"/>
              </a:solidFill>
              <a:latin typeface="Arial Black" pitchFamily="34" charset="0"/>
            </a:endParaRPr>
          </a:p>
        </p:txBody>
      </p:sp>
      <p:sp>
        <p:nvSpPr>
          <p:cNvPr id="10" name="TextBox 9"/>
          <p:cNvSpPr txBox="1"/>
          <p:nvPr/>
        </p:nvSpPr>
        <p:spPr>
          <a:xfrm>
            <a:off x="228600" y="3927159"/>
            <a:ext cx="4038600" cy="2554545"/>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Common formative/</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interim assessments</a:t>
            </a:r>
            <a:endParaRPr lang="en-US" sz="4000" dirty="0">
              <a:solidFill>
                <a:schemeClr val="bg1"/>
              </a:solidFill>
              <a:latin typeface="Arial Black" pitchFamily="34" charset="0"/>
            </a:endParaRPr>
          </a:p>
        </p:txBody>
      </p:sp>
      <p:sp>
        <p:nvSpPr>
          <p:cNvPr id="11" name="TextBox 10"/>
          <p:cNvSpPr txBox="1"/>
          <p:nvPr/>
        </p:nvSpPr>
        <p:spPr>
          <a:xfrm>
            <a:off x="4838700" y="3927159"/>
            <a:ext cx="4038600" cy="2554545"/>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Meaningful collaboration on the right work</a:t>
            </a:r>
          </a:p>
        </p:txBody>
      </p:sp>
    </p:spTree>
    <p:extLst>
      <p:ext uri="{BB962C8B-B14F-4D97-AF65-F5344CB8AC3E}">
        <p14:creationId xmlns:p14="http://schemas.microsoft.com/office/powerpoint/2010/main" val="3697253249"/>
      </p:ext>
    </p:extLst>
  </p:cSld>
  <p:clrMapOvr>
    <a:masterClrMapping/>
  </p:clrMapOvr>
  <mc:AlternateContent xmlns:mc="http://schemas.openxmlformats.org/markup-compatibility/2006" xmlns:p14="http://schemas.microsoft.com/office/powerpoint/2010/main">
    <mc:Choice Requires="p14">
      <p:transition spd="slow" p14:dur="3000">
        <p:fad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13452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Standards</a:t>
            </a:r>
            <a:endParaRPr lang="en-US" sz="4000" dirty="0">
              <a:solidFill>
                <a:schemeClr val="bg1"/>
              </a:solidFill>
              <a:latin typeface="Arial Black" pitchFamily="34" charset="0"/>
            </a:endParaRPr>
          </a:p>
        </p:txBody>
      </p:sp>
      <p:sp>
        <p:nvSpPr>
          <p:cNvPr id="9" name="TextBox 8"/>
          <p:cNvSpPr txBox="1"/>
          <p:nvPr/>
        </p:nvSpPr>
        <p:spPr>
          <a:xfrm>
            <a:off x="4838700" y="1037511"/>
            <a:ext cx="4038600" cy="1323439"/>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Professional</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Practice</a:t>
            </a:r>
            <a:endParaRPr lang="en-US" sz="4000" dirty="0">
              <a:solidFill>
                <a:schemeClr val="bg1"/>
              </a:solidFill>
              <a:latin typeface="Arial Black" pitchFamily="34" charset="0"/>
            </a:endParaRPr>
          </a:p>
        </p:txBody>
      </p:sp>
      <p:sp>
        <p:nvSpPr>
          <p:cNvPr id="10" name="TextBox 9"/>
          <p:cNvSpPr txBox="1"/>
          <p:nvPr/>
        </p:nvSpPr>
        <p:spPr>
          <a:xfrm>
            <a:off x="2286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Data</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848986964"/>
      </p:ext>
    </p:extLst>
  </p:cSld>
  <p:clrMapOvr>
    <a:masterClrMapping/>
  </p:clrMapOvr>
  <mc:AlternateContent xmlns:mc="http://schemas.openxmlformats.org/markup-compatibility/2006" xmlns:p14="http://schemas.microsoft.com/office/powerpoint/2010/main">
    <mc:Choice Requires="p14">
      <p:transition spd="slow" p14:dur="5000">
        <p:fad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609600" y="1351508"/>
            <a:ext cx="7924800" cy="4154984"/>
          </a:xfrm>
          <a:prstGeom prst="rect">
            <a:avLst/>
          </a:prstGeom>
          <a:noFill/>
        </p:spPr>
        <p:txBody>
          <a:bodyPr wrap="square" rtlCol="0">
            <a:spAutoFit/>
          </a:bodyPr>
          <a:lstStyle/>
          <a:p>
            <a:pPr algn="ctr"/>
            <a:r>
              <a:rPr lang="en-US" sz="8800" b="1" dirty="0" smtClean="0">
                <a:solidFill>
                  <a:schemeClr val="bg1"/>
                </a:solidFill>
                <a:latin typeface="Arial" pitchFamily="34" charset="0"/>
                <a:cs typeface="Arial" pitchFamily="34" charset="0"/>
              </a:rPr>
              <a:t>Balanced Assessment System</a:t>
            </a:r>
            <a:endParaRPr lang="en-US" sz="8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832996355"/>
      </p:ext>
    </p:extLst>
  </p:cSld>
  <p:clrMapOvr>
    <a:masterClrMapping/>
  </p:clrMapOvr>
  <mc:AlternateContent xmlns:mc="http://schemas.openxmlformats.org/markup-compatibility/2006" xmlns:p14="http://schemas.microsoft.com/office/powerpoint/2010/main">
    <mc:Choice Requires="p14">
      <p:transition spd="slow" p14:dur="5000">
        <p:dissolve/>
      </p:transition>
    </mc:Choice>
    <mc:Fallback xmlns="">
      <p:transition spd="slow">
        <p:dissolv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5720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0" y="0"/>
            <a:ext cx="4572000" cy="3429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916" y="3429000"/>
            <a:ext cx="457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56234" y="3429000"/>
            <a:ext cx="458776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13452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Standards</a:t>
            </a:r>
            <a:endParaRPr lang="en-US" sz="4000" dirty="0">
              <a:solidFill>
                <a:schemeClr val="bg1"/>
              </a:solidFill>
              <a:latin typeface="Arial Black" pitchFamily="34" charset="0"/>
            </a:endParaRPr>
          </a:p>
        </p:txBody>
      </p:sp>
      <p:sp>
        <p:nvSpPr>
          <p:cNvPr id="9" name="TextBox 8"/>
          <p:cNvSpPr txBox="1"/>
          <p:nvPr/>
        </p:nvSpPr>
        <p:spPr>
          <a:xfrm>
            <a:off x="4838700" y="1037511"/>
            <a:ext cx="4038600" cy="1323439"/>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Professional</a:t>
            </a:r>
            <a:br>
              <a:rPr lang="en-US" sz="4000" dirty="0" smtClean="0">
                <a:solidFill>
                  <a:schemeClr val="bg1"/>
                </a:solidFill>
                <a:latin typeface="Arial Black" pitchFamily="34" charset="0"/>
              </a:rPr>
            </a:br>
            <a:r>
              <a:rPr lang="en-US" sz="4000" dirty="0" smtClean="0">
                <a:solidFill>
                  <a:schemeClr val="bg1"/>
                </a:solidFill>
                <a:latin typeface="Arial Black" pitchFamily="34" charset="0"/>
              </a:rPr>
              <a:t>Practice</a:t>
            </a:r>
            <a:endParaRPr lang="en-US" sz="4000" dirty="0">
              <a:solidFill>
                <a:schemeClr val="bg1"/>
              </a:solidFill>
              <a:latin typeface="Arial Black" pitchFamily="34" charset="0"/>
            </a:endParaRPr>
          </a:p>
        </p:txBody>
      </p:sp>
      <p:sp>
        <p:nvSpPr>
          <p:cNvPr id="10" name="TextBox 9"/>
          <p:cNvSpPr txBox="1"/>
          <p:nvPr/>
        </p:nvSpPr>
        <p:spPr>
          <a:xfrm>
            <a:off x="2286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Data</a:t>
            </a:r>
            <a:endParaRPr lang="en-US" sz="4000" dirty="0">
              <a:solidFill>
                <a:schemeClr val="bg1"/>
              </a:solidFill>
              <a:latin typeface="Arial Black" pitchFamily="34" charset="0"/>
            </a:endParaRPr>
          </a:p>
        </p:txBody>
      </p:sp>
      <p:sp>
        <p:nvSpPr>
          <p:cNvPr id="11" name="TextBox 10"/>
          <p:cNvSpPr txBox="1"/>
          <p:nvPr/>
        </p:nvSpPr>
        <p:spPr>
          <a:xfrm>
            <a:off x="4838700" y="4850487"/>
            <a:ext cx="4038600" cy="707886"/>
          </a:xfrm>
          <a:prstGeom prst="rect">
            <a:avLst/>
          </a:prstGeom>
          <a:noFill/>
        </p:spPr>
        <p:txBody>
          <a:bodyPr wrap="square" rtlCol="0" anchor="ctr" anchorCtr="0">
            <a:spAutoFit/>
          </a:bodyPr>
          <a:lstStyle/>
          <a:p>
            <a:pPr algn="ctr"/>
            <a:r>
              <a:rPr lang="en-US" sz="4000" dirty="0" smtClean="0">
                <a:solidFill>
                  <a:schemeClr val="bg1"/>
                </a:solidFill>
                <a:latin typeface="Arial Black" pitchFamily="34" charset="0"/>
              </a:rPr>
              <a:t>Culture</a:t>
            </a:r>
          </a:p>
        </p:txBody>
      </p:sp>
    </p:spTree>
    <p:extLst>
      <p:ext uri="{BB962C8B-B14F-4D97-AF65-F5344CB8AC3E}">
        <p14:creationId xmlns:p14="http://schemas.microsoft.com/office/powerpoint/2010/main" val="944535357"/>
      </p:ext>
    </p:extLst>
  </p:cSld>
  <p:clrMapOvr>
    <a:masterClrMapping/>
  </p:clrMapOvr>
  <mc:AlternateContent xmlns:mc="http://schemas.openxmlformats.org/markup-compatibility/2006" xmlns:p14="http://schemas.microsoft.com/office/powerpoint/2010/main">
    <mc:Choice Requires="p14">
      <p:transition spd="slow" p14:dur="5000">
        <p:dissolve/>
      </p:transition>
    </mc:Choice>
    <mc:Fallback xmlns="">
      <p:transition spd="slow">
        <p:dissolv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1338</TotalTime>
  <Words>1148</Words>
  <Application>Microsoft Office PowerPoint</Application>
  <PresentationFormat>On-screen Show (4:3)</PresentationFormat>
  <Paragraphs>213</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Craig</dc:creator>
  <cp:lastModifiedBy>Jeff Craig</cp:lastModifiedBy>
  <cp:revision>100</cp:revision>
  <dcterms:created xsi:type="dcterms:W3CDTF">2011-09-28T11:21:17Z</dcterms:created>
  <dcterms:modified xsi:type="dcterms:W3CDTF">2012-10-03T11:53:33Z</dcterms:modified>
</cp:coreProperties>
</file>