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0" r:id="rId6"/>
    <p:sldId id="259" r:id="rId7"/>
    <p:sldId id="267" r:id="rId8"/>
    <p:sldId id="261" r:id="rId9"/>
    <p:sldId id="262" r:id="rId10"/>
    <p:sldId id="268" r:id="rId11"/>
    <p:sldId id="263" r:id="rId12"/>
    <p:sldId id="265" r:id="rId13"/>
    <p:sldId id="264"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332" autoAdjust="0"/>
    <p:restoredTop sz="94660"/>
  </p:normalViewPr>
  <p:slideViewPr>
    <p:cSldViewPr>
      <p:cViewPr varScale="1">
        <p:scale>
          <a:sx n="105" d="100"/>
          <a:sy n="105" d="100"/>
        </p:scale>
        <p:origin x="-45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6E281F-6281-4556-91EB-5581E4C2C967}" type="datetimeFigureOut">
              <a:rPr lang="en-US" smtClean="0"/>
              <a:t>1/15/2014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1DF5FA-26AB-4934-A91F-AB0D51E9179F}" type="slidenum">
              <a:rPr lang="en-US" smtClean="0"/>
              <a:t>‹#›</a:t>
            </a:fld>
            <a:endParaRPr lang="en-US" dirty="0"/>
          </a:p>
        </p:txBody>
      </p:sp>
    </p:spTree>
    <p:extLst>
      <p:ext uri="{BB962C8B-B14F-4D97-AF65-F5344CB8AC3E}">
        <p14:creationId xmlns:p14="http://schemas.microsoft.com/office/powerpoint/2010/main" val="1481109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6E281F-6281-4556-91EB-5581E4C2C967}" type="datetimeFigureOut">
              <a:rPr lang="en-US" smtClean="0"/>
              <a:t>1/15/2014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1DF5FA-26AB-4934-A91F-AB0D51E9179F}" type="slidenum">
              <a:rPr lang="en-US" smtClean="0"/>
              <a:t>‹#›</a:t>
            </a:fld>
            <a:endParaRPr lang="en-US" dirty="0"/>
          </a:p>
        </p:txBody>
      </p:sp>
    </p:spTree>
    <p:extLst>
      <p:ext uri="{BB962C8B-B14F-4D97-AF65-F5344CB8AC3E}">
        <p14:creationId xmlns:p14="http://schemas.microsoft.com/office/powerpoint/2010/main" val="2399896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6E281F-6281-4556-91EB-5581E4C2C967}" type="datetimeFigureOut">
              <a:rPr lang="en-US" smtClean="0"/>
              <a:t>1/15/2014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1DF5FA-26AB-4934-A91F-AB0D51E9179F}" type="slidenum">
              <a:rPr lang="en-US" smtClean="0"/>
              <a:t>‹#›</a:t>
            </a:fld>
            <a:endParaRPr lang="en-US" dirty="0"/>
          </a:p>
        </p:txBody>
      </p:sp>
    </p:spTree>
    <p:extLst>
      <p:ext uri="{BB962C8B-B14F-4D97-AF65-F5344CB8AC3E}">
        <p14:creationId xmlns:p14="http://schemas.microsoft.com/office/powerpoint/2010/main" val="2017505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6E281F-6281-4556-91EB-5581E4C2C967}" type="datetimeFigureOut">
              <a:rPr lang="en-US" smtClean="0"/>
              <a:t>1/15/2014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1DF5FA-26AB-4934-A91F-AB0D51E9179F}" type="slidenum">
              <a:rPr lang="en-US" smtClean="0"/>
              <a:t>‹#›</a:t>
            </a:fld>
            <a:endParaRPr lang="en-US" dirty="0"/>
          </a:p>
        </p:txBody>
      </p:sp>
    </p:spTree>
    <p:extLst>
      <p:ext uri="{BB962C8B-B14F-4D97-AF65-F5344CB8AC3E}">
        <p14:creationId xmlns:p14="http://schemas.microsoft.com/office/powerpoint/2010/main" val="4025504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6E281F-6281-4556-91EB-5581E4C2C967}" type="datetimeFigureOut">
              <a:rPr lang="en-US" smtClean="0"/>
              <a:t>1/15/2014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1DF5FA-26AB-4934-A91F-AB0D51E9179F}" type="slidenum">
              <a:rPr lang="en-US" smtClean="0"/>
              <a:t>‹#›</a:t>
            </a:fld>
            <a:endParaRPr lang="en-US" dirty="0"/>
          </a:p>
        </p:txBody>
      </p:sp>
    </p:spTree>
    <p:extLst>
      <p:ext uri="{BB962C8B-B14F-4D97-AF65-F5344CB8AC3E}">
        <p14:creationId xmlns:p14="http://schemas.microsoft.com/office/powerpoint/2010/main" val="2853295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6E281F-6281-4556-91EB-5581E4C2C967}" type="datetimeFigureOut">
              <a:rPr lang="en-US" smtClean="0"/>
              <a:t>1/15/2014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1DF5FA-26AB-4934-A91F-AB0D51E9179F}" type="slidenum">
              <a:rPr lang="en-US" smtClean="0"/>
              <a:t>‹#›</a:t>
            </a:fld>
            <a:endParaRPr lang="en-US" dirty="0"/>
          </a:p>
        </p:txBody>
      </p:sp>
    </p:spTree>
    <p:extLst>
      <p:ext uri="{BB962C8B-B14F-4D97-AF65-F5344CB8AC3E}">
        <p14:creationId xmlns:p14="http://schemas.microsoft.com/office/powerpoint/2010/main" val="398556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6E281F-6281-4556-91EB-5581E4C2C967}" type="datetimeFigureOut">
              <a:rPr lang="en-US" smtClean="0"/>
              <a:t>1/15/2014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E1DF5FA-26AB-4934-A91F-AB0D51E9179F}" type="slidenum">
              <a:rPr lang="en-US" smtClean="0"/>
              <a:t>‹#›</a:t>
            </a:fld>
            <a:endParaRPr lang="en-US" dirty="0"/>
          </a:p>
        </p:txBody>
      </p:sp>
    </p:spTree>
    <p:extLst>
      <p:ext uri="{BB962C8B-B14F-4D97-AF65-F5344CB8AC3E}">
        <p14:creationId xmlns:p14="http://schemas.microsoft.com/office/powerpoint/2010/main" val="2534028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6E281F-6281-4556-91EB-5581E4C2C967}" type="datetimeFigureOut">
              <a:rPr lang="en-US" smtClean="0"/>
              <a:t>1/15/2014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E1DF5FA-26AB-4934-A91F-AB0D51E9179F}" type="slidenum">
              <a:rPr lang="en-US" smtClean="0"/>
              <a:t>‹#›</a:t>
            </a:fld>
            <a:endParaRPr lang="en-US" dirty="0"/>
          </a:p>
        </p:txBody>
      </p:sp>
    </p:spTree>
    <p:extLst>
      <p:ext uri="{BB962C8B-B14F-4D97-AF65-F5344CB8AC3E}">
        <p14:creationId xmlns:p14="http://schemas.microsoft.com/office/powerpoint/2010/main" val="3809165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6E281F-6281-4556-91EB-5581E4C2C967}" type="datetimeFigureOut">
              <a:rPr lang="en-US" smtClean="0"/>
              <a:t>1/15/2014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E1DF5FA-26AB-4934-A91F-AB0D51E9179F}" type="slidenum">
              <a:rPr lang="en-US" smtClean="0"/>
              <a:t>‹#›</a:t>
            </a:fld>
            <a:endParaRPr lang="en-US" dirty="0"/>
          </a:p>
        </p:txBody>
      </p:sp>
    </p:spTree>
    <p:extLst>
      <p:ext uri="{BB962C8B-B14F-4D97-AF65-F5344CB8AC3E}">
        <p14:creationId xmlns:p14="http://schemas.microsoft.com/office/powerpoint/2010/main" val="3306670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6E281F-6281-4556-91EB-5581E4C2C967}" type="datetimeFigureOut">
              <a:rPr lang="en-US" smtClean="0"/>
              <a:t>1/15/2014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1DF5FA-26AB-4934-A91F-AB0D51E9179F}" type="slidenum">
              <a:rPr lang="en-US" smtClean="0"/>
              <a:t>‹#›</a:t>
            </a:fld>
            <a:endParaRPr lang="en-US" dirty="0"/>
          </a:p>
        </p:txBody>
      </p:sp>
    </p:spTree>
    <p:extLst>
      <p:ext uri="{BB962C8B-B14F-4D97-AF65-F5344CB8AC3E}">
        <p14:creationId xmlns:p14="http://schemas.microsoft.com/office/powerpoint/2010/main" val="19760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6E281F-6281-4556-91EB-5581E4C2C967}" type="datetimeFigureOut">
              <a:rPr lang="en-US" smtClean="0"/>
              <a:t>1/15/2014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1DF5FA-26AB-4934-A91F-AB0D51E9179F}" type="slidenum">
              <a:rPr lang="en-US" smtClean="0"/>
              <a:t>‹#›</a:t>
            </a:fld>
            <a:endParaRPr lang="en-US" dirty="0"/>
          </a:p>
        </p:txBody>
      </p:sp>
    </p:spTree>
    <p:extLst>
      <p:ext uri="{BB962C8B-B14F-4D97-AF65-F5344CB8AC3E}">
        <p14:creationId xmlns:p14="http://schemas.microsoft.com/office/powerpoint/2010/main" val="200834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6E281F-6281-4556-91EB-5581E4C2C967}" type="datetimeFigureOut">
              <a:rPr lang="en-US" smtClean="0"/>
              <a:t>1/15/2014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1DF5FA-26AB-4934-A91F-AB0D51E9179F}" type="slidenum">
              <a:rPr lang="en-US" smtClean="0"/>
              <a:t>‹#›</a:t>
            </a:fld>
            <a:endParaRPr lang="en-US" dirty="0"/>
          </a:p>
        </p:txBody>
      </p:sp>
    </p:spTree>
    <p:extLst>
      <p:ext uri="{BB962C8B-B14F-4D97-AF65-F5344CB8AC3E}">
        <p14:creationId xmlns:p14="http://schemas.microsoft.com/office/powerpoint/2010/main" val="1979973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371600"/>
            <a:ext cx="6705600" cy="1466850"/>
          </a:xfrm>
        </p:spPr>
        <p:txBody>
          <a:bodyPr>
            <a:normAutofit/>
          </a:bodyPr>
          <a:lstStyle/>
          <a:p>
            <a:pPr algn="l"/>
            <a:r>
              <a:rPr lang="en-US" sz="4000" b="1" dirty="0" smtClean="0">
                <a:latin typeface="Gill Sans MT" pitchFamily="34" charset="0"/>
              </a:rPr>
              <a:t>Regional Summer School 2014</a:t>
            </a:r>
            <a:endParaRPr lang="en-US" sz="4000" b="1" dirty="0">
              <a:latin typeface="Gill Sans MT" pitchFamily="34" charset="0"/>
            </a:endParaRPr>
          </a:p>
        </p:txBody>
      </p:sp>
      <p:sp>
        <p:nvSpPr>
          <p:cNvPr id="3" name="Subtitle 2"/>
          <p:cNvSpPr>
            <a:spLocks noGrp="1"/>
          </p:cNvSpPr>
          <p:nvPr>
            <p:ph type="subTitle" idx="1"/>
          </p:nvPr>
        </p:nvSpPr>
        <p:spPr>
          <a:xfrm>
            <a:off x="2286000" y="2974975"/>
            <a:ext cx="5320145" cy="682625"/>
          </a:xfrm>
        </p:spPr>
        <p:txBody>
          <a:bodyPr/>
          <a:lstStyle/>
          <a:p>
            <a:pPr algn="l"/>
            <a:r>
              <a:rPr lang="en-US" dirty="0" smtClean="0">
                <a:solidFill>
                  <a:schemeClr val="tx1">
                    <a:lumMod val="75000"/>
                    <a:lumOff val="25000"/>
                  </a:schemeClr>
                </a:solidFill>
                <a:latin typeface="Gill Sans MT" pitchFamily="34" charset="0"/>
              </a:rPr>
              <a:t>Principal Meeting Presentation</a:t>
            </a:r>
            <a:endParaRPr lang="en-US" dirty="0">
              <a:solidFill>
                <a:schemeClr val="tx1">
                  <a:lumMod val="75000"/>
                  <a:lumOff val="25000"/>
                </a:schemeClr>
              </a:solidFill>
              <a:latin typeface="Gill Sans MT" pitchFamily="34" charset="0"/>
            </a:endParaRPr>
          </a:p>
        </p:txBody>
      </p:sp>
      <p:pic>
        <p:nvPicPr>
          <p:cNvPr id="1026" name="Picture 2" descr="H:\Mallory Information\EducationalPrograms_Footer.png"/>
          <p:cNvPicPr>
            <a:picLocks noChangeAspect="1" noChangeArrowheads="1"/>
          </p:cNvPicPr>
          <p:nvPr/>
        </p:nvPicPr>
        <p:blipFill rotWithShape="1">
          <a:blip r:embed="rId2">
            <a:extLst>
              <a:ext uri="{28A0092B-C50C-407E-A947-70E740481C1C}">
                <a14:useLocalDpi xmlns:a14="http://schemas.microsoft.com/office/drawing/2010/main" val="0"/>
              </a:ext>
            </a:extLst>
          </a:blip>
          <a:srcRect r="24490"/>
          <a:stretch/>
        </p:blipFill>
        <p:spPr bwMode="auto">
          <a:xfrm>
            <a:off x="-177800" y="5896504"/>
            <a:ext cx="9398000" cy="103198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H:\Mallory Information\EducationalPrograms_Heade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599" y="-50800"/>
            <a:ext cx="9321799" cy="936065"/>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2"/>
          <p:cNvSpPr txBox="1">
            <a:spLocks/>
          </p:cNvSpPr>
          <p:nvPr/>
        </p:nvSpPr>
        <p:spPr>
          <a:xfrm>
            <a:off x="533400" y="5181600"/>
            <a:ext cx="8407400" cy="5334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r"/>
            <a:r>
              <a:rPr lang="en-US" sz="2400" dirty="0" smtClean="0">
                <a:solidFill>
                  <a:schemeClr val="tx1">
                    <a:lumMod val="75000"/>
                    <a:lumOff val="25000"/>
                  </a:schemeClr>
                </a:solidFill>
                <a:latin typeface="Arial" pitchFamily="34" charset="0"/>
                <a:cs typeface="Arial" pitchFamily="34" charset="0"/>
              </a:rPr>
              <a:t>By: Elaina Renfrew, Coordinator of Educational Programs</a:t>
            </a:r>
            <a:endParaRPr lang="en-US" sz="2400" dirty="0">
              <a:solidFill>
                <a:schemeClr val="tx1">
                  <a:lumMod val="75000"/>
                  <a:lumOff val="25000"/>
                </a:schemeClr>
              </a:solidFill>
              <a:latin typeface="Arial" pitchFamily="34" charset="0"/>
              <a:cs typeface="Arial" pitchFamily="34" charset="0"/>
            </a:endParaRPr>
          </a:p>
        </p:txBody>
      </p:sp>
      <p:pic>
        <p:nvPicPr>
          <p:cNvPr id="4" name="Picture 2" descr="Regional Summer Schoo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775" y="1600200"/>
            <a:ext cx="1901825" cy="1901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26098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100" y="834465"/>
            <a:ext cx="7772400" cy="918135"/>
          </a:xfrm>
        </p:spPr>
        <p:txBody>
          <a:bodyPr/>
          <a:lstStyle/>
          <a:p>
            <a:r>
              <a:rPr lang="en-US" b="1" dirty="0" smtClean="0">
                <a:solidFill>
                  <a:schemeClr val="accent1">
                    <a:lumMod val="75000"/>
                  </a:schemeClr>
                </a:solidFill>
                <a:latin typeface="Gill Sans MT" pitchFamily="34" charset="0"/>
              </a:rPr>
              <a:t>Regional Summer School</a:t>
            </a:r>
            <a:endParaRPr lang="en-US" b="1" dirty="0">
              <a:solidFill>
                <a:schemeClr val="accent1">
                  <a:lumMod val="75000"/>
                </a:schemeClr>
              </a:solidFill>
              <a:latin typeface="Gill Sans MT" pitchFamily="34" charset="0"/>
            </a:endParaRPr>
          </a:p>
        </p:txBody>
      </p:sp>
      <p:pic>
        <p:nvPicPr>
          <p:cNvPr id="1027" name="Picture 3" descr="H:\Mallory Information\EducationalPrograms_Head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599" y="-50800"/>
            <a:ext cx="9321799" cy="93606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282700" y="1502658"/>
            <a:ext cx="6553200" cy="523220"/>
          </a:xfrm>
          <a:prstGeom prst="rect">
            <a:avLst/>
          </a:prstGeom>
          <a:noFill/>
        </p:spPr>
        <p:txBody>
          <a:bodyPr wrap="square" rtlCol="0">
            <a:spAutoFit/>
          </a:bodyPr>
          <a:lstStyle/>
          <a:p>
            <a:pPr algn="ctr"/>
            <a:r>
              <a:rPr lang="en-US" sz="2800" b="1" dirty="0" smtClean="0">
                <a:solidFill>
                  <a:schemeClr val="accent1">
                    <a:lumMod val="75000"/>
                  </a:schemeClr>
                </a:solidFill>
              </a:rPr>
              <a:t>Additional Information</a:t>
            </a:r>
            <a:endParaRPr lang="en-US" sz="2800" b="1" dirty="0">
              <a:solidFill>
                <a:schemeClr val="accent1">
                  <a:lumMod val="75000"/>
                </a:schemeClr>
              </a:solidFill>
            </a:endParaRPr>
          </a:p>
        </p:txBody>
      </p:sp>
      <p:sp>
        <p:nvSpPr>
          <p:cNvPr id="7" name="Subtitle 2"/>
          <p:cNvSpPr txBox="1">
            <a:spLocks/>
          </p:cNvSpPr>
          <p:nvPr/>
        </p:nvSpPr>
        <p:spPr>
          <a:xfrm>
            <a:off x="444500" y="2025878"/>
            <a:ext cx="8318500" cy="445112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l">
              <a:buFont typeface="Courier New" pitchFamily="49" charset="0"/>
              <a:buChar char="o"/>
            </a:pPr>
            <a:r>
              <a:rPr lang="en-US" sz="1600" b="1" dirty="0" smtClean="0">
                <a:latin typeface="Arial" pitchFamily="34" charset="0"/>
                <a:cs typeface="Arial" pitchFamily="34" charset="0"/>
              </a:rPr>
              <a:t>All Summer School Sites will be 3 blocks</a:t>
            </a:r>
          </a:p>
          <a:p>
            <a:pPr marL="742950" lvl="1" indent="-285750" algn="l">
              <a:buFont typeface="Courier New" pitchFamily="49" charset="0"/>
              <a:buChar char="o"/>
            </a:pPr>
            <a:r>
              <a:rPr lang="en-US" sz="1400" dirty="0" smtClean="0">
                <a:latin typeface="Arial" pitchFamily="34" charset="0"/>
                <a:cs typeface="Arial" pitchFamily="34" charset="0"/>
              </a:rPr>
              <a:t>Block 1: 8:00 a.m. – 9:53 a.m.</a:t>
            </a:r>
          </a:p>
          <a:p>
            <a:pPr marL="742950" lvl="1" indent="-285750" algn="l">
              <a:buFont typeface="Courier New" pitchFamily="49" charset="0"/>
              <a:buChar char="o"/>
            </a:pPr>
            <a:r>
              <a:rPr lang="en-US" sz="1400" dirty="0" smtClean="0">
                <a:latin typeface="Arial" pitchFamily="34" charset="0"/>
                <a:cs typeface="Arial" pitchFamily="34" charset="0"/>
              </a:rPr>
              <a:t>Block 2: 10:00 a.m. – 11:53 a.m.</a:t>
            </a:r>
          </a:p>
          <a:p>
            <a:pPr marL="742950" lvl="1" indent="-285750" algn="l">
              <a:buFont typeface="Courier New" pitchFamily="49" charset="0"/>
              <a:buChar char="o"/>
            </a:pPr>
            <a:r>
              <a:rPr lang="en-US" sz="1400" dirty="0" smtClean="0">
                <a:latin typeface="Arial" pitchFamily="34" charset="0"/>
                <a:cs typeface="Arial" pitchFamily="34" charset="0"/>
              </a:rPr>
              <a:t>Block 3: 12:00 p.m. – 1:53 p.m.</a:t>
            </a:r>
          </a:p>
          <a:p>
            <a:pPr marL="285750" indent="-285750" algn="l">
              <a:buFont typeface="Courier New" pitchFamily="49" charset="0"/>
              <a:buChar char="o"/>
            </a:pPr>
            <a:r>
              <a:rPr lang="en-US" sz="1600" b="1" dirty="0" smtClean="0">
                <a:latin typeface="Arial" pitchFamily="34" charset="0"/>
                <a:cs typeface="Arial" pitchFamily="34" charset="0"/>
              </a:rPr>
              <a:t>Course Registration ends at 4 p.m. on June 30, 2014</a:t>
            </a:r>
          </a:p>
          <a:p>
            <a:pPr marL="285750" indent="-285750" algn="l">
              <a:buFont typeface="Courier New" pitchFamily="49" charset="0"/>
              <a:buChar char="o"/>
            </a:pPr>
            <a:r>
              <a:rPr lang="en-US" sz="1600" b="1" dirty="0" smtClean="0">
                <a:latin typeface="Arial" pitchFamily="34" charset="0"/>
                <a:cs typeface="Arial" pitchFamily="34" charset="0"/>
              </a:rPr>
              <a:t>Late Course Registration vs. Regents Registration</a:t>
            </a:r>
          </a:p>
          <a:p>
            <a:pPr marL="742950" lvl="1" indent="-285750" algn="l">
              <a:buFont typeface="Courier New" pitchFamily="49" charset="0"/>
              <a:buChar char="o"/>
            </a:pPr>
            <a:r>
              <a:rPr lang="en-US" sz="1400" dirty="0" smtClean="0">
                <a:latin typeface="Arial" pitchFamily="34" charset="0"/>
                <a:cs typeface="Arial" pitchFamily="34" charset="0"/>
              </a:rPr>
              <a:t>Late Course Registration should be done via form provided to district guidance offices</a:t>
            </a:r>
          </a:p>
          <a:p>
            <a:pPr marL="1200150" lvl="2" indent="-285750" algn="l">
              <a:buFont typeface="Courier New" pitchFamily="49" charset="0"/>
              <a:buChar char="o"/>
            </a:pPr>
            <a:r>
              <a:rPr lang="en-US" sz="1200" dirty="0" smtClean="0">
                <a:latin typeface="Arial" pitchFamily="34" charset="0"/>
                <a:cs typeface="Arial" pitchFamily="34" charset="0"/>
              </a:rPr>
              <a:t>Late Course Registration Deadline: July 9, 2014 (No Exceptions)</a:t>
            </a:r>
          </a:p>
          <a:p>
            <a:pPr marL="742950" lvl="1" indent="-285750" algn="l">
              <a:buFont typeface="Courier New" pitchFamily="49" charset="0"/>
              <a:buChar char="o"/>
            </a:pPr>
            <a:r>
              <a:rPr lang="en-US" sz="1400" dirty="0" smtClean="0">
                <a:latin typeface="Arial" pitchFamily="34" charset="0"/>
                <a:cs typeface="Arial" pitchFamily="34" charset="0"/>
              </a:rPr>
              <a:t>Regents Registration should be completed in </a:t>
            </a:r>
            <a:r>
              <a:rPr lang="en-US" sz="1400" dirty="0" smtClean="0">
                <a:latin typeface="Arial" pitchFamily="34" charset="0"/>
                <a:cs typeface="Arial" pitchFamily="34" charset="0"/>
              </a:rPr>
              <a:t>SISWeb</a:t>
            </a:r>
            <a:r>
              <a:rPr lang="en-US" sz="1400" dirty="0" smtClean="0">
                <a:latin typeface="Arial" pitchFamily="34" charset="0"/>
                <a:cs typeface="Arial" pitchFamily="34" charset="0"/>
              </a:rPr>
              <a:t> only</a:t>
            </a:r>
          </a:p>
          <a:p>
            <a:pPr marL="1200150" lvl="2" indent="-285750" algn="l">
              <a:buFont typeface="Courier New" pitchFamily="49" charset="0"/>
              <a:buChar char="o"/>
            </a:pPr>
            <a:r>
              <a:rPr lang="en-US" sz="1200" dirty="0" smtClean="0">
                <a:latin typeface="Arial" pitchFamily="34" charset="0"/>
                <a:cs typeface="Arial" pitchFamily="34" charset="0"/>
              </a:rPr>
              <a:t>Regents Registration Deadline: July 24, 2014 (No Exceptions)</a:t>
            </a:r>
          </a:p>
          <a:p>
            <a:pPr marL="1200150" lvl="2" indent="-285750" algn="l">
              <a:buFont typeface="Courier New" pitchFamily="49" charset="0"/>
              <a:buChar char="o"/>
            </a:pPr>
            <a:r>
              <a:rPr lang="en-US" sz="1200" dirty="0" smtClean="0">
                <a:latin typeface="Arial" pitchFamily="34" charset="0"/>
                <a:cs typeface="Arial" pitchFamily="34" charset="0"/>
              </a:rPr>
              <a:t>Regents Exams are ordered July 11. 2014</a:t>
            </a:r>
          </a:p>
          <a:p>
            <a:pPr marL="285750" indent="-285750" algn="l">
              <a:buFont typeface="Courier New" pitchFamily="49" charset="0"/>
              <a:buChar char="o"/>
            </a:pPr>
            <a:r>
              <a:rPr lang="en-US" sz="1600" b="1" dirty="0" smtClean="0">
                <a:latin typeface="Arial" pitchFamily="34" charset="0"/>
                <a:cs typeface="Arial" pitchFamily="34" charset="0"/>
              </a:rPr>
              <a:t>Drops &amp; No Shows</a:t>
            </a:r>
          </a:p>
          <a:p>
            <a:pPr marL="742950" lvl="1" indent="-285750" algn="l">
              <a:buFont typeface="Courier New" pitchFamily="49" charset="0"/>
              <a:buChar char="o"/>
            </a:pPr>
            <a:r>
              <a:rPr lang="en-US" sz="1400" dirty="0" smtClean="0">
                <a:latin typeface="Arial" pitchFamily="34" charset="0"/>
                <a:cs typeface="Arial" pitchFamily="34" charset="0"/>
              </a:rPr>
              <a:t>If a student drops or never shows for a Regents course they are </a:t>
            </a:r>
            <a:r>
              <a:rPr lang="en-US" sz="1400" b="1" dirty="0" smtClean="0">
                <a:latin typeface="Arial" pitchFamily="34" charset="0"/>
                <a:cs typeface="Arial" pitchFamily="34" charset="0"/>
              </a:rPr>
              <a:t>still eligible to take the Regents exam in August.</a:t>
            </a:r>
          </a:p>
          <a:p>
            <a:pPr marL="285750" indent="-285750" algn="l">
              <a:buFont typeface="Courier New" pitchFamily="49" charset="0"/>
              <a:buChar char="o"/>
            </a:pPr>
            <a:r>
              <a:rPr lang="en-US" sz="1600" b="1" dirty="0" smtClean="0">
                <a:latin typeface="Arial" pitchFamily="34" charset="0"/>
                <a:cs typeface="Arial" pitchFamily="34" charset="0"/>
              </a:rPr>
              <a:t>Guidance Counselor Trainings</a:t>
            </a:r>
          </a:p>
          <a:p>
            <a:pPr marL="285750" lvl="1" indent="-285750" algn="l">
              <a:buFont typeface="Courier New" pitchFamily="49" charset="0"/>
              <a:buChar char="o"/>
            </a:pPr>
            <a:r>
              <a:rPr lang="en-US" sz="1600" b="1" dirty="0">
                <a:latin typeface="Arial" pitchFamily="34" charset="0"/>
                <a:cs typeface="Arial" pitchFamily="34" charset="0"/>
              </a:rPr>
              <a:t>Districts can not make requests to change students’ final grades</a:t>
            </a:r>
          </a:p>
          <a:p>
            <a:pPr marL="285750" indent="-285750" algn="l">
              <a:buFont typeface="Courier New" pitchFamily="49" charset="0"/>
              <a:buChar char="o"/>
            </a:pPr>
            <a:endParaRPr lang="en-US" sz="1800" dirty="0" smtClean="0">
              <a:latin typeface="Arial" pitchFamily="34" charset="0"/>
              <a:cs typeface="Arial" pitchFamily="34" charset="0"/>
            </a:endParaRPr>
          </a:p>
          <a:p>
            <a:pPr marL="742950" lvl="1" indent="-285750">
              <a:buFont typeface="Courier New" pitchFamily="49" charset="0"/>
              <a:buChar char="o"/>
            </a:pPr>
            <a:endParaRPr lang="en-US" sz="1400" dirty="0">
              <a:latin typeface="Arial" pitchFamily="34" charset="0"/>
              <a:cs typeface="Arial" pitchFamily="34" charset="0"/>
            </a:endParaRPr>
          </a:p>
        </p:txBody>
      </p:sp>
    </p:spTree>
    <p:extLst>
      <p:ext uri="{BB962C8B-B14F-4D97-AF65-F5344CB8AC3E}">
        <p14:creationId xmlns:p14="http://schemas.microsoft.com/office/powerpoint/2010/main" val="34376995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100" y="834465"/>
            <a:ext cx="7772400" cy="918135"/>
          </a:xfrm>
        </p:spPr>
        <p:txBody>
          <a:bodyPr/>
          <a:lstStyle/>
          <a:p>
            <a:r>
              <a:rPr lang="en-US" b="1" dirty="0" smtClean="0">
                <a:solidFill>
                  <a:schemeClr val="accent1">
                    <a:lumMod val="75000"/>
                  </a:schemeClr>
                </a:solidFill>
                <a:latin typeface="Gill Sans MT" pitchFamily="34" charset="0"/>
              </a:rPr>
              <a:t>Regional Summer School</a:t>
            </a:r>
            <a:endParaRPr lang="en-US" b="1" dirty="0">
              <a:solidFill>
                <a:schemeClr val="accent1">
                  <a:lumMod val="75000"/>
                </a:schemeClr>
              </a:solidFill>
              <a:latin typeface="Gill Sans MT" pitchFamily="34" charset="0"/>
            </a:endParaRPr>
          </a:p>
        </p:txBody>
      </p:sp>
      <p:pic>
        <p:nvPicPr>
          <p:cNvPr id="1027" name="Picture 3" descr="H:\Mallory Information\EducationalPrograms_Head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599" y="-50800"/>
            <a:ext cx="9321799" cy="93606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282700" y="1838980"/>
            <a:ext cx="6553200" cy="523220"/>
          </a:xfrm>
          <a:prstGeom prst="rect">
            <a:avLst/>
          </a:prstGeom>
          <a:noFill/>
        </p:spPr>
        <p:txBody>
          <a:bodyPr wrap="square" rtlCol="0">
            <a:spAutoFit/>
          </a:bodyPr>
          <a:lstStyle/>
          <a:p>
            <a:pPr algn="ctr"/>
            <a:r>
              <a:rPr lang="en-US" sz="2800" b="1" dirty="0" smtClean="0">
                <a:solidFill>
                  <a:schemeClr val="accent1">
                    <a:lumMod val="75000"/>
                  </a:schemeClr>
                </a:solidFill>
              </a:rPr>
              <a:t>2013 Summer School Report</a:t>
            </a:r>
            <a:endParaRPr lang="en-US" sz="2800" b="1" dirty="0">
              <a:solidFill>
                <a:schemeClr val="accent1">
                  <a:lumMod val="75000"/>
                </a:schemeClr>
              </a:solidFill>
            </a:endParaRPr>
          </a:p>
        </p:txBody>
      </p:sp>
      <p:sp>
        <p:nvSpPr>
          <p:cNvPr id="7" name="Subtitle 2"/>
          <p:cNvSpPr txBox="1">
            <a:spLocks/>
          </p:cNvSpPr>
          <p:nvPr/>
        </p:nvSpPr>
        <p:spPr>
          <a:xfrm>
            <a:off x="444500" y="2667000"/>
            <a:ext cx="8318500" cy="35052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l">
              <a:buFont typeface="Courier New" pitchFamily="49" charset="0"/>
              <a:buChar char="o"/>
            </a:pPr>
            <a:r>
              <a:rPr lang="en-US" sz="2000" b="1" dirty="0" smtClean="0">
                <a:latin typeface="Arial" pitchFamily="34" charset="0"/>
                <a:cs typeface="Arial" pitchFamily="34" charset="0"/>
              </a:rPr>
              <a:t>Was the 2013 Summer School Report useful?</a:t>
            </a:r>
          </a:p>
          <a:p>
            <a:pPr algn="l"/>
            <a:endParaRPr lang="en-US" sz="2000" b="1" dirty="0" smtClean="0">
              <a:latin typeface="Arial" pitchFamily="34" charset="0"/>
              <a:cs typeface="Arial" pitchFamily="34" charset="0"/>
            </a:endParaRPr>
          </a:p>
          <a:p>
            <a:pPr marL="285750" indent="-285750" algn="l">
              <a:buFont typeface="Courier New" pitchFamily="49" charset="0"/>
              <a:buChar char="o"/>
            </a:pPr>
            <a:r>
              <a:rPr lang="en-US" sz="2000" b="1" dirty="0" smtClean="0">
                <a:latin typeface="Arial" pitchFamily="34" charset="0"/>
                <a:cs typeface="Arial" pitchFamily="34" charset="0"/>
              </a:rPr>
              <a:t>Did we provide all information you require?</a:t>
            </a:r>
          </a:p>
          <a:p>
            <a:pPr algn="l"/>
            <a:endParaRPr lang="en-US" sz="2000" b="1" dirty="0" smtClean="0">
              <a:latin typeface="Arial" pitchFamily="34" charset="0"/>
              <a:cs typeface="Arial" pitchFamily="34" charset="0"/>
            </a:endParaRPr>
          </a:p>
          <a:p>
            <a:pPr marL="285750" indent="-285750" algn="l">
              <a:buFont typeface="Courier New" pitchFamily="49" charset="0"/>
              <a:buChar char="o"/>
            </a:pPr>
            <a:r>
              <a:rPr lang="en-US" sz="2000" b="1" dirty="0" smtClean="0">
                <a:latin typeface="Arial" pitchFamily="34" charset="0"/>
                <a:cs typeface="Arial" pitchFamily="34" charset="0"/>
              </a:rPr>
              <a:t>What additional information would you like to see in the 2014 Summer School Report?</a:t>
            </a:r>
          </a:p>
          <a:p>
            <a:pPr algn="l"/>
            <a:endParaRPr lang="en-US" sz="2000" b="1" dirty="0" smtClean="0">
              <a:latin typeface="Arial" pitchFamily="34" charset="0"/>
              <a:cs typeface="Arial" pitchFamily="34" charset="0"/>
            </a:endParaRPr>
          </a:p>
          <a:p>
            <a:pPr marL="285750" indent="-285750" algn="l">
              <a:buFont typeface="Courier New" pitchFamily="49" charset="0"/>
              <a:buChar char="o"/>
            </a:pPr>
            <a:r>
              <a:rPr lang="en-US" sz="2000" b="1" dirty="0" smtClean="0">
                <a:latin typeface="Arial" pitchFamily="34" charset="0"/>
                <a:cs typeface="Arial" pitchFamily="34" charset="0"/>
              </a:rPr>
              <a:t>Did the format work well for you?</a:t>
            </a:r>
            <a:endParaRPr lang="en-US" sz="1800" dirty="0">
              <a:latin typeface="Arial" pitchFamily="34" charset="0"/>
              <a:cs typeface="Arial" pitchFamily="34" charset="0"/>
            </a:endParaRPr>
          </a:p>
        </p:txBody>
      </p:sp>
    </p:spTree>
    <p:extLst>
      <p:ext uri="{BB962C8B-B14F-4D97-AF65-F5344CB8AC3E}">
        <p14:creationId xmlns:p14="http://schemas.microsoft.com/office/powerpoint/2010/main" val="14276520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834465"/>
            <a:ext cx="8763000" cy="918135"/>
          </a:xfrm>
        </p:spPr>
        <p:txBody>
          <a:bodyPr>
            <a:normAutofit fontScale="90000"/>
          </a:bodyPr>
          <a:lstStyle/>
          <a:p>
            <a:r>
              <a:rPr lang="en-US" b="1" dirty="0" smtClean="0">
                <a:solidFill>
                  <a:schemeClr val="accent1">
                    <a:lumMod val="75000"/>
                  </a:schemeClr>
                </a:solidFill>
                <a:latin typeface="Gill Sans MT" pitchFamily="34" charset="0"/>
              </a:rPr>
              <a:t>Overview of Educational Programs</a:t>
            </a:r>
            <a:endParaRPr lang="en-US" b="1" dirty="0">
              <a:solidFill>
                <a:schemeClr val="accent1">
                  <a:lumMod val="75000"/>
                </a:schemeClr>
              </a:solidFill>
              <a:latin typeface="Gill Sans MT" pitchFamily="34" charset="0"/>
            </a:endParaRPr>
          </a:p>
        </p:txBody>
      </p:sp>
      <p:pic>
        <p:nvPicPr>
          <p:cNvPr id="1027" name="Picture 3" descr="H:\Mallory Information\EducationalPrograms_Head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599" y="-50800"/>
            <a:ext cx="9321799" cy="93606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44500" y="1676400"/>
            <a:ext cx="3898900" cy="523220"/>
          </a:xfrm>
          <a:prstGeom prst="rect">
            <a:avLst/>
          </a:prstGeom>
          <a:noFill/>
        </p:spPr>
        <p:txBody>
          <a:bodyPr wrap="square" rtlCol="0">
            <a:spAutoFit/>
          </a:bodyPr>
          <a:lstStyle/>
          <a:p>
            <a:r>
              <a:rPr lang="en-US" sz="2800" b="1" dirty="0" smtClean="0">
                <a:solidFill>
                  <a:schemeClr val="accent1">
                    <a:lumMod val="75000"/>
                  </a:schemeClr>
                </a:solidFill>
              </a:rPr>
              <a:t>Home Instruction</a:t>
            </a:r>
            <a:endParaRPr lang="en-US" sz="2800" b="1" dirty="0">
              <a:solidFill>
                <a:schemeClr val="accent1">
                  <a:lumMod val="75000"/>
                </a:schemeClr>
              </a:solidFill>
            </a:endParaRPr>
          </a:p>
        </p:txBody>
      </p:sp>
      <p:sp>
        <p:nvSpPr>
          <p:cNvPr id="7" name="Subtitle 2"/>
          <p:cNvSpPr txBox="1">
            <a:spLocks/>
          </p:cNvSpPr>
          <p:nvPr/>
        </p:nvSpPr>
        <p:spPr>
          <a:xfrm>
            <a:off x="444500" y="2254478"/>
            <a:ext cx="3898900" cy="437492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200" dirty="0"/>
              <a:t>School districts have to monitor the home instruction of students in their district. </a:t>
            </a:r>
            <a:r>
              <a:rPr lang="en-US" sz="1200" dirty="0" smtClean="0"/>
              <a:t>The </a:t>
            </a:r>
            <a:r>
              <a:rPr lang="en-US" sz="1200" dirty="0"/>
              <a:t>burden to </a:t>
            </a:r>
            <a:r>
              <a:rPr lang="en-US" sz="1200" dirty="0" smtClean="0"/>
              <a:t>ensure </a:t>
            </a:r>
            <a:r>
              <a:rPr lang="en-US" sz="1200" dirty="0"/>
              <a:t>that progress is being made, adhered to regulations and regents are being fulfilled </a:t>
            </a:r>
            <a:r>
              <a:rPr lang="en-US" sz="1200" dirty="0" smtClean="0"/>
              <a:t>is considerable. </a:t>
            </a:r>
            <a:r>
              <a:rPr lang="en-US" sz="1200" dirty="0"/>
              <a:t>OCM BOCES is pleased to be able to help districts attend to the details as described in CR.100.10</a:t>
            </a:r>
            <a:r>
              <a:rPr lang="en-US" sz="1200" dirty="0" smtClean="0"/>
              <a:t>.</a:t>
            </a:r>
          </a:p>
          <a:p>
            <a:pPr algn="l"/>
            <a:endParaRPr lang="en-US" sz="800" dirty="0"/>
          </a:p>
          <a:p>
            <a:pPr algn="l"/>
            <a:r>
              <a:rPr lang="en-US" sz="1200" dirty="0"/>
              <a:t> For districts that participate in this service, BOCES will:</a:t>
            </a:r>
          </a:p>
          <a:p>
            <a:pPr marL="171450" indent="-171450" algn="l">
              <a:spcBef>
                <a:spcPts val="0"/>
              </a:spcBef>
              <a:buFont typeface="Courier New" pitchFamily="49" charset="0"/>
              <a:buChar char="o"/>
            </a:pPr>
            <a:r>
              <a:rPr lang="en-US" sz="1200" dirty="0" smtClean="0"/>
              <a:t>Provide </a:t>
            </a:r>
            <a:r>
              <a:rPr lang="en-US" sz="1200" dirty="0"/>
              <a:t>Quarterly reports to the district regarding student documentation, IHIP information</a:t>
            </a:r>
            <a:r>
              <a:rPr lang="en-US" sz="1200" dirty="0" smtClean="0"/>
              <a:t>, student </a:t>
            </a:r>
            <a:r>
              <a:rPr lang="en-US" sz="1200" dirty="0"/>
              <a:t>progress, and curricula being used.</a:t>
            </a:r>
          </a:p>
          <a:p>
            <a:pPr marL="171450" indent="-171450" algn="l">
              <a:spcBef>
                <a:spcPts val="0"/>
              </a:spcBef>
              <a:buFont typeface="Courier New" pitchFamily="49" charset="0"/>
              <a:buChar char="o"/>
            </a:pPr>
            <a:r>
              <a:rPr lang="en-US" sz="1200" dirty="0" smtClean="0"/>
              <a:t>Monitor </a:t>
            </a:r>
            <a:r>
              <a:rPr lang="en-US" sz="1200" dirty="0"/>
              <a:t>student progress monthly.</a:t>
            </a:r>
          </a:p>
          <a:p>
            <a:pPr marL="171450" indent="-171450" algn="l">
              <a:spcBef>
                <a:spcPts val="0"/>
              </a:spcBef>
              <a:buFont typeface="Courier New" pitchFamily="49" charset="0"/>
              <a:buChar char="o"/>
            </a:pPr>
            <a:r>
              <a:rPr lang="en-US" sz="1200" dirty="0" smtClean="0"/>
              <a:t>Provide </a:t>
            </a:r>
            <a:r>
              <a:rPr lang="en-US" sz="1200" dirty="0"/>
              <a:t>a Summary Report of students at the end of the year when all student material </a:t>
            </a:r>
            <a:r>
              <a:rPr lang="en-US" sz="1200" dirty="0" smtClean="0"/>
              <a:t>is returned </a:t>
            </a:r>
            <a:r>
              <a:rPr lang="en-US" sz="1200" dirty="0"/>
              <a:t>to the district from the year.</a:t>
            </a:r>
          </a:p>
          <a:p>
            <a:pPr marL="171450" indent="-171450" algn="l">
              <a:spcBef>
                <a:spcPts val="0"/>
              </a:spcBef>
              <a:buFont typeface="Courier New" pitchFamily="49" charset="0"/>
              <a:buChar char="o"/>
            </a:pPr>
            <a:r>
              <a:rPr lang="en-US" sz="1200" dirty="0" smtClean="0"/>
              <a:t>Provide </a:t>
            </a:r>
            <a:r>
              <a:rPr lang="en-US" sz="1200" dirty="0"/>
              <a:t>a letter of equivalency for higher education</a:t>
            </a:r>
          </a:p>
          <a:p>
            <a:pPr marL="171450" indent="-171450" algn="l">
              <a:spcBef>
                <a:spcPts val="0"/>
              </a:spcBef>
              <a:buFont typeface="Courier New" pitchFamily="49" charset="0"/>
              <a:buChar char="o"/>
            </a:pPr>
            <a:r>
              <a:rPr lang="en-US" sz="1200" dirty="0" smtClean="0"/>
              <a:t>Follow </a:t>
            </a:r>
            <a:r>
              <a:rPr lang="en-US" sz="1200" dirty="0"/>
              <a:t>all Federal and State </a:t>
            </a:r>
            <a:r>
              <a:rPr lang="en-US" sz="1200" dirty="0" smtClean="0"/>
              <a:t>regulations</a:t>
            </a:r>
          </a:p>
          <a:p>
            <a:pPr algn="l">
              <a:spcBef>
                <a:spcPts val="0"/>
              </a:spcBef>
            </a:pPr>
            <a:endParaRPr lang="en-US" sz="800" dirty="0"/>
          </a:p>
          <a:p>
            <a:pPr algn="l"/>
            <a:r>
              <a:rPr lang="en-US" sz="1200" dirty="0"/>
              <a:t> The Home Instruction service takes care of all the </a:t>
            </a:r>
            <a:r>
              <a:rPr lang="en-US" sz="1200" dirty="0" smtClean="0"/>
              <a:t>compliance </a:t>
            </a:r>
            <a:r>
              <a:rPr lang="en-US" sz="1200" dirty="0"/>
              <a:t>and monitoring requirements, so districts do not have to divert limited resources to this function. The service provides a consistent level of expertise on which districts can rely</a:t>
            </a:r>
            <a:r>
              <a:rPr lang="en-US" sz="1200" dirty="0" smtClean="0"/>
              <a:t>.</a:t>
            </a:r>
            <a:endParaRPr lang="en-US" sz="1200" dirty="0"/>
          </a:p>
          <a:p>
            <a:pPr algn="l"/>
            <a:endParaRPr lang="en-US" sz="1200" dirty="0"/>
          </a:p>
          <a:p>
            <a:pPr algn="l"/>
            <a:r>
              <a:rPr lang="en-US" sz="1200" dirty="0">
                <a:latin typeface="Arial" pitchFamily="34" charset="0"/>
                <a:cs typeface="Arial" pitchFamily="34" charset="0"/>
              </a:rPr>
              <a:t> </a:t>
            </a:r>
          </a:p>
        </p:txBody>
      </p:sp>
      <p:sp>
        <p:nvSpPr>
          <p:cNvPr id="8" name="TextBox 7"/>
          <p:cNvSpPr txBox="1"/>
          <p:nvPr/>
        </p:nvSpPr>
        <p:spPr>
          <a:xfrm>
            <a:off x="4876800" y="1676400"/>
            <a:ext cx="3771900" cy="523220"/>
          </a:xfrm>
          <a:prstGeom prst="rect">
            <a:avLst/>
          </a:prstGeom>
          <a:noFill/>
        </p:spPr>
        <p:txBody>
          <a:bodyPr wrap="square" rtlCol="0">
            <a:spAutoFit/>
          </a:bodyPr>
          <a:lstStyle/>
          <a:p>
            <a:r>
              <a:rPr lang="en-US" sz="2800" b="1" dirty="0" smtClean="0">
                <a:solidFill>
                  <a:schemeClr val="accent1">
                    <a:lumMod val="75000"/>
                  </a:schemeClr>
                </a:solidFill>
              </a:rPr>
              <a:t>Grant Writing Service</a:t>
            </a:r>
            <a:endParaRPr lang="en-US" sz="2800" b="1" dirty="0">
              <a:solidFill>
                <a:schemeClr val="accent1">
                  <a:lumMod val="75000"/>
                </a:schemeClr>
              </a:solidFill>
            </a:endParaRPr>
          </a:p>
        </p:txBody>
      </p:sp>
      <p:sp>
        <p:nvSpPr>
          <p:cNvPr id="9" name="Subtitle 2"/>
          <p:cNvSpPr txBox="1">
            <a:spLocks/>
          </p:cNvSpPr>
          <p:nvPr/>
        </p:nvSpPr>
        <p:spPr>
          <a:xfrm>
            <a:off x="4876800" y="2254478"/>
            <a:ext cx="3771900" cy="422252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200" dirty="0">
                <a:latin typeface="Arial" pitchFamily="34" charset="0"/>
                <a:cs typeface="Arial" pitchFamily="34" charset="0"/>
              </a:rPr>
              <a:t>School districts continue to face hard budget decisions that affect programs for students and challenges with staff to student ratios. Districts are looking for alternate ways to help support the programs they value for their students. There are many grants, federal and state, as well as agency grants, that are available to districts. OCM BOCES understands districts need help to identify grant opportunities they would potentially qualify for and help with cutting time out of the already packed schedules for writing the grants. Our staff is dedicated to supporting our component districts in finding much needed funding opportunities. We have developed four service levels to meet the needs of our districts. This is a BOCES </a:t>
            </a:r>
            <a:r>
              <a:rPr lang="en-US" sz="1200" dirty="0">
                <a:latin typeface="Arial" pitchFamily="34" charset="0"/>
                <a:cs typeface="Arial" pitchFamily="34" charset="0"/>
              </a:rPr>
              <a:t>aidable</a:t>
            </a:r>
            <a:r>
              <a:rPr lang="en-US" sz="1200" dirty="0">
                <a:latin typeface="Arial" pitchFamily="34" charset="0"/>
                <a:cs typeface="Arial" pitchFamily="34" charset="0"/>
              </a:rPr>
              <a:t> service.</a:t>
            </a:r>
          </a:p>
          <a:p>
            <a:pPr algn="l"/>
            <a:r>
              <a:rPr lang="en-US" sz="1200" dirty="0">
                <a:latin typeface="Arial" pitchFamily="34" charset="0"/>
                <a:cs typeface="Arial" pitchFamily="34" charset="0"/>
              </a:rPr>
              <a:t> </a:t>
            </a:r>
          </a:p>
        </p:txBody>
      </p:sp>
    </p:spTree>
    <p:extLst>
      <p:ext uri="{BB962C8B-B14F-4D97-AF65-F5344CB8AC3E}">
        <p14:creationId xmlns:p14="http://schemas.microsoft.com/office/powerpoint/2010/main" val="15192330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834465"/>
            <a:ext cx="8763000" cy="918135"/>
          </a:xfrm>
        </p:spPr>
        <p:txBody>
          <a:bodyPr>
            <a:normAutofit fontScale="90000"/>
          </a:bodyPr>
          <a:lstStyle/>
          <a:p>
            <a:r>
              <a:rPr lang="en-US" b="1" dirty="0" smtClean="0">
                <a:solidFill>
                  <a:schemeClr val="accent1">
                    <a:lumMod val="75000"/>
                  </a:schemeClr>
                </a:solidFill>
                <a:latin typeface="Gill Sans MT" pitchFamily="34" charset="0"/>
              </a:rPr>
              <a:t>Overview of Educational Programs</a:t>
            </a:r>
            <a:endParaRPr lang="en-US" b="1" dirty="0">
              <a:solidFill>
                <a:schemeClr val="accent1">
                  <a:lumMod val="75000"/>
                </a:schemeClr>
              </a:solidFill>
              <a:latin typeface="Gill Sans MT" pitchFamily="34" charset="0"/>
            </a:endParaRPr>
          </a:p>
        </p:txBody>
      </p:sp>
      <p:pic>
        <p:nvPicPr>
          <p:cNvPr id="1027" name="Picture 3" descr="H:\Mallory Information\EducationalPrograms_Head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599" y="-50800"/>
            <a:ext cx="9321799" cy="93606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44500" y="1676400"/>
            <a:ext cx="3898900" cy="523220"/>
          </a:xfrm>
          <a:prstGeom prst="rect">
            <a:avLst/>
          </a:prstGeom>
          <a:noFill/>
        </p:spPr>
        <p:txBody>
          <a:bodyPr wrap="square" rtlCol="0">
            <a:spAutoFit/>
          </a:bodyPr>
          <a:lstStyle/>
          <a:p>
            <a:r>
              <a:rPr lang="en-US" sz="2800" b="1" dirty="0" smtClean="0">
                <a:solidFill>
                  <a:schemeClr val="accent1">
                    <a:lumMod val="75000"/>
                  </a:schemeClr>
                </a:solidFill>
              </a:rPr>
              <a:t>Itinerant Staff Services</a:t>
            </a:r>
            <a:endParaRPr lang="en-US" sz="2800" b="1" dirty="0">
              <a:solidFill>
                <a:schemeClr val="accent1">
                  <a:lumMod val="75000"/>
                </a:schemeClr>
              </a:solidFill>
            </a:endParaRPr>
          </a:p>
        </p:txBody>
      </p:sp>
      <p:sp>
        <p:nvSpPr>
          <p:cNvPr id="7" name="Subtitle 2"/>
          <p:cNvSpPr txBox="1">
            <a:spLocks/>
          </p:cNvSpPr>
          <p:nvPr/>
        </p:nvSpPr>
        <p:spPr>
          <a:xfrm>
            <a:off x="444500" y="2254478"/>
            <a:ext cx="3898900" cy="422252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200" dirty="0">
                <a:latin typeface="Arial" pitchFamily="34" charset="0"/>
                <a:cs typeface="Arial" pitchFamily="34" charset="0"/>
              </a:rPr>
              <a:t>Itinerant staff are professionals who are shared between two or more districts. When multiple school districts have similar needs for part-time instruction, administration, or certain civil services classifications, they may request that OCM BOCES initiate a shared service. BOCES coordinates the recruiting, hiring, budgeting and supervision of the itinerant staff. Itinerant Services cannot be provided for core classroom teachers of English, Math, Science or Social Studies (although remedial or advanced sections in these subjects are approvable).</a:t>
            </a:r>
          </a:p>
          <a:p>
            <a:pPr algn="l"/>
            <a:r>
              <a:rPr lang="en-US" sz="1200" dirty="0">
                <a:latin typeface="Arial" pitchFamily="34" charset="0"/>
                <a:cs typeface="Arial" pitchFamily="34" charset="0"/>
              </a:rPr>
              <a:t>If you have part-time staffing needs please consider contacting the Educational Programs Office or visit our website for more information.</a:t>
            </a:r>
          </a:p>
          <a:p>
            <a:r>
              <a:rPr lang="en-US" sz="1200" dirty="0">
                <a:latin typeface="Arial" pitchFamily="34" charset="0"/>
                <a:cs typeface="Arial" pitchFamily="34" charset="0"/>
              </a:rPr>
              <a:t> </a:t>
            </a:r>
          </a:p>
        </p:txBody>
      </p:sp>
      <p:sp>
        <p:nvSpPr>
          <p:cNvPr id="8" name="TextBox 7"/>
          <p:cNvSpPr txBox="1"/>
          <p:nvPr/>
        </p:nvSpPr>
        <p:spPr>
          <a:xfrm>
            <a:off x="4876800" y="1676400"/>
            <a:ext cx="3771900" cy="523220"/>
          </a:xfrm>
          <a:prstGeom prst="rect">
            <a:avLst/>
          </a:prstGeom>
          <a:noFill/>
        </p:spPr>
        <p:txBody>
          <a:bodyPr wrap="square" rtlCol="0">
            <a:spAutoFit/>
          </a:bodyPr>
          <a:lstStyle/>
          <a:p>
            <a:r>
              <a:rPr lang="en-US" sz="2800" b="1" dirty="0" smtClean="0">
                <a:solidFill>
                  <a:schemeClr val="accent1">
                    <a:lumMod val="75000"/>
                  </a:schemeClr>
                </a:solidFill>
              </a:rPr>
              <a:t>Hospital Based Program</a:t>
            </a:r>
            <a:endParaRPr lang="en-US" sz="2800" b="1" dirty="0">
              <a:solidFill>
                <a:schemeClr val="accent1">
                  <a:lumMod val="75000"/>
                </a:schemeClr>
              </a:solidFill>
            </a:endParaRPr>
          </a:p>
        </p:txBody>
      </p:sp>
      <p:sp>
        <p:nvSpPr>
          <p:cNvPr id="9" name="Subtitle 2"/>
          <p:cNvSpPr txBox="1">
            <a:spLocks/>
          </p:cNvSpPr>
          <p:nvPr/>
        </p:nvSpPr>
        <p:spPr>
          <a:xfrm>
            <a:off x="4876800" y="2254478"/>
            <a:ext cx="3771900" cy="201272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200" dirty="0">
                <a:latin typeface="Arial" pitchFamily="34" charset="0"/>
                <a:cs typeface="Arial" pitchFamily="34" charset="0"/>
              </a:rPr>
              <a:t>Students who are hospitalized for an extended period of time can receive instruction from a BOCES teacher who serves the Upstate Golisano Children’s Hospital in Syracuse. Contacts are made with each student’s school district so instruction can be integrated as closely as possibly with the student’s normal programming. Students in grades K-6 are eligible for 5 hours of instruction per week. Students in grades 7-12 are eligible </a:t>
            </a:r>
            <a:r>
              <a:rPr lang="en-US" sz="1200" dirty="0" smtClean="0">
                <a:latin typeface="Arial" pitchFamily="34" charset="0"/>
                <a:cs typeface="Arial" pitchFamily="34" charset="0"/>
              </a:rPr>
              <a:t>for </a:t>
            </a:r>
            <a:r>
              <a:rPr lang="en-US" sz="1200" dirty="0">
                <a:latin typeface="Arial" pitchFamily="34" charset="0"/>
                <a:cs typeface="Arial" pitchFamily="34" charset="0"/>
              </a:rPr>
              <a:t>10 hours of instruction per week.</a:t>
            </a:r>
          </a:p>
          <a:p>
            <a:r>
              <a:rPr lang="en-US" sz="1200" dirty="0"/>
              <a:t> </a:t>
            </a:r>
          </a:p>
        </p:txBody>
      </p:sp>
      <p:sp>
        <p:nvSpPr>
          <p:cNvPr id="10" name="TextBox 9"/>
          <p:cNvSpPr txBox="1"/>
          <p:nvPr/>
        </p:nvSpPr>
        <p:spPr>
          <a:xfrm>
            <a:off x="4876800" y="4159478"/>
            <a:ext cx="3771900" cy="523220"/>
          </a:xfrm>
          <a:prstGeom prst="rect">
            <a:avLst/>
          </a:prstGeom>
          <a:noFill/>
        </p:spPr>
        <p:txBody>
          <a:bodyPr wrap="square" rtlCol="0">
            <a:spAutoFit/>
          </a:bodyPr>
          <a:lstStyle/>
          <a:p>
            <a:r>
              <a:rPr lang="en-US" sz="2800" b="1" dirty="0" smtClean="0">
                <a:solidFill>
                  <a:schemeClr val="accent1">
                    <a:lumMod val="75000"/>
                  </a:schemeClr>
                </a:solidFill>
              </a:rPr>
              <a:t>Academic Decathlon</a:t>
            </a:r>
            <a:endParaRPr lang="en-US" sz="2800" b="1" dirty="0">
              <a:solidFill>
                <a:schemeClr val="accent1">
                  <a:lumMod val="75000"/>
                </a:schemeClr>
              </a:solidFill>
            </a:endParaRPr>
          </a:p>
        </p:txBody>
      </p:sp>
      <p:sp>
        <p:nvSpPr>
          <p:cNvPr id="11" name="Subtitle 2"/>
          <p:cNvSpPr txBox="1">
            <a:spLocks/>
          </p:cNvSpPr>
          <p:nvPr/>
        </p:nvSpPr>
        <p:spPr>
          <a:xfrm>
            <a:off x="4876800" y="4616678"/>
            <a:ext cx="3771900" cy="201272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200" dirty="0">
                <a:latin typeface="Arial" pitchFamily="34" charset="0"/>
                <a:cs typeface="Arial" pitchFamily="34" charset="0"/>
              </a:rPr>
              <a:t>The Academic Decathlon is an academic competition among high schools in Section III and throughout the state. Teams from each participating high school are made up of 3 A students, 3 B students and 3 C or below students. </a:t>
            </a:r>
          </a:p>
          <a:p>
            <a:pPr algn="l"/>
            <a:r>
              <a:rPr lang="en-US" sz="1200" dirty="0">
                <a:latin typeface="Arial" pitchFamily="34" charset="0"/>
                <a:cs typeface="Arial" pitchFamily="34" charset="0"/>
              </a:rPr>
              <a:t>A local competition is held in January. The top two winning schools from the local competition advance to the state competition in March where they vie for the right to represent New York State at the national level.</a:t>
            </a:r>
          </a:p>
          <a:p>
            <a:pPr algn="l"/>
            <a:r>
              <a:rPr lang="en-US" sz="1200" dirty="0">
                <a:latin typeface="Arial" pitchFamily="34" charset="0"/>
                <a:cs typeface="Arial" pitchFamily="34" charset="0"/>
              </a:rPr>
              <a:t> </a:t>
            </a:r>
          </a:p>
        </p:txBody>
      </p:sp>
    </p:spTree>
    <p:extLst>
      <p:ext uri="{BB962C8B-B14F-4D97-AF65-F5344CB8AC3E}">
        <p14:creationId xmlns:p14="http://schemas.microsoft.com/office/powerpoint/2010/main" val="13767078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100" y="1143000"/>
            <a:ext cx="7772400" cy="918135"/>
          </a:xfrm>
        </p:spPr>
        <p:txBody>
          <a:bodyPr/>
          <a:lstStyle/>
          <a:p>
            <a:r>
              <a:rPr lang="en-US" b="1" dirty="0" smtClean="0">
                <a:solidFill>
                  <a:schemeClr val="accent1">
                    <a:lumMod val="75000"/>
                  </a:schemeClr>
                </a:solidFill>
                <a:latin typeface="Gill Sans MT" pitchFamily="34" charset="0"/>
              </a:rPr>
              <a:t>Regional Summer School</a:t>
            </a:r>
            <a:endParaRPr lang="en-US" b="1" dirty="0">
              <a:solidFill>
                <a:schemeClr val="accent1">
                  <a:lumMod val="75000"/>
                </a:schemeClr>
              </a:solidFill>
              <a:latin typeface="Gill Sans MT" pitchFamily="34" charset="0"/>
            </a:endParaRPr>
          </a:p>
        </p:txBody>
      </p:sp>
      <p:sp>
        <p:nvSpPr>
          <p:cNvPr id="3" name="Subtitle 2"/>
          <p:cNvSpPr>
            <a:spLocks noGrp="1"/>
          </p:cNvSpPr>
          <p:nvPr>
            <p:ph type="subTitle" idx="1"/>
          </p:nvPr>
        </p:nvSpPr>
        <p:spPr>
          <a:xfrm>
            <a:off x="444500" y="2133600"/>
            <a:ext cx="8229600" cy="2743200"/>
          </a:xfrm>
        </p:spPr>
        <p:txBody>
          <a:bodyPr>
            <a:normAutofit fontScale="47500" lnSpcReduction="20000"/>
          </a:bodyPr>
          <a:lstStyle/>
          <a:p>
            <a:pPr>
              <a:lnSpc>
                <a:spcPct val="120000"/>
              </a:lnSpc>
            </a:pPr>
            <a:r>
              <a:rPr lang="en-US" b="1" dirty="0">
                <a:latin typeface="Arial" pitchFamily="34" charset="0"/>
                <a:cs typeface="Arial" pitchFamily="34" charset="0"/>
              </a:rPr>
              <a:t>Our primary mission is to provide credit recovery opportunities to give students second chances to demonstrate learning. Additionally, we provide some opportunities for the earning of initial credit. All course work will be aligned with the New York State Learning Standards and the Common </a:t>
            </a:r>
            <a:r>
              <a:rPr lang="en-US" b="1" dirty="0" smtClean="0">
                <a:latin typeface="Arial" pitchFamily="34" charset="0"/>
                <a:cs typeface="Arial" pitchFamily="34" charset="0"/>
              </a:rPr>
              <a:t>CORE </a:t>
            </a:r>
            <a:r>
              <a:rPr lang="en-US" b="1" dirty="0">
                <a:latin typeface="Arial" pitchFamily="34" charset="0"/>
                <a:cs typeface="Arial" pitchFamily="34" charset="0"/>
              </a:rPr>
              <a:t>Learning Standards. We are dedicated to collaboration with all participating component districts in order to provide a high quality learning experience for students</a:t>
            </a:r>
            <a:r>
              <a:rPr lang="en-US" b="1" dirty="0" smtClean="0">
                <a:latin typeface="Arial" pitchFamily="34" charset="0"/>
                <a:cs typeface="Arial" pitchFamily="34" charset="0"/>
              </a:rPr>
              <a:t>.</a:t>
            </a:r>
          </a:p>
          <a:p>
            <a:pPr>
              <a:lnSpc>
                <a:spcPct val="120000"/>
              </a:lnSpc>
            </a:pPr>
            <a:endParaRPr lang="en-US" b="1" dirty="0">
              <a:latin typeface="Arial" pitchFamily="34" charset="0"/>
              <a:cs typeface="Arial" pitchFamily="34" charset="0"/>
            </a:endParaRPr>
          </a:p>
          <a:p>
            <a:pPr>
              <a:lnSpc>
                <a:spcPct val="120000"/>
              </a:lnSpc>
            </a:pPr>
            <a:r>
              <a:rPr lang="en-US" b="1" dirty="0" smtClean="0">
                <a:latin typeface="Arial" pitchFamily="34" charset="0"/>
                <a:cs typeface="Arial" pitchFamily="34" charset="0"/>
              </a:rPr>
              <a:t>In </a:t>
            </a:r>
            <a:r>
              <a:rPr lang="en-US" b="1" dirty="0">
                <a:latin typeface="Arial" pitchFamily="34" charset="0"/>
                <a:cs typeface="Arial" pitchFamily="34" charset="0"/>
              </a:rPr>
              <a:t>addition, students also have the opportunity to register to take the Regents exam in August without registering for a course.</a:t>
            </a:r>
          </a:p>
          <a:p>
            <a:r>
              <a:rPr lang="en-US" dirty="0">
                <a:latin typeface="Arial" pitchFamily="34" charset="0"/>
                <a:cs typeface="Arial" pitchFamily="34" charset="0"/>
              </a:rPr>
              <a:t> </a:t>
            </a:r>
          </a:p>
          <a:p>
            <a:pPr algn="l"/>
            <a:endParaRPr lang="en-US" dirty="0">
              <a:latin typeface="Arial" pitchFamily="34" charset="0"/>
              <a:cs typeface="Arial" pitchFamily="34" charset="0"/>
            </a:endParaRPr>
          </a:p>
        </p:txBody>
      </p:sp>
      <p:pic>
        <p:nvPicPr>
          <p:cNvPr id="1027" name="Picture 3" descr="H:\Mallory Information\EducationalPrograms_Head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599" y="-50800"/>
            <a:ext cx="9321799" cy="9360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06400" y="4459068"/>
            <a:ext cx="8305800" cy="646331"/>
          </a:xfrm>
          <a:prstGeom prst="rect">
            <a:avLst/>
          </a:prstGeom>
          <a:noFill/>
        </p:spPr>
        <p:txBody>
          <a:bodyPr wrap="square" rtlCol="0">
            <a:spAutoFit/>
          </a:bodyPr>
          <a:lstStyle/>
          <a:p>
            <a:r>
              <a:rPr lang="en-US" dirty="0" smtClean="0">
                <a:latin typeface="Arial" pitchFamily="34" charset="0"/>
                <a:cs typeface="Arial" pitchFamily="34" charset="0"/>
              </a:rPr>
              <a:t>In order to maintain the integrity of OCM BOCES Regional Summer School some modifications are necessary.</a:t>
            </a:r>
            <a:endParaRPr lang="en-US" dirty="0">
              <a:latin typeface="Arial" pitchFamily="34" charset="0"/>
              <a:cs typeface="Arial" pitchFamily="34" charset="0"/>
            </a:endParaRPr>
          </a:p>
        </p:txBody>
      </p:sp>
      <p:sp>
        <p:nvSpPr>
          <p:cNvPr id="6" name="TextBox 5"/>
          <p:cNvSpPr txBox="1"/>
          <p:nvPr/>
        </p:nvSpPr>
        <p:spPr>
          <a:xfrm>
            <a:off x="406400" y="5377596"/>
            <a:ext cx="8305800" cy="369332"/>
          </a:xfrm>
          <a:prstGeom prst="rect">
            <a:avLst/>
          </a:prstGeom>
          <a:noFill/>
        </p:spPr>
        <p:txBody>
          <a:bodyPr wrap="square" rtlCol="0">
            <a:spAutoFit/>
          </a:bodyPr>
          <a:lstStyle/>
          <a:p>
            <a:r>
              <a:rPr lang="en-US" dirty="0" smtClean="0">
                <a:latin typeface="Arial" pitchFamily="34" charset="0"/>
                <a:cs typeface="Arial" pitchFamily="34" charset="0"/>
              </a:rPr>
              <a:t>We need and want your input as we analyze and change our program.</a:t>
            </a:r>
            <a:endParaRPr lang="en-US" dirty="0">
              <a:latin typeface="Arial" pitchFamily="34" charset="0"/>
              <a:cs typeface="Arial" pitchFamily="34" charset="0"/>
            </a:endParaRPr>
          </a:p>
        </p:txBody>
      </p:sp>
    </p:spTree>
    <p:extLst>
      <p:ext uri="{BB962C8B-B14F-4D97-AF65-F5344CB8AC3E}">
        <p14:creationId xmlns:p14="http://schemas.microsoft.com/office/powerpoint/2010/main" val="2801817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100" y="834465"/>
            <a:ext cx="7772400" cy="918135"/>
          </a:xfrm>
        </p:spPr>
        <p:txBody>
          <a:bodyPr/>
          <a:lstStyle/>
          <a:p>
            <a:r>
              <a:rPr lang="en-US" b="1" dirty="0" smtClean="0">
                <a:solidFill>
                  <a:schemeClr val="accent1">
                    <a:lumMod val="75000"/>
                  </a:schemeClr>
                </a:solidFill>
                <a:latin typeface="Gill Sans MT" pitchFamily="34" charset="0"/>
              </a:rPr>
              <a:t>Regional Summer School</a:t>
            </a:r>
            <a:endParaRPr lang="en-US" b="1" dirty="0">
              <a:solidFill>
                <a:schemeClr val="accent1">
                  <a:lumMod val="75000"/>
                </a:schemeClr>
              </a:solidFill>
              <a:latin typeface="Gill Sans MT" pitchFamily="34" charset="0"/>
            </a:endParaRPr>
          </a:p>
        </p:txBody>
      </p:sp>
      <p:pic>
        <p:nvPicPr>
          <p:cNvPr id="1027" name="Picture 3" descr="H:\Mallory Information\EducationalPrograms_Head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599" y="-50800"/>
            <a:ext cx="9321799" cy="93606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282700" y="1610380"/>
            <a:ext cx="6553200" cy="523220"/>
          </a:xfrm>
          <a:prstGeom prst="rect">
            <a:avLst/>
          </a:prstGeom>
          <a:noFill/>
        </p:spPr>
        <p:txBody>
          <a:bodyPr wrap="square" rtlCol="0">
            <a:spAutoFit/>
          </a:bodyPr>
          <a:lstStyle/>
          <a:p>
            <a:pPr algn="ctr"/>
            <a:r>
              <a:rPr lang="en-US" sz="2800" b="1" dirty="0" smtClean="0">
                <a:solidFill>
                  <a:schemeClr val="accent1">
                    <a:lumMod val="75000"/>
                  </a:schemeClr>
                </a:solidFill>
              </a:rPr>
              <a:t>Program Components Under Review:</a:t>
            </a:r>
            <a:endParaRPr lang="en-US" sz="2800" b="1" dirty="0">
              <a:solidFill>
                <a:schemeClr val="accent1">
                  <a:lumMod val="75000"/>
                </a:schemeClr>
              </a:solidFill>
            </a:endParaRPr>
          </a:p>
        </p:txBody>
      </p:sp>
      <p:sp>
        <p:nvSpPr>
          <p:cNvPr id="8" name="Subtitle 2"/>
          <p:cNvSpPr txBox="1">
            <a:spLocks/>
          </p:cNvSpPr>
          <p:nvPr/>
        </p:nvSpPr>
        <p:spPr>
          <a:xfrm>
            <a:off x="444500" y="2406878"/>
            <a:ext cx="8318500" cy="399392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buFont typeface="+mj-lt"/>
              <a:buAutoNum type="arabicPeriod"/>
            </a:pPr>
            <a:r>
              <a:rPr lang="en-US" sz="2400" dirty="0" smtClean="0"/>
              <a:t>Grading Policy with an Appeal Process</a:t>
            </a:r>
          </a:p>
          <a:p>
            <a:pPr marL="342900" indent="-342900">
              <a:buFont typeface="+mj-lt"/>
              <a:buAutoNum type="arabicPeriod"/>
            </a:pPr>
            <a:r>
              <a:rPr lang="en-US" sz="2400" dirty="0" smtClean="0"/>
              <a:t>Attendance Policy</a:t>
            </a:r>
          </a:p>
          <a:p>
            <a:pPr marL="342900" indent="-342900">
              <a:buFont typeface="+mj-lt"/>
              <a:buAutoNum type="arabicPeriod"/>
            </a:pPr>
            <a:r>
              <a:rPr lang="en-US" sz="2400" dirty="0" smtClean="0"/>
              <a:t>Course Offerings</a:t>
            </a:r>
          </a:p>
          <a:p>
            <a:pPr marL="342900" indent="-342900">
              <a:buFont typeface="+mj-lt"/>
              <a:buAutoNum type="arabicPeriod"/>
            </a:pPr>
            <a:r>
              <a:rPr lang="en-US" sz="2400" dirty="0" smtClean="0"/>
              <a:t>Testing Center, ELL Program, NovaNet</a:t>
            </a:r>
          </a:p>
          <a:p>
            <a:pPr marL="342900" indent="-342900">
              <a:buFont typeface="+mj-lt"/>
              <a:buAutoNum type="arabicPeriod"/>
            </a:pPr>
            <a:r>
              <a:rPr lang="en-US" sz="2400" dirty="0"/>
              <a:t>Exam Only Program as per Handbook for Summer School Administrators and Principals</a:t>
            </a:r>
          </a:p>
          <a:p>
            <a:endParaRPr lang="en-US" sz="2400" dirty="0" smtClean="0"/>
          </a:p>
          <a:p>
            <a:pPr marL="342900" indent="-342900">
              <a:buFont typeface="+mj-lt"/>
              <a:buAutoNum type="arabicPeriod"/>
            </a:pPr>
            <a:endParaRPr lang="en-US" sz="2400" dirty="0" smtClean="0"/>
          </a:p>
        </p:txBody>
      </p:sp>
    </p:spTree>
    <p:extLst>
      <p:ext uri="{BB962C8B-B14F-4D97-AF65-F5344CB8AC3E}">
        <p14:creationId xmlns:p14="http://schemas.microsoft.com/office/powerpoint/2010/main" val="10211620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100" y="834465"/>
            <a:ext cx="7772400" cy="918135"/>
          </a:xfrm>
        </p:spPr>
        <p:txBody>
          <a:bodyPr/>
          <a:lstStyle/>
          <a:p>
            <a:r>
              <a:rPr lang="en-US" b="1" dirty="0" smtClean="0">
                <a:solidFill>
                  <a:schemeClr val="accent1">
                    <a:lumMod val="75000"/>
                  </a:schemeClr>
                </a:solidFill>
                <a:latin typeface="Gill Sans MT" pitchFamily="34" charset="0"/>
              </a:rPr>
              <a:t>Regional Summer School</a:t>
            </a:r>
            <a:endParaRPr lang="en-US" b="1" dirty="0">
              <a:solidFill>
                <a:schemeClr val="accent1">
                  <a:lumMod val="75000"/>
                </a:schemeClr>
              </a:solidFill>
              <a:latin typeface="Gill Sans MT" pitchFamily="34" charset="0"/>
            </a:endParaRPr>
          </a:p>
        </p:txBody>
      </p:sp>
      <p:sp>
        <p:nvSpPr>
          <p:cNvPr id="3" name="Subtitle 2"/>
          <p:cNvSpPr>
            <a:spLocks noGrp="1"/>
          </p:cNvSpPr>
          <p:nvPr>
            <p:ph type="subTitle" idx="1"/>
          </p:nvPr>
        </p:nvSpPr>
        <p:spPr>
          <a:xfrm>
            <a:off x="381000" y="2025878"/>
            <a:ext cx="4114800" cy="1860322"/>
          </a:xfrm>
        </p:spPr>
        <p:txBody>
          <a:bodyPr>
            <a:noAutofit/>
          </a:bodyPr>
          <a:lstStyle/>
          <a:p>
            <a:r>
              <a:rPr lang="en-US" sz="2400" dirty="0" smtClean="0"/>
              <a:t>Current grading policy:</a:t>
            </a:r>
          </a:p>
          <a:p>
            <a:r>
              <a:rPr lang="en-US" sz="1700" b="1" dirty="0"/>
              <a:t>Final </a:t>
            </a:r>
            <a:r>
              <a:rPr lang="en-US" sz="1700" b="1" dirty="0" smtClean="0"/>
              <a:t>Average</a:t>
            </a:r>
            <a:r>
              <a:rPr lang="en-US" sz="1700" b="1" dirty="0"/>
              <a:t>=[(MP1x2) + (MP2x2) + FE]/</a:t>
            </a:r>
            <a:r>
              <a:rPr lang="en-US" sz="1700" b="1" dirty="0" smtClean="0"/>
              <a:t>5</a:t>
            </a:r>
            <a:endParaRPr lang="en-US" sz="1700" dirty="0"/>
          </a:p>
          <a:p>
            <a:r>
              <a:rPr lang="en-US" sz="1800" b="1" dirty="0"/>
              <a:t>MP1</a:t>
            </a:r>
            <a:r>
              <a:rPr lang="en-US" sz="1800" dirty="0"/>
              <a:t> = Marking Period 1 </a:t>
            </a:r>
            <a:r>
              <a:rPr lang="en-US" sz="1800" dirty="0" smtClean="0"/>
              <a:t>Grade</a:t>
            </a:r>
          </a:p>
          <a:p>
            <a:r>
              <a:rPr lang="en-US" sz="1800" b="1" dirty="0" smtClean="0"/>
              <a:t>MP2 </a:t>
            </a:r>
            <a:r>
              <a:rPr lang="en-US" sz="1800" dirty="0"/>
              <a:t>= Marking Period 2 </a:t>
            </a:r>
            <a:r>
              <a:rPr lang="en-US" sz="1800" dirty="0" smtClean="0"/>
              <a:t>Grade</a:t>
            </a:r>
          </a:p>
          <a:p>
            <a:r>
              <a:rPr lang="en-US" sz="1800" b="1" dirty="0" smtClean="0"/>
              <a:t>FE</a:t>
            </a:r>
            <a:r>
              <a:rPr lang="en-US" sz="1800" dirty="0" smtClean="0"/>
              <a:t> </a:t>
            </a:r>
            <a:r>
              <a:rPr lang="en-US" sz="1800" dirty="0"/>
              <a:t>= Final Examination </a:t>
            </a:r>
            <a:r>
              <a:rPr lang="en-US" sz="1800" dirty="0" smtClean="0"/>
              <a:t>Grade</a:t>
            </a:r>
            <a:endParaRPr lang="en-US" sz="1800" dirty="0"/>
          </a:p>
        </p:txBody>
      </p:sp>
      <p:pic>
        <p:nvPicPr>
          <p:cNvPr id="1027" name="Picture 3" descr="H:\Mallory Information\EducationalPrograms_Head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599" y="-50800"/>
            <a:ext cx="9321799" cy="93606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282700" y="1502658"/>
            <a:ext cx="6553200" cy="523220"/>
          </a:xfrm>
          <a:prstGeom prst="rect">
            <a:avLst/>
          </a:prstGeom>
          <a:noFill/>
        </p:spPr>
        <p:txBody>
          <a:bodyPr wrap="square" rtlCol="0">
            <a:spAutoFit/>
          </a:bodyPr>
          <a:lstStyle/>
          <a:p>
            <a:pPr algn="ctr"/>
            <a:r>
              <a:rPr lang="en-US" sz="2800" b="1" dirty="0" smtClean="0">
                <a:solidFill>
                  <a:schemeClr val="accent1">
                    <a:lumMod val="75000"/>
                  </a:schemeClr>
                </a:solidFill>
              </a:rPr>
              <a:t>Grading Policy</a:t>
            </a:r>
            <a:endParaRPr lang="en-US" sz="2800" b="1" dirty="0">
              <a:solidFill>
                <a:schemeClr val="accent1">
                  <a:lumMod val="75000"/>
                </a:schemeClr>
              </a:solidFill>
            </a:endParaRPr>
          </a:p>
        </p:txBody>
      </p:sp>
      <p:sp>
        <p:nvSpPr>
          <p:cNvPr id="7" name="Subtitle 2"/>
          <p:cNvSpPr txBox="1">
            <a:spLocks/>
          </p:cNvSpPr>
          <p:nvPr/>
        </p:nvSpPr>
        <p:spPr>
          <a:xfrm>
            <a:off x="4648200" y="2025878"/>
            <a:ext cx="4114800" cy="186032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1700" b="1" dirty="0" smtClean="0"/>
              <a:t>“It is appropriate to factor in the grades from both the summer and the regular school year in determining the final course grade.”</a:t>
            </a:r>
          </a:p>
          <a:p>
            <a:r>
              <a:rPr lang="en-US" sz="1700" b="1" dirty="0" smtClean="0"/>
              <a:t>-</a:t>
            </a:r>
            <a:r>
              <a:rPr lang="en-US" sz="1800" dirty="0" smtClean="0"/>
              <a:t>Handbook for Summer School Administrators and Principals, page 12</a:t>
            </a:r>
          </a:p>
          <a:p>
            <a:endParaRPr lang="en-US" sz="1800" dirty="0"/>
          </a:p>
        </p:txBody>
      </p:sp>
      <p:sp>
        <p:nvSpPr>
          <p:cNvPr id="8" name="Subtitle 2"/>
          <p:cNvSpPr txBox="1">
            <a:spLocks/>
          </p:cNvSpPr>
          <p:nvPr/>
        </p:nvSpPr>
        <p:spPr>
          <a:xfrm>
            <a:off x="444500" y="4267200"/>
            <a:ext cx="8318500" cy="186032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400" dirty="0" smtClean="0"/>
              <a:t>Proposal:</a:t>
            </a:r>
          </a:p>
          <a:p>
            <a:r>
              <a:rPr lang="en-US" sz="1700" b="1" dirty="0" smtClean="0"/>
              <a:t>Create a committee consisting of component district Principals to create a grading policy that Regional Summer School can put in place.</a:t>
            </a:r>
            <a:endParaRPr lang="en-US" sz="1700" dirty="0" smtClean="0"/>
          </a:p>
        </p:txBody>
      </p:sp>
    </p:spTree>
    <p:extLst>
      <p:ext uri="{BB962C8B-B14F-4D97-AF65-F5344CB8AC3E}">
        <p14:creationId xmlns:p14="http://schemas.microsoft.com/office/powerpoint/2010/main" val="1746649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100" y="834465"/>
            <a:ext cx="7772400" cy="918135"/>
          </a:xfrm>
        </p:spPr>
        <p:txBody>
          <a:bodyPr/>
          <a:lstStyle/>
          <a:p>
            <a:r>
              <a:rPr lang="en-US" b="1" dirty="0" smtClean="0">
                <a:solidFill>
                  <a:schemeClr val="accent1">
                    <a:lumMod val="75000"/>
                  </a:schemeClr>
                </a:solidFill>
                <a:latin typeface="Gill Sans MT" pitchFamily="34" charset="0"/>
              </a:rPr>
              <a:t>Regional Summer School</a:t>
            </a:r>
            <a:endParaRPr lang="en-US" b="1" dirty="0">
              <a:solidFill>
                <a:schemeClr val="accent1">
                  <a:lumMod val="75000"/>
                </a:schemeClr>
              </a:solidFill>
              <a:latin typeface="Gill Sans MT" pitchFamily="34" charset="0"/>
            </a:endParaRPr>
          </a:p>
        </p:txBody>
      </p:sp>
      <p:pic>
        <p:nvPicPr>
          <p:cNvPr id="1027" name="Picture 3" descr="H:\Mallory Information\EducationalPrograms_Head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599" y="-50800"/>
            <a:ext cx="9321799" cy="93606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282700" y="1502658"/>
            <a:ext cx="6553200" cy="523220"/>
          </a:xfrm>
          <a:prstGeom prst="rect">
            <a:avLst/>
          </a:prstGeom>
          <a:noFill/>
        </p:spPr>
        <p:txBody>
          <a:bodyPr wrap="square" rtlCol="0">
            <a:spAutoFit/>
          </a:bodyPr>
          <a:lstStyle/>
          <a:p>
            <a:pPr algn="ctr"/>
            <a:r>
              <a:rPr lang="en-US" sz="2800" b="1" dirty="0" smtClean="0">
                <a:solidFill>
                  <a:schemeClr val="accent1">
                    <a:lumMod val="75000"/>
                  </a:schemeClr>
                </a:solidFill>
              </a:rPr>
              <a:t>Attendance Policy</a:t>
            </a:r>
            <a:endParaRPr lang="en-US" sz="2800" b="1" dirty="0">
              <a:solidFill>
                <a:schemeClr val="accent1">
                  <a:lumMod val="75000"/>
                </a:schemeClr>
              </a:solidFill>
            </a:endParaRPr>
          </a:p>
        </p:txBody>
      </p:sp>
      <p:sp>
        <p:nvSpPr>
          <p:cNvPr id="7" name="Subtitle 2"/>
          <p:cNvSpPr txBox="1">
            <a:spLocks/>
          </p:cNvSpPr>
          <p:nvPr/>
        </p:nvSpPr>
        <p:spPr>
          <a:xfrm>
            <a:off x="444500" y="2025878"/>
            <a:ext cx="8470900" cy="437492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1400" dirty="0" smtClean="0">
                <a:latin typeface="Arial" pitchFamily="34" charset="0"/>
                <a:cs typeface="Arial" pitchFamily="34" charset="0"/>
              </a:rPr>
              <a:t>New York State requires that students have a minimum amount of instructional time to be eligible for summer school course credit and Regents exam admission. In addition to the academic requirements, there is a participation grade built into each course this summer to enhance student learning. Because of these requirements and limited time available in the summer school schedule, consistent punctual attendance is essential for each student’s success.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Any student who </a:t>
            </a:r>
            <a:r>
              <a:rPr lang="en-US" sz="1400" b="1" u="sng" dirty="0" smtClean="0">
                <a:latin typeface="Arial" pitchFamily="34" charset="0"/>
                <a:cs typeface="Arial" pitchFamily="34" charset="0"/>
              </a:rPr>
              <a:t>exceeds four (4) absences </a:t>
            </a:r>
            <a:r>
              <a:rPr lang="en-US" sz="1400" dirty="0" smtClean="0">
                <a:latin typeface="Arial" pitchFamily="34" charset="0"/>
                <a:cs typeface="Arial" pitchFamily="34" charset="0"/>
              </a:rPr>
              <a:t>in any </a:t>
            </a:r>
            <a:r>
              <a:rPr lang="en-US" sz="1400" b="1" u="sng" dirty="0" smtClean="0">
                <a:latin typeface="Arial" pitchFamily="34" charset="0"/>
                <a:cs typeface="Arial" pitchFamily="34" charset="0"/>
              </a:rPr>
              <a:t>six week summer school course </a:t>
            </a:r>
            <a:r>
              <a:rPr lang="en-US" sz="1400" dirty="0" smtClean="0">
                <a:latin typeface="Arial" pitchFamily="34" charset="0"/>
                <a:cs typeface="Arial" pitchFamily="34" charset="0"/>
              </a:rPr>
              <a:t>may be in jeopardy of not meeting the minimum instructional time required by the New York State Education Department. This would result in not receiving the summer school course credit.</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Any student who </a:t>
            </a:r>
            <a:r>
              <a:rPr lang="en-US" sz="1400" b="1" u="sng" dirty="0" smtClean="0">
                <a:latin typeface="Arial" pitchFamily="34" charset="0"/>
                <a:cs typeface="Arial" pitchFamily="34" charset="0"/>
              </a:rPr>
              <a:t>exceeds two (2) absences </a:t>
            </a:r>
            <a:r>
              <a:rPr lang="en-US" sz="1400" dirty="0" smtClean="0">
                <a:latin typeface="Arial" pitchFamily="34" charset="0"/>
                <a:cs typeface="Arial" pitchFamily="34" charset="0"/>
              </a:rPr>
              <a:t>in any </a:t>
            </a:r>
            <a:r>
              <a:rPr lang="en-US" sz="1400" b="1" u="sng" dirty="0" smtClean="0">
                <a:latin typeface="Arial" pitchFamily="34" charset="0"/>
                <a:cs typeface="Arial" pitchFamily="34" charset="0"/>
              </a:rPr>
              <a:t>three week summer school course </a:t>
            </a:r>
            <a:r>
              <a:rPr lang="en-US" sz="1400" dirty="0" smtClean="0">
                <a:latin typeface="Arial" pitchFamily="34" charset="0"/>
                <a:cs typeface="Arial" pitchFamily="34" charset="0"/>
              </a:rPr>
              <a:t>may be in jeopardy of not meeting the minimum instructional time required by the New York State Education Department. This would result in not receiving the summer school course credit.</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Any </a:t>
            </a:r>
            <a:r>
              <a:rPr lang="en-US" sz="1400" b="1" u="sng" dirty="0" smtClean="0">
                <a:latin typeface="Arial" pitchFamily="34" charset="0"/>
                <a:cs typeface="Arial" pitchFamily="34" charset="0"/>
              </a:rPr>
              <a:t>tardiness of 15 minutes or greater</a:t>
            </a:r>
            <a:r>
              <a:rPr lang="en-US" sz="1400" dirty="0" smtClean="0">
                <a:latin typeface="Arial" pitchFamily="34" charset="0"/>
                <a:cs typeface="Arial" pitchFamily="34" charset="0"/>
              </a:rPr>
              <a:t>, regardless of the reason, will be tracked. Once </a:t>
            </a:r>
            <a:r>
              <a:rPr lang="en-US" sz="1400" b="1" u="sng" dirty="0" smtClean="0">
                <a:latin typeface="Arial" pitchFamily="34" charset="0"/>
                <a:cs typeface="Arial" pitchFamily="34" charset="0"/>
              </a:rPr>
              <a:t>8 hours</a:t>
            </a:r>
            <a:r>
              <a:rPr lang="en-US" sz="1400" b="1" dirty="0" smtClean="0">
                <a:latin typeface="Arial" pitchFamily="34" charset="0"/>
                <a:cs typeface="Arial" pitchFamily="34" charset="0"/>
              </a:rPr>
              <a:t> </a:t>
            </a:r>
            <a:r>
              <a:rPr lang="en-US" sz="1400" dirty="0" smtClean="0">
                <a:latin typeface="Arial" pitchFamily="34" charset="0"/>
                <a:cs typeface="Arial" pitchFamily="34" charset="0"/>
              </a:rPr>
              <a:t>has been accumulated, it will act as </a:t>
            </a:r>
            <a:r>
              <a:rPr lang="en-US" sz="1400" b="1" u="sng" dirty="0" smtClean="0">
                <a:latin typeface="Arial" pitchFamily="34" charset="0"/>
                <a:cs typeface="Arial" pitchFamily="34" charset="0"/>
              </a:rPr>
              <a:t>4 absences</a:t>
            </a:r>
            <a:r>
              <a:rPr lang="en-US" sz="1400" dirty="0" smtClean="0">
                <a:latin typeface="Arial" pitchFamily="34" charset="0"/>
                <a:cs typeface="Arial" pitchFamily="34" charset="0"/>
              </a:rPr>
              <a:t>. (2 hours = 1 day)</a:t>
            </a:r>
          </a:p>
          <a:p>
            <a:endParaRPr lang="en-US" sz="1400" dirty="0">
              <a:latin typeface="Arial" pitchFamily="34" charset="0"/>
              <a:cs typeface="Arial" pitchFamily="34" charset="0"/>
            </a:endParaRPr>
          </a:p>
        </p:txBody>
      </p:sp>
    </p:spTree>
    <p:extLst>
      <p:ext uri="{BB962C8B-B14F-4D97-AF65-F5344CB8AC3E}">
        <p14:creationId xmlns:p14="http://schemas.microsoft.com/office/powerpoint/2010/main" val="1222246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100" y="834465"/>
            <a:ext cx="7772400" cy="918135"/>
          </a:xfrm>
        </p:spPr>
        <p:txBody>
          <a:bodyPr/>
          <a:lstStyle/>
          <a:p>
            <a:r>
              <a:rPr lang="en-US" b="1" dirty="0" smtClean="0">
                <a:solidFill>
                  <a:schemeClr val="accent1">
                    <a:lumMod val="75000"/>
                  </a:schemeClr>
                </a:solidFill>
                <a:latin typeface="Gill Sans MT" pitchFamily="34" charset="0"/>
              </a:rPr>
              <a:t>Regional Summer School</a:t>
            </a:r>
            <a:endParaRPr lang="en-US" b="1" dirty="0">
              <a:solidFill>
                <a:schemeClr val="accent1">
                  <a:lumMod val="75000"/>
                </a:schemeClr>
              </a:solidFill>
              <a:latin typeface="Gill Sans MT" pitchFamily="34" charset="0"/>
            </a:endParaRPr>
          </a:p>
        </p:txBody>
      </p:sp>
      <p:pic>
        <p:nvPicPr>
          <p:cNvPr id="1027" name="Picture 3" descr="H:\Mallory Information\EducationalPrograms_Head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599" y="-50800"/>
            <a:ext cx="9321799" cy="93606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282700" y="1534180"/>
            <a:ext cx="6553200" cy="523220"/>
          </a:xfrm>
          <a:prstGeom prst="rect">
            <a:avLst/>
          </a:prstGeom>
          <a:noFill/>
        </p:spPr>
        <p:txBody>
          <a:bodyPr wrap="square" rtlCol="0">
            <a:spAutoFit/>
          </a:bodyPr>
          <a:lstStyle/>
          <a:p>
            <a:pPr algn="ctr"/>
            <a:r>
              <a:rPr lang="en-US" sz="2800" b="1" dirty="0" smtClean="0">
                <a:solidFill>
                  <a:schemeClr val="accent1">
                    <a:lumMod val="75000"/>
                  </a:schemeClr>
                </a:solidFill>
              </a:rPr>
              <a:t>Course Offerings</a:t>
            </a:r>
            <a:endParaRPr lang="en-US" sz="2800" b="1" dirty="0">
              <a:solidFill>
                <a:schemeClr val="accent1">
                  <a:lumMod val="75000"/>
                </a:schemeClr>
              </a:solidFill>
            </a:endParaRPr>
          </a:p>
        </p:txBody>
      </p:sp>
      <p:sp>
        <p:nvSpPr>
          <p:cNvPr id="7" name="Subtitle 2"/>
          <p:cNvSpPr txBox="1">
            <a:spLocks/>
          </p:cNvSpPr>
          <p:nvPr/>
        </p:nvSpPr>
        <p:spPr>
          <a:xfrm>
            <a:off x="228600" y="2209800"/>
            <a:ext cx="2603500" cy="4038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l">
              <a:buFont typeface="Courier New" pitchFamily="49" charset="0"/>
              <a:buChar char="o"/>
            </a:pPr>
            <a:r>
              <a:rPr lang="en-US" sz="2000" dirty="0" smtClean="0"/>
              <a:t>Courses 7-12</a:t>
            </a:r>
          </a:p>
          <a:p>
            <a:pPr marL="285750" indent="-285750" algn="l">
              <a:buFont typeface="Courier New" pitchFamily="49" charset="0"/>
              <a:buChar char="o"/>
            </a:pPr>
            <a:r>
              <a:rPr lang="en-US" sz="2000" dirty="0" smtClean="0"/>
              <a:t>Initial Course</a:t>
            </a:r>
          </a:p>
          <a:p>
            <a:pPr marL="742950" lvl="1" indent="-285750" algn="l">
              <a:buFont typeface="Courier New" pitchFamily="49" charset="0"/>
              <a:buChar char="o"/>
            </a:pPr>
            <a:r>
              <a:rPr lang="en-US" sz="1600" dirty="0" smtClean="0"/>
              <a:t>PIG</a:t>
            </a:r>
          </a:p>
          <a:p>
            <a:pPr marL="742950" lvl="1" indent="-285750" algn="l">
              <a:buFont typeface="Courier New" pitchFamily="49" charset="0"/>
              <a:buChar char="o"/>
            </a:pPr>
            <a:r>
              <a:rPr lang="en-US" sz="1600" dirty="0" smtClean="0"/>
              <a:t>Economics</a:t>
            </a:r>
          </a:p>
          <a:p>
            <a:pPr marL="742950" lvl="1" indent="-285750" algn="l">
              <a:buFont typeface="Courier New" pitchFamily="49" charset="0"/>
              <a:buChar char="o"/>
            </a:pPr>
            <a:r>
              <a:rPr lang="en-US" sz="1600" dirty="0" smtClean="0"/>
              <a:t>Health</a:t>
            </a:r>
            <a:endParaRPr lang="en-US" sz="1600" dirty="0"/>
          </a:p>
          <a:p>
            <a:pPr marL="285750" indent="-285750" algn="l">
              <a:buFont typeface="Courier New" pitchFamily="49" charset="0"/>
              <a:buChar char="o"/>
            </a:pPr>
            <a:r>
              <a:rPr lang="en-US" sz="2000" dirty="0" smtClean="0"/>
              <a:t>Languages</a:t>
            </a:r>
          </a:p>
          <a:p>
            <a:pPr marL="742950" lvl="1" indent="-285750" algn="l">
              <a:buFont typeface="Courier New" pitchFamily="49" charset="0"/>
              <a:buChar char="o"/>
            </a:pPr>
            <a:r>
              <a:rPr lang="en-US" sz="1600" dirty="0" smtClean="0"/>
              <a:t>Spanish</a:t>
            </a:r>
          </a:p>
          <a:p>
            <a:pPr marL="742950" lvl="1" indent="-285750" algn="l">
              <a:buFont typeface="Courier New" pitchFamily="49" charset="0"/>
              <a:buChar char="o"/>
            </a:pPr>
            <a:r>
              <a:rPr lang="en-US" sz="1600" dirty="0" smtClean="0"/>
              <a:t>French</a:t>
            </a:r>
          </a:p>
          <a:p>
            <a:pPr marL="742950" lvl="1" indent="-285750" algn="l">
              <a:buFont typeface="Courier New" pitchFamily="49" charset="0"/>
              <a:buChar char="o"/>
            </a:pPr>
            <a:r>
              <a:rPr lang="en-US" sz="1600" dirty="0" smtClean="0"/>
              <a:t>Italian</a:t>
            </a:r>
          </a:p>
        </p:txBody>
      </p:sp>
      <p:sp>
        <p:nvSpPr>
          <p:cNvPr id="8" name="Subtitle 2"/>
          <p:cNvSpPr txBox="1">
            <a:spLocks/>
          </p:cNvSpPr>
          <p:nvPr/>
        </p:nvSpPr>
        <p:spPr>
          <a:xfrm>
            <a:off x="2349500" y="2209800"/>
            <a:ext cx="3594100" cy="4038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l">
              <a:buFont typeface="Courier New" pitchFamily="49" charset="0"/>
              <a:buChar char="o"/>
            </a:pPr>
            <a:r>
              <a:rPr lang="en-US" sz="2000" dirty="0" smtClean="0"/>
              <a:t>One semester (1/2 year) electives</a:t>
            </a:r>
          </a:p>
          <a:p>
            <a:pPr marL="742950" lvl="1" indent="-285750" algn="l">
              <a:buFont typeface="Courier New" pitchFamily="49" charset="0"/>
              <a:buChar char="o"/>
            </a:pPr>
            <a:r>
              <a:rPr lang="en-US" sz="1600" dirty="0" smtClean="0"/>
              <a:t>Psychology</a:t>
            </a:r>
          </a:p>
          <a:p>
            <a:pPr marL="742950" lvl="1" indent="-285750" algn="l">
              <a:buFont typeface="Courier New" pitchFamily="49" charset="0"/>
              <a:buChar char="o"/>
            </a:pPr>
            <a:r>
              <a:rPr lang="en-US" sz="1600" dirty="0" smtClean="0"/>
              <a:t>Sociology</a:t>
            </a:r>
          </a:p>
          <a:p>
            <a:pPr marL="742950" lvl="1" indent="-285750" algn="l">
              <a:buFont typeface="Courier New" pitchFamily="49" charset="0"/>
              <a:buChar char="o"/>
            </a:pPr>
            <a:r>
              <a:rPr lang="en-US" sz="1600" dirty="0" smtClean="0"/>
              <a:t>Criminal Justice</a:t>
            </a:r>
          </a:p>
          <a:p>
            <a:pPr marL="742950" lvl="1" indent="-285750" algn="l">
              <a:buFont typeface="Courier New" pitchFamily="49" charset="0"/>
              <a:buChar char="o"/>
            </a:pPr>
            <a:r>
              <a:rPr lang="en-US" sz="1600" dirty="0" smtClean="0"/>
              <a:t>Intro to Computer Program</a:t>
            </a:r>
          </a:p>
          <a:p>
            <a:pPr marL="742950" lvl="1" indent="-285750" algn="l">
              <a:buFont typeface="Courier New" pitchFamily="49" charset="0"/>
              <a:buChar char="o"/>
            </a:pPr>
            <a:r>
              <a:rPr lang="en-US" sz="1600" dirty="0" smtClean="0"/>
              <a:t>Studio Art</a:t>
            </a:r>
          </a:p>
          <a:p>
            <a:pPr marL="742950" lvl="1" indent="-285750" algn="l">
              <a:buFont typeface="Courier New" pitchFamily="49" charset="0"/>
              <a:buChar char="o"/>
            </a:pPr>
            <a:r>
              <a:rPr lang="en-US" sz="1600" dirty="0" smtClean="0"/>
              <a:t>Business Law</a:t>
            </a:r>
          </a:p>
          <a:p>
            <a:pPr marL="742950" lvl="1" indent="-285750" algn="l">
              <a:buFont typeface="Courier New" pitchFamily="49" charset="0"/>
              <a:buChar char="o"/>
            </a:pPr>
            <a:r>
              <a:rPr lang="en-US" sz="1600" dirty="0" smtClean="0"/>
              <a:t>Photography</a:t>
            </a:r>
          </a:p>
          <a:p>
            <a:pPr marL="742950" lvl="1" indent="-285750" algn="l">
              <a:buFont typeface="Courier New" pitchFamily="49" charset="0"/>
              <a:buChar char="o"/>
            </a:pPr>
            <a:r>
              <a:rPr lang="en-US" sz="1600" dirty="0" smtClean="0"/>
              <a:t>Drawing</a:t>
            </a:r>
          </a:p>
          <a:p>
            <a:pPr marL="742950" lvl="1" indent="-285750" algn="l">
              <a:buFont typeface="Courier New" pitchFamily="49" charset="0"/>
              <a:buChar char="o"/>
            </a:pPr>
            <a:r>
              <a:rPr lang="en-US" sz="1600" dirty="0" smtClean="0"/>
              <a:t>Web Media</a:t>
            </a:r>
          </a:p>
          <a:p>
            <a:pPr marL="742950" lvl="1" indent="-285750" algn="l">
              <a:buFont typeface="Courier New" pitchFamily="49" charset="0"/>
              <a:buChar char="o"/>
            </a:pPr>
            <a:endParaRPr lang="en-US" sz="1600" dirty="0"/>
          </a:p>
        </p:txBody>
      </p:sp>
      <p:sp>
        <p:nvSpPr>
          <p:cNvPr id="9" name="Subtitle 2"/>
          <p:cNvSpPr txBox="1">
            <a:spLocks/>
          </p:cNvSpPr>
          <p:nvPr/>
        </p:nvSpPr>
        <p:spPr>
          <a:xfrm>
            <a:off x="5410200" y="2213264"/>
            <a:ext cx="3594100" cy="4038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742950" lvl="1" indent="-285750" algn="l">
              <a:buFont typeface="Courier New" pitchFamily="49" charset="0"/>
              <a:buChar char="o"/>
            </a:pPr>
            <a:endParaRPr lang="en-US" sz="1600" dirty="0" smtClean="0"/>
          </a:p>
          <a:p>
            <a:pPr marL="742950" lvl="1" indent="-285750" algn="l">
              <a:buFont typeface="Courier New" pitchFamily="49" charset="0"/>
              <a:buChar char="o"/>
            </a:pPr>
            <a:endParaRPr lang="en-US" sz="1600" dirty="0"/>
          </a:p>
          <a:p>
            <a:pPr marL="742950" lvl="1" indent="-285750" algn="l">
              <a:buFont typeface="Courier New" pitchFamily="49" charset="0"/>
              <a:buChar char="o"/>
            </a:pPr>
            <a:r>
              <a:rPr lang="en-US" sz="1600" dirty="0" smtClean="0"/>
              <a:t>Creative Writing</a:t>
            </a:r>
          </a:p>
          <a:p>
            <a:pPr marL="742950" lvl="1" indent="-285750" algn="l">
              <a:buFont typeface="Courier New" pitchFamily="49" charset="0"/>
              <a:buChar char="o"/>
            </a:pPr>
            <a:r>
              <a:rPr lang="en-US" sz="1600" dirty="0" smtClean="0"/>
              <a:t>Journalism</a:t>
            </a:r>
          </a:p>
          <a:p>
            <a:pPr marL="742950" lvl="1" indent="-285750" algn="l">
              <a:buFont typeface="Courier New" pitchFamily="49" charset="0"/>
              <a:buChar char="o"/>
            </a:pPr>
            <a:r>
              <a:rPr lang="en-US" sz="1600" dirty="0" smtClean="0"/>
              <a:t>Oral Communications</a:t>
            </a:r>
          </a:p>
          <a:p>
            <a:pPr marL="742950" lvl="1" indent="-285750" algn="l">
              <a:buFont typeface="Courier New" pitchFamily="49" charset="0"/>
              <a:buChar char="o"/>
            </a:pPr>
            <a:r>
              <a:rPr lang="en-US" sz="1600" dirty="0" smtClean="0"/>
              <a:t>Meteorology</a:t>
            </a:r>
          </a:p>
          <a:p>
            <a:pPr marL="742950" lvl="1" indent="-285750" algn="l">
              <a:buFont typeface="Courier New" pitchFamily="49" charset="0"/>
              <a:buChar char="o"/>
            </a:pPr>
            <a:r>
              <a:rPr lang="en-US" sz="1600" dirty="0" smtClean="0"/>
              <a:t>Career &amp; Financial Management</a:t>
            </a:r>
          </a:p>
          <a:p>
            <a:pPr marL="742950" lvl="1" indent="-285750" algn="l">
              <a:buFont typeface="Courier New" pitchFamily="49" charset="0"/>
              <a:buChar char="o"/>
            </a:pPr>
            <a:r>
              <a:rPr lang="en-US" sz="1600" dirty="0" smtClean="0"/>
              <a:t>Word Processing</a:t>
            </a:r>
          </a:p>
          <a:p>
            <a:pPr marL="742950" lvl="1" indent="-285750" algn="l">
              <a:buFont typeface="Courier New" pitchFamily="49" charset="0"/>
              <a:buChar char="o"/>
            </a:pPr>
            <a:r>
              <a:rPr lang="en-US" sz="1600" dirty="0" smtClean="0"/>
              <a:t>Advertising</a:t>
            </a:r>
          </a:p>
          <a:p>
            <a:pPr marL="742950" lvl="1" indent="-285750" algn="l">
              <a:buFont typeface="Courier New" pitchFamily="49" charset="0"/>
              <a:buChar char="o"/>
            </a:pPr>
            <a:r>
              <a:rPr lang="en-US" sz="1600" dirty="0" smtClean="0"/>
              <a:t>Sports &amp; Entertainment Marketing</a:t>
            </a:r>
          </a:p>
          <a:p>
            <a:pPr marL="742950" lvl="1" indent="-285750" algn="l">
              <a:buFont typeface="Courier New" pitchFamily="49" charset="0"/>
              <a:buChar char="o"/>
            </a:pPr>
            <a:r>
              <a:rPr lang="en-US" sz="1600" dirty="0" smtClean="0"/>
              <a:t>Other</a:t>
            </a:r>
          </a:p>
          <a:p>
            <a:pPr marL="742950" lvl="1" indent="-285750" algn="l">
              <a:buFont typeface="Courier New" pitchFamily="49" charset="0"/>
              <a:buChar char="o"/>
            </a:pPr>
            <a:endParaRPr lang="en-US" sz="1600" dirty="0"/>
          </a:p>
        </p:txBody>
      </p:sp>
    </p:spTree>
    <p:extLst>
      <p:ext uri="{BB962C8B-B14F-4D97-AF65-F5344CB8AC3E}">
        <p14:creationId xmlns:p14="http://schemas.microsoft.com/office/powerpoint/2010/main" val="13056378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100" y="834465"/>
            <a:ext cx="7772400" cy="918135"/>
          </a:xfrm>
        </p:spPr>
        <p:txBody>
          <a:bodyPr/>
          <a:lstStyle/>
          <a:p>
            <a:r>
              <a:rPr lang="en-US" b="1" dirty="0" smtClean="0">
                <a:solidFill>
                  <a:schemeClr val="accent1">
                    <a:lumMod val="75000"/>
                  </a:schemeClr>
                </a:solidFill>
                <a:latin typeface="Gill Sans MT" pitchFamily="34" charset="0"/>
              </a:rPr>
              <a:t>Regional Summer School</a:t>
            </a:r>
            <a:endParaRPr lang="en-US" b="1" dirty="0">
              <a:solidFill>
                <a:schemeClr val="accent1">
                  <a:lumMod val="75000"/>
                </a:schemeClr>
              </a:solidFill>
              <a:latin typeface="Gill Sans MT" pitchFamily="34" charset="0"/>
            </a:endParaRPr>
          </a:p>
        </p:txBody>
      </p:sp>
      <p:pic>
        <p:nvPicPr>
          <p:cNvPr id="1027" name="Picture 3" descr="H:\Mallory Information\EducationalPrograms_Head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599" y="-50800"/>
            <a:ext cx="9321799" cy="93606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435100" y="1790700"/>
            <a:ext cx="1841500" cy="523220"/>
          </a:xfrm>
          <a:prstGeom prst="rect">
            <a:avLst/>
          </a:prstGeom>
          <a:noFill/>
        </p:spPr>
        <p:txBody>
          <a:bodyPr wrap="square" rtlCol="0">
            <a:spAutoFit/>
          </a:bodyPr>
          <a:lstStyle/>
          <a:p>
            <a:pPr algn="ctr"/>
            <a:r>
              <a:rPr lang="en-US" sz="2800" b="1" dirty="0" smtClean="0">
                <a:solidFill>
                  <a:schemeClr val="accent1">
                    <a:lumMod val="75000"/>
                  </a:schemeClr>
                </a:solidFill>
              </a:rPr>
              <a:t>Historically</a:t>
            </a:r>
            <a:endParaRPr lang="en-US" sz="2800" b="1" dirty="0">
              <a:solidFill>
                <a:schemeClr val="accent1">
                  <a:lumMod val="75000"/>
                </a:schemeClr>
              </a:solidFill>
            </a:endParaRPr>
          </a:p>
        </p:txBody>
      </p:sp>
      <p:sp>
        <p:nvSpPr>
          <p:cNvPr id="7" name="Subtitle 2"/>
          <p:cNvSpPr txBox="1">
            <a:spLocks/>
          </p:cNvSpPr>
          <p:nvPr/>
        </p:nvSpPr>
        <p:spPr>
          <a:xfrm>
            <a:off x="444500" y="2206198"/>
            <a:ext cx="3822700" cy="422252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l">
              <a:buFont typeface="Courier New" pitchFamily="49" charset="0"/>
              <a:buChar char="o"/>
            </a:pPr>
            <a:r>
              <a:rPr lang="en-US" sz="2400" dirty="0" smtClean="0"/>
              <a:t>For IEP students:</a:t>
            </a:r>
          </a:p>
          <a:p>
            <a:pPr marL="742950" lvl="1" indent="-285750" algn="l">
              <a:buFont typeface="Courier New" pitchFamily="49" charset="0"/>
              <a:buChar char="o"/>
            </a:pPr>
            <a:r>
              <a:rPr lang="en-US" sz="1600" dirty="0" smtClean="0"/>
              <a:t>Testing Center Only</a:t>
            </a:r>
          </a:p>
          <a:p>
            <a:pPr lvl="1" algn="l"/>
            <a:endParaRPr lang="en-US" sz="1600" dirty="0" smtClean="0"/>
          </a:p>
          <a:p>
            <a:pPr marL="285750" indent="-285750" algn="l">
              <a:buFont typeface="Courier New" pitchFamily="49" charset="0"/>
              <a:buChar char="o"/>
            </a:pPr>
            <a:r>
              <a:rPr lang="en-US" sz="2000" dirty="0" smtClean="0"/>
              <a:t>NovaNet Credit Recovery</a:t>
            </a:r>
          </a:p>
          <a:p>
            <a:pPr marL="285750" indent="-285750" algn="l">
              <a:buFont typeface="Courier New" pitchFamily="49" charset="0"/>
              <a:buChar char="o"/>
            </a:pPr>
            <a:endParaRPr lang="en-US" sz="2000" dirty="0"/>
          </a:p>
          <a:p>
            <a:pPr algn="l"/>
            <a:endParaRPr lang="en-US" sz="2000" dirty="0" smtClean="0"/>
          </a:p>
          <a:p>
            <a:pPr marL="285750" indent="-285750" algn="l">
              <a:buFont typeface="Courier New" pitchFamily="49" charset="0"/>
              <a:buChar char="o"/>
            </a:pPr>
            <a:r>
              <a:rPr lang="en-US" sz="2000" dirty="0" smtClean="0"/>
              <a:t>ELL Program</a:t>
            </a:r>
          </a:p>
          <a:p>
            <a:pPr marL="742950" lvl="1" indent="-285750" algn="l">
              <a:buFont typeface="Courier New" pitchFamily="49" charset="0"/>
              <a:buChar char="o"/>
            </a:pPr>
            <a:r>
              <a:rPr lang="en-US" sz="1600" dirty="0" smtClean="0"/>
              <a:t>Provide translator for Regents Exam upon request</a:t>
            </a:r>
          </a:p>
          <a:p>
            <a:pPr marL="285750" indent="-285750" algn="l">
              <a:buFont typeface="Courier New" pitchFamily="49" charset="0"/>
              <a:buChar char="o"/>
            </a:pPr>
            <a:endParaRPr lang="en-US" sz="2000" dirty="0"/>
          </a:p>
        </p:txBody>
      </p:sp>
      <p:sp>
        <p:nvSpPr>
          <p:cNvPr id="8" name="Subtitle 2"/>
          <p:cNvSpPr txBox="1">
            <a:spLocks/>
          </p:cNvSpPr>
          <p:nvPr/>
        </p:nvSpPr>
        <p:spPr>
          <a:xfrm>
            <a:off x="4724400" y="2231598"/>
            <a:ext cx="3822700" cy="422252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l">
              <a:buFont typeface="Courier New" pitchFamily="49" charset="0"/>
              <a:buChar char="o"/>
            </a:pPr>
            <a:r>
              <a:rPr lang="en-US" sz="2400" dirty="0" smtClean="0"/>
              <a:t>For IEP students:</a:t>
            </a:r>
          </a:p>
          <a:p>
            <a:pPr marL="742950" lvl="1" indent="-285750" algn="l">
              <a:buFont typeface="Courier New" pitchFamily="49" charset="0"/>
              <a:buChar char="o"/>
            </a:pPr>
            <a:r>
              <a:rPr lang="en-US" sz="1600" dirty="0" smtClean="0"/>
              <a:t>Resource Block</a:t>
            </a:r>
          </a:p>
          <a:p>
            <a:pPr lvl="1" algn="l"/>
            <a:endParaRPr lang="en-US" sz="1600" dirty="0" smtClean="0"/>
          </a:p>
          <a:p>
            <a:pPr marL="285750" indent="-285750" algn="l">
              <a:buFont typeface="Courier New" pitchFamily="49" charset="0"/>
              <a:buChar char="o"/>
            </a:pPr>
            <a:r>
              <a:rPr lang="en-US" sz="2000" dirty="0" smtClean="0"/>
              <a:t>NovaNet Credit Recovery to remain the same</a:t>
            </a:r>
          </a:p>
          <a:p>
            <a:pPr marL="285750" indent="-285750" algn="l">
              <a:buFont typeface="Courier New" pitchFamily="49" charset="0"/>
              <a:buChar char="o"/>
            </a:pPr>
            <a:endParaRPr lang="en-US" sz="2000" dirty="0"/>
          </a:p>
          <a:p>
            <a:pPr marL="285750" indent="-285750" algn="l">
              <a:buFont typeface="Courier New" pitchFamily="49" charset="0"/>
              <a:buChar char="o"/>
            </a:pPr>
            <a:r>
              <a:rPr lang="en-US" sz="2000" dirty="0" smtClean="0"/>
              <a:t>ELL Program</a:t>
            </a:r>
          </a:p>
          <a:p>
            <a:pPr marL="742950" lvl="1" indent="-285750" algn="l">
              <a:buFont typeface="Courier New" pitchFamily="49" charset="0"/>
              <a:buChar char="o"/>
            </a:pPr>
            <a:r>
              <a:rPr lang="en-US" sz="1600" dirty="0" smtClean="0"/>
              <a:t>Provide support throughout all of summer school</a:t>
            </a:r>
          </a:p>
          <a:p>
            <a:pPr marL="742950" lvl="1" indent="-285750" algn="l">
              <a:buFont typeface="Courier New" pitchFamily="49" charset="0"/>
              <a:buChar char="o"/>
            </a:pPr>
            <a:r>
              <a:rPr lang="en-US" sz="1600" dirty="0" smtClean="0"/>
              <a:t>Possible block to work on coursework</a:t>
            </a:r>
          </a:p>
          <a:p>
            <a:pPr marL="285750" indent="-285750" algn="l">
              <a:buFont typeface="Courier New" pitchFamily="49" charset="0"/>
              <a:buChar char="o"/>
            </a:pPr>
            <a:endParaRPr lang="en-US" sz="2000" dirty="0"/>
          </a:p>
        </p:txBody>
      </p:sp>
      <p:sp>
        <p:nvSpPr>
          <p:cNvPr id="9" name="TextBox 8"/>
          <p:cNvSpPr txBox="1"/>
          <p:nvPr/>
        </p:nvSpPr>
        <p:spPr>
          <a:xfrm>
            <a:off x="5492750" y="1752600"/>
            <a:ext cx="2286000" cy="523220"/>
          </a:xfrm>
          <a:prstGeom prst="rect">
            <a:avLst/>
          </a:prstGeom>
          <a:noFill/>
        </p:spPr>
        <p:txBody>
          <a:bodyPr wrap="square" rtlCol="0">
            <a:spAutoFit/>
          </a:bodyPr>
          <a:lstStyle/>
          <a:p>
            <a:pPr algn="ctr"/>
            <a:r>
              <a:rPr lang="en-US" sz="2800" b="1" dirty="0" smtClean="0">
                <a:solidFill>
                  <a:schemeClr val="accent1">
                    <a:lumMod val="75000"/>
                  </a:schemeClr>
                </a:solidFill>
              </a:rPr>
              <a:t>Brainstorming</a:t>
            </a:r>
            <a:endParaRPr lang="en-US" sz="2800" b="1" dirty="0">
              <a:solidFill>
                <a:schemeClr val="accent1">
                  <a:lumMod val="75000"/>
                </a:schemeClr>
              </a:solidFill>
            </a:endParaRPr>
          </a:p>
        </p:txBody>
      </p:sp>
    </p:spTree>
    <p:extLst>
      <p:ext uri="{BB962C8B-B14F-4D97-AF65-F5344CB8AC3E}">
        <p14:creationId xmlns:p14="http://schemas.microsoft.com/office/powerpoint/2010/main" val="3940828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100" y="834465"/>
            <a:ext cx="7772400" cy="918135"/>
          </a:xfrm>
        </p:spPr>
        <p:txBody>
          <a:bodyPr/>
          <a:lstStyle/>
          <a:p>
            <a:r>
              <a:rPr lang="en-US" b="1" dirty="0" smtClean="0">
                <a:solidFill>
                  <a:schemeClr val="accent1">
                    <a:lumMod val="75000"/>
                  </a:schemeClr>
                </a:solidFill>
                <a:latin typeface="Gill Sans MT" pitchFamily="34" charset="0"/>
              </a:rPr>
              <a:t>Regional Summer School</a:t>
            </a:r>
            <a:endParaRPr lang="en-US" b="1" dirty="0">
              <a:solidFill>
                <a:schemeClr val="accent1">
                  <a:lumMod val="75000"/>
                </a:schemeClr>
              </a:solidFill>
              <a:latin typeface="Gill Sans MT" pitchFamily="34" charset="0"/>
            </a:endParaRPr>
          </a:p>
        </p:txBody>
      </p:sp>
      <p:pic>
        <p:nvPicPr>
          <p:cNvPr id="1027" name="Picture 3" descr="H:\Mallory Information\EducationalPrograms_Head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599" y="-50800"/>
            <a:ext cx="9321799" cy="93606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282700" y="1502658"/>
            <a:ext cx="6553200" cy="523220"/>
          </a:xfrm>
          <a:prstGeom prst="rect">
            <a:avLst/>
          </a:prstGeom>
          <a:noFill/>
        </p:spPr>
        <p:txBody>
          <a:bodyPr wrap="square" rtlCol="0">
            <a:spAutoFit/>
          </a:bodyPr>
          <a:lstStyle/>
          <a:p>
            <a:pPr algn="ctr"/>
            <a:r>
              <a:rPr lang="en-US" sz="2800" b="1" dirty="0" smtClean="0">
                <a:solidFill>
                  <a:schemeClr val="accent1">
                    <a:lumMod val="75000"/>
                  </a:schemeClr>
                </a:solidFill>
              </a:rPr>
              <a:t>Regents Exam Information</a:t>
            </a:r>
            <a:endParaRPr lang="en-US" sz="2800" b="1" dirty="0">
              <a:solidFill>
                <a:schemeClr val="accent1">
                  <a:lumMod val="75000"/>
                </a:schemeClr>
              </a:solidFill>
            </a:endParaRPr>
          </a:p>
        </p:txBody>
      </p:sp>
      <p:sp>
        <p:nvSpPr>
          <p:cNvPr id="7" name="Subtitle 2"/>
          <p:cNvSpPr txBox="1">
            <a:spLocks/>
          </p:cNvSpPr>
          <p:nvPr/>
        </p:nvSpPr>
        <p:spPr>
          <a:xfrm>
            <a:off x="400050" y="1981200"/>
            <a:ext cx="8318500" cy="12192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1700" b="1" dirty="0" smtClean="0"/>
              <a:t>“Students not enrolled in your summer school program must provide written permission from their home school principal to be admitted to an August examination.”</a:t>
            </a:r>
          </a:p>
          <a:p>
            <a:r>
              <a:rPr lang="en-US" sz="1700" b="1" dirty="0" smtClean="0"/>
              <a:t>-</a:t>
            </a:r>
            <a:r>
              <a:rPr lang="en-US" sz="1800" dirty="0" smtClean="0"/>
              <a:t>Handbook for Summer School Administrators and Principals, page 16</a:t>
            </a:r>
          </a:p>
          <a:p>
            <a:endParaRPr lang="en-US" sz="1800" dirty="0"/>
          </a:p>
        </p:txBody>
      </p:sp>
      <p:graphicFrame>
        <p:nvGraphicFramePr>
          <p:cNvPr id="5" name="Table 4"/>
          <p:cNvGraphicFramePr>
            <a:graphicFrameLocks noGrp="1"/>
          </p:cNvGraphicFramePr>
          <p:nvPr>
            <p:extLst>
              <p:ext uri="{D42A27DB-BD31-4B8C-83A1-F6EECF244321}">
                <p14:modId xmlns:p14="http://schemas.microsoft.com/office/powerpoint/2010/main" val="4219808057"/>
              </p:ext>
            </p:extLst>
          </p:nvPr>
        </p:nvGraphicFramePr>
        <p:xfrm>
          <a:off x="215900" y="2971800"/>
          <a:ext cx="8686800" cy="3627120"/>
        </p:xfrm>
        <a:graphic>
          <a:graphicData uri="http://schemas.openxmlformats.org/drawingml/2006/table">
            <a:tbl>
              <a:tblPr firstRow="1" bandRow="1">
                <a:tableStyleId>{18603FDC-E32A-4AB5-989C-0864C3EAD2B8}</a:tableStyleId>
              </a:tblPr>
              <a:tblGrid>
                <a:gridCol w="4343400"/>
                <a:gridCol w="4343400"/>
              </a:tblGrid>
              <a:tr h="457200">
                <a:tc>
                  <a:txBody>
                    <a:bodyPr/>
                    <a:lstStyle/>
                    <a:p>
                      <a:pPr algn="ctr"/>
                      <a:r>
                        <a:rPr lang="en-US" sz="2000" dirty="0" smtClean="0"/>
                        <a:t>Wednesday, August 13</a:t>
                      </a:r>
                      <a:endParaRPr lang="en-US" sz="2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2000" dirty="0" smtClean="0"/>
                        <a:t>Thursday,</a:t>
                      </a:r>
                      <a:r>
                        <a:rPr lang="en-US" sz="2000" baseline="0" dirty="0" smtClean="0"/>
                        <a:t> August 14</a:t>
                      </a:r>
                      <a:endParaRPr lang="en-US" sz="2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381000">
                <a:tc>
                  <a:txBody>
                    <a:bodyPr/>
                    <a:lstStyle/>
                    <a:p>
                      <a:pPr algn="ctr"/>
                      <a:r>
                        <a:rPr lang="en-US" dirty="0" smtClean="0"/>
                        <a:t>8:30 a.m.</a:t>
                      </a:r>
                      <a:endParaRPr lang="en-US"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8:30 a.m.</a:t>
                      </a:r>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r>
              <a:tr h="640080">
                <a:tc>
                  <a:txBody>
                    <a:bodyPr/>
                    <a:lstStyle/>
                    <a:p>
                      <a:pPr algn="l"/>
                      <a:r>
                        <a:rPr lang="en-US" dirty="0" smtClean="0"/>
                        <a:t>RE in Algebra I</a:t>
                      </a:r>
                      <a:r>
                        <a:rPr lang="en-US" baseline="0" dirty="0" smtClean="0"/>
                        <a:t> (Common Core)</a:t>
                      </a:r>
                    </a:p>
                    <a:p>
                      <a:pPr algn="l"/>
                      <a:r>
                        <a:rPr lang="en-US" baseline="0" dirty="0" smtClean="0"/>
                        <a:t>Comprehensive English</a:t>
                      </a:r>
                    </a:p>
                    <a:p>
                      <a:pPr algn="l"/>
                      <a:r>
                        <a:rPr lang="en-US" baseline="0" dirty="0" smtClean="0"/>
                        <a:t>Geometry</a:t>
                      </a:r>
                    </a:p>
                    <a:p>
                      <a:pPr algn="l"/>
                      <a:r>
                        <a:rPr lang="en-US" baseline="0" dirty="0" smtClean="0"/>
                        <a:t>RCT in Writing</a:t>
                      </a:r>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lang="en-US" dirty="0" smtClean="0"/>
                        <a:t>RE in US History &amp; Government</a:t>
                      </a:r>
                    </a:p>
                    <a:p>
                      <a:pPr algn="l"/>
                      <a:r>
                        <a:rPr lang="en-US" dirty="0" smtClean="0"/>
                        <a:t>Integrated</a:t>
                      </a:r>
                      <a:r>
                        <a:rPr lang="en-US" baseline="0" dirty="0" smtClean="0"/>
                        <a:t> Algebra</a:t>
                      </a:r>
                    </a:p>
                    <a:p>
                      <a:pPr algn="l"/>
                      <a:r>
                        <a:rPr lang="en-US" baseline="0" dirty="0" smtClean="0"/>
                        <a:t>RCT in Global Studies</a:t>
                      </a:r>
                    </a:p>
                    <a:p>
                      <a:pPr algn="l"/>
                      <a:r>
                        <a:rPr lang="en-US" baseline="0" dirty="0" smtClean="0"/>
                        <a:t>RCT in Mathematics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411480">
                <a:tc>
                  <a:txBody>
                    <a:bodyPr/>
                    <a:lstStyle/>
                    <a:p>
                      <a:pPr algn="ctr"/>
                      <a:r>
                        <a:rPr lang="en-US" dirty="0" smtClean="0"/>
                        <a:t>12:30 p.m.</a:t>
                      </a:r>
                      <a:endParaRPr lang="en-US"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12:30 p.m.</a:t>
                      </a:r>
                      <a:endParaRPr lang="en-US"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r>
              <a:tr h="640080">
                <a:tc>
                  <a:txBody>
                    <a:bodyPr/>
                    <a:lstStyle/>
                    <a:p>
                      <a:pPr algn="l"/>
                      <a:r>
                        <a:rPr lang="en-US" dirty="0" smtClean="0"/>
                        <a:t>RE in Global History &amp; Geography</a:t>
                      </a:r>
                    </a:p>
                    <a:p>
                      <a:pPr algn="l"/>
                      <a:r>
                        <a:rPr lang="en-US" dirty="0" smtClean="0"/>
                        <a:t>RCT in Science</a:t>
                      </a:r>
                    </a:p>
                    <a:p>
                      <a:pPr algn="l"/>
                      <a:r>
                        <a:rPr lang="en-US" dirty="0" smtClean="0"/>
                        <a:t>RCT in US History &amp; Government</a:t>
                      </a:r>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lang="en-US" dirty="0" smtClean="0"/>
                        <a:t>RE in English</a:t>
                      </a:r>
                      <a:r>
                        <a:rPr lang="en-US" baseline="0" dirty="0" smtClean="0"/>
                        <a:t> Language Arts (Common Core)</a:t>
                      </a:r>
                    </a:p>
                    <a:p>
                      <a:pPr algn="l"/>
                      <a:r>
                        <a:rPr lang="en-US" dirty="0" smtClean="0"/>
                        <a:t>Living Environment</a:t>
                      </a:r>
                    </a:p>
                    <a:p>
                      <a:pPr algn="l"/>
                      <a:r>
                        <a:rPr lang="en-US" dirty="0" smtClean="0"/>
                        <a:t>Physical Setting/Earth Science</a:t>
                      </a:r>
                    </a:p>
                    <a:p>
                      <a:pPr algn="l"/>
                      <a:r>
                        <a:rPr lang="en-US" dirty="0" smtClean="0"/>
                        <a:t>RCT in Reading</a:t>
                      </a:r>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02487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100" y="834465"/>
            <a:ext cx="7772400" cy="918135"/>
          </a:xfrm>
        </p:spPr>
        <p:txBody>
          <a:bodyPr/>
          <a:lstStyle/>
          <a:p>
            <a:r>
              <a:rPr lang="en-US" b="1" dirty="0" smtClean="0">
                <a:solidFill>
                  <a:schemeClr val="accent1">
                    <a:lumMod val="75000"/>
                  </a:schemeClr>
                </a:solidFill>
                <a:latin typeface="Gill Sans MT" pitchFamily="34" charset="0"/>
              </a:rPr>
              <a:t>Regional Summer School</a:t>
            </a:r>
            <a:endParaRPr lang="en-US" b="1" dirty="0">
              <a:solidFill>
                <a:schemeClr val="accent1">
                  <a:lumMod val="75000"/>
                </a:schemeClr>
              </a:solidFill>
              <a:latin typeface="Gill Sans MT" pitchFamily="34" charset="0"/>
            </a:endParaRPr>
          </a:p>
        </p:txBody>
      </p:sp>
      <p:pic>
        <p:nvPicPr>
          <p:cNvPr id="1027" name="Picture 3" descr="H:\Mallory Information\EducationalPrograms_Head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599" y="-50800"/>
            <a:ext cx="9321799" cy="93606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282700" y="1771302"/>
            <a:ext cx="6553200" cy="523220"/>
          </a:xfrm>
          <a:prstGeom prst="rect">
            <a:avLst/>
          </a:prstGeom>
          <a:noFill/>
        </p:spPr>
        <p:txBody>
          <a:bodyPr wrap="square" rtlCol="0">
            <a:spAutoFit/>
          </a:bodyPr>
          <a:lstStyle/>
          <a:p>
            <a:pPr algn="ctr"/>
            <a:r>
              <a:rPr lang="en-US" sz="2800" b="1" dirty="0" smtClean="0">
                <a:solidFill>
                  <a:schemeClr val="accent1">
                    <a:lumMod val="75000"/>
                  </a:schemeClr>
                </a:solidFill>
              </a:rPr>
              <a:t>We Need Your Help…</a:t>
            </a:r>
            <a:endParaRPr lang="en-US" sz="2800" b="1" dirty="0">
              <a:solidFill>
                <a:schemeClr val="accent1">
                  <a:lumMod val="75000"/>
                </a:schemeClr>
              </a:solidFill>
            </a:endParaRPr>
          </a:p>
        </p:txBody>
      </p:sp>
      <p:sp>
        <p:nvSpPr>
          <p:cNvPr id="7" name="Subtitle 2"/>
          <p:cNvSpPr txBox="1">
            <a:spLocks/>
          </p:cNvSpPr>
          <p:nvPr/>
        </p:nvSpPr>
        <p:spPr>
          <a:xfrm>
            <a:off x="444500" y="2362200"/>
            <a:ext cx="8318500" cy="41148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l">
              <a:lnSpc>
                <a:spcPct val="200000"/>
              </a:lnSpc>
              <a:buFont typeface="Courier New" pitchFamily="49" charset="0"/>
              <a:buChar char="o"/>
            </a:pPr>
            <a:r>
              <a:rPr lang="en-US" sz="2800" b="1" dirty="0" smtClean="0">
                <a:latin typeface="Arial" pitchFamily="34" charset="0"/>
                <a:cs typeface="Arial" pitchFamily="34" charset="0"/>
              </a:rPr>
              <a:t>Grading Policy Committee</a:t>
            </a:r>
          </a:p>
          <a:p>
            <a:pPr marL="285750" indent="-285750" algn="l">
              <a:lnSpc>
                <a:spcPct val="200000"/>
              </a:lnSpc>
              <a:buFont typeface="Courier New" pitchFamily="49" charset="0"/>
              <a:buChar char="o"/>
            </a:pPr>
            <a:r>
              <a:rPr lang="en-US" sz="2800" b="1" dirty="0" smtClean="0">
                <a:latin typeface="Arial" pitchFamily="34" charset="0"/>
                <a:cs typeface="Arial" pitchFamily="34" charset="0"/>
              </a:rPr>
              <a:t>Fill Out Survey</a:t>
            </a:r>
          </a:p>
          <a:p>
            <a:pPr marL="285750" indent="-285750" algn="l">
              <a:lnSpc>
                <a:spcPct val="200000"/>
              </a:lnSpc>
              <a:buFont typeface="Courier New" pitchFamily="49" charset="0"/>
              <a:buChar char="o"/>
            </a:pPr>
            <a:r>
              <a:rPr lang="en-US" sz="2800" b="1" dirty="0" smtClean="0">
                <a:latin typeface="Arial" pitchFamily="34" charset="0"/>
                <a:cs typeface="Arial" pitchFamily="34" charset="0"/>
              </a:rPr>
              <a:t>Email/Call with your thoughts and comments</a:t>
            </a:r>
            <a:endParaRPr lang="en-US" sz="2800" dirty="0" smtClean="0">
              <a:latin typeface="Arial" pitchFamily="34" charset="0"/>
              <a:cs typeface="Arial" pitchFamily="34" charset="0"/>
            </a:endParaRPr>
          </a:p>
        </p:txBody>
      </p:sp>
    </p:spTree>
    <p:extLst>
      <p:ext uri="{BB962C8B-B14F-4D97-AF65-F5344CB8AC3E}">
        <p14:creationId xmlns:p14="http://schemas.microsoft.com/office/powerpoint/2010/main" val="11147923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TotalTime>
  <Words>1421</Words>
  <Application>Microsoft Office PowerPoint</Application>
  <PresentationFormat>On-screen Show (4:3)</PresentationFormat>
  <Paragraphs>173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Regional Summer School 2014</vt:lpstr>
      <vt:lpstr>Regional Summer School</vt:lpstr>
      <vt:lpstr>Regional Summer School</vt:lpstr>
      <vt:lpstr>Regional Summer School</vt:lpstr>
      <vt:lpstr>Regional Summer School</vt:lpstr>
      <vt:lpstr>Regional Summer School</vt:lpstr>
      <vt:lpstr>Regional Summer School</vt:lpstr>
      <vt:lpstr>Regional Summer School</vt:lpstr>
      <vt:lpstr>Regional Summer School</vt:lpstr>
      <vt:lpstr>Regional Summer School</vt:lpstr>
      <vt:lpstr>Regional Summer School</vt:lpstr>
      <vt:lpstr>Overview of Educational Programs</vt:lpstr>
      <vt:lpstr>Overview of Educational Programs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Mallory Mackey</dc:creator>
  <cp:lastModifiedBy>Jeff Craig</cp:lastModifiedBy>
  <cp:revision>27</cp:revision>
  <cp:lastPrinted>2014-01-13T16:52:37Z</cp:lastPrinted>
  <dcterms:created xsi:type="dcterms:W3CDTF">2013-12-12T18:24:56Z</dcterms:created>
  <dcterms:modified xsi:type="dcterms:W3CDTF">2014-01-15T12:38:14Z</dcterms:modified>
</cp:coreProperties>
</file>