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2" r:id="rId14"/>
    <p:sldId id="273" r:id="rId15"/>
    <p:sldId id="270" r:id="rId16"/>
    <p:sldId id="283" r:id="rId17"/>
    <p:sldId id="282" r:id="rId18"/>
    <p:sldId id="281" r:id="rId19"/>
    <p:sldId id="280" r:id="rId20"/>
    <p:sldId id="279" r:id="rId21"/>
    <p:sldId id="292" r:id="rId22"/>
    <p:sldId id="293" r:id="rId23"/>
    <p:sldId id="294" r:id="rId24"/>
    <p:sldId id="284" r:id="rId25"/>
    <p:sldId id="285" r:id="rId26"/>
    <p:sldId id="286" r:id="rId27"/>
    <p:sldId id="287" r:id="rId28"/>
    <p:sldId id="288" r:id="rId29"/>
    <p:sldId id="289" r:id="rId30"/>
    <p:sldId id="291" r:id="rId31"/>
    <p:sldId id="290" r:id="rId32"/>
    <p:sldId id="295" r:id="rId33"/>
    <p:sldId id="296" r:id="rId34"/>
    <p:sldId id="297" r:id="rId35"/>
    <p:sldId id="299" r:id="rId36"/>
    <p:sldId id="300" r:id="rId37"/>
    <p:sldId id="298" r:id="rId38"/>
    <p:sldId id="301" r:id="rId39"/>
    <p:sldId id="303" r:id="rId40"/>
    <p:sldId id="304" r:id="rId41"/>
    <p:sldId id="306" r:id="rId42"/>
    <p:sldId id="305" r:id="rId43"/>
    <p:sldId id="307" r:id="rId44"/>
    <p:sldId id="308" r:id="rId45"/>
    <p:sldId id="309" r:id="rId46"/>
    <p:sldId id="310" r:id="rId47"/>
    <p:sldId id="311" r:id="rId48"/>
    <p:sldId id="312" r:id="rId49"/>
    <p:sldId id="313" r:id="rId50"/>
    <p:sldId id="315" r:id="rId51"/>
    <p:sldId id="316" r:id="rId52"/>
    <p:sldId id="317" r:id="rId53"/>
    <p:sldId id="318" r:id="rId54"/>
    <p:sldId id="319" r:id="rId55"/>
    <p:sldId id="320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9" autoAdjust="0"/>
    <p:restoredTop sz="94660"/>
  </p:normalViewPr>
  <p:slideViewPr>
    <p:cSldViewPr>
      <p:cViewPr varScale="1">
        <p:scale>
          <a:sx n="105" d="100"/>
          <a:sy n="105" d="100"/>
        </p:scale>
        <p:origin x="-972" y="-9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15F9-43CD-43DF-A97F-E4FF76C4405C}" type="datetimeFigureOut">
              <a:rPr lang="en-US" smtClean="0"/>
              <a:t>10/4/2011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A0C3-3E23-4F86-B53C-048C9ED8E2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12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15F9-43CD-43DF-A97F-E4FF76C4405C}" type="datetimeFigureOut">
              <a:rPr lang="en-US" smtClean="0"/>
              <a:t>10/4/2011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A0C3-3E23-4F86-B53C-048C9ED8E2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98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15F9-43CD-43DF-A97F-E4FF76C4405C}" type="datetimeFigureOut">
              <a:rPr lang="en-US" smtClean="0"/>
              <a:t>10/4/2011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A0C3-3E23-4F86-B53C-048C9ED8E2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63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15F9-43CD-43DF-A97F-E4FF76C4405C}" type="datetimeFigureOut">
              <a:rPr lang="en-US" smtClean="0"/>
              <a:t>10/4/2011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A0C3-3E23-4F86-B53C-048C9ED8E2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22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15F9-43CD-43DF-A97F-E4FF76C4405C}" type="datetimeFigureOut">
              <a:rPr lang="en-US" smtClean="0"/>
              <a:t>10/4/2011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A0C3-3E23-4F86-B53C-048C9ED8E2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05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15F9-43CD-43DF-A97F-E4FF76C4405C}" type="datetimeFigureOut">
              <a:rPr lang="en-US" smtClean="0"/>
              <a:t>10/4/2011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A0C3-3E23-4F86-B53C-048C9ED8E2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27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15F9-43CD-43DF-A97F-E4FF76C4405C}" type="datetimeFigureOut">
              <a:rPr lang="en-US" smtClean="0"/>
              <a:t>10/4/2011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A0C3-3E23-4F86-B53C-048C9ED8E2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77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15F9-43CD-43DF-A97F-E4FF76C4405C}" type="datetimeFigureOut">
              <a:rPr lang="en-US" smtClean="0"/>
              <a:t>10/4/2011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A0C3-3E23-4F86-B53C-048C9ED8E2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980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15F9-43CD-43DF-A97F-E4FF76C4405C}" type="datetimeFigureOut">
              <a:rPr lang="en-US" smtClean="0"/>
              <a:t>10/4/2011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A0C3-3E23-4F86-B53C-048C9ED8E2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05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15F9-43CD-43DF-A97F-E4FF76C4405C}" type="datetimeFigureOut">
              <a:rPr lang="en-US" smtClean="0"/>
              <a:t>10/4/2011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A0C3-3E23-4F86-B53C-048C9ED8E2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72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15F9-43CD-43DF-A97F-E4FF76C4405C}" type="datetimeFigureOut">
              <a:rPr lang="en-US" smtClean="0"/>
              <a:t>10/4/2011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A0C3-3E23-4F86-B53C-048C9ED8E2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8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615F9-43CD-43DF-A97F-E4FF76C4405C}" type="datetimeFigureOut">
              <a:rPr lang="en-US" smtClean="0"/>
              <a:t>10/4/2011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0A0C3-3E23-4F86-B53C-048C9ED8E2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4916" y="3429000"/>
            <a:ext cx="45720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56234" y="3429000"/>
            <a:ext cx="4587766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1345287"/>
            <a:ext cx="403860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Standards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38700" y="1037511"/>
            <a:ext cx="4038600" cy="132343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Professional</a:t>
            </a:r>
            <a:b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Practice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4850487"/>
            <a:ext cx="403860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Data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8700" y="4850487"/>
            <a:ext cx="403860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Culture</a:t>
            </a:r>
          </a:p>
        </p:txBody>
      </p:sp>
    </p:spTree>
    <p:extLst>
      <p:ext uri="{BB962C8B-B14F-4D97-AF65-F5344CB8AC3E}">
        <p14:creationId xmlns:p14="http://schemas.microsoft.com/office/powerpoint/2010/main" val="182806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5062856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76200" y="4212660"/>
            <a:ext cx="9220200" cy="8589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-76200" y="3353408"/>
            <a:ext cx="9220200" cy="858991"/>
            <a:chOff x="-69632" y="4166564"/>
            <a:chExt cx="7842032" cy="896292"/>
          </a:xfrm>
        </p:grpSpPr>
        <p:sp>
          <p:nvSpPr>
            <p:cNvPr id="9" name="Rectangle 8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68200" y="4341737"/>
              <a:ext cx="6151800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800" dirty="0" smtClean="0">
                <a:latin typeface="Arial Black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-76200" y="2505703"/>
            <a:ext cx="5293256" cy="858991"/>
            <a:chOff x="-69632" y="4166564"/>
            <a:chExt cx="7842032" cy="896292"/>
          </a:xfrm>
        </p:grpSpPr>
        <p:sp>
          <p:nvSpPr>
            <p:cNvPr id="12" name="Rectangle 11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20880" y="4341737"/>
              <a:ext cx="4899120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800" dirty="0" smtClean="0">
                <a:latin typeface="Arial Black" pitchFamily="34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-76200" y="5945752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29096" y="267358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/>
            <a:r>
              <a:rPr lang="en-US" sz="2800" dirty="0" smtClean="0">
                <a:solidFill>
                  <a:prstClr val="black"/>
                </a:solidFill>
                <a:latin typeface="Arial Black" pitchFamily="34" charset="0"/>
              </a:rPr>
              <a:t>Text-based Answers</a:t>
            </a:r>
            <a:endParaRPr lang="en-US" sz="2800" dirty="0">
              <a:solidFill>
                <a:prstClr val="black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43274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5062856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76200" y="4212660"/>
            <a:ext cx="9220200" cy="8589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-76200" y="3353408"/>
            <a:ext cx="9220200" cy="858991"/>
            <a:chOff x="-69632" y="4166564"/>
            <a:chExt cx="7842032" cy="896292"/>
          </a:xfrm>
        </p:grpSpPr>
        <p:sp>
          <p:nvSpPr>
            <p:cNvPr id="9" name="Rectangle 8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68200" y="4341737"/>
              <a:ext cx="6151800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800" dirty="0" smtClean="0">
                <a:latin typeface="Arial Black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-76200" y="2505703"/>
            <a:ext cx="9220200" cy="858991"/>
            <a:chOff x="-69632" y="4166564"/>
            <a:chExt cx="7842032" cy="896292"/>
          </a:xfrm>
        </p:grpSpPr>
        <p:sp>
          <p:nvSpPr>
            <p:cNvPr id="12" name="Rectangle 11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20880" y="4341737"/>
              <a:ext cx="4899120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800" dirty="0" smtClean="0">
                <a:latin typeface="Arial Black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-76200" y="1601521"/>
            <a:ext cx="4343400" cy="954107"/>
            <a:chOff x="-69632" y="4116939"/>
            <a:chExt cx="7842032" cy="995538"/>
          </a:xfrm>
        </p:grpSpPr>
        <p:sp>
          <p:nvSpPr>
            <p:cNvPr id="17" name="Rectangle 16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7948" y="4116939"/>
              <a:ext cx="7704452" cy="99553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r"/>
              <a:r>
                <a:rPr lang="en-US" sz="2800" dirty="0" smtClean="0">
                  <a:latin typeface="Arial Black" pitchFamily="34" charset="0"/>
                </a:rPr>
                <a:t>Writing from Sources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-76200" y="5945752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3274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5062856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76200" y="4212660"/>
            <a:ext cx="9220200" cy="8589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-76200" y="3353408"/>
            <a:ext cx="9220200" cy="858991"/>
            <a:chOff x="-69632" y="4166564"/>
            <a:chExt cx="7842032" cy="896292"/>
          </a:xfrm>
        </p:grpSpPr>
        <p:sp>
          <p:nvSpPr>
            <p:cNvPr id="9" name="Rectangle 8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68200" y="4341737"/>
              <a:ext cx="6151800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800" dirty="0" smtClean="0">
                <a:latin typeface="Arial Black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-76200" y="2505703"/>
            <a:ext cx="9220200" cy="858991"/>
            <a:chOff x="-69632" y="4166564"/>
            <a:chExt cx="7842032" cy="896292"/>
          </a:xfrm>
        </p:grpSpPr>
        <p:sp>
          <p:nvSpPr>
            <p:cNvPr id="12" name="Rectangle 11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20880" y="4341737"/>
              <a:ext cx="4899120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800" dirty="0" smtClean="0">
                <a:latin typeface="Arial Black" pitchFamily="34" charset="0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-76200" y="1649081"/>
            <a:ext cx="9220200" cy="8589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-76201" y="744897"/>
            <a:ext cx="3290689" cy="954107"/>
            <a:chOff x="-69632" y="4116939"/>
            <a:chExt cx="7842032" cy="995538"/>
          </a:xfrm>
        </p:grpSpPr>
        <p:sp>
          <p:nvSpPr>
            <p:cNvPr id="20" name="Rectangle 19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3332" y="4116939"/>
              <a:ext cx="7366666" cy="99553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r"/>
              <a:r>
                <a:rPr lang="en-US" sz="2800" dirty="0" smtClean="0">
                  <a:latin typeface="Arial Black" pitchFamily="34" charset="0"/>
                </a:rPr>
                <a:t>Academic Vocabulary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-76200" y="5945752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3274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5062856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76200" y="4212660"/>
            <a:ext cx="9220200" cy="8589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-76200" y="3353408"/>
            <a:ext cx="9220200" cy="858991"/>
            <a:chOff x="-69632" y="4166564"/>
            <a:chExt cx="7842032" cy="896292"/>
          </a:xfrm>
        </p:grpSpPr>
        <p:sp>
          <p:nvSpPr>
            <p:cNvPr id="9" name="Rectangle 8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68200" y="4341737"/>
              <a:ext cx="6151800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800" dirty="0" smtClean="0">
                <a:latin typeface="Arial Black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-76200" y="2505703"/>
            <a:ext cx="9220200" cy="858991"/>
            <a:chOff x="-69632" y="4166564"/>
            <a:chExt cx="7842032" cy="896292"/>
          </a:xfrm>
        </p:grpSpPr>
        <p:sp>
          <p:nvSpPr>
            <p:cNvPr id="12" name="Rectangle 11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20880" y="4341737"/>
              <a:ext cx="4899120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800" dirty="0" smtClean="0">
                <a:latin typeface="Arial Black" pitchFamily="34" charset="0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-76200" y="1649081"/>
            <a:ext cx="9220200" cy="8589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-76200" y="5945752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65536" y="6154406"/>
            <a:ext cx="8749864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Six Shifts Mathematics</a:t>
            </a:r>
          </a:p>
        </p:txBody>
      </p:sp>
    </p:spTree>
    <p:extLst>
      <p:ext uri="{BB962C8B-B14F-4D97-AF65-F5344CB8AC3E}">
        <p14:creationId xmlns:p14="http://schemas.microsoft.com/office/powerpoint/2010/main" val="143179097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5062856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76200" y="4212660"/>
            <a:ext cx="9220200" cy="8589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-76200" y="3353408"/>
            <a:ext cx="9220200" cy="858991"/>
            <a:chOff x="-69632" y="4166564"/>
            <a:chExt cx="7842032" cy="896292"/>
          </a:xfrm>
        </p:grpSpPr>
        <p:sp>
          <p:nvSpPr>
            <p:cNvPr id="9" name="Rectangle 8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68200" y="4341737"/>
              <a:ext cx="6151800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800" dirty="0" smtClean="0">
                <a:latin typeface="Arial Black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-76200" y="2505703"/>
            <a:ext cx="9220200" cy="858991"/>
            <a:chOff x="-69632" y="4166564"/>
            <a:chExt cx="7842032" cy="896292"/>
          </a:xfrm>
        </p:grpSpPr>
        <p:sp>
          <p:nvSpPr>
            <p:cNvPr id="12" name="Rectangle 11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20880" y="4341737"/>
              <a:ext cx="4899120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800" dirty="0" smtClean="0">
                <a:latin typeface="Arial Black" pitchFamily="34" charset="0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-76200" y="1649081"/>
            <a:ext cx="9220200" cy="8589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5851815" y="792455"/>
            <a:ext cx="3290689" cy="858991"/>
            <a:chOff x="-69632" y="4166564"/>
            <a:chExt cx="7842032" cy="896292"/>
          </a:xfrm>
        </p:grpSpPr>
        <p:sp>
          <p:nvSpPr>
            <p:cNvPr id="20" name="Rectangle 19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3332" y="4341737"/>
              <a:ext cx="7366666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r"/>
              <a:r>
                <a:rPr lang="en-US" sz="2800" dirty="0" smtClean="0">
                  <a:latin typeface="Arial Black" pitchFamily="34" charset="0"/>
                </a:rPr>
                <a:t>Focus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-76200" y="5945752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72102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52400" y="5062856"/>
            <a:ext cx="9299058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0" y="4212658"/>
            <a:ext cx="9159808" cy="858991"/>
            <a:chOff x="-69632" y="4166564"/>
            <a:chExt cx="7842032" cy="896292"/>
          </a:xfrm>
        </p:grpSpPr>
        <p:sp>
          <p:nvSpPr>
            <p:cNvPr id="4" name="Rectangle 3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842" y="4341738"/>
              <a:ext cx="7007158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800" dirty="0" smtClean="0">
                <a:latin typeface="Arial Black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0" y="3353408"/>
            <a:ext cx="9153268" cy="858991"/>
            <a:chOff x="-69632" y="4166564"/>
            <a:chExt cx="7842032" cy="896292"/>
          </a:xfrm>
        </p:grpSpPr>
        <p:sp>
          <p:nvSpPr>
            <p:cNvPr id="9" name="Rectangle 8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68200" y="4341737"/>
              <a:ext cx="6151800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800" dirty="0" smtClean="0">
                <a:latin typeface="Arial Black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2505703"/>
            <a:ext cx="9158556" cy="858991"/>
            <a:chOff x="-69632" y="4166564"/>
            <a:chExt cx="7842032" cy="896292"/>
          </a:xfrm>
        </p:grpSpPr>
        <p:sp>
          <p:nvSpPr>
            <p:cNvPr id="12" name="Rectangle 11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20880" y="4341737"/>
              <a:ext cx="4899120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800" dirty="0" smtClean="0">
                <a:latin typeface="Arial Black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0" y="1649079"/>
            <a:ext cx="4343400" cy="858991"/>
            <a:chOff x="-69632" y="4166564"/>
            <a:chExt cx="7842032" cy="896292"/>
          </a:xfrm>
        </p:grpSpPr>
        <p:sp>
          <p:nvSpPr>
            <p:cNvPr id="17" name="Rectangle 16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0346" y="4341737"/>
              <a:ext cx="7229659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r"/>
              <a:r>
                <a:rPr lang="en-US" sz="2800" dirty="0" smtClean="0">
                  <a:latin typeface="Arial Black" pitchFamily="34" charset="0"/>
                </a:rPr>
                <a:t>Coherence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-76200" y="5945752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3274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5062856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76200" y="4212660"/>
            <a:ext cx="9220200" cy="8589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-76200" y="3353408"/>
            <a:ext cx="9220200" cy="858991"/>
            <a:chOff x="-69632" y="4166564"/>
            <a:chExt cx="7842032" cy="896292"/>
          </a:xfrm>
        </p:grpSpPr>
        <p:sp>
          <p:nvSpPr>
            <p:cNvPr id="9" name="Rectangle 8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68200" y="4341737"/>
              <a:ext cx="6151800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800" dirty="0" smtClean="0">
                <a:latin typeface="Arial Black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-76200" y="2505703"/>
            <a:ext cx="5293256" cy="858991"/>
            <a:chOff x="-69632" y="4166564"/>
            <a:chExt cx="7842032" cy="896292"/>
          </a:xfrm>
        </p:grpSpPr>
        <p:sp>
          <p:nvSpPr>
            <p:cNvPr id="12" name="Rectangle 11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20880" y="4341737"/>
              <a:ext cx="4899120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800" dirty="0" smtClean="0">
                <a:latin typeface="Arial Black" pitchFamily="34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-76200" y="5945752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29096" y="267358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/>
            <a:r>
              <a:rPr lang="en-US" sz="2800" dirty="0" smtClean="0">
                <a:solidFill>
                  <a:prstClr val="black"/>
                </a:solidFill>
                <a:latin typeface="Arial Black" pitchFamily="34" charset="0"/>
              </a:rPr>
              <a:t>Fluency</a:t>
            </a:r>
            <a:endParaRPr lang="en-US" sz="2800" dirty="0">
              <a:solidFill>
                <a:prstClr val="black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15883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5062856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76200" y="4212660"/>
            <a:ext cx="9220200" cy="8589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-76200" y="3353408"/>
            <a:ext cx="6296992" cy="858991"/>
            <a:chOff x="-69632" y="4166564"/>
            <a:chExt cx="7842032" cy="896292"/>
          </a:xfrm>
        </p:grpSpPr>
        <p:sp>
          <p:nvSpPr>
            <p:cNvPr id="9" name="Rectangle 8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68200" y="4341737"/>
              <a:ext cx="6151800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800" dirty="0" smtClean="0">
                <a:latin typeface="Arial Black" pitchFamily="34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-76200" y="5945752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5266" y="3520966"/>
            <a:ext cx="60531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2800" dirty="0" smtClean="0">
                <a:solidFill>
                  <a:prstClr val="black"/>
                </a:solidFill>
                <a:latin typeface="Arial Black" pitchFamily="34" charset="0"/>
              </a:rPr>
              <a:t>Deep Understanding</a:t>
            </a:r>
            <a:endParaRPr lang="en-US" sz="2800" dirty="0">
              <a:solidFill>
                <a:prstClr val="black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3273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5062856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76200" y="4212658"/>
            <a:ext cx="7281024" cy="858991"/>
            <a:chOff x="-69632" y="4166564"/>
            <a:chExt cx="7842032" cy="896292"/>
          </a:xfrm>
        </p:grpSpPr>
        <p:sp>
          <p:nvSpPr>
            <p:cNvPr id="4" name="Rectangle 3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842" y="4341738"/>
              <a:ext cx="7007158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r"/>
              <a:r>
                <a:rPr lang="en-US" sz="2800" dirty="0" smtClean="0">
                  <a:latin typeface="Arial Black" pitchFamily="34" charset="0"/>
                </a:rPr>
                <a:t>Applications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-76200" y="5945752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60509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5062856"/>
            <a:ext cx="82296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4439" y="5258445"/>
            <a:ext cx="7577961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2800" dirty="0" smtClean="0">
                <a:latin typeface="Arial Black" pitchFamily="34" charset="0"/>
              </a:rPr>
              <a:t>Dual Intensity</a:t>
            </a:r>
          </a:p>
        </p:txBody>
      </p:sp>
      <p:sp>
        <p:nvSpPr>
          <p:cNvPr id="22" name="Rectangle 21"/>
          <p:cNvSpPr/>
          <p:nvPr/>
        </p:nvSpPr>
        <p:spPr>
          <a:xfrm>
            <a:off x="-76200" y="5945752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18747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81399"/>
            <a:ext cx="8229600" cy="2544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The Story of Standards</a:t>
            </a:r>
          </a:p>
        </p:txBody>
      </p:sp>
    </p:spTree>
    <p:extLst>
      <p:ext uri="{BB962C8B-B14F-4D97-AF65-F5344CB8AC3E}">
        <p14:creationId xmlns:p14="http://schemas.microsoft.com/office/powerpoint/2010/main" val="257107302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5945752"/>
            <a:ext cx="46101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16200000">
            <a:off x="1514383" y="2972876"/>
            <a:ext cx="6860152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140" y="0"/>
            <a:ext cx="4572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1425714"/>
            <a:ext cx="403860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One “unit”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9097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H="1">
            <a:off x="4543896" y="5945752"/>
            <a:ext cx="46101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5400000" flipH="1">
            <a:off x="1514383" y="2972876"/>
            <a:ext cx="6860152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H="1">
            <a:off x="170" y="0"/>
            <a:ext cx="4572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30" y="1425714"/>
            <a:ext cx="449577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Each semester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04603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5945752"/>
            <a:ext cx="46101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16200000">
            <a:off x="1514383" y="2972876"/>
            <a:ext cx="6860152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140" y="0"/>
            <a:ext cx="4572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48340" y="810162"/>
            <a:ext cx="4343260" cy="193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Every teacher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Arial Black" pitchFamily="34" charset="0"/>
              </a:rPr>
              <a:t>e</a:t>
            </a:r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very subject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Arial Black" pitchFamily="34" charset="0"/>
              </a:rPr>
              <a:t>e</a:t>
            </a:r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very grade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6730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14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75182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4916" y="3429000"/>
            <a:ext cx="45720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1345287"/>
            <a:ext cx="403860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Standards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38700" y="1037511"/>
            <a:ext cx="4038600" cy="132343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Professional</a:t>
            </a:r>
            <a:b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Practice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4850487"/>
            <a:ext cx="403860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Data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8700" y="4850487"/>
            <a:ext cx="403860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Culture</a:t>
            </a:r>
          </a:p>
        </p:txBody>
      </p:sp>
    </p:spTree>
    <p:extLst>
      <p:ext uri="{BB962C8B-B14F-4D97-AF65-F5344CB8AC3E}">
        <p14:creationId xmlns:p14="http://schemas.microsoft.com/office/powerpoint/2010/main" val="75365530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916" y="0"/>
            <a:ext cx="457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567084" y="1534520"/>
            <a:ext cx="6405715" cy="3561682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-28225" y="1534520"/>
            <a:ext cx="4576916" cy="3561682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761365"/>
            <a:ext cx="4038600" cy="110799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6600" dirty="0" smtClean="0">
                <a:solidFill>
                  <a:schemeClr val="accent3"/>
                </a:solidFill>
                <a:latin typeface="Arial Black" pitchFamily="34" charset="0"/>
              </a:rPr>
              <a:t>Data</a:t>
            </a:r>
            <a:endParaRPr lang="en-US" sz="6600" dirty="0">
              <a:solidFill>
                <a:schemeClr val="accent3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0133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/>
          <p:cNvSpPr/>
          <p:nvPr/>
        </p:nvSpPr>
        <p:spPr>
          <a:xfrm>
            <a:off x="0" y="1534520"/>
            <a:ext cx="9144001" cy="3561682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899864"/>
            <a:ext cx="8610600" cy="83099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tabLst>
                <a:tab pos="693738" algn="l"/>
              </a:tabLst>
            </a:pPr>
            <a:r>
              <a:rPr lang="en-US" sz="4800" dirty="0" smtClean="0">
                <a:solidFill>
                  <a:schemeClr val="bg1"/>
                </a:solidFill>
                <a:latin typeface="Arial Black" pitchFamily="34" charset="0"/>
              </a:rPr>
              <a:t>It’s always been here…</a:t>
            </a:r>
            <a:endParaRPr lang="en-US" sz="48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46237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787355">
            <a:off x="207580" y="381000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3"/>
                </a:solidFill>
                <a:latin typeface="Arial Black" pitchFamily="34" charset="0"/>
              </a:rPr>
              <a:t>Unit Tests</a:t>
            </a:r>
            <a:endParaRPr lang="en-US" sz="5400" dirty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942782">
            <a:off x="4038600" y="2362200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 Black" pitchFamily="34" charset="0"/>
              </a:rPr>
              <a:t>Regents</a:t>
            </a:r>
            <a:endParaRPr lang="en-US" sz="5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1347391">
            <a:off x="633248" y="3581400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5"/>
                </a:solidFill>
                <a:latin typeface="Arial Black" pitchFamily="34" charset="0"/>
              </a:rPr>
              <a:t>Unit Tests</a:t>
            </a:r>
            <a:endParaRPr lang="en-US" sz="5400" dirty="0">
              <a:solidFill>
                <a:schemeClr val="accent5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835217">
            <a:off x="3852731" y="5272151"/>
            <a:ext cx="49530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rgbClr val="3333FF"/>
                </a:solidFill>
                <a:latin typeface="Arial Black" pitchFamily="34" charset="0"/>
              </a:rPr>
              <a:t>Conferences</a:t>
            </a:r>
            <a:endParaRPr lang="en-US" sz="5400" dirty="0">
              <a:solidFill>
                <a:srgbClr val="3333FF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9759773">
            <a:off x="732773" y="1616406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2"/>
                </a:solidFill>
                <a:latin typeface="Arial Black" pitchFamily="34" charset="0"/>
              </a:rPr>
              <a:t>Quizzes</a:t>
            </a:r>
            <a:endParaRPr lang="en-US" sz="5400" dirty="0">
              <a:solidFill>
                <a:schemeClr val="accent2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21035973">
            <a:off x="3658696" y="744302"/>
            <a:ext cx="459302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3"/>
                </a:solidFill>
                <a:latin typeface="Arial Black" pitchFamily="34" charset="0"/>
              </a:rPr>
              <a:t>State Tests</a:t>
            </a:r>
            <a:endParaRPr lang="en-US" sz="5400" dirty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7580" y="4872335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>
                <a:solidFill>
                  <a:srgbClr val="FFC000"/>
                </a:solidFill>
                <a:latin typeface="Arial Black" pitchFamily="34" charset="0"/>
              </a:rPr>
              <a:t>J</a:t>
            </a:r>
            <a:r>
              <a:rPr lang="en-US" sz="5400" dirty="0" smtClean="0">
                <a:solidFill>
                  <a:srgbClr val="FFC000"/>
                </a:solidFill>
                <a:latin typeface="Arial Black" pitchFamily="34" charset="0"/>
              </a:rPr>
              <a:t>ournals</a:t>
            </a:r>
            <a:endParaRPr lang="en-US" sz="5400" dirty="0"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3949005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tx2"/>
                </a:solidFill>
                <a:latin typeface="Arial Black" pitchFamily="34" charset="0"/>
              </a:rPr>
              <a:t>Logs</a:t>
            </a:r>
            <a:endParaRPr lang="en-US" sz="5400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678862">
            <a:off x="446047" y="1829546"/>
            <a:ext cx="46482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3"/>
                </a:solidFill>
                <a:latin typeface="Arial Black" pitchFamily="34" charset="0"/>
              </a:rPr>
              <a:t>Attendance</a:t>
            </a:r>
            <a:endParaRPr lang="en-US" sz="5400" dirty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3026" y="2734270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 Black" pitchFamily="34" charset="0"/>
              </a:rPr>
              <a:t>Essay</a:t>
            </a:r>
            <a:endParaRPr lang="en-US" sz="5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5934670"/>
            <a:ext cx="49530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rgbClr val="3333FF"/>
                </a:solidFill>
                <a:latin typeface="Arial Black" pitchFamily="34" charset="0"/>
              </a:rPr>
              <a:t>Checklists</a:t>
            </a:r>
            <a:endParaRPr lang="en-US" sz="5400" dirty="0">
              <a:solidFill>
                <a:srgbClr val="3333FF"/>
              </a:solidFill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20422660">
            <a:off x="571831" y="5207161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2"/>
                </a:solidFill>
                <a:latin typeface="Arial Black" pitchFamily="34" charset="0"/>
              </a:rPr>
              <a:t>Rubrics</a:t>
            </a:r>
            <a:endParaRPr lang="en-US" sz="5400" dirty="0">
              <a:solidFill>
                <a:schemeClr val="accent2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21444856">
            <a:off x="-185244" y="4252169"/>
            <a:ext cx="459302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3"/>
                </a:solidFill>
                <a:latin typeface="Arial Black" pitchFamily="34" charset="0"/>
              </a:rPr>
              <a:t>Homework</a:t>
            </a:r>
            <a:endParaRPr lang="en-US" sz="5400" dirty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16200000">
            <a:off x="-1721360" y="2283994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rgbClr val="FFC000"/>
                </a:solidFill>
                <a:latin typeface="Arial Black" pitchFamily="34" charset="0"/>
              </a:rPr>
              <a:t>Notebook</a:t>
            </a:r>
            <a:endParaRPr lang="en-US" sz="5400" dirty="0"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5400000">
            <a:off x="5867398" y="3197002"/>
            <a:ext cx="5638801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3"/>
                </a:solidFill>
                <a:latin typeface="Arial Black" pitchFamily="34" charset="0"/>
              </a:rPr>
              <a:t>Performance</a:t>
            </a:r>
            <a:endParaRPr lang="en-US" sz="5400" dirty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281288" y="3790504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 Black" pitchFamily="34" charset="0"/>
              </a:rPr>
              <a:t>Scores</a:t>
            </a:r>
            <a:endParaRPr lang="en-US" sz="5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97969" y="-24063"/>
            <a:ext cx="5378668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5"/>
                </a:solidFill>
                <a:latin typeface="Arial Black" pitchFamily="34" charset="0"/>
              </a:rPr>
              <a:t>Report Cards</a:t>
            </a:r>
            <a:endParaRPr lang="en-US" sz="5400" dirty="0">
              <a:solidFill>
                <a:schemeClr val="accent5"/>
              </a:solidFill>
              <a:latin typeface="Arial Black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2969863">
            <a:off x="5169273" y="2413857"/>
            <a:ext cx="49530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rgbClr val="3333FF"/>
                </a:solidFill>
                <a:latin typeface="Arial Black" pitchFamily="34" charset="0"/>
              </a:rPr>
              <a:t>Inventories</a:t>
            </a:r>
            <a:endParaRPr lang="en-US" sz="5400" dirty="0">
              <a:solidFill>
                <a:srgbClr val="3333FF"/>
              </a:solidFill>
              <a:latin typeface="Arial Black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7071979">
            <a:off x="-837089" y="1430196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2"/>
                </a:solidFill>
                <a:latin typeface="Arial Black" pitchFamily="34" charset="0"/>
              </a:rPr>
              <a:t>Letters</a:t>
            </a:r>
            <a:endParaRPr lang="en-US" sz="5400" dirty="0">
              <a:solidFill>
                <a:schemeClr val="accent2"/>
              </a:solidFill>
              <a:latin typeface="Arial Black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rot="21026257">
            <a:off x="3007972" y="3221663"/>
            <a:ext cx="459302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3"/>
                </a:solidFill>
                <a:latin typeface="Arial Black" pitchFamily="34" charset="0"/>
              </a:rPr>
              <a:t>Anecdotal</a:t>
            </a:r>
            <a:endParaRPr lang="en-US" sz="5400" dirty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2610594">
            <a:off x="6143701" y="1712926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rgbClr val="FFC000"/>
                </a:solidFill>
                <a:latin typeface="Arial Black" pitchFamily="34" charset="0"/>
              </a:rPr>
              <a:t>Reports</a:t>
            </a:r>
            <a:endParaRPr lang="en-US" sz="5400" dirty="0"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1595232">
            <a:off x="2741637" y="1459618"/>
            <a:ext cx="5378668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5"/>
                </a:solidFill>
                <a:latin typeface="Arial Black" pitchFamily="34" charset="0"/>
              </a:rPr>
              <a:t>Performance</a:t>
            </a:r>
            <a:endParaRPr lang="en-US" sz="5400" dirty="0">
              <a:solidFill>
                <a:schemeClr val="accent5"/>
              </a:solidFill>
              <a:latin typeface="Arial Black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-1564106" y="4381500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2"/>
                </a:solidFill>
                <a:latin typeface="Arial Black" pitchFamily="34" charset="0"/>
              </a:rPr>
              <a:t>Pictures</a:t>
            </a:r>
            <a:endParaRPr lang="en-US" sz="5400" dirty="0">
              <a:solidFill>
                <a:schemeClr val="accent2"/>
              </a:solidFill>
              <a:latin typeface="Arial Black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86164" y="6016403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rgbClr val="FFC000"/>
                </a:solidFill>
                <a:latin typeface="Arial Black" pitchFamily="34" charset="0"/>
              </a:rPr>
              <a:t>Interview</a:t>
            </a:r>
            <a:endParaRPr lang="en-US" sz="5400" dirty="0"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 rot="2160396">
            <a:off x="1789137" y="2074106"/>
            <a:ext cx="5378668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5"/>
                </a:solidFill>
                <a:latin typeface="Arial Black" pitchFamily="34" charset="0"/>
              </a:rPr>
              <a:t>Samples</a:t>
            </a:r>
            <a:endParaRPr lang="en-US" sz="5400" dirty="0">
              <a:solidFill>
                <a:schemeClr val="accent5"/>
              </a:solidFill>
              <a:latin typeface="Arial Black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rot="20378186">
            <a:off x="3572724" y="5780440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2"/>
                </a:solidFill>
                <a:latin typeface="Arial Black" pitchFamily="34" charset="0"/>
              </a:rPr>
              <a:t>PET</a:t>
            </a:r>
            <a:endParaRPr lang="en-US" sz="5400" dirty="0">
              <a:solidFill>
                <a:schemeClr val="accent2"/>
              </a:solidFill>
              <a:latin typeface="Arial Black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21336604">
            <a:off x="-115376" y="10857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rgbClr val="FFC000"/>
                </a:solidFill>
                <a:latin typeface="Arial Black" pitchFamily="34" charset="0"/>
              </a:rPr>
              <a:t>ITBS</a:t>
            </a:r>
            <a:endParaRPr lang="en-US" sz="5400" dirty="0"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3592000">
            <a:off x="6175493" y="4773964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 Black" pitchFamily="34" charset="0"/>
              </a:rPr>
              <a:t>Posttest</a:t>
            </a:r>
            <a:endParaRPr lang="en-US" sz="5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rot="19415606">
            <a:off x="4448908" y="1487448"/>
            <a:ext cx="49530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rgbClr val="3333FF"/>
                </a:solidFill>
                <a:latin typeface="Arial Black" pitchFamily="34" charset="0"/>
              </a:rPr>
              <a:t>Terra Nova</a:t>
            </a:r>
            <a:endParaRPr lang="en-US" sz="5400" dirty="0">
              <a:solidFill>
                <a:srgbClr val="3333FF"/>
              </a:solidFill>
              <a:latin typeface="Arial Black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19999643">
            <a:off x="1983712" y="5486312"/>
            <a:ext cx="459302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3"/>
                </a:solidFill>
                <a:latin typeface="Arial Black" pitchFamily="34" charset="0"/>
              </a:rPr>
              <a:t>Pretest</a:t>
            </a:r>
            <a:endParaRPr lang="en-US" sz="5400" dirty="0">
              <a:solidFill>
                <a:schemeClr val="accent3"/>
              </a:solidFill>
              <a:latin typeface="Arial Black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rot="1456043">
            <a:off x="5743022" y="5069340"/>
            <a:ext cx="4038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>
                <a:solidFill>
                  <a:schemeClr val="accent2"/>
                </a:solidFill>
                <a:latin typeface="Arial Black" pitchFamily="34" charset="0"/>
              </a:rPr>
              <a:t>R</a:t>
            </a:r>
            <a:r>
              <a:rPr lang="en-US" sz="5400" dirty="0" smtClean="0">
                <a:solidFill>
                  <a:schemeClr val="accent2"/>
                </a:solidFill>
                <a:latin typeface="Arial Black" pitchFamily="34" charset="0"/>
              </a:rPr>
              <a:t>CT</a:t>
            </a:r>
            <a:endParaRPr lang="en-US" sz="5400" dirty="0">
              <a:solidFill>
                <a:schemeClr val="accent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44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/>
          <p:cNvSpPr/>
          <p:nvPr/>
        </p:nvSpPr>
        <p:spPr>
          <a:xfrm>
            <a:off x="0" y="1534520"/>
            <a:ext cx="9144001" cy="3561682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899864"/>
            <a:ext cx="8610600" cy="83099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tabLst>
                <a:tab pos="693738" algn="l"/>
              </a:tabLst>
            </a:pPr>
            <a:r>
              <a:rPr lang="en-US" sz="4800" dirty="0" smtClean="0">
                <a:solidFill>
                  <a:schemeClr val="bg1"/>
                </a:solidFill>
                <a:latin typeface="Arial Black" pitchFamily="34" charset="0"/>
              </a:rPr>
              <a:t>It’s not really the data</a:t>
            </a:r>
            <a:endParaRPr lang="en-US" sz="48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6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/>
          <p:cNvSpPr/>
          <p:nvPr/>
        </p:nvSpPr>
        <p:spPr>
          <a:xfrm>
            <a:off x="-9143940" y="1534520"/>
            <a:ext cx="9144001" cy="3561682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-2895600" y="-228600"/>
            <a:ext cx="6400800" cy="647700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 rot="18878170">
            <a:off x="2021642" y="-1234447"/>
            <a:ext cx="8823747" cy="93698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16200000" flipV="1">
            <a:off x="-2286003" y="934446"/>
            <a:ext cx="6400800" cy="647700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29227" y="1465430"/>
            <a:ext cx="6172204" cy="397012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>
              <a:lnSpc>
                <a:spcPts val="6000"/>
              </a:lnSpc>
              <a:tabLst>
                <a:tab pos="693738" algn="l"/>
              </a:tabLst>
            </a:pPr>
            <a: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  <a:t>It is</a:t>
            </a:r>
            <a:b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  <a:t>about</a:t>
            </a:r>
            <a:b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  <a:t>what we</a:t>
            </a:r>
            <a:b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  <a:t>do</a:t>
            </a:r>
            <a:r>
              <a:rPr lang="en-US" sz="66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  <a:t>about</a:t>
            </a:r>
            <a:b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  <a:t>data</a:t>
            </a:r>
            <a:endParaRPr lang="en-US" sz="66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89433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6952680" y="1135082"/>
            <a:ext cx="990600" cy="4548386"/>
            <a:chOff x="3694378" y="525468"/>
            <a:chExt cx="990600" cy="4548386"/>
          </a:xfrm>
        </p:grpSpPr>
        <p:sp>
          <p:nvSpPr>
            <p:cNvPr id="48" name="Flowchart: Punched Tape 47"/>
            <p:cNvSpPr/>
            <p:nvPr/>
          </p:nvSpPr>
          <p:spPr>
            <a:xfrm>
              <a:off x="3694378" y="525468"/>
              <a:ext cx="990600" cy="914400"/>
            </a:xfrm>
            <a:prstGeom prst="flowChartPunchedTap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727398" y="767345"/>
              <a:ext cx="957580" cy="564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US" sz="2400" b="1" dirty="0" smtClean="0">
                  <a:latin typeface="Arial Narrow" pitchFamily="34" charset="0"/>
                </a:rPr>
                <a:t>NY</a:t>
              </a:r>
              <a:br>
                <a:rPr lang="en-US" sz="2400" b="1" dirty="0" smtClean="0">
                  <a:latin typeface="Arial Narrow" pitchFamily="34" charset="0"/>
                </a:rPr>
              </a:br>
              <a:r>
                <a:rPr lang="en-US" sz="2400" b="1" dirty="0" smtClean="0">
                  <a:latin typeface="Arial Narrow" pitchFamily="34" charset="0"/>
                </a:rPr>
                <a:t>CCLS</a:t>
              </a:r>
              <a:endParaRPr lang="en-US" sz="2400" b="1" dirty="0">
                <a:latin typeface="Arial Narrow" pitchFamily="34" charset="0"/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3719778" y="658818"/>
              <a:ext cx="7620" cy="4415036"/>
            </a:xfrm>
            <a:prstGeom prst="line">
              <a:avLst/>
            </a:prstGeom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" name="Straight Arrow Connector 2"/>
          <p:cNvCxnSpPr/>
          <p:nvPr/>
        </p:nvCxnSpPr>
        <p:spPr>
          <a:xfrm>
            <a:off x="457200" y="5715000"/>
            <a:ext cx="822960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04800" y="6019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 Narrow" pitchFamily="34" charset="0"/>
              </a:rPr>
              <a:t>1970</a:t>
            </a:r>
            <a:endParaRPr lang="en-US" b="1" dirty="0"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74520" y="6019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 Narrow" pitchFamily="34" charset="0"/>
              </a:rPr>
              <a:t>1980</a:t>
            </a:r>
            <a:endParaRPr lang="en-US" b="1" dirty="0"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44240" y="6019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 Narrow" pitchFamily="34" charset="0"/>
              </a:rPr>
              <a:t>1990</a:t>
            </a:r>
            <a:endParaRPr lang="en-US" b="1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13960" y="6019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 Narrow" pitchFamily="34" charset="0"/>
              </a:rPr>
              <a:t>2000</a:t>
            </a:r>
            <a:endParaRPr lang="en-US" b="1" dirty="0"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83680" y="6019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 Narrow" pitchFamily="34" charset="0"/>
              </a:rPr>
              <a:t>2010</a:t>
            </a:r>
            <a:endParaRPr lang="en-US" b="1" dirty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53400" y="6019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 Narrow" pitchFamily="34" charset="0"/>
              </a:rPr>
              <a:t>2020</a:t>
            </a:r>
            <a:endParaRPr lang="en-US" b="1" dirty="0">
              <a:latin typeface="Arial Narrow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3967660" y="1981200"/>
            <a:ext cx="990600" cy="3702268"/>
            <a:chOff x="3825766" y="1981200"/>
            <a:chExt cx="990600" cy="3702268"/>
          </a:xfrm>
        </p:grpSpPr>
        <p:sp>
          <p:nvSpPr>
            <p:cNvPr id="17" name="Flowchart: Punched Tape 16"/>
            <p:cNvSpPr/>
            <p:nvPr/>
          </p:nvSpPr>
          <p:spPr>
            <a:xfrm>
              <a:off x="3825766" y="1981200"/>
              <a:ext cx="990600" cy="914400"/>
            </a:xfrm>
            <a:prstGeom prst="flowChartPunchedTap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3851166" y="2114550"/>
              <a:ext cx="0" cy="3568918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858786" y="2163291"/>
              <a:ext cx="957580" cy="6313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600" b="1" dirty="0" smtClean="0">
                  <a:solidFill>
                    <a:schemeClr val="bg1"/>
                  </a:solidFill>
                  <a:latin typeface="Arial Narrow" pitchFamily="34" charset="0"/>
                </a:rPr>
                <a:t>Compact for Learning</a:t>
              </a:r>
              <a:endParaRPr lang="en-US" sz="1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694378" y="525468"/>
            <a:ext cx="990600" cy="5158000"/>
            <a:chOff x="3694378" y="525468"/>
            <a:chExt cx="990600" cy="5158000"/>
          </a:xfrm>
        </p:grpSpPr>
        <p:sp>
          <p:nvSpPr>
            <p:cNvPr id="24" name="Flowchart: Punched Tape 23"/>
            <p:cNvSpPr/>
            <p:nvPr/>
          </p:nvSpPr>
          <p:spPr>
            <a:xfrm>
              <a:off x="3694378" y="525468"/>
              <a:ext cx="990600" cy="914400"/>
            </a:xfrm>
            <a:prstGeom prst="flowChartPunchedTape">
              <a:avLst/>
            </a:pr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3719778" y="658818"/>
              <a:ext cx="0" cy="5024650"/>
            </a:xfrm>
            <a:prstGeom prst="line">
              <a:avLst/>
            </a:prstGeom>
            <a:ln w="76200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727398" y="767345"/>
              <a:ext cx="957580" cy="451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600" b="1" dirty="0" smtClean="0">
                  <a:latin typeface="Arial Narrow" pitchFamily="34" charset="0"/>
                </a:rPr>
                <a:t>SCANS</a:t>
              </a:r>
            </a:p>
            <a:p>
              <a:pPr algn="ctr">
                <a:lnSpc>
                  <a:spcPts val="1400"/>
                </a:lnSpc>
              </a:pPr>
              <a:r>
                <a:rPr lang="en-US" sz="1600" b="1" dirty="0" smtClean="0">
                  <a:latin typeface="Arial Narrow" pitchFamily="34" charset="0"/>
                </a:rPr>
                <a:t>Report</a:t>
              </a:r>
              <a:endParaRPr lang="en-US" sz="1600" b="1" dirty="0">
                <a:latin typeface="Arial Narrow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956934" y="3568918"/>
            <a:ext cx="990600" cy="2114550"/>
            <a:chOff x="2184400" y="3600450"/>
            <a:chExt cx="990600" cy="2114550"/>
          </a:xfrm>
        </p:grpSpPr>
        <p:sp>
          <p:nvSpPr>
            <p:cNvPr id="10" name="Flowchart: Punched Tape 9"/>
            <p:cNvSpPr/>
            <p:nvPr/>
          </p:nvSpPr>
          <p:spPr>
            <a:xfrm>
              <a:off x="2184400" y="3600450"/>
              <a:ext cx="990600" cy="914400"/>
            </a:xfrm>
            <a:prstGeom prst="flowChartPunchedTap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209800" y="3733800"/>
              <a:ext cx="0" cy="198120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217420" y="3782541"/>
              <a:ext cx="957580" cy="6313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600" b="1" dirty="0" smtClean="0">
                  <a:latin typeface="Arial Narrow" pitchFamily="34" charset="0"/>
                </a:rPr>
                <a:t>Regents Action Plan</a:t>
              </a:r>
              <a:endParaRPr lang="en-US" sz="1600" b="1" dirty="0">
                <a:latin typeface="Arial Narrow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563398" y="2696528"/>
            <a:ext cx="1075402" cy="3018472"/>
            <a:chOff x="4563398" y="2696528"/>
            <a:chExt cx="1075402" cy="3018472"/>
          </a:xfrm>
        </p:grpSpPr>
        <p:sp>
          <p:nvSpPr>
            <p:cNvPr id="30" name="Flowchart: Punched Tape 29"/>
            <p:cNvSpPr/>
            <p:nvPr/>
          </p:nvSpPr>
          <p:spPr>
            <a:xfrm>
              <a:off x="4591338" y="2696528"/>
              <a:ext cx="990600" cy="914400"/>
            </a:xfrm>
            <a:prstGeom prst="flowChartPunchedTap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 flipH="1">
              <a:off x="4591338" y="2829878"/>
              <a:ext cx="25400" cy="2885122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4563398" y="2819400"/>
              <a:ext cx="1075402" cy="63094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600" b="1" dirty="0" smtClean="0">
                  <a:latin typeface="Arial Narrow" pitchFamily="34" charset="0"/>
                </a:rPr>
                <a:t>NYS Learning</a:t>
              </a:r>
              <a:br>
                <a:rPr lang="en-US" sz="1600" b="1" dirty="0" smtClean="0">
                  <a:latin typeface="Arial Narrow" pitchFamily="34" charset="0"/>
                </a:rPr>
              </a:br>
              <a:r>
                <a:rPr lang="en-US" sz="1600" b="1" dirty="0" smtClean="0">
                  <a:latin typeface="Arial Narrow" pitchFamily="34" charset="0"/>
                </a:rPr>
                <a:t>Standards</a:t>
              </a:r>
              <a:endParaRPr lang="en-US" sz="1600" b="1" dirty="0">
                <a:latin typeface="Arial Narrow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702314" y="2659736"/>
            <a:ext cx="1075402" cy="3018472"/>
            <a:chOff x="4563398" y="2696528"/>
            <a:chExt cx="1075402" cy="3018472"/>
          </a:xfrm>
        </p:grpSpPr>
        <p:sp>
          <p:nvSpPr>
            <p:cNvPr id="44" name="Flowchart: Punched Tape 43"/>
            <p:cNvSpPr/>
            <p:nvPr/>
          </p:nvSpPr>
          <p:spPr>
            <a:xfrm>
              <a:off x="4591338" y="2696528"/>
              <a:ext cx="990600" cy="914400"/>
            </a:xfrm>
            <a:prstGeom prst="flowChartPunchedTap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5" name="Straight Connector 44"/>
            <p:cNvCxnSpPr/>
            <p:nvPr/>
          </p:nvCxnSpPr>
          <p:spPr>
            <a:xfrm flipH="1">
              <a:off x="4591338" y="2829878"/>
              <a:ext cx="25400" cy="2885122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4563398" y="3041073"/>
              <a:ext cx="1075402" cy="29495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2400" b="1" dirty="0" smtClean="0">
                  <a:latin typeface="Arial Narrow" pitchFamily="34" charset="0"/>
                </a:rPr>
                <a:t>CCSS</a:t>
              </a:r>
              <a:endParaRPr lang="en-US" sz="1600" b="1" dirty="0">
                <a:latin typeface="Arial Narrow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088380" y="3568918"/>
            <a:ext cx="990600" cy="2114550"/>
            <a:chOff x="2184400" y="3600450"/>
            <a:chExt cx="990600" cy="2114550"/>
          </a:xfrm>
        </p:grpSpPr>
        <p:sp>
          <p:nvSpPr>
            <p:cNvPr id="36" name="Flowchart: Punched Tape 35"/>
            <p:cNvSpPr/>
            <p:nvPr/>
          </p:nvSpPr>
          <p:spPr>
            <a:xfrm>
              <a:off x="2184400" y="3600450"/>
              <a:ext cx="990600" cy="914400"/>
            </a:xfrm>
            <a:prstGeom prst="flowChartPunchedTap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2209800" y="3733800"/>
              <a:ext cx="0" cy="1981200"/>
            </a:xfrm>
            <a:prstGeom prst="line">
              <a:avLst/>
            </a:prstGeom>
            <a:ln w="762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2217420" y="3782541"/>
              <a:ext cx="957580" cy="63094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600" b="1" dirty="0" smtClean="0">
                  <a:latin typeface="Arial Narrow" pitchFamily="34" charset="0"/>
                </a:rPr>
                <a:t>Math</a:t>
              </a:r>
            </a:p>
            <a:p>
              <a:pPr algn="ctr">
                <a:lnSpc>
                  <a:spcPts val="1400"/>
                </a:lnSpc>
              </a:pPr>
              <a:r>
                <a:rPr lang="en-US" sz="1600" b="1" dirty="0" smtClean="0">
                  <a:latin typeface="Arial Narrow" pitchFamily="34" charset="0"/>
                </a:rPr>
                <a:t>Pre/post</a:t>
              </a:r>
              <a:br>
                <a:rPr lang="en-US" sz="1600" b="1" dirty="0" smtClean="0">
                  <a:latin typeface="Arial Narrow" pitchFamily="34" charset="0"/>
                </a:rPr>
              </a:br>
              <a:r>
                <a:rPr lang="en-US" sz="1600" b="1" dirty="0" smtClean="0">
                  <a:latin typeface="Arial Narrow" pitchFamily="34" charset="0"/>
                </a:rPr>
                <a:t>March</a:t>
              </a:r>
              <a:endParaRPr lang="en-US" sz="1600" b="1" dirty="0">
                <a:latin typeface="Arial Narrow" pitchFamily="34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2209542" y="2659736"/>
            <a:ext cx="1075402" cy="3018472"/>
            <a:chOff x="4563398" y="2696528"/>
            <a:chExt cx="1075402" cy="3018472"/>
          </a:xfrm>
        </p:grpSpPr>
        <p:sp>
          <p:nvSpPr>
            <p:cNvPr id="53" name="Flowchart: Punched Tape 52"/>
            <p:cNvSpPr/>
            <p:nvPr/>
          </p:nvSpPr>
          <p:spPr>
            <a:xfrm>
              <a:off x="4591338" y="2696528"/>
              <a:ext cx="990600" cy="914400"/>
            </a:xfrm>
            <a:prstGeom prst="flowChartPunchedTap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4" name="Straight Connector 53"/>
            <p:cNvCxnSpPr/>
            <p:nvPr/>
          </p:nvCxnSpPr>
          <p:spPr>
            <a:xfrm flipH="1">
              <a:off x="4591338" y="2829878"/>
              <a:ext cx="25400" cy="2885122"/>
            </a:xfrm>
            <a:prstGeom prst="line">
              <a:avLst/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4563398" y="2937737"/>
              <a:ext cx="1075402" cy="4518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600" b="1" dirty="0" smtClean="0">
                  <a:solidFill>
                    <a:schemeClr val="bg1"/>
                  </a:solidFill>
                  <a:latin typeface="Arial Narrow" pitchFamily="34" charset="0"/>
                </a:rPr>
                <a:t>A Nation</a:t>
              </a:r>
              <a:br>
                <a:rPr lang="en-US" sz="1600" b="1" dirty="0" smtClean="0">
                  <a:solidFill>
                    <a:schemeClr val="bg1"/>
                  </a:solidFill>
                  <a:latin typeface="Arial Narrow" pitchFamily="34" charset="0"/>
                </a:rPr>
              </a:br>
              <a:r>
                <a:rPr lang="en-US" sz="1600" b="1" dirty="0" smtClean="0">
                  <a:solidFill>
                    <a:schemeClr val="bg1"/>
                  </a:solidFill>
                  <a:latin typeface="Arial Narrow" pitchFamily="34" charset="0"/>
                </a:rPr>
                <a:t>At Risk</a:t>
              </a:r>
              <a:endParaRPr lang="en-US" sz="1600" b="1" dirty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pic>
        <p:nvPicPr>
          <p:cNvPr id="1026" name="Picture 2" descr="http://www.clker.com/cliparts/Z/b/d/k/p/f/jungle-m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00549"/>
            <a:ext cx="2857500" cy="1314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00370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18878170">
            <a:off x="-1659997" y="-1234447"/>
            <a:ext cx="8823747" cy="93698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5809" y="2250165"/>
            <a:ext cx="6781173" cy="240065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>
              <a:lnSpc>
                <a:spcPts val="6000"/>
              </a:lnSpc>
              <a:tabLst>
                <a:tab pos="693738" algn="l"/>
              </a:tabLst>
            </a:pPr>
            <a: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  <a:t>Common</a:t>
            </a:r>
          </a:p>
          <a:p>
            <a:pPr algn="r">
              <a:lnSpc>
                <a:spcPts val="6000"/>
              </a:lnSpc>
              <a:tabLst>
                <a:tab pos="693738" algn="l"/>
              </a:tabLst>
            </a:pPr>
            <a: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  <a:t>Interim</a:t>
            </a:r>
          </a:p>
          <a:p>
            <a:pPr algn="r">
              <a:lnSpc>
                <a:spcPts val="6000"/>
              </a:lnSpc>
              <a:tabLst>
                <a:tab pos="693738" algn="l"/>
              </a:tabLst>
            </a:pPr>
            <a: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  <a:t>Assessments </a:t>
            </a:r>
            <a:endParaRPr lang="en-US" sz="66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46857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0"/>
            <a:ext cx="4572000" cy="3429000"/>
            <a:chOff x="0" y="0"/>
            <a:chExt cx="4572000" cy="3429000"/>
          </a:xfrm>
        </p:grpSpPr>
        <p:sp>
          <p:nvSpPr>
            <p:cNvPr id="2" name="Right Arrow Callout 1"/>
            <p:cNvSpPr/>
            <p:nvPr/>
          </p:nvSpPr>
          <p:spPr>
            <a:xfrm>
              <a:off x="0" y="0"/>
              <a:ext cx="4572000" cy="3429000"/>
            </a:xfrm>
            <a:prstGeom prst="rightArrowCallou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28600" y="346646"/>
              <a:ext cx="2514600" cy="258532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54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ake</a:t>
              </a:r>
              <a:br>
                <a:rPr lang="en-US" sz="54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54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the</a:t>
              </a:r>
              <a:br>
                <a:rPr lang="en-US" sz="54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54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test</a:t>
              </a:r>
              <a:endPara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572000" y="2"/>
            <a:ext cx="4610100" cy="3423856"/>
            <a:chOff x="4572000" y="2"/>
            <a:chExt cx="4610100" cy="3423856"/>
          </a:xfrm>
          <a:solidFill>
            <a:schemeClr val="accent3"/>
          </a:solidFill>
        </p:grpSpPr>
        <p:sp>
          <p:nvSpPr>
            <p:cNvPr id="4" name="Right Arrow Callout 3"/>
            <p:cNvSpPr/>
            <p:nvPr/>
          </p:nvSpPr>
          <p:spPr>
            <a:xfrm rot="5400000">
              <a:off x="5165122" y="-593120"/>
              <a:ext cx="3423856" cy="4610100"/>
            </a:xfrm>
            <a:prstGeom prst="rightArrowCallo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876800" y="196855"/>
              <a:ext cx="3848100" cy="1754326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give the</a:t>
              </a:r>
              <a:br>
                <a:rPr lang="en-US" sz="54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54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test</a:t>
              </a:r>
              <a:endPara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74006" y="3423855"/>
            <a:ext cx="4572000" cy="3429000"/>
            <a:chOff x="4574006" y="3423855"/>
            <a:chExt cx="4572000" cy="3429000"/>
          </a:xfrm>
          <a:solidFill>
            <a:schemeClr val="accent3"/>
          </a:solidFill>
        </p:grpSpPr>
        <p:sp>
          <p:nvSpPr>
            <p:cNvPr id="8" name="Right Arrow Callout 7"/>
            <p:cNvSpPr/>
            <p:nvPr/>
          </p:nvSpPr>
          <p:spPr>
            <a:xfrm rot="10800000">
              <a:off x="4574006" y="3423855"/>
              <a:ext cx="4572000" cy="3429000"/>
            </a:xfrm>
            <a:prstGeom prst="rightArrowCallo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72200" y="3973901"/>
              <a:ext cx="2971800" cy="230832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48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nalyze</a:t>
              </a:r>
            </a:p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48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he</a:t>
              </a:r>
              <a:br>
                <a:rPr lang="en-US" sz="48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48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work</a:t>
              </a:r>
              <a:endPara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120315" y="3429000"/>
            <a:ext cx="4876800" cy="3429000"/>
            <a:chOff x="-120315" y="3429000"/>
            <a:chExt cx="4876800" cy="3429000"/>
          </a:xfrm>
          <a:solidFill>
            <a:schemeClr val="accent3"/>
          </a:solidFill>
        </p:grpSpPr>
        <p:sp>
          <p:nvSpPr>
            <p:cNvPr id="10" name="Right Arrow Callout 9"/>
            <p:cNvSpPr/>
            <p:nvPr/>
          </p:nvSpPr>
          <p:spPr>
            <a:xfrm rot="16200000">
              <a:off x="608597" y="2820402"/>
              <a:ext cx="3429000" cy="4646195"/>
            </a:xfrm>
            <a:prstGeom prst="rightArrowCallo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-120315" y="4860759"/>
              <a:ext cx="4876800" cy="17543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54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 something about it</a:t>
              </a:r>
              <a:endPara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70258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Arrow Callout 9"/>
          <p:cNvSpPr/>
          <p:nvPr/>
        </p:nvSpPr>
        <p:spPr>
          <a:xfrm rot="16200000">
            <a:off x="-2972803" y="-760999"/>
            <a:ext cx="10591800" cy="4646195"/>
          </a:xfrm>
          <a:prstGeom prst="rightArrowCallou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84797" y="533400"/>
            <a:ext cx="3276600" cy="31393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tabLst>
                <a:tab pos="693738" algn="l"/>
              </a:tabLst>
            </a:pPr>
            <a:r>
              <a:rPr lang="en-US" sz="6600" dirty="0">
                <a:solidFill>
                  <a:schemeClr val="bg1"/>
                </a:solidFill>
                <a:latin typeface="Arial Black" pitchFamily="34" charset="0"/>
              </a:rPr>
              <a:t>e</a:t>
            </a:r>
            <a: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  <a:t>very</a:t>
            </a:r>
            <a:b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  <a:t>6-8</a:t>
            </a:r>
            <a:b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6600" dirty="0" smtClean="0">
                <a:solidFill>
                  <a:schemeClr val="bg1"/>
                </a:solidFill>
                <a:latin typeface="Arial Black" pitchFamily="34" charset="0"/>
              </a:rPr>
              <a:t>weeks</a:t>
            </a:r>
            <a:endParaRPr lang="en-US" sz="66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143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4916" y="3429000"/>
            <a:ext cx="45720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56234" y="3429000"/>
            <a:ext cx="4587766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1345287"/>
            <a:ext cx="403860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Standards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38700" y="1037511"/>
            <a:ext cx="4038600" cy="132343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Professional</a:t>
            </a:r>
            <a:b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Practice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4850487"/>
            <a:ext cx="403860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Data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8700" y="4850487"/>
            <a:ext cx="403860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Culture</a:t>
            </a:r>
          </a:p>
        </p:txBody>
      </p:sp>
    </p:spTree>
    <p:extLst>
      <p:ext uri="{BB962C8B-B14F-4D97-AF65-F5344CB8AC3E}">
        <p14:creationId xmlns:p14="http://schemas.microsoft.com/office/powerpoint/2010/main" val="1252150058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0" y="0"/>
            <a:ext cx="9119907" cy="3429000"/>
            <a:chOff x="30" y="0"/>
            <a:chExt cx="9119907" cy="3429000"/>
          </a:xfrm>
        </p:grpSpPr>
        <p:sp>
          <p:nvSpPr>
            <p:cNvPr id="5" name="Rectangle 4"/>
            <p:cNvSpPr/>
            <p:nvPr/>
          </p:nvSpPr>
          <p:spPr>
            <a:xfrm>
              <a:off x="30" y="0"/>
              <a:ext cx="4572000" cy="3429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819400" y="0"/>
              <a:ext cx="6300537" cy="3429000"/>
            </a:xfrm>
            <a:prstGeom prst="rect">
              <a:avLst/>
            </a:prstGeom>
            <a:gradFill>
              <a:gsLst>
                <a:gs pos="0">
                  <a:schemeClr val="accent6"/>
                </a:gs>
                <a:gs pos="56000">
                  <a:schemeClr val="bg1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5995380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152400"/>
            <a:ext cx="8115300" cy="31700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8000" dirty="0" smtClean="0">
                <a:solidFill>
                  <a:schemeClr val="accent6"/>
                </a:solidFill>
                <a:latin typeface="Arial Black" pitchFamily="34" charset="0"/>
              </a:rPr>
              <a:t>Professional</a:t>
            </a:r>
          </a:p>
          <a:p>
            <a:pPr algn="ctr"/>
            <a:r>
              <a:rPr lang="en-US" sz="8000" dirty="0" smtClean="0">
                <a:solidFill>
                  <a:schemeClr val="accent6"/>
                </a:solidFill>
                <a:latin typeface="Arial Black" pitchFamily="34" charset="0"/>
              </a:rPr>
              <a:t>Practice</a:t>
            </a:r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Practice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2913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14353" y="260866"/>
            <a:ext cx="8115300" cy="9233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>
                <a:solidFill>
                  <a:schemeClr val="accent6"/>
                </a:solidFill>
                <a:latin typeface="Arial Black" pitchFamily="34" charset="0"/>
              </a:rPr>
              <a:t>Common Language</a:t>
            </a:r>
            <a:endParaRPr lang="en-US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358694"/>
            <a:ext cx="9144000" cy="9233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/>
                </a:solidFill>
                <a:latin typeface="Arial Black" pitchFamily="34" charset="0"/>
              </a:rPr>
              <a:t>Cognitive Engagement</a:t>
            </a:r>
            <a:endParaRPr lang="en-US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3" y="2456522"/>
            <a:ext cx="8115300" cy="9233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/>
                </a:solidFill>
                <a:latin typeface="Arial Black" pitchFamily="34" charset="0"/>
              </a:rPr>
              <a:t>21C Readiness</a:t>
            </a:r>
            <a:endParaRPr lang="en-US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353" y="3554350"/>
            <a:ext cx="8115300" cy="9233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/>
                </a:solidFill>
                <a:latin typeface="Arial Black" pitchFamily="34" charset="0"/>
              </a:rPr>
              <a:t>Constructivism</a:t>
            </a:r>
            <a:endParaRPr lang="en-US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353" y="4652178"/>
            <a:ext cx="8115300" cy="9233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/>
                </a:solidFill>
                <a:latin typeface="Arial Black" pitchFamily="34" charset="0"/>
              </a:rPr>
              <a:t>Relevance</a:t>
            </a:r>
            <a:endParaRPr lang="en-US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750004"/>
            <a:ext cx="9144000" cy="9233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5400" spc="-300" dirty="0" smtClean="0">
                <a:solidFill>
                  <a:schemeClr val="accent6"/>
                </a:solidFill>
                <a:latin typeface="Arial Black" pitchFamily="34" charset="0"/>
              </a:rPr>
              <a:t>Continuous Improvement</a:t>
            </a:r>
            <a:endParaRPr lang="en-US" sz="2400" spc="-3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0844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7" grpId="0" build="p"/>
      <p:bldP spid="8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746581"/>
            <a:ext cx="9144000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-20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APPR</a:t>
            </a:r>
            <a:endParaRPr lang="en-US" sz="30000" b="1" cap="none" spc="-200" dirty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071346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152400"/>
            <a:ext cx="8115300" cy="31700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8000" dirty="0" smtClean="0">
                <a:solidFill>
                  <a:schemeClr val="accent6"/>
                </a:solidFill>
                <a:latin typeface="Arial Black" pitchFamily="34" charset="0"/>
              </a:rPr>
              <a:t>Professional</a:t>
            </a:r>
          </a:p>
          <a:p>
            <a:pPr algn="ctr"/>
            <a:r>
              <a:rPr lang="en-US" sz="8000" dirty="0" smtClean="0">
                <a:solidFill>
                  <a:schemeClr val="accent6"/>
                </a:solidFill>
                <a:latin typeface="Arial Black" pitchFamily="34" charset="0"/>
              </a:rPr>
              <a:t>Practice</a:t>
            </a:r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Practice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2667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1579" y="0"/>
            <a:ext cx="8115300" cy="132343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8000" dirty="0" smtClean="0">
                <a:solidFill>
                  <a:schemeClr val="accent6"/>
                </a:solidFill>
                <a:latin typeface="Arial Black" pitchFamily="34" charset="0"/>
              </a:rPr>
              <a:t>APPR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Pie 4"/>
          <p:cNvSpPr>
            <a:spLocks noChangeAspect="1"/>
          </p:cNvSpPr>
          <p:nvPr/>
        </p:nvSpPr>
        <p:spPr>
          <a:xfrm rot="4396026">
            <a:off x="2514600" y="1676400"/>
            <a:ext cx="4572000" cy="4572000"/>
          </a:xfrm>
          <a:prstGeom prst="pie">
            <a:avLst>
              <a:gd name="adj1" fmla="val 11832728"/>
              <a:gd name="adj2" fmla="val 1670304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2286000"/>
            <a:ext cx="198120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</a:t>
            </a:r>
          </a:p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</a:t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Growth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3946358"/>
            <a:ext cx="1981200" cy="9643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</a:t>
            </a:r>
          </a:p>
          <a:p>
            <a:pPr algn="ctr">
              <a:lnSpc>
                <a:spcPts val="2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</a:t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Achievement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050" y="3352800"/>
            <a:ext cx="2114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60%</a:t>
            </a:r>
          </a:p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Multiple Measures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18528742">
            <a:off x="5482388" y="881030"/>
            <a:ext cx="2598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Growth over time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18835259">
            <a:off x="6048216" y="1223311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Compared to</a:t>
            </a:r>
            <a:br>
              <a:rPr lang="en-US" i="1" dirty="0" smtClean="0">
                <a:latin typeface="Arial" pitchFamily="34" charset="0"/>
                <a:cs typeface="Arial" pitchFamily="34" charset="0"/>
              </a:rPr>
            </a:br>
            <a:r>
              <a:rPr lang="en-US" i="1" dirty="0" smtClean="0">
                <a:latin typeface="Arial" pitchFamily="34" charset="0"/>
                <a:cs typeface="Arial" pitchFamily="34" charset="0"/>
              </a:rPr>
              <a:t>Expected Growth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9471339">
            <a:off x="6615926" y="1953494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Some Variables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Considered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6060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Punched Tape 2"/>
          <p:cNvSpPr/>
          <p:nvPr/>
        </p:nvSpPr>
        <p:spPr>
          <a:xfrm>
            <a:off x="6952680" y="1135082"/>
            <a:ext cx="990600" cy="914400"/>
          </a:xfrm>
          <a:prstGeom prst="flowChartPunchedTap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85700" y="1376959"/>
            <a:ext cx="957580" cy="564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sz="2400" b="1" dirty="0" smtClean="0">
                <a:latin typeface="Arial Narrow" pitchFamily="34" charset="0"/>
              </a:rPr>
              <a:t>NY</a:t>
            </a:r>
            <a:br>
              <a:rPr lang="en-US" sz="2400" b="1" dirty="0" smtClean="0">
                <a:latin typeface="Arial Narrow" pitchFamily="34" charset="0"/>
              </a:rPr>
            </a:br>
            <a:r>
              <a:rPr lang="en-US" sz="2400" b="1" dirty="0" smtClean="0">
                <a:latin typeface="Arial Narrow" pitchFamily="34" charset="0"/>
              </a:rPr>
              <a:t>CCLS</a:t>
            </a:r>
            <a:endParaRPr lang="en-US" sz="2400" b="1" dirty="0">
              <a:latin typeface="Arial Narrow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978080" y="1268432"/>
            <a:ext cx="7620" cy="5741968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57200" y="5715000"/>
            <a:ext cx="822960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153400" y="6019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 Narrow" pitchFamily="34" charset="0"/>
              </a:rPr>
              <a:t>2020</a:t>
            </a:r>
            <a:endParaRPr lang="en-US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81825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1579" y="0"/>
            <a:ext cx="8115300" cy="132343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8000" dirty="0" smtClean="0">
                <a:solidFill>
                  <a:schemeClr val="accent6"/>
                </a:solidFill>
                <a:latin typeface="Arial Black" pitchFamily="34" charset="0"/>
              </a:rPr>
              <a:t>APPR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Pie 3"/>
          <p:cNvSpPr>
            <a:spLocks noChangeAspect="1"/>
          </p:cNvSpPr>
          <p:nvPr/>
        </p:nvSpPr>
        <p:spPr>
          <a:xfrm>
            <a:off x="2514600" y="1676400"/>
            <a:ext cx="4572000" cy="4572000"/>
          </a:xfrm>
          <a:prstGeom prst="pie">
            <a:avLst>
              <a:gd name="adj1" fmla="val 20618651"/>
              <a:gd name="adj2" fmla="val 359039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2286000"/>
            <a:ext cx="198120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</a:t>
            </a:r>
          </a:p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</a:t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Growth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3946358"/>
            <a:ext cx="1981200" cy="9643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</a:t>
            </a:r>
          </a:p>
          <a:p>
            <a:pPr algn="ctr">
              <a:lnSpc>
                <a:spcPts val="2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</a:t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Achievement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050" y="3352800"/>
            <a:ext cx="2114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60%</a:t>
            </a:r>
          </a:p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Multiple Measures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77924" y="3886200"/>
            <a:ext cx="2598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Moment in time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945405">
            <a:off x="6887249" y="4804152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Local or</a:t>
            </a:r>
            <a:br>
              <a:rPr lang="en-US" i="1" dirty="0" smtClean="0">
                <a:latin typeface="Arial" pitchFamily="34" charset="0"/>
                <a:cs typeface="Arial" pitchFamily="34" charset="0"/>
              </a:rPr>
            </a:br>
            <a:r>
              <a:rPr lang="en-US" i="1" dirty="0" smtClean="0">
                <a:latin typeface="Arial" pitchFamily="34" charset="0"/>
                <a:cs typeface="Arial" pitchFamily="34" charset="0"/>
              </a:rPr>
              <a:t>Purchased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rot="2663529">
            <a:off x="6156596" y="5998382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Some Variables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Considered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44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1579" y="0"/>
            <a:ext cx="8115300" cy="132343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8000" dirty="0" smtClean="0">
                <a:solidFill>
                  <a:schemeClr val="accent6"/>
                </a:solidFill>
                <a:latin typeface="Arial Black" pitchFamily="34" charset="0"/>
              </a:rPr>
              <a:t>APPR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" name="Pie 1"/>
          <p:cNvSpPr>
            <a:spLocks noChangeAspect="1"/>
          </p:cNvSpPr>
          <p:nvPr/>
        </p:nvSpPr>
        <p:spPr>
          <a:xfrm>
            <a:off x="2514600" y="1676400"/>
            <a:ext cx="4572000" cy="4572000"/>
          </a:xfrm>
          <a:prstGeom prst="pie">
            <a:avLst>
              <a:gd name="adj1" fmla="val 3205134"/>
              <a:gd name="adj2" fmla="val 162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050" y="3352800"/>
            <a:ext cx="2114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60%</a:t>
            </a:r>
          </a:p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Multiple Measures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2570349">
            <a:off x="1099630" y="962138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Knowledge of Students &amp; Student Learning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2102313">
            <a:off x="583548" y="1713549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Knowledge of Content &amp; Instructional Planning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032177">
            <a:off x="88660" y="2606904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Instructional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Practice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77133" y="3609438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Learning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Environment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20585908">
            <a:off x="95973" y="4704853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Assessment for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Student Learning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19873969">
            <a:off x="-285590" y="5742835"/>
            <a:ext cx="3429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Professional Responsibilities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and Collaboration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8437834">
            <a:off x="1386639" y="6486602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Professional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Growth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44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1579" y="0"/>
            <a:ext cx="8115300" cy="132343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8000" dirty="0" smtClean="0">
                <a:solidFill>
                  <a:schemeClr val="accent6"/>
                </a:solidFill>
                <a:latin typeface="Arial Black" pitchFamily="34" charset="0"/>
              </a:rPr>
              <a:t>APPR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514600" y="1676400"/>
            <a:ext cx="4572000" cy="4572000"/>
            <a:chOff x="2580773" y="1981200"/>
            <a:chExt cx="4572000" cy="4572000"/>
          </a:xfrm>
        </p:grpSpPr>
        <p:sp>
          <p:nvSpPr>
            <p:cNvPr id="2" name="Pie 1"/>
            <p:cNvSpPr>
              <a:spLocks noChangeAspect="1"/>
            </p:cNvSpPr>
            <p:nvPr/>
          </p:nvSpPr>
          <p:spPr>
            <a:xfrm>
              <a:off x="2580773" y="1981200"/>
              <a:ext cx="4572000" cy="4572000"/>
            </a:xfrm>
            <a:prstGeom prst="pi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" name="Pie 3"/>
            <p:cNvSpPr>
              <a:spLocks noChangeAspect="1"/>
            </p:cNvSpPr>
            <p:nvPr/>
          </p:nvSpPr>
          <p:spPr>
            <a:xfrm>
              <a:off x="2580773" y="1981200"/>
              <a:ext cx="4572000" cy="4572000"/>
            </a:xfrm>
            <a:prstGeom prst="pie">
              <a:avLst>
                <a:gd name="adj1" fmla="val 20618651"/>
                <a:gd name="adj2" fmla="val 3590396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Pie 4"/>
            <p:cNvSpPr>
              <a:spLocks noChangeAspect="1"/>
            </p:cNvSpPr>
            <p:nvPr/>
          </p:nvSpPr>
          <p:spPr>
            <a:xfrm rot="4396026">
              <a:off x="2580773" y="1981200"/>
              <a:ext cx="4572000" cy="4572000"/>
            </a:xfrm>
            <a:prstGeom prst="pie">
              <a:avLst>
                <a:gd name="adj1" fmla="val 11832728"/>
                <a:gd name="adj2" fmla="val 1670304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800600" y="2286000"/>
            <a:ext cx="198120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</a:t>
            </a:r>
          </a:p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</a:t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Growth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3946358"/>
            <a:ext cx="1981200" cy="9643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20%</a:t>
            </a:r>
          </a:p>
          <a:p>
            <a:pPr algn="ctr">
              <a:lnSpc>
                <a:spcPts val="2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</a:t>
            </a:r>
            <a:b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Achievement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050" y="3352800"/>
            <a:ext cx="2114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60%</a:t>
            </a:r>
          </a:p>
          <a:p>
            <a:pPr algn="ctr">
              <a:lnSpc>
                <a:spcPts val="32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Multiple Measures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2570349">
            <a:off x="1099630" y="962138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Knowledge of Students &amp; Student Learning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2102313">
            <a:off x="583548" y="1713549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Knowledge of Content &amp; Instructional Planning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032177">
            <a:off x="88660" y="2606904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Instructional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Practice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77133" y="3609438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Learning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Environment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20585908">
            <a:off x="95973" y="4704853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Assessment for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Student Learning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19873969">
            <a:off x="-285590" y="5742835"/>
            <a:ext cx="3429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Professional Responsibilities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and Collaboration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8437834">
            <a:off x="1386639" y="6486602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Professional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Growth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18528742">
            <a:off x="5482388" y="881030"/>
            <a:ext cx="2598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Growth over time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18835259">
            <a:off x="6048216" y="1223311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Compared to</a:t>
            </a:r>
            <a:br>
              <a:rPr lang="en-US" i="1" dirty="0" smtClean="0">
                <a:latin typeface="Arial" pitchFamily="34" charset="0"/>
                <a:cs typeface="Arial" pitchFamily="34" charset="0"/>
              </a:rPr>
            </a:br>
            <a:r>
              <a:rPr lang="en-US" i="1" dirty="0" smtClean="0">
                <a:latin typeface="Arial" pitchFamily="34" charset="0"/>
                <a:cs typeface="Arial" pitchFamily="34" charset="0"/>
              </a:rPr>
              <a:t>Expected Growth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9471339">
            <a:off x="6615926" y="1953494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Some Variables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Considered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77924" y="3886200"/>
            <a:ext cx="2598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Moment in time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945405">
            <a:off x="6887249" y="4804152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Local or</a:t>
            </a:r>
            <a:br>
              <a:rPr lang="en-US" i="1" dirty="0" smtClean="0">
                <a:latin typeface="Arial" pitchFamily="34" charset="0"/>
                <a:cs typeface="Arial" pitchFamily="34" charset="0"/>
              </a:rPr>
            </a:br>
            <a:r>
              <a:rPr lang="en-US" i="1" dirty="0" smtClean="0">
                <a:latin typeface="Arial" pitchFamily="34" charset="0"/>
                <a:cs typeface="Arial" pitchFamily="34" charset="0"/>
              </a:rPr>
              <a:t>Purchased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rot="2663529">
            <a:off x="6156596" y="5998382"/>
            <a:ext cx="2598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Some Variables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Considered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44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0" y="0"/>
            <a:ext cx="9119907" cy="3429000"/>
            <a:chOff x="30" y="0"/>
            <a:chExt cx="9119907" cy="3429000"/>
          </a:xfrm>
        </p:grpSpPr>
        <p:sp>
          <p:nvSpPr>
            <p:cNvPr id="5" name="Rectangle 4"/>
            <p:cNvSpPr/>
            <p:nvPr/>
          </p:nvSpPr>
          <p:spPr>
            <a:xfrm>
              <a:off x="30" y="0"/>
              <a:ext cx="4572000" cy="3429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19400" y="0"/>
              <a:ext cx="6300537" cy="3429000"/>
            </a:xfrm>
            <a:prstGeom prst="rect">
              <a:avLst/>
            </a:prstGeom>
            <a:gradFill>
              <a:gsLst>
                <a:gs pos="0">
                  <a:schemeClr val="accent6"/>
                </a:gs>
                <a:gs pos="56000">
                  <a:schemeClr val="bg1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-24063" y="-762000"/>
            <a:ext cx="9144000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-20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APPR</a:t>
            </a:r>
            <a:endParaRPr lang="en-US" sz="30000" b="1" cap="none" spc="-200" dirty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53558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4916" y="3429000"/>
            <a:ext cx="45720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56234" y="3429000"/>
            <a:ext cx="4587766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1345287"/>
            <a:ext cx="403860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Standards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38700" y="1037511"/>
            <a:ext cx="4038600" cy="132343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Professional</a:t>
            </a:r>
            <a:b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Practice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4850487"/>
            <a:ext cx="403860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Data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8700" y="4850487"/>
            <a:ext cx="403860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Culture</a:t>
            </a:r>
          </a:p>
        </p:txBody>
      </p:sp>
    </p:spTree>
    <p:extLst>
      <p:ext uri="{BB962C8B-B14F-4D97-AF65-F5344CB8AC3E}">
        <p14:creationId xmlns:p14="http://schemas.microsoft.com/office/powerpoint/2010/main" val="68577222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56234" y="0"/>
            <a:ext cx="458776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38700" y="4234935"/>
            <a:ext cx="4038600" cy="193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What should our schools be like?</a:t>
            </a:r>
          </a:p>
        </p:txBody>
      </p:sp>
    </p:spTree>
    <p:extLst>
      <p:ext uri="{BB962C8B-B14F-4D97-AF65-F5344CB8AC3E}">
        <p14:creationId xmlns:p14="http://schemas.microsoft.com/office/powerpoint/2010/main" val="562630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3927159"/>
            <a:ext cx="8343900" cy="255454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Educators working collaboratively… taking collective responsibility for student learning.</a:t>
            </a:r>
          </a:p>
        </p:txBody>
      </p:sp>
    </p:spTree>
    <p:extLst>
      <p:ext uri="{BB962C8B-B14F-4D97-AF65-F5344CB8AC3E}">
        <p14:creationId xmlns:p14="http://schemas.microsoft.com/office/powerpoint/2010/main" val="120135729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234936"/>
            <a:ext cx="8343900" cy="193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Collaborative learning teams implementing a guaranteed and viable curriculum.</a:t>
            </a:r>
          </a:p>
        </p:txBody>
      </p:sp>
    </p:spTree>
    <p:extLst>
      <p:ext uri="{BB962C8B-B14F-4D97-AF65-F5344CB8AC3E}">
        <p14:creationId xmlns:p14="http://schemas.microsoft.com/office/powerpoint/2010/main" val="11734216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3927160"/>
            <a:ext cx="8343900" cy="255454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Collaborative learning teams monitoring student learning through ongoing common assessments.</a:t>
            </a:r>
          </a:p>
        </p:txBody>
      </p:sp>
    </p:spTree>
    <p:extLst>
      <p:ext uri="{BB962C8B-B14F-4D97-AF65-F5344CB8AC3E}">
        <p14:creationId xmlns:p14="http://schemas.microsoft.com/office/powerpoint/2010/main" val="40448954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3927160"/>
            <a:ext cx="8343900" cy="255454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Collaborative learning teams using assessment data and student work to make instructional decisions.</a:t>
            </a:r>
          </a:p>
        </p:txBody>
      </p:sp>
    </p:spTree>
    <p:extLst>
      <p:ext uri="{BB962C8B-B14F-4D97-AF65-F5344CB8AC3E}">
        <p14:creationId xmlns:p14="http://schemas.microsoft.com/office/powerpoint/2010/main" val="40448954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6978080" y="-76200"/>
            <a:ext cx="7620" cy="5589568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-76200" y="5943600"/>
            <a:ext cx="56388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7653" y="5891144"/>
            <a:ext cx="5257800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ELA/Literacy</a:t>
            </a:r>
          </a:p>
          <a:p>
            <a:pPr algn="ctr"/>
            <a:r>
              <a:rPr lang="en-US" sz="3200" dirty="0" smtClean="0">
                <a:latin typeface="Arial Black" pitchFamily="34" charset="0"/>
              </a:rPr>
              <a:t>Mathematics</a:t>
            </a:r>
            <a:endParaRPr lang="en-US" sz="3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0854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542713"/>
            <a:ext cx="8343900" cy="132343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Where students find meaning in what they do.</a:t>
            </a:r>
          </a:p>
        </p:txBody>
      </p:sp>
    </p:spTree>
    <p:extLst>
      <p:ext uri="{BB962C8B-B14F-4D97-AF65-F5344CB8AC3E}">
        <p14:creationId xmlns:p14="http://schemas.microsoft.com/office/powerpoint/2010/main" val="4044895422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234937"/>
            <a:ext cx="8343900" cy="193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Where students make decisions about what they learn and how they learn it.</a:t>
            </a:r>
          </a:p>
        </p:txBody>
      </p:sp>
    </p:spTree>
    <p:extLst>
      <p:ext uri="{BB962C8B-B14F-4D97-AF65-F5344CB8AC3E}">
        <p14:creationId xmlns:p14="http://schemas.microsoft.com/office/powerpoint/2010/main" val="2958782694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542713"/>
            <a:ext cx="8343900" cy="132343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Where the 4Cs are embedded in the 3Rs.</a:t>
            </a:r>
          </a:p>
        </p:txBody>
      </p:sp>
    </p:spTree>
    <p:extLst>
      <p:ext uri="{BB962C8B-B14F-4D97-AF65-F5344CB8AC3E}">
        <p14:creationId xmlns:p14="http://schemas.microsoft.com/office/powerpoint/2010/main" val="2958782694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234937"/>
            <a:ext cx="8343900" cy="193899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Where its about the student's future rather than the adults’ past.</a:t>
            </a:r>
          </a:p>
        </p:txBody>
      </p:sp>
    </p:spTree>
    <p:extLst>
      <p:ext uri="{BB962C8B-B14F-4D97-AF65-F5344CB8AC3E}">
        <p14:creationId xmlns:p14="http://schemas.microsoft.com/office/powerpoint/2010/main" val="3010830782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56234" y="0"/>
            <a:ext cx="458776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38700" y="3927159"/>
            <a:ext cx="4038600" cy="255454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That’s what our schools should be like!</a:t>
            </a:r>
          </a:p>
        </p:txBody>
      </p:sp>
    </p:spTree>
    <p:extLst>
      <p:ext uri="{BB962C8B-B14F-4D97-AF65-F5344CB8AC3E}">
        <p14:creationId xmlns:p14="http://schemas.microsoft.com/office/powerpoint/2010/main" val="337338321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4916" y="3429000"/>
            <a:ext cx="45720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56234" y="3429000"/>
            <a:ext cx="4587766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1345287"/>
            <a:ext cx="403860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Standards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38700" y="1037511"/>
            <a:ext cx="4038600" cy="132343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Professional</a:t>
            </a:r>
            <a:b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Practice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4850487"/>
            <a:ext cx="403860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Data</a:t>
            </a:r>
            <a:endParaRPr lang="en-US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8700" y="4850487"/>
            <a:ext cx="4038600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 Black" pitchFamily="34" charset="0"/>
              </a:rPr>
              <a:t>Culture</a:t>
            </a:r>
          </a:p>
        </p:txBody>
      </p:sp>
    </p:spTree>
    <p:extLst>
      <p:ext uri="{BB962C8B-B14F-4D97-AF65-F5344CB8AC3E}">
        <p14:creationId xmlns:p14="http://schemas.microsoft.com/office/powerpoint/2010/main" val="481179893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5945752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5536" y="6154406"/>
            <a:ext cx="8749864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Six Shifts ELA/Literacy</a:t>
            </a:r>
          </a:p>
        </p:txBody>
      </p:sp>
    </p:spTree>
    <p:extLst>
      <p:ext uri="{BB962C8B-B14F-4D97-AF65-F5344CB8AC3E}">
        <p14:creationId xmlns:p14="http://schemas.microsoft.com/office/powerpoint/2010/main" val="27811476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5062856"/>
            <a:ext cx="82296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4439" y="5043002"/>
            <a:ext cx="7577961" cy="95410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2800" dirty="0" smtClean="0">
                <a:latin typeface="Arial Black" pitchFamily="34" charset="0"/>
              </a:rPr>
              <a:t>PK-5: Balancing Informational</a:t>
            </a:r>
          </a:p>
          <a:p>
            <a:pPr algn="r"/>
            <a:r>
              <a:rPr lang="en-US" sz="2800" dirty="0" smtClean="0">
                <a:latin typeface="Arial Black" pitchFamily="34" charset="0"/>
              </a:rPr>
              <a:t>&amp; Literary Texts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-76200" y="5945752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107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5062856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76200" y="4165101"/>
            <a:ext cx="7281024" cy="954107"/>
            <a:chOff x="-69632" y="4116940"/>
            <a:chExt cx="7842032" cy="995538"/>
          </a:xfrm>
        </p:grpSpPr>
        <p:sp>
          <p:nvSpPr>
            <p:cNvPr id="4" name="Rectangle 3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2842" y="4116940"/>
              <a:ext cx="7007158" cy="99553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r"/>
              <a:r>
                <a:rPr lang="en-US" sz="2800" dirty="0" smtClean="0">
                  <a:latin typeface="Arial Black" pitchFamily="34" charset="0"/>
                </a:rPr>
                <a:t>6-12: Building Knowledge</a:t>
              </a:r>
              <a:br>
                <a:rPr lang="en-US" sz="2800" dirty="0" smtClean="0">
                  <a:latin typeface="Arial Black" pitchFamily="34" charset="0"/>
                </a:rPr>
              </a:br>
              <a:r>
                <a:rPr lang="en-US" sz="2800" dirty="0" smtClean="0">
                  <a:latin typeface="Arial Black" pitchFamily="34" charset="0"/>
                </a:rPr>
                <a:t>in the Disciplines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-76200" y="5945752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3274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5062856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76200" y="4212660"/>
            <a:ext cx="9220200" cy="8589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-76200" y="3353408"/>
            <a:ext cx="6296992" cy="858991"/>
            <a:chOff x="-69632" y="4166564"/>
            <a:chExt cx="7842032" cy="896292"/>
          </a:xfrm>
        </p:grpSpPr>
        <p:sp>
          <p:nvSpPr>
            <p:cNvPr id="9" name="Rectangle 8"/>
            <p:cNvSpPr/>
            <p:nvPr/>
          </p:nvSpPr>
          <p:spPr>
            <a:xfrm>
              <a:off x="-69632" y="4166564"/>
              <a:ext cx="7842032" cy="8962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68200" y="4341737"/>
              <a:ext cx="6151800" cy="54594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endParaRPr lang="en-US" sz="2800" dirty="0" smtClean="0">
                <a:latin typeface="Arial Black" pitchFamily="34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-76200" y="5945752"/>
            <a:ext cx="9220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5266" y="3520966"/>
            <a:ext cx="58983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2800" dirty="0">
                <a:solidFill>
                  <a:prstClr val="black"/>
                </a:solidFill>
                <a:latin typeface="Arial Black" pitchFamily="34" charset="0"/>
              </a:rPr>
              <a:t>Staircase </a:t>
            </a:r>
            <a:r>
              <a:rPr lang="en-US" sz="2800" dirty="0" smtClean="0">
                <a:solidFill>
                  <a:prstClr val="black"/>
                </a:solidFill>
                <a:latin typeface="Arial Black" pitchFamily="34" charset="0"/>
              </a:rPr>
              <a:t>of Complexity</a:t>
            </a:r>
            <a:endParaRPr lang="en-US" sz="2800" dirty="0">
              <a:solidFill>
                <a:prstClr val="black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43274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</TotalTime>
  <Words>385</Words>
  <Application>Microsoft Office PowerPoint</Application>
  <PresentationFormat>On-screen Show (4:3)</PresentationFormat>
  <Paragraphs>177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Craig</dc:creator>
  <cp:lastModifiedBy>jcraig</cp:lastModifiedBy>
  <cp:revision>52</cp:revision>
  <dcterms:created xsi:type="dcterms:W3CDTF">2011-09-28T11:21:17Z</dcterms:created>
  <dcterms:modified xsi:type="dcterms:W3CDTF">2011-10-04T18:52:52Z</dcterms:modified>
</cp:coreProperties>
</file>