
<file path=[Content_Types].xml><?xml version="1.0" encoding="utf-8"?>
<Types xmlns="http://schemas.openxmlformats.org/package/2006/content-types">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9"/>
  </p:notesMasterIdLst>
  <p:sldIdLst>
    <p:sldId id="256" r:id="rId2"/>
    <p:sldId id="277" r:id="rId3"/>
    <p:sldId id="365" r:id="rId4"/>
    <p:sldId id="310" r:id="rId5"/>
    <p:sldId id="368" r:id="rId6"/>
    <p:sldId id="366" r:id="rId7"/>
    <p:sldId id="311" r:id="rId8"/>
    <p:sldId id="312" r:id="rId9"/>
    <p:sldId id="369" r:id="rId10"/>
    <p:sldId id="313" r:id="rId11"/>
    <p:sldId id="353" r:id="rId12"/>
    <p:sldId id="352" r:id="rId13"/>
    <p:sldId id="314" r:id="rId14"/>
    <p:sldId id="284" r:id="rId15"/>
    <p:sldId id="350" r:id="rId16"/>
    <p:sldId id="316" r:id="rId17"/>
    <p:sldId id="372" r:id="rId18"/>
    <p:sldId id="371" r:id="rId19"/>
    <p:sldId id="323" r:id="rId20"/>
    <p:sldId id="296" r:id="rId21"/>
    <p:sldId id="326" r:id="rId22"/>
    <p:sldId id="370" r:id="rId23"/>
    <p:sldId id="374" r:id="rId24"/>
    <p:sldId id="375" r:id="rId25"/>
    <p:sldId id="373" r:id="rId26"/>
    <p:sldId id="376" r:id="rId27"/>
    <p:sldId id="378" r:id="rId2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8" d="100"/>
          <a:sy n="98" d="100"/>
        </p:scale>
        <p:origin x="-33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Increase</a:t>
            </a:r>
            <a:r>
              <a:rPr lang="en-US" baseline="0"/>
              <a:t> in Per Pupil Spending from 1985 to 1997 for Consolidating and Non-Consolidating Districts (Inflation-adjusted)</a:t>
            </a:r>
            <a:endParaRPr lang="en-US"/>
          </a:p>
        </c:rich>
      </c:tx>
      <c:overlay val="0"/>
    </c:title>
    <c:autoTitleDeleted val="0"/>
    <c:plotArea>
      <c:layout/>
      <c:barChart>
        <c:barDir val="col"/>
        <c:grouping val="clustered"/>
        <c:varyColors val="0"/>
        <c:ser>
          <c:idx val="0"/>
          <c:order val="0"/>
          <c:tx>
            <c:strRef>
              <c:f>Sheet1!$B$17</c:f>
              <c:strCache>
                <c:ptCount val="1"/>
                <c:pt idx="0">
                  <c:v>Considating Districts</c:v>
                </c:pt>
              </c:strCache>
            </c:strRef>
          </c:tx>
          <c:invertIfNegative val="0"/>
          <c:cat>
            <c:strRef>
              <c:f>Sheet1!$A$18:$A$20</c:f>
              <c:strCache>
                <c:ptCount val="3"/>
                <c:pt idx="0">
                  <c:v>   Total</c:v>
                </c:pt>
                <c:pt idx="1">
                  <c:v>   Operating spending</c:v>
                </c:pt>
                <c:pt idx="2">
                  <c:v>   Capital spending</c:v>
                </c:pt>
              </c:strCache>
            </c:strRef>
          </c:cat>
          <c:val>
            <c:numRef>
              <c:f>Sheet1!$B$18:$B$20</c:f>
              <c:numCache>
                <c:formatCode>"$"#,##0</c:formatCode>
                <c:ptCount val="3"/>
                <c:pt idx="0">
                  <c:v>5419.2999999999993</c:v>
                </c:pt>
                <c:pt idx="1">
                  <c:v>2275.3900000000012</c:v>
                </c:pt>
                <c:pt idx="2">
                  <c:v>2542.4808471000001</c:v>
                </c:pt>
              </c:numCache>
            </c:numRef>
          </c:val>
        </c:ser>
        <c:ser>
          <c:idx val="1"/>
          <c:order val="1"/>
          <c:tx>
            <c:strRef>
              <c:f>Sheet1!$C$17</c:f>
              <c:strCache>
                <c:ptCount val="1"/>
                <c:pt idx="0">
                  <c:v>Rural Districts Not Consolidating</c:v>
                </c:pt>
              </c:strCache>
            </c:strRef>
          </c:tx>
          <c:invertIfNegative val="0"/>
          <c:cat>
            <c:strRef>
              <c:f>Sheet1!$A$18:$A$20</c:f>
              <c:strCache>
                <c:ptCount val="3"/>
                <c:pt idx="0">
                  <c:v>   Total</c:v>
                </c:pt>
                <c:pt idx="1">
                  <c:v>   Operating spending</c:v>
                </c:pt>
                <c:pt idx="2">
                  <c:v>   Capital spending</c:v>
                </c:pt>
              </c:strCache>
            </c:strRef>
          </c:cat>
          <c:val>
            <c:numRef>
              <c:f>Sheet1!$C$18:$C$20</c:f>
              <c:numCache>
                <c:formatCode>"$"#,##0</c:formatCode>
                <c:ptCount val="3"/>
                <c:pt idx="0">
                  <c:v>2698.1100000000006</c:v>
                </c:pt>
                <c:pt idx="1">
                  <c:v>1950.58</c:v>
                </c:pt>
                <c:pt idx="2">
                  <c:v>510.63797920000002</c:v>
                </c:pt>
              </c:numCache>
            </c:numRef>
          </c:val>
        </c:ser>
        <c:dLbls>
          <c:showLegendKey val="0"/>
          <c:showVal val="0"/>
          <c:showCatName val="0"/>
          <c:showSerName val="0"/>
          <c:showPercent val="0"/>
          <c:showBubbleSize val="0"/>
        </c:dLbls>
        <c:gapWidth val="75"/>
        <c:overlap val="-25"/>
        <c:axId val="92329856"/>
        <c:axId val="92331392"/>
      </c:barChart>
      <c:catAx>
        <c:axId val="92329856"/>
        <c:scaling>
          <c:orientation val="minMax"/>
        </c:scaling>
        <c:delete val="0"/>
        <c:axPos val="b"/>
        <c:majorTickMark val="none"/>
        <c:minorTickMark val="none"/>
        <c:tickLblPos val="nextTo"/>
        <c:txPr>
          <a:bodyPr/>
          <a:lstStyle/>
          <a:p>
            <a:pPr>
              <a:defRPr sz="1400" b="1"/>
            </a:pPr>
            <a:endParaRPr lang="en-US"/>
          </a:p>
        </c:txPr>
        <c:crossAx val="92331392"/>
        <c:crosses val="autoZero"/>
        <c:auto val="1"/>
        <c:lblAlgn val="ctr"/>
        <c:lblOffset val="100"/>
        <c:noMultiLvlLbl val="0"/>
      </c:catAx>
      <c:valAx>
        <c:axId val="92331392"/>
        <c:scaling>
          <c:orientation val="minMax"/>
        </c:scaling>
        <c:delete val="0"/>
        <c:axPos val="l"/>
        <c:majorGridlines/>
        <c:numFmt formatCode="&quot;$&quot;#,##0" sourceLinked="1"/>
        <c:majorTickMark val="none"/>
        <c:minorTickMark val="none"/>
        <c:tickLblPos val="nextTo"/>
        <c:spPr>
          <a:ln w="9525">
            <a:noFill/>
          </a:ln>
        </c:spPr>
        <c:txPr>
          <a:bodyPr/>
          <a:lstStyle/>
          <a:p>
            <a:pPr>
              <a:defRPr sz="1200" b="1"/>
            </a:pPr>
            <a:endParaRPr lang="en-US"/>
          </a:p>
        </c:txPr>
        <c:crossAx val="92329856"/>
        <c:crosses val="autoZero"/>
        <c:crossBetween val="between"/>
      </c:valAx>
    </c:plotArea>
    <c:legend>
      <c:legendPos val="b"/>
      <c:layout>
        <c:manualLayout>
          <c:xMode val="edge"/>
          <c:yMode val="edge"/>
          <c:x val="0.31788733359970073"/>
          <c:y val="0.40616823531696405"/>
          <c:w val="0.60205984296625981"/>
          <c:h val="5.0021576209560936E-2"/>
        </c:manualLayout>
      </c:layout>
      <c:overlay val="0"/>
      <c:spPr>
        <a:ln>
          <a:solidFill>
            <a:schemeClr val="accent1"/>
          </a:solidFill>
        </a:ln>
      </c:spPr>
      <c:txPr>
        <a:bodyPr/>
        <a:lstStyle/>
        <a:p>
          <a:pPr>
            <a:defRPr sz="1400" b="1"/>
          </a:pPr>
          <a:endParaRPr lang="en-US"/>
        </a:p>
      </c:txPr>
    </c:legend>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smtClean="0"/>
            </a:lvl1pPr>
          </a:lstStyle>
          <a:p>
            <a:pPr>
              <a:defRPr/>
            </a:pPr>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smtClean="0"/>
            </a:lvl1pPr>
          </a:lstStyle>
          <a:p>
            <a:pPr>
              <a:defRPr/>
            </a:pPr>
            <a:fld id="{2F03700B-51F7-41C5-9CF1-05622D848854}" type="datetimeFigureOut">
              <a:rPr lang="en-US"/>
              <a:pPr>
                <a:defRPr/>
              </a:pPr>
              <a:t>8/8/2011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smtClean="0"/>
            </a:lvl1pPr>
          </a:lstStyle>
          <a:p>
            <a:pPr>
              <a:defRPr/>
            </a:pPr>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smtClean="0"/>
            </a:lvl1pPr>
          </a:lstStyle>
          <a:p>
            <a:pPr>
              <a:defRPr/>
            </a:pPr>
            <a:fld id="{E04CEB03-4E9A-4291-B1F5-65EC05ED22EE}" type="slidenum">
              <a:rPr lang="en-US"/>
              <a:pPr>
                <a:defRPr/>
              </a:pPr>
              <a:t>‹#›</a:t>
            </a:fld>
            <a:endParaRPr lang="en-US" dirty="0"/>
          </a:p>
        </p:txBody>
      </p:sp>
    </p:spTree>
    <p:extLst>
      <p:ext uri="{BB962C8B-B14F-4D97-AF65-F5344CB8AC3E}">
        <p14:creationId xmlns:p14="http://schemas.microsoft.com/office/powerpoint/2010/main" val="154562453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ahoma" pitchFamily="34" charset="0"/>
                <a:cs typeface="Times New Roman" pitchFamily="18" charset="0"/>
              </a:defRPr>
            </a:lvl1pPr>
            <a:lvl2pPr marL="757066" indent="-291179" eaLnBrk="0" hangingPunct="0">
              <a:defRPr sz="2400">
                <a:solidFill>
                  <a:schemeClr val="tx1"/>
                </a:solidFill>
                <a:latin typeface="Tahoma" pitchFamily="34" charset="0"/>
                <a:cs typeface="Times New Roman" pitchFamily="18" charset="0"/>
              </a:defRPr>
            </a:lvl2pPr>
            <a:lvl3pPr marL="1164717" indent="-232943" eaLnBrk="0" hangingPunct="0">
              <a:defRPr sz="2400">
                <a:solidFill>
                  <a:schemeClr val="tx1"/>
                </a:solidFill>
                <a:latin typeface="Tahoma" pitchFamily="34" charset="0"/>
                <a:cs typeface="Times New Roman" pitchFamily="18" charset="0"/>
              </a:defRPr>
            </a:lvl3pPr>
            <a:lvl4pPr marL="1630604" indent="-232943" eaLnBrk="0" hangingPunct="0">
              <a:defRPr sz="2400">
                <a:solidFill>
                  <a:schemeClr val="tx1"/>
                </a:solidFill>
                <a:latin typeface="Tahoma" pitchFamily="34" charset="0"/>
                <a:cs typeface="Times New Roman" pitchFamily="18" charset="0"/>
              </a:defRPr>
            </a:lvl4pPr>
            <a:lvl5pPr marL="2096491" indent="-232943" eaLnBrk="0" hangingPunct="0">
              <a:defRPr sz="2400">
                <a:solidFill>
                  <a:schemeClr val="tx1"/>
                </a:solidFill>
                <a:latin typeface="Tahoma" pitchFamily="34" charset="0"/>
                <a:cs typeface="Times New Roman" pitchFamily="18" charset="0"/>
              </a:defRPr>
            </a:lvl5pPr>
            <a:lvl6pPr marL="2562377" indent="-232943" eaLnBrk="0" fontAlgn="base" hangingPunct="0">
              <a:spcBef>
                <a:spcPct val="0"/>
              </a:spcBef>
              <a:spcAft>
                <a:spcPct val="0"/>
              </a:spcAft>
              <a:defRPr sz="2400">
                <a:solidFill>
                  <a:schemeClr val="tx1"/>
                </a:solidFill>
                <a:latin typeface="Tahoma" pitchFamily="34" charset="0"/>
                <a:cs typeface="Times New Roman" pitchFamily="18" charset="0"/>
              </a:defRPr>
            </a:lvl6pPr>
            <a:lvl7pPr marL="3028264" indent="-232943" eaLnBrk="0" fontAlgn="base" hangingPunct="0">
              <a:spcBef>
                <a:spcPct val="0"/>
              </a:spcBef>
              <a:spcAft>
                <a:spcPct val="0"/>
              </a:spcAft>
              <a:defRPr sz="2400">
                <a:solidFill>
                  <a:schemeClr val="tx1"/>
                </a:solidFill>
                <a:latin typeface="Tahoma" pitchFamily="34" charset="0"/>
                <a:cs typeface="Times New Roman" pitchFamily="18" charset="0"/>
              </a:defRPr>
            </a:lvl7pPr>
            <a:lvl8pPr marL="3494151" indent="-232943" eaLnBrk="0" fontAlgn="base" hangingPunct="0">
              <a:spcBef>
                <a:spcPct val="0"/>
              </a:spcBef>
              <a:spcAft>
                <a:spcPct val="0"/>
              </a:spcAft>
              <a:defRPr sz="2400">
                <a:solidFill>
                  <a:schemeClr val="tx1"/>
                </a:solidFill>
                <a:latin typeface="Tahoma" pitchFamily="34" charset="0"/>
                <a:cs typeface="Times New Roman" pitchFamily="18" charset="0"/>
              </a:defRPr>
            </a:lvl8pPr>
            <a:lvl9pPr marL="3960038" indent="-232943" eaLnBrk="0" fontAlgn="base" hangingPunct="0">
              <a:spcBef>
                <a:spcPct val="0"/>
              </a:spcBef>
              <a:spcAft>
                <a:spcPct val="0"/>
              </a:spcAft>
              <a:defRPr sz="2400">
                <a:solidFill>
                  <a:schemeClr val="tx1"/>
                </a:solidFill>
                <a:latin typeface="Tahoma" pitchFamily="34" charset="0"/>
                <a:cs typeface="Times New Roman" pitchFamily="18" charset="0"/>
              </a:defRPr>
            </a:lvl9pPr>
          </a:lstStyle>
          <a:p>
            <a:pPr eaLnBrk="1" hangingPunct="1"/>
            <a:fld id="{0E8FEEDB-79AA-4EBD-8506-9D9F6CB97D4A}" type="slidenum">
              <a:rPr lang="en-US" sz="1200"/>
              <a:pPr eaLnBrk="1" hangingPunct="1"/>
              <a:t>5</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9415A7E-58E8-4F57-A07A-AE8464F211A7}" type="slidenum">
              <a:rPr lang="en-US"/>
              <a:pPr/>
              <a:t>26</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9415A7E-58E8-4F57-A07A-AE8464F211A7}" type="slidenum">
              <a:rPr lang="en-US"/>
              <a:pPr/>
              <a:t>27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en-US" dirty="0"/>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en-US" dirty="0"/>
          </a:p>
        </p:txBody>
      </p:sp>
      <p:sp>
        <p:nvSpPr>
          <p:cNvPr id="5122"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512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endParaRPr lang="en-US" altLang="en-US" dirty="0"/>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dirty="0"/>
          </a:p>
        </p:txBody>
      </p:sp>
      <p:sp>
        <p:nvSpPr>
          <p:cNvPr id="8" name="Rectangle 6"/>
          <p:cNvSpPr>
            <a:spLocks noGrp="1" noChangeArrowheads="1"/>
          </p:cNvSpPr>
          <p:nvPr>
            <p:ph type="sldNum" sz="quarter" idx="12"/>
          </p:nvPr>
        </p:nvSpPr>
        <p:spPr/>
        <p:txBody>
          <a:bodyPr/>
          <a:lstStyle>
            <a:lvl1pPr>
              <a:defRPr/>
            </a:lvl1pPr>
          </a:lstStyle>
          <a:p>
            <a:pPr>
              <a:defRPr/>
            </a:pPr>
            <a:fld id="{79E30645-52D2-483A-8282-5FDDDF6CAD0E}" type="slidenum">
              <a:rPr lang="en-US" altLang="en-US"/>
              <a:pPr>
                <a:defRPr/>
              </a:pPr>
              <a:t>‹#›</a:t>
            </a:fld>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E7E0307-723A-4CC4-A92C-2813AAEE5F57}" type="slidenum">
              <a:rPr lang="en-US" altLang="en-US"/>
              <a:pPr>
                <a:defRPr/>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5B88E9-E624-48DC-942D-AF38EDA0D514}" type="slidenum">
              <a:rPr lang="en-US" altLang="en-US"/>
              <a:pPr>
                <a:defRPr/>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B848CE1-AE2B-4FCF-8F59-E6426C7B6F18}" type="slidenum">
              <a:rPr lang="en-US" altLang="en-US"/>
              <a:pPr>
                <a:defRPr/>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603611A-2355-4796-BD0C-FFD6AA87109F}" type="slidenum">
              <a:rPr lang="en-US" altLang="en-US"/>
              <a:pPr>
                <a:defRPr/>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4A72FEA-789D-4290-AB5F-4E39301F64C5}" type="slidenum">
              <a:rPr lang="en-US" altLang="en-US"/>
              <a:pPr>
                <a:defRPr/>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581FF49B-0A0C-461F-8CBF-83F4174AB964}" type="slidenum">
              <a:rPr lang="en-US" altLang="en-US"/>
              <a:pPr>
                <a:defRPr/>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3B75085F-6A8F-487B-B612-85FA654906DA}" type="slidenum">
              <a:rPr lang="en-US" altLang="en-US"/>
              <a:pPr>
                <a:defRPr/>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AE95A417-2AD7-4C66-AC48-6B7D3D9599D8}" type="slidenum">
              <a:rPr lang="en-US" altLang="en-US"/>
              <a:pPr>
                <a:defRPr/>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267ABD3-D225-457E-8FAB-5A5657ADA0A0}" type="slidenum">
              <a:rPr lang="en-US" altLang="en-US"/>
              <a:pPr>
                <a:defRPr/>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738FA18-38A6-4D46-85D2-3C53D377432F}" type="slidenum">
              <a:rPr lang="en-US" altLang="en-US"/>
              <a:pPr>
                <a:defRPr/>
              </a:pPr>
              <a:t>‹#›</a:t>
            </a:fld>
            <a:endParaRPr lang="en-US"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00"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pPr>
              <a:defRPr/>
            </a:pPr>
            <a:endParaRPr lang="en-US" altLang="en-US" dirty="0"/>
          </a:p>
        </p:txBody>
      </p:sp>
      <p:sp>
        <p:nvSpPr>
          <p:cNvPr id="41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pPr>
              <a:defRPr/>
            </a:pPr>
            <a:endParaRPr lang="en-US" altLang="en-US" dirty="0"/>
          </a:p>
        </p:txBody>
      </p:sp>
      <p:sp>
        <p:nvSpPr>
          <p:cNvPr id="4102"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pPr>
              <a:defRPr/>
            </a:pPr>
            <a:fld id="{ABF1ADE1-D823-40D6-B83A-2EFE5A9590EC}" type="slidenum">
              <a:rPr lang="en-US" altLang="en-US"/>
              <a:pPr>
                <a:defRPr/>
              </a:pPr>
              <a:t>‹#›</a:t>
            </a:fld>
            <a:endParaRPr lang="en-US" altLang="en-US" dirty="0"/>
          </a:p>
        </p:txBody>
      </p:sp>
      <p:sp>
        <p:nvSpPr>
          <p:cNvPr id="4103"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en-US" dirty="0"/>
          </a:p>
        </p:txBody>
      </p:sp>
      <p:sp>
        <p:nvSpPr>
          <p:cNvPr id="4104"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732"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cs typeface="Arial" charset="0"/>
        </a:defRPr>
      </a:lvl2pPr>
      <a:lvl3pPr algn="l" rtl="0" eaLnBrk="0" fontAlgn="base" hangingPunct="0">
        <a:spcBef>
          <a:spcPct val="0"/>
        </a:spcBef>
        <a:spcAft>
          <a:spcPct val="0"/>
        </a:spcAft>
        <a:defRPr sz="4200">
          <a:solidFill>
            <a:schemeClr val="tx2"/>
          </a:solidFill>
          <a:latin typeface="Garamond" pitchFamily="18" charset="0"/>
          <a:cs typeface="Arial" charset="0"/>
        </a:defRPr>
      </a:lvl3pPr>
      <a:lvl4pPr algn="l" rtl="0" eaLnBrk="0" fontAlgn="base" hangingPunct="0">
        <a:spcBef>
          <a:spcPct val="0"/>
        </a:spcBef>
        <a:spcAft>
          <a:spcPct val="0"/>
        </a:spcAft>
        <a:defRPr sz="4200">
          <a:solidFill>
            <a:schemeClr val="tx2"/>
          </a:solidFill>
          <a:latin typeface="Garamond" pitchFamily="18" charset="0"/>
          <a:cs typeface="Arial" charset="0"/>
        </a:defRPr>
      </a:lvl4pPr>
      <a:lvl5pPr algn="l" rtl="0" eaLnBrk="0" fontAlgn="base" hangingPunct="0">
        <a:spcBef>
          <a:spcPct val="0"/>
        </a:spcBef>
        <a:spcAft>
          <a:spcPct val="0"/>
        </a:spcAft>
        <a:defRPr sz="4200">
          <a:solidFill>
            <a:schemeClr val="tx2"/>
          </a:solidFill>
          <a:latin typeface="Garamond" pitchFamily="18" charset="0"/>
          <a:cs typeface="Arial" charset="0"/>
        </a:defRPr>
      </a:lvl5pPr>
      <a:lvl6pPr marL="457200" algn="l" rtl="0" fontAlgn="base">
        <a:spcBef>
          <a:spcPct val="0"/>
        </a:spcBef>
        <a:spcAft>
          <a:spcPct val="0"/>
        </a:spcAft>
        <a:defRPr sz="4200">
          <a:solidFill>
            <a:schemeClr val="tx2"/>
          </a:solidFill>
          <a:latin typeface="Garamond" pitchFamily="18" charset="0"/>
          <a:cs typeface="Arial" charset="0"/>
        </a:defRPr>
      </a:lvl6pPr>
      <a:lvl7pPr marL="914400" algn="l" rtl="0" fontAlgn="base">
        <a:spcBef>
          <a:spcPct val="0"/>
        </a:spcBef>
        <a:spcAft>
          <a:spcPct val="0"/>
        </a:spcAft>
        <a:defRPr sz="4200">
          <a:solidFill>
            <a:schemeClr val="tx2"/>
          </a:solidFill>
          <a:latin typeface="Garamond" pitchFamily="18" charset="0"/>
          <a:cs typeface="Arial" charset="0"/>
        </a:defRPr>
      </a:lvl7pPr>
      <a:lvl8pPr marL="1371600" algn="l" rtl="0" fontAlgn="base">
        <a:spcBef>
          <a:spcPct val="0"/>
        </a:spcBef>
        <a:spcAft>
          <a:spcPct val="0"/>
        </a:spcAft>
        <a:defRPr sz="4200">
          <a:solidFill>
            <a:schemeClr val="tx2"/>
          </a:solidFill>
          <a:latin typeface="Garamond" pitchFamily="18" charset="0"/>
          <a:cs typeface="Arial" charset="0"/>
        </a:defRPr>
      </a:lvl8pPr>
      <a:lvl9pPr marL="1828800" algn="l" rtl="0" fontAlgn="base">
        <a:spcBef>
          <a:spcPct val="0"/>
        </a:spcBef>
        <a:spcAft>
          <a:spcPct val="0"/>
        </a:spcAft>
        <a:defRPr sz="42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5.jpeg"/><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447800"/>
            <a:ext cx="8077199" cy="1752600"/>
          </a:xfrm>
        </p:spPr>
        <p:txBody>
          <a:bodyPr/>
          <a:lstStyle/>
          <a:p>
            <a:pPr eaLnBrk="1" hangingPunct="1"/>
            <a:r>
              <a:rPr lang="en-US" sz="3400" b="1" dirty="0" smtClean="0"/>
              <a:t>School District Reorganization Research: What Do We Know, </a:t>
            </a:r>
            <a:br>
              <a:rPr lang="en-US" sz="3400" b="1" dirty="0" smtClean="0"/>
            </a:br>
            <a:r>
              <a:rPr lang="en-US" sz="3400" b="1" dirty="0" smtClean="0"/>
              <a:t>Where Are the Research Gaps, and </a:t>
            </a:r>
            <a:br>
              <a:rPr lang="en-US" sz="3400" b="1" dirty="0" smtClean="0"/>
            </a:br>
            <a:r>
              <a:rPr lang="en-US" sz="3400" b="1" dirty="0" smtClean="0"/>
              <a:t>What Should Be the Research Agenda?</a:t>
            </a:r>
          </a:p>
        </p:txBody>
      </p:sp>
      <p:sp>
        <p:nvSpPr>
          <p:cNvPr id="3075" name="Rectangle 3"/>
          <p:cNvSpPr>
            <a:spLocks noGrp="1" noChangeArrowheads="1"/>
          </p:cNvSpPr>
          <p:nvPr>
            <p:ph type="subTitle" idx="1"/>
          </p:nvPr>
        </p:nvSpPr>
        <p:spPr>
          <a:xfrm>
            <a:off x="1371600" y="3962400"/>
            <a:ext cx="7543800" cy="2133600"/>
          </a:xfrm>
        </p:spPr>
        <p:txBody>
          <a:bodyPr/>
          <a:lstStyle/>
          <a:p>
            <a:pPr eaLnBrk="1" hangingPunct="1">
              <a:lnSpc>
                <a:spcPct val="90000"/>
              </a:lnSpc>
            </a:pPr>
            <a:r>
              <a:rPr lang="en-US" sz="2000" dirty="0" smtClean="0"/>
              <a:t>William Duncombe, Professor of Public Administration</a:t>
            </a:r>
          </a:p>
          <a:p>
            <a:pPr eaLnBrk="1" hangingPunct="1">
              <a:lnSpc>
                <a:spcPct val="90000"/>
              </a:lnSpc>
            </a:pPr>
            <a:r>
              <a:rPr lang="en-US" sz="2000" dirty="0" smtClean="0"/>
              <a:t>Education Finance and Accountability Program</a:t>
            </a:r>
          </a:p>
          <a:p>
            <a:pPr eaLnBrk="1" hangingPunct="1">
              <a:lnSpc>
                <a:spcPct val="90000"/>
              </a:lnSpc>
            </a:pPr>
            <a:r>
              <a:rPr lang="en-US" sz="2000" dirty="0" smtClean="0"/>
              <a:t>The Maxwell School, Syracuse University</a:t>
            </a:r>
          </a:p>
          <a:p>
            <a:pPr eaLnBrk="1" hangingPunct="1">
              <a:lnSpc>
                <a:spcPct val="90000"/>
              </a:lnSpc>
            </a:pPr>
            <a:r>
              <a:rPr lang="en-US" sz="2000" dirty="0" smtClean="0"/>
              <a:t>duncombe@maxwell.syr.edu</a:t>
            </a:r>
          </a:p>
          <a:p>
            <a:pPr eaLnBrk="1" hangingPunct="1">
              <a:lnSpc>
                <a:spcPct val="90000"/>
              </a:lnSpc>
            </a:pPr>
            <a:endParaRPr lang="en-US" sz="2000" dirty="0" smtClean="0"/>
          </a:p>
          <a:p>
            <a:pPr eaLnBrk="1" hangingPunct="1">
              <a:lnSpc>
                <a:spcPct val="90000"/>
              </a:lnSpc>
            </a:pPr>
            <a:r>
              <a:rPr lang="en-US" sz="2000" dirty="0" smtClean="0"/>
              <a:t>OCM BOCES</a:t>
            </a:r>
          </a:p>
          <a:p>
            <a:pPr eaLnBrk="1" hangingPunct="1">
              <a:lnSpc>
                <a:spcPct val="90000"/>
              </a:lnSpc>
            </a:pPr>
            <a:r>
              <a:rPr lang="en-US" sz="2000" dirty="0" smtClean="0"/>
              <a:t>August 9, 2011</a:t>
            </a:r>
          </a:p>
          <a:p>
            <a:pPr eaLnBrk="1" hangingPunct="1">
              <a:lnSpc>
                <a:spcPct val="90000"/>
              </a:lnSpc>
            </a:pPr>
            <a:endParaRPr lang="en-US" sz="2000" dirty="0" smtClean="0"/>
          </a:p>
        </p:txBody>
      </p:sp>
      <p:pic>
        <p:nvPicPr>
          <p:cNvPr id="2050" name="Picture 6" descr="Description: MaxLogo_Emb_2C_Win"/>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5638800"/>
            <a:ext cx="53340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Lst>
        </p:spPr>
      </p:pic>
      <p:sp>
        <p:nvSpPr>
          <p:cNvPr id="2"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4"/>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5"/>
          <p:cNvSpPr>
            <a:spLocks noChangeArrowheads="1"/>
          </p:cNvSpPr>
          <p:nvPr/>
        </p:nvSpPr>
        <p:spPr bwMode="auto">
          <a:xfrm>
            <a:off x="0" y="15398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pPr>
              <a:defRPr/>
            </a:pPr>
            <a:fld id="{79E30645-52D2-483A-8282-5FDDDF6CAD0E}" type="slidenum">
              <a:rPr lang="en-US" altLang="en-US" smtClean="0"/>
              <a:pPr>
                <a:defRPr/>
              </a:pPr>
              <a:t>1</a:t>
            </a:fld>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fontAlgn="auto" hangingPunct="1">
              <a:spcAft>
                <a:spcPts val="0"/>
              </a:spcAft>
              <a:defRPr/>
            </a:pPr>
            <a:r>
              <a:rPr lang="en-US" sz="4000" b="1" dirty="0" smtClean="0">
                <a:solidFill>
                  <a:schemeClr val="tx2">
                    <a:satMod val="130000"/>
                  </a:schemeClr>
                </a:solidFill>
              </a:rPr>
              <a:t>Types of Evidence</a:t>
            </a:r>
            <a:endParaRPr lang="en-US" sz="4000" b="1" dirty="0">
              <a:solidFill>
                <a:schemeClr val="tx2">
                  <a:satMod val="130000"/>
                </a:schemeClr>
              </a:solidFill>
            </a:endParaRPr>
          </a:p>
        </p:txBody>
      </p:sp>
      <p:sp>
        <p:nvSpPr>
          <p:cNvPr id="10243" name="Rectangle 3"/>
          <p:cNvSpPr>
            <a:spLocks noGrp="1" noChangeArrowheads="1"/>
          </p:cNvSpPr>
          <p:nvPr>
            <p:ph idx="1"/>
          </p:nvPr>
        </p:nvSpPr>
        <p:spPr>
          <a:xfrm>
            <a:off x="533400" y="1371600"/>
            <a:ext cx="7924800" cy="4800600"/>
          </a:xfrm>
        </p:spPr>
        <p:txBody>
          <a:bodyPr/>
          <a:lstStyle/>
          <a:p>
            <a:pPr eaLnBrk="1" hangingPunct="1">
              <a:spcAft>
                <a:spcPts val="1200"/>
              </a:spcAft>
            </a:pPr>
            <a:r>
              <a:rPr lang="en-US" dirty="0"/>
              <a:t>Case study evidence </a:t>
            </a:r>
          </a:p>
          <a:p>
            <a:pPr eaLnBrk="1" hangingPunct="1">
              <a:spcAft>
                <a:spcPts val="1200"/>
              </a:spcAft>
            </a:pPr>
            <a:r>
              <a:rPr lang="en-US" dirty="0" smtClean="0"/>
              <a:t>Cost function estimates for school districts.</a:t>
            </a:r>
          </a:p>
          <a:p>
            <a:pPr eaLnBrk="1" hangingPunct="1">
              <a:spcAft>
                <a:spcPts val="1200"/>
              </a:spcAft>
            </a:pPr>
            <a:r>
              <a:rPr lang="en-US" dirty="0" smtClean="0"/>
              <a:t>Program evaluations of actual school consolidations.</a:t>
            </a:r>
          </a:p>
          <a:p>
            <a:pPr eaLnBrk="1" hangingPunct="1">
              <a:spcAft>
                <a:spcPts val="1200"/>
              </a:spcAft>
            </a:pPr>
            <a:r>
              <a:rPr lang="en-US" dirty="0" smtClean="0"/>
              <a:t>Studies of the effects of consolidation on property values</a:t>
            </a:r>
          </a:p>
        </p:txBody>
      </p:sp>
      <p:sp>
        <p:nvSpPr>
          <p:cNvPr id="4" name="Slide Number Placeholder 3"/>
          <p:cNvSpPr>
            <a:spLocks noGrp="1"/>
          </p:cNvSpPr>
          <p:nvPr>
            <p:ph type="sldNum" sz="quarter" idx="12"/>
          </p:nvPr>
        </p:nvSpPr>
        <p:spPr/>
        <p:txBody>
          <a:bodyPr/>
          <a:lstStyle/>
          <a:p>
            <a:pPr>
              <a:defRPr/>
            </a:pPr>
            <a:fld id="{D5111B0E-BC5B-47C5-8A4F-345CEEF43159}" type="slidenum">
              <a:rPr lang="en-US" smtClean="0"/>
              <a:pPr>
                <a:defRPr/>
              </a:pPr>
              <a:t>10</a:t>
            </a:fld>
            <a:endParaRPr lang="en-US"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6019800"/>
            <a:ext cx="5486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788987"/>
          </a:xfrm>
        </p:spPr>
        <p:txBody>
          <a:bodyPr/>
          <a:lstStyle/>
          <a:p>
            <a:r>
              <a:rPr lang="en-US" b="1" dirty="0" smtClean="0"/>
              <a:t>Case Study Research</a:t>
            </a:r>
            <a:br>
              <a:rPr lang="en-US" b="1" dirty="0" smtClean="0"/>
            </a:br>
            <a:endParaRPr lang="en-US" b="1" dirty="0"/>
          </a:p>
        </p:txBody>
      </p:sp>
      <p:sp>
        <p:nvSpPr>
          <p:cNvPr id="3" name="Content Placeholder 2"/>
          <p:cNvSpPr>
            <a:spLocks noGrp="1"/>
          </p:cNvSpPr>
          <p:nvPr>
            <p:ph idx="1"/>
          </p:nvPr>
        </p:nvSpPr>
        <p:spPr>
          <a:xfrm>
            <a:off x="457200" y="1447800"/>
            <a:ext cx="8229600" cy="4530725"/>
          </a:xfrm>
        </p:spPr>
        <p:txBody>
          <a:bodyPr/>
          <a:lstStyle/>
          <a:p>
            <a:r>
              <a:rPr lang="en-US" sz="2800" dirty="0" smtClean="0"/>
              <a:t>There are a number of case studies of consolidations mostly from administrators or school board members involved in the process.</a:t>
            </a:r>
          </a:p>
          <a:p>
            <a:r>
              <a:rPr lang="en-US" sz="2800" dirty="0" smtClean="0"/>
              <a:t>They provide valuable information of how to manage the process and the likely controversies and challenges.</a:t>
            </a:r>
          </a:p>
          <a:p>
            <a:r>
              <a:rPr lang="en-US" sz="2800" dirty="0" smtClean="0"/>
              <a:t>However, relatively few involve comparisons to districts that didn’t consolidate or examine the impacts in the long-run on spending and student performance. </a:t>
            </a:r>
            <a:endParaRPr lang="en-US" sz="2800" dirty="0"/>
          </a:p>
        </p:txBody>
      </p:sp>
      <p:sp>
        <p:nvSpPr>
          <p:cNvPr id="4" name="Slide Number Placeholder 3"/>
          <p:cNvSpPr>
            <a:spLocks noGrp="1"/>
          </p:cNvSpPr>
          <p:nvPr>
            <p:ph type="sldNum" sz="quarter" idx="12"/>
          </p:nvPr>
        </p:nvSpPr>
        <p:spPr/>
        <p:txBody>
          <a:bodyPr/>
          <a:lstStyle/>
          <a:p>
            <a:pPr>
              <a:defRPr/>
            </a:pPr>
            <a:fld id="{4B848CE1-AE2B-4FCF-8F59-E6426C7B6F18}" type="slidenum">
              <a:rPr lang="en-US" altLang="en-US" smtClean="0"/>
              <a:pPr>
                <a:defRPr/>
              </a:pPr>
              <a:t>11</a:t>
            </a:fld>
            <a:endParaRPr lang="en-US" altLang="en-US"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6019800"/>
            <a:ext cx="5486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53678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Case Study Research:</a:t>
            </a:r>
            <a:br>
              <a:rPr lang="en-US" b="1" dirty="0" smtClean="0"/>
            </a:br>
            <a:r>
              <a:rPr lang="en-US" b="1" dirty="0" smtClean="0"/>
              <a:t>The Case of West Virginia</a:t>
            </a:r>
            <a:endParaRPr lang="en-US" b="1" dirty="0"/>
          </a:p>
        </p:txBody>
      </p:sp>
      <p:sp>
        <p:nvSpPr>
          <p:cNvPr id="3" name="Content Placeholder 2"/>
          <p:cNvSpPr>
            <a:spLocks noGrp="1"/>
          </p:cNvSpPr>
          <p:nvPr>
            <p:ph idx="1"/>
          </p:nvPr>
        </p:nvSpPr>
        <p:spPr>
          <a:xfrm>
            <a:off x="609600" y="1717675"/>
            <a:ext cx="8229600" cy="4530725"/>
          </a:xfrm>
        </p:spPr>
        <p:txBody>
          <a:bodyPr/>
          <a:lstStyle/>
          <a:p>
            <a:r>
              <a:rPr lang="en-US" sz="2800" dirty="0" smtClean="0"/>
              <a:t>One of the most heavily cited case studies looks at closing of over 300 schools in 1990s in WV.</a:t>
            </a:r>
          </a:p>
          <a:p>
            <a:r>
              <a:rPr lang="en-US" sz="2800" dirty="0" smtClean="0"/>
              <a:t>The state supposedly spending more than a $1 billion on the school consolidations.</a:t>
            </a:r>
          </a:p>
          <a:p>
            <a:pPr marL="342900" lvl="1" indent="-342900">
              <a:buClr>
                <a:schemeClr val="accent1"/>
              </a:buClr>
              <a:buSzPct val="65000"/>
              <a:buFont typeface="Wingdings" pitchFamily="2" charset="2"/>
              <a:buChar char="n"/>
            </a:pPr>
            <a:r>
              <a:rPr lang="en-US" sz="2800" dirty="0" smtClean="0"/>
              <a:t>Lead to significantly longer </a:t>
            </a:r>
            <a:r>
              <a:rPr lang="en-US" sz="2800" dirty="0"/>
              <a:t>student bus </a:t>
            </a:r>
            <a:r>
              <a:rPr lang="en-US" sz="2800" dirty="0" smtClean="0"/>
              <a:t>rides.</a:t>
            </a:r>
            <a:endParaRPr lang="en-US" sz="2800" dirty="0"/>
          </a:p>
          <a:p>
            <a:r>
              <a:rPr lang="en-US" sz="2800" dirty="0" smtClean="0"/>
              <a:t>Promised benefits of consolidation didn’t materialize </a:t>
            </a:r>
          </a:p>
          <a:p>
            <a:pPr lvl="1"/>
            <a:r>
              <a:rPr lang="en-US" sz="2400" dirty="0" smtClean="0"/>
              <a:t>No reduction in district spending</a:t>
            </a:r>
          </a:p>
          <a:p>
            <a:pPr lvl="1"/>
            <a:r>
              <a:rPr lang="en-US" sz="2400" dirty="0"/>
              <a:t>Little growth in </a:t>
            </a:r>
            <a:r>
              <a:rPr lang="en-US" sz="2400" dirty="0" smtClean="0"/>
              <a:t>advanced courses.</a:t>
            </a:r>
          </a:p>
          <a:p>
            <a:pPr lvl="1"/>
            <a:endParaRPr lang="en-US" sz="2400" dirty="0" smtClean="0"/>
          </a:p>
          <a:p>
            <a:pPr lvl="1"/>
            <a:endParaRPr lang="en-US" sz="2400" dirty="0" smtClean="0"/>
          </a:p>
        </p:txBody>
      </p:sp>
      <p:sp>
        <p:nvSpPr>
          <p:cNvPr id="4" name="Slide Number Placeholder 3"/>
          <p:cNvSpPr>
            <a:spLocks noGrp="1"/>
          </p:cNvSpPr>
          <p:nvPr>
            <p:ph type="sldNum" sz="quarter" idx="12"/>
          </p:nvPr>
        </p:nvSpPr>
        <p:spPr/>
        <p:txBody>
          <a:bodyPr/>
          <a:lstStyle/>
          <a:p>
            <a:pPr>
              <a:defRPr/>
            </a:pPr>
            <a:fld id="{4B848CE1-AE2B-4FCF-8F59-E6426C7B6F18}" type="slidenum">
              <a:rPr lang="en-US" altLang="en-US" smtClean="0"/>
              <a:pPr>
                <a:defRPr/>
              </a:pPr>
              <a:t>12</a:t>
            </a:fld>
            <a:endParaRPr lang="en-US" altLang="en-US"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6096000"/>
            <a:ext cx="5105400" cy="567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45187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fontAlgn="auto" hangingPunct="1">
              <a:spcAft>
                <a:spcPts val="0"/>
              </a:spcAft>
              <a:defRPr/>
            </a:pPr>
            <a:r>
              <a:rPr lang="en-US" sz="4000" b="1" dirty="0" smtClean="0">
                <a:solidFill>
                  <a:schemeClr val="tx2">
                    <a:satMod val="130000"/>
                  </a:schemeClr>
                </a:solidFill>
              </a:rPr>
              <a:t>Cost Function Methodology</a:t>
            </a:r>
            <a:endParaRPr lang="en-US" sz="4000" b="1" dirty="0">
              <a:solidFill>
                <a:schemeClr val="tx2">
                  <a:satMod val="130000"/>
                </a:schemeClr>
              </a:solidFill>
            </a:endParaRPr>
          </a:p>
        </p:txBody>
      </p:sp>
      <p:sp>
        <p:nvSpPr>
          <p:cNvPr id="15363" name="Rectangle 3"/>
          <p:cNvSpPr>
            <a:spLocks noGrp="1" noChangeArrowheads="1"/>
          </p:cNvSpPr>
          <p:nvPr>
            <p:ph idx="1"/>
          </p:nvPr>
        </p:nvSpPr>
        <p:spPr>
          <a:xfrm>
            <a:off x="457200" y="1412875"/>
            <a:ext cx="8229600" cy="4530725"/>
          </a:xfrm>
        </p:spPr>
        <p:txBody>
          <a:bodyPr>
            <a:normAutofit fontScale="92500" lnSpcReduction="20000"/>
          </a:bodyPr>
          <a:lstStyle/>
          <a:p>
            <a:pPr marL="365442" indent="-237744" eaLnBrk="1" fontAlgn="auto" hangingPunct="1">
              <a:spcBef>
                <a:spcPts val="600"/>
              </a:spcBef>
              <a:spcAft>
                <a:spcPts val="600"/>
              </a:spcAft>
              <a:buSzPct val="120000"/>
              <a:buFont typeface="Wingdings" pitchFamily="2" charset="2"/>
              <a:buChar char="§"/>
              <a:defRPr/>
            </a:pPr>
            <a:r>
              <a:rPr lang="en-US" dirty="0" smtClean="0"/>
              <a:t>Cost functions are a statistical method which estimate the relationship between per pupil spending in a school district and enrollment controlling for differences in:</a:t>
            </a:r>
          </a:p>
          <a:p>
            <a:pPr marL="640906" lvl="1" eaLnBrk="1" fontAlgn="auto" hangingPunct="1">
              <a:spcBef>
                <a:spcPts val="600"/>
              </a:spcBef>
              <a:spcAft>
                <a:spcPts val="600"/>
              </a:spcAft>
              <a:defRPr/>
            </a:pPr>
            <a:r>
              <a:rPr lang="en-US" dirty="0" smtClean="0"/>
              <a:t>Average student performance</a:t>
            </a:r>
          </a:p>
          <a:p>
            <a:pPr marL="640906" lvl="1" eaLnBrk="1" fontAlgn="auto" hangingPunct="1">
              <a:spcBef>
                <a:spcPts val="600"/>
              </a:spcBef>
              <a:spcAft>
                <a:spcPts val="600"/>
              </a:spcAft>
              <a:defRPr/>
            </a:pPr>
            <a:r>
              <a:rPr lang="en-US" dirty="0" smtClean="0"/>
              <a:t>Average teacher salaries</a:t>
            </a:r>
          </a:p>
          <a:p>
            <a:pPr marL="640906" lvl="1" eaLnBrk="1" fontAlgn="auto" hangingPunct="1">
              <a:spcBef>
                <a:spcPts val="600"/>
              </a:spcBef>
              <a:spcAft>
                <a:spcPts val="600"/>
              </a:spcAft>
              <a:defRPr/>
            </a:pPr>
            <a:r>
              <a:rPr lang="en-US" dirty="0" smtClean="0"/>
              <a:t>Average student characteristics (e.g., poverty)</a:t>
            </a:r>
          </a:p>
          <a:p>
            <a:pPr marL="640906" lvl="1" eaLnBrk="1" fontAlgn="auto" hangingPunct="1">
              <a:spcBef>
                <a:spcPts val="600"/>
              </a:spcBef>
              <a:spcAft>
                <a:spcPts val="1800"/>
              </a:spcAft>
              <a:defRPr/>
            </a:pPr>
            <a:r>
              <a:rPr lang="en-US" dirty="0" smtClean="0"/>
              <a:t>Efficiency control variables</a:t>
            </a:r>
          </a:p>
          <a:p>
            <a:pPr marL="365442" indent="-237744" eaLnBrk="1" fontAlgn="auto" hangingPunct="1">
              <a:spcBef>
                <a:spcPts val="600"/>
              </a:spcBef>
              <a:spcAft>
                <a:spcPts val="600"/>
              </a:spcAft>
              <a:buSzPct val="120000"/>
              <a:buFont typeface="Wingdings" pitchFamily="2" charset="2"/>
              <a:buChar char="§"/>
              <a:defRPr/>
            </a:pPr>
            <a:r>
              <a:rPr lang="en-US" dirty="0" smtClean="0"/>
              <a:t>Can be used to estimate “potential” cost reduction from larger school districts.</a:t>
            </a:r>
            <a:endParaRPr lang="en-US" dirty="0"/>
          </a:p>
        </p:txBody>
      </p:sp>
      <p:sp>
        <p:nvSpPr>
          <p:cNvPr id="4" name="Slide Number Placeholder 3"/>
          <p:cNvSpPr>
            <a:spLocks noGrp="1"/>
          </p:cNvSpPr>
          <p:nvPr>
            <p:ph type="sldNum" sz="quarter" idx="12"/>
          </p:nvPr>
        </p:nvSpPr>
        <p:spPr/>
        <p:txBody>
          <a:bodyPr/>
          <a:lstStyle/>
          <a:p>
            <a:pPr>
              <a:defRPr/>
            </a:pPr>
            <a:fld id="{D6CE4A43-A552-43DE-B3E0-3C816262A3B0}" type="slidenum">
              <a:rPr lang="en-US" smtClean="0"/>
              <a:pPr>
                <a:defRPr/>
              </a:pPr>
              <a:t>13</a:t>
            </a:fld>
            <a:endParaRPr lang="en-US"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6019800"/>
            <a:ext cx="5486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Box 4"/>
          <p:cNvSpPr txBox="1">
            <a:spLocks noChangeArrowheads="1"/>
          </p:cNvSpPr>
          <p:nvPr/>
        </p:nvSpPr>
        <p:spPr bwMode="auto">
          <a:xfrm>
            <a:off x="609600" y="6172200"/>
            <a:ext cx="5943600" cy="276225"/>
          </a:xfrm>
          <a:prstGeom prst="rect">
            <a:avLst/>
          </a:prstGeom>
          <a:noFill/>
          <a:ln w="9525">
            <a:noFill/>
            <a:miter lim="800000"/>
            <a:headEnd/>
            <a:tailEnd/>
          </a:ln>
        </p:spPr>
        <p:txBody>
          <a:bodyPr>
            <a:spAutoFit/>
          </a:bodyPr>
          <a:lstStyle/>
          <a:p>
            <a:r>
              <a:rPr lang="en-US" sz="1200" b="1" dirty="0"/>
              <a:t>*Based on several cost function studies done by the author.</a:t>
            </a:r>
          </a:p>
        </p:txBody>
      </p:sp>
      <p:pic>
        <p:nvPicPr>
          <p:cNvPr id="2050" name="Picture 2"/>
          <p:cNvPicPr>
            <a:picLocks noChangeAspect="1" noChangeArrowheads="1"/>
          </p:cNvPicPr>
          <p:nvPr/>
        </p:nvPicPr>
        <p:blipFill>
          <a:blip r:embed="rId2" cstate="print"/>
          <a:srcRect/>
          <a:stretch>
            <a:fillRect/>
          </a:stretch>
        </p:blipFill>
        <p:spPr bwMode="auto">
          <a:xfrm>
            <a:off x="380999" y="228600"/>
            <a:ext cx="8304649" cy="5969000"/>
          </a:xfrm>
          <a:prstGeom prst="rect">
            <a:avLst/>
          </a:prstGeom>
          <a:noFill/>
          <a:ln w="9525">
            <a:noFill/>
            <a:miter lim="800000"/>
            <a:headEnd/>
            <a:tailEnd/>
          </a:ln>
          <a:effectLst/>
        </p:spPr>
      </p:pic>
      <p:sp>
        <p:nvSpPr>
          <p:cNvPr id="2" name="Slide Number Placeholder 1"/>
          <p:cNvSpPr>
            <a:spLocks noGrp="1"/>
          </p:cNvSpPr>
          <p:nvPr>
            <p:ph type="sldNum" sz="quarter" idx="12"/>
          </p:nvPr>
        </p:nvSpPr>
        <p:spPr/>
        <p:txBody>
          <a:bodyPr/>
          <a:lstStyle/>
          <a:p>
            <a:pPr>
              <a:defRPr/>
            </a:pPr>
            <a:fld id="{AE95A417-2AD7-4C66-AC48-6B7D3D9599D8}" type="slidenum">
              <a:rPr lang="en-US" altLang="en-US" smtClean="0"/>
              <a:pPr>
                <a:defRPr/>
              </a:pPr>
              <a:t>14</a:t>
            </a:fld>
            <a:endParaRPr lang="en-US"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fontAlgn="auto" hangingPunct="1">
              <a:spcAft>
                <a:spcPts val="0"/>
              </a:spcAft>
              <a:defRPr/>
            </a:pPr>
            <a:r>
              <a:rPr lang="en-US" dirty="0">
                <a:solidFill>
                  <a:schemeClr val="tx2">
                    <a:satMod val="130000"/>
                  </a:schemeClr>
                </a:solidFill>
              </a:rPr>
              <a:t>Summary of Evaluation Research</a:t>
            </a:r>
          </a:p>
        </p:txBody>
      </p:sp>
      <p:sp>
        <p:nvSpPr>
          <p:cNvPr id="17411" name="Rectangle 3"/>
          <p:cNvSpPr>
            <a:spLocks noGrp="1" noChangeArrowheads="1"/>
          </p:cNvSpPr>
          <p:nvPr>
            <p:ph idx="1"/>
          </p:nvPr>
        </p:nvSpPr>
        <p:spPr>
          <a:xfrm>
            <a:off x="685800" y="1219200"/>
            <a:ext cx="7086600" cy="4114800"/>
          </a:xfrm>
        </p:spPr>
        <p:txBody>
          <a:bodyPr/>
          <a:lstStyle/>
          <a:p>
            <a:pPr algn="just" eaLnBrk="1" hangingPunct="1">
              <a:buFontTx/>
              <a:buNone/>
            </a:pPr>
            <a:r>
              <a:rPr lang="en-US" sz="2600" dirty="0" smtClean="0"/>
              <a:t>	“In the 60 years between 1929 and 1989, consolidation reduced the number of school districts across the United States by 90 percent and the number of schools by 70 percent, yet during those years the number of students increased by 60 percent!  The lack of pre-and post-consolidation studies means that we have no solid information about the accrual of benefits alleged to depend on school closures and consolidation.” (</a:t>
            </a:r>
            <a:r>
              <a:rPr lang="en-US" sz="2600" dirty="0" err="1" smtClean="0"/>
              <a:t>Howley</a:t>
            </a:r>
            <a:r>
              <a:rPr lang="en-US" sz="2600" dirty="0" smtClean="0"/>
              <a:t>, 1997, p. 25)</a:t>
            </a:r>
          </a:p>
          <a:p>
            <a:pPr eaLnBrk="1" hangingPunct="1">
              <a:buFontTx/>
              <a:buNone/>
            </a:pPr>
            <a:endParaRPr lang="en-US" sz="2600" dirty="0" smtClean="0"/>
          </a:p>
        </p:txBody>
      </p:sp>
      <p:sp>
        <p:nvSpPr>
          <p:cNvPr id="4" name="Slide Number Placeholder 3"/>
          <p:cNvSpPr>
            <a:spLocks noGrp="1"/>
          </p:cNvSpPr>
          <p:nvPr>
            <p:ph type="sldNum" sz="quarter" idx="12"/>
          </p:nvPr>
        </p:nvSpPr>
        <p:spPr/>
        <p:txBody>
          <a:bodyPr/>
          <a:lstStyle/>
          <a:p>
            <a:pPr>
              <a:defRPr/>
            </a:pPr>
            <a:fld id="{37940372-2CC4-4385-AADB-5758EB0B855C}" type="slidenum">
              <a:rPr lang="en-US" smtClean="0"/>
              <a:pPr>
                <a:defRPr/>
              </a:pPr>
              <a:t>15</a:t>
            </a:fld>
            <a:endParaRPr lang="en-US"/>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6019800"/>
            <a:ext cx="5486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21455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eaLnBrk="1" fontAlgn="auto" hangingPunct="1">
              <a:spcAft>
                <a:spcPts val="0"/>
              </a:spcAft>
              <a:defRPr/>
            </a:pPr>
            <a:r>
              <a:rPr lang="en-US" sz="3600" b="1" dirty="0" smtClean="0">
                <a:solidFill>
                  <a:schemeClr val="tx2">
                    <a:satMod val="130000"/>
                  </a:schemeClr>
                </a:solidFill>
              </a:rPr>
              <a:t>Evaluation of Consolidation in New York</a:t>
            </a:r>
            <a:endParaRPr lang="en-US" sz="3600" b="1" dirty="0">
              <a:solidFill>
                <a:schemeClr val="tx2">
                  <a:satMod val="130000"/>
                </a:schemeClr>
              </a:solidFill>
            </a:endParaRPr>
          </a:p>
        </p:txBody>
      </p:sp>
      <p:sp>
        <p:nvSpPr>
          <p:cNvPr id="15363" name="Content Placeholder 2"/>
          <p:cNvSpPr>
            <a:spLocks noGrp="1"/>
          </p:cNvSpPr>
          <p:nvPr>
            <p:ph idx="1"/>
          </p:nvPr>
        </p:nvSpPr>
        <p:spPr>
          <a:xfrm>
            <a:off x="457200" y="1163638"/>
            <a:ext cx="8229600" cy="4530725"/>
          </a:xfrm>
        </p:spPr>
        <p:txBody>
          <a:bodyPr/>
          <a:lstStyle/>
          <a:p>
            <a:pPr eaLnBrk="1" hangingPunct="1"/>
            <a:r>
              <a:rPr lang="en-US" dirty="0" smtClean="0"/>
              <a:t>We evaluated 12 pairs of districts consolidating between 1987 and 1995.</a:t>
            </a:r>
          </a:p>
          <a:p>
            <a:pPr eaLnBrk="1" hangingPunct="1"/>
            <a:r>
              <a:rPr lang="en-US" dirty="0" smtClean="0"/>
              <a:t>All are rural districts with enrollments between 250 and 2,000 students.</a:t>
            </a:r>
          </a:p>
          <a:p>
            <a:pPr eaLnBrk="1" hangingPunct="1"/>
            <a:r>
              <a:rPr lang="en-US" dirty="0" smtClean="0"/>
              <a:t>Evaluation was carried out using statistical analysis of a cost function.</a:t>
            </a:r>
          </a:p>
          <a:p>
            <a:pPr eaLnBrk="1" hangingPunct="1">
              <a:spcAft>
                <a:spcPts val="1200"/>
              </a:spcAft>
            </a:pPr>
            <a:r>
              <a:rPr lang="en-US" dirty="0" smtClean="0"/>
              <a:t>A number of steps were taken to isolate effects of consolidation on costs.</a:t>
            </a:r>
          </a:p>
          <a:p>
            <a:pPr eaLnBrk="1" hangingPunct="1">
              <a:buFont typeface="Wingdings 2" pitchFamily="18" charset="2"/>
              <a:buNone/>
            </a:pPr>
            <a:r>
              <a:rPr lang="en-US" sz="1400" dirty="0" smtClean="0"/>
              <a:t>Source: William Duncombe and John Yinger, 2007. “Does School Consolidation Cut Costs?” </a:t>
            </a:r>
            <a:r>
              <a:rPr lang="en-US" sz="1400" i="1" dirty="0" smtClean="0"/>
              <a:t>Education Finance and Policy</a:t>
            </a:r>
            <a:r>
              <a:rPr lang="en-US" sz="1400" dirty="0" smtClean="0"/>
              <a:t>. 2(4): 341-375.</a:t>
            </a:r>
          </a:p>
        </p:txBody>
      </p:sp>
      <p:sp>
        <p:nvSpPr>
          <p:cNvPr id="4" name="Slide Number Placeholder 3"/>
          <p:cNvSpPr>
            <a:spLocks noGrp="1"/>
          </p:cNvSpPr>
          <p:nvPr>
            <p:ph type="sldNum" sz="quarter" idx="12"/>
          </p:nvPr>
        </p:nvSpPr>
        <p:spPr/>
        <p:txBody>
          <a:bodyPr/>
          <a:lstStyle/>
          <a:p>
            <a:pPr>
              <a:defRPr/>
            </a:pPr>
            <a:fld id="{0D68CD85-3A8F-4294-989D-9349641B59AD}" type="slidenum">
              <a:rPr lang="en-US" smtClean="0"/>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b="1" dirty="0" smtClean="0">
                <a:solidFill>
                  <a:schemeClr val="tx2">
                    <a:satMod val="130000"/>
                  </a:schemeClr>
                </a:solidFill>
              </a:rPr>
              <a:t>Results of Evaluation</a:t>
            </a:r>
            <a:endParaRPr lang="en-US" b="1" dirty="0">
              <a:solidFill>
                <a:schemeClr val="tx2">
                  <a:satMod val="130000"/>
                </a:schemeClr>
              </a:solidFill>
            </a:endParaRPr>
          </a:p>
        </p:txBody>
      </p:sp>
      <p:sp>
        <p:nvSpPr>
          <p:cNvPr id="16387" name="Content Placeholder 2"/>
          <p:cNvSpPr>
            <a:spLocks noGrp="1"/>
          </p:cNvSpPr>
          <p:nvPr>
            <p:ph idx="1"/>
          </p:nvPr>
        </p:nvSpPr>
        <p:spPr>
          <a:xfrm>
            <a:off x="609600" y="1163638"/>
            <a:ext cx="8001000" cy="4530725"/>
          </a:xfrm>
        </p:spPr>
        <p:txBody>
          <a:bodyPr/>
          <a:lstStyle/>
          <a:p>
            <a:pPr eaLnBrk="1" hangingPunct="1"/>
            <a:r>
              <a:rPr lang="en-US" sz="2800" dirty="0" smtClean="0"/>
              <a:t>Simple comparison: Spending per pupil went up much faster in consolidating districts than non-consolidating districts due to significant increase in capital spending.</a:t>
            </a:r>
          </a:p>
          <a:p>
            <a:pPr eaLnBrk="1" hangingPunct="1"/>
            <a:r>
              <a:rPr lang="en-US" sz="2800" dirty="0" smtClean="0"/>
              <a:t>The potential long-run cost savings are quite large (over 40%) even in moderately sized districts (1,500 students).</a:t>
            </a:r>
          </a:p>
          <a:p>
            <a:pPr eaLnBrk="1" hangingPunct="1"/>
            <a:r>
              <a:rPr lang="en-US" sz="2800" dirty="0" smtClean="0"/>
              <a:t>However, in New York a significant portion of these savings are lost due to short-run increases in capital spending.</a:t>
            </a:r>
          </a:p>
        </p:txBody>
      </p:sp>
      <p:sp>
        <p:nvSpPr>
          <p:cNvPr id="4" name="Slide Number Placeholder 3"/>
          <p:cNvSpPr>
            <a:spLocks noGrp="1"/>
          </p:cNvSpPr>
          <p:nvPr>
            <p:ph type="sldNum" sz="quarter" idx="12"/>
          </p:nvPr>
        </p:nvSpPr>
        <p:spPr/>
        <p:txBody>
          <a:bodyPr/>
          <a:lstStyle/>
          <a:p>
            <a:pPr>
              <a:defRPr/>
            </a:pPr>
            <a:fld id="{829EB130-D107-4FCD-AAE4-A78A81A72B34}" type="slidenum">
              <a:rPr lang="en-US" smtClean="0"/>
              <a:pPr>
                <a:defRPr/>
              </a:pPr>
              <a:t>17</a:t>
            </a:fld>
            <a:endParaRPr lang="en-US"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6019800"/>
            <a:ext cx="5486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80448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4B848CE1-AE2B-4FCF-8F59-E6426C7B6F18}" type="slidenum">
              <a:rPr lang="en-US" altLang="en-US" smtClean="0"/>
              <a:pPr>
                <a:defRPr/>
              </a:pPr>
              <a:t>18</a:t>
            </a:fld>
            <a:endParaRPr lang="en-US" altLang="en-US" dirty="0"/>
          </a:p>
        </p:txBody>
      </p:sp>
      <p:graphicFrame>
        <p:nvGraphicFramePr>
          <p:cNvPr id="5" name="Chart 4"/>
          <p:cNvGraphicFramePr>
            <a:graphicFrameLocks noGrp="1"/>
          </p:cNvGraphicFramePr>
          <p:nvPr>
            <p:extLst>
              <p:ext uri="{D42A27DB-BD31-4B8C-83A1-F6EECF244321}">
                <p14:modId xmlns:p14="http://schemas.microsoft.com/office/powerpoint/2010/main" val="343106452"/>
              </p:ext>
            </p:extLst>
          </p:nvPr>
        </p:nvGraphicFramePr>
        <p:xfrm>
          <a:off x="457200" y="519545"/>
          <a:ext cx="8395854" cy="5818909"/>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6019800"/>
            <a:ext cx="5486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554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2D7B7E0D-A84C-45CB-B577-8CCF095A4553}" type="slidenum">
              <a:rPr lang="en-US" smtClean="0"/>
              <a:pPr>
                <a:defRPr/>
              </a:pPr>
              <a:t>19</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515938"/>
            <a:ext cx="8572500" cy="582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6104466"/>
            <a:ext cx="4724400" cy="5249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b="1" dirty="0" smtClean="0"/>
              <a:t>Introduction</a:t>
            </a:r>
          </a:p>
        </p:txBody>
      </p:sp>
      <p:sp>
        <p:nvSpPr>
          <p:cNvPr id="5123" name="Content Placeholder 2"/>
          <p:cNvSpPr>
            <a:spLocks noGrp="1"/>
          </p:cNvSpPr>
          <p:nvPr>
            <p:ph idx="1"/>
          </p:nvPr>
        </p:nvSpPr>
        <p:spPr>
          <a:xfrm>
            <a:off x="457200" y="990600"/>
            <a:ext cx="8229600" cy="4530725"/>
          </a:xfrm>
        </p:spPr>
        <p:txBody>
          <a:bodyPr/>
          <a:lstStyle/>
          <a:p>
            <a:pPr eaLnBrk="1" hangingPunct="1">
              <a:spcAft>
                <a:spcPts val="600"/>
              </a:spcAft>
            </a:pPr>
            <a:r>
              <a:rPr lang="en-US" sz="2800" dirty="0" smtClean="0"/>
              <a:t>School district consolidation is on the policy agenda in a number of states.  Viewed as a way to save money during a financial crisis.</a:t>
            </a:r>
          </a:p>
          <a:p>
            <a:pPr eaLnBrk="1" hangingPunct="1">
              <a:spcAft>
                <a:spcPts val="600"/>
              </a:spcAft>
            </a:pPr>
            <a:r>
              <a:rPr lang="en-US" sz="2800" dirty="0" smtClean="0"/>
              <a:t>Some states, including New York, provide generous financial incentives for consolidation.</a:t>
            </a:r>
          </a:p>
          <a:p>
            <a:pPr eaLnBrk="1" hangingPunct="1">
              <a:spcAft>
                <a:spcPts val="600"/>
              </a:spcAft>
            </a:pPr>
            <a:r>
              <a:rPr lang="en-US" sz="2800" dirty="0" smtClean="0"/>
              <a:t>Yet research on the effects of consolidation on costs and student performance is limited.</a:t>
            </a:r>
          </a:p>
          <a:p>
            <a:pPr eaLnBrk="1" hangingPunct="1">
              <a:spcAft>
                <a:spcPts val="600"/>
              </a:spcAft>
            </a:pPr>
            <a:r>
              <a:rPr lang="en-US" sz="2800" dirty="0" smtClean="0"/>
              <a:t>Objective of this presentation is to review the evidence, discuss what we don’t know, and propose a research agenda for New York. </a:t>
            </a:r>
          </a:p>
        </p:txBody>
      </p:sp>
      <p:sp>
        <p:nvSpPr>
          <p:cNvPr id="2" name="Slide Number Placeholder 1"/>
          <p:cNvSpPr>
            <a:spLocks noGrp="1"/>
          </p:cNvSpPr>
          <p:nvPr>
            <p:ph type="sldNum" sz="quarter" idx="12"/>
          </p:nvPr>
        </p:nvSpPr>
        <p:spPr/>
        <p:txBody>
          <a:bodyPr/>
          <a:lstStyle/>
          <a:p>
            <a:pPr>
              <a:defRPr/>
            </a:pPr>
            <a:fld id="{4B848CE1-AE2B-4FCF-8F59-E6426C7B6F18}" type="slidenum">
              <a:rPr lang="en-US" altLang="en-US" smtClean="0"/>
              <a:pPr>
                <a:defRPr/>
              </a:pPr>
              <a:t>2</a:t>
            </a:fld>
            <a:endParaRPr lang="en-US" altLang="en-US"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6019800"/>
            <a:ext cx="5486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457200"/>
            <a:ext cx="8229600" cy="712788"/>
          </a:xfrm>
        </p:spPr>
        <p:txBody>
          <a:bodyPr/>
          <a:lstStyle/>
          <a:p>
            <a:pPr eaLnBrk="1" hangingPunct="1"/>
            <a:r>
              <a:rPr lang="en-US" sz="4000" b="1" dirty="0" smtClean="0"/>
              <a:t>Evaluation of Consolidation in Iowa</a:t>
            </a:r>
          </a:p>
        </p:txBody>
      </p:sp>
      <p:sp>
        <p:nvSpPr>
          <p:cNvPr id="18435" name="Content Placeholder 2"/>
          <p:cNvSpPr>
            <a:spLocks noGrp="1"/>
          </p:cNvSpPr>
          <p:nvPr>
            <p:ph idx="1"/>
          </p:nvPr>
        </p:nvSpPr>
        <p:spPr>
          <a:xfrm>
            <a:off x="457200" y="1184275"/>
            <a:ext cx="8229600" cy="4530725"/>
          </a:xfrm>
        </p:spPr>
        <p:txBody>
          <a:bodyPr/>
          <a:lstStyle/>
          <a:p>
            <a:pPr eaLnBrk="1" hangingPunct="1"/>
            <a:r>
              <a:rPr lang="en-US" sz="2700" dirty="0" smtClean="0"/>
              <a:t> Significant consolidations in Iowa (34) from 1992-1994 because of state financial incentives.</a:t>
            </a:r>
          </a:p>
          <a:p>
            <a:pPr eaLnBrk="1" hangingPunct="1"/>
            <a:r>
              <a:rPr lang="en-US" sz="2700" dirty="0" smtClean="0"/>
              <a:t>Evaluation done of impact of consolidation on spending per pupil, productivity, and dropout rate.</a:t>
            </a:r>
          </a:p>
          <a:p>
            <a:pPr eaLnBrk="1" hangingPunct="1"/>
            <a:r>
              <a:rPr lang="en-US" sz="2700" dirty="0" smtClean="0"/>
              <a:t>Findings:  Consolidation is not associated with:</a:t>
            </a:r>
          </a:p>
          <a:p>
            <a:pPr lvl="1" eaLnBrk="1" hangingPunct="1"/>
            <a:r>
              <a:rPr lang="en-US" sz="2400" dirty="0" smtClean="0"/>
              <a:t>Reduction in total spending or instructional spending per pupil.</a:t>
            </a:r>
          </a:p>
          <a:p>
            <a:pPr lvl="1" eaLnBrk="1" hangingPunct="1">
              <a:spcAft>
                <a:spcPts val="1200"/>
              </a:spcAft>
            </a:pPr>
            <a:r>
              <a:rPr lang="en-US" sz="2400" dirty="0" smtClean="0"/>
              <a:t>Improvement in productivity or decline in dropout rate.</a:t>
            </a:r>
          </a:p>
          <a:p>
            <a:pPr lvl="1" eaLnBrk="1" hangingPunct="1">
              <a:spcAft>
                <a:spcPts val="1200"/>
              </a:spcAft>
            </a:pPr>
            <a:endParaRPr lang="en-US" sz="1200" dirty="0" smtClean="0"/>
          </a:p>
          <a:p>
            <a:pPr eaLnBrk="1" hangingPunct="1">
              <a:buFont typeface="Wingdings" pitchFamily="2" charset="2"/>
              <a:buNone/>
            </a:pPr>
            <a:r>
              <a:rPr lang="en-US" sz="1400" dirty="0" smtClean="0"/>
              <a:t>Source: Nora Gordon and Brian Knight. 2008, “The Effects of School Consolidation on Educational Cost and Quality.” </a:t>
            </a:r>
            <a:r>
              <a:rPr lang="en-US" sz="1400" i="1" dirty="0" smtClean="0"/>
              <a:t>Public Finance Review</a:t>
            </a:r>
            <a:r>
              <a:rPr lang="en-US" sz="1400" dirty="0" smtClean="0"/>
              <a:t>. 36: 408-430.</a:t>
            </a:r>
          </a:p>
          <a:p>
            <a:pPr lvl="1" eaLnBrk="1" hangingPunct="1">
              <a:buFont typeface="Wingdings" pitchFamily="2" charset="2"/>
              <a:buNone/>
            </a:pPr>
            <a:endParaRPr lang="en-US" sz="2300" dirty="0" smtClean="0"/>
          </a:p>
          <a:p>
            <a:pPr eaLnBrk="1" hangingPunct="1"/>
            <a:endParaRPr lang="en-US" sz="2300" dirty="0" smtClean="0"/>
          </a:p>
        </p:txBody>
      </p:sp>
      <p:sp>
        <p:nvSpPr>
          <p:cNvPr id="2" name="Slide Number Placeholder 1"/>
          <p:cNvSpPr>
            <a:spLocks noGrp="1"/>
          </p:cNvSpPr>
          <p:nvPr>
            <p:ph type="sldNum" sz="quarter" idx="12"/>
          </p:nvPr>
        </p:nvSpPr>
        <p:spPr/>
        <p:txBody>
          <a:bodyPr/>
          <a:lstStyle/>
          <a:p>
            <a:pPr>
              <a:defRPr/>
            </a:pPr>
            <a:fld id="{4B848CE1-AE2B-4FCF-8F59-E6426C7B6F18}" type="slidenum">
              <a:rPr lang="en-US" altLang="en-US" smtClean="0"/>
              <a:pPr>
                <a:defRPr/>
              </a:pPr>
              <a:t>20</a:t>
            </a:fld>
            <a:endParaRPr lang="en-US" altLang="en-US"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6019800"/>
            <a:ext cx="5486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pPr eaLnBrk="1" fontAlgn="auto" hangingPunct="1">
              <a:spcAft>
                <a:spcPts val="0"/>
              </a:spcAft>
              <a:defRPr/>
            </a:pPr>
            <a:r>
              <a:rPr lang="en-US" b="1" dirty="0" smtClean="0">
                <a:solidFill>
                  <a:schemeClr val="tx2">
                    <a:satMod val="130000"/>
                  </a:schemeClr>
                </a:solidFill>
              </a:rPr>
              <a:t>Impact of Consolidation on Property Values in New York</a:t>
            </a:r>
            <a:endParaRPr lang="en-US" b="1" dirty="0">
              <a:solidFill>
                <a:schemeClr val="tx2">
                  <a:satMod val="130000"/>
                </a:schemeClr>
              </a:solidFill>
            </a:endParaRPr>
          </a:p>
        </p:txBody>
      </p:sp>
      <p:sp>
        <p:nvSpPr>
          <p:cNvPr id="20483" name="Rectangle 3"/>
          <p:cNvSpPr>
            <a:spLocks noGrp="1" noChangeArrowheads="1"/>
          </p:cNvSpPr>
          <p:nvPr>
            <p:ph idx="1"/>
          </p:nvPr>
        </p:nvSpPr>
        <p:spPr>
          <a:xfrm>
            <a:off x="685800" y="1524000"/>
            <a:ext cx="7499350" cy="4800600"/>
          </a:xfrm>
        </p:spPr>
        <p:txBody>
          <a:bodyPr/>
          <a:lstStyle/>
          <a:p>
            <a:pPr eaLnBrk="1" hangingPunct="1">
              <a:lnSpc>
                <a:spcPct val="90000"/>
              </a:lnSpc>
              <a:spcAft>
                <a:spcPts val="600"/>
              </a:spcAft>
            </a:pPr>
            <a:r>
              <a:rPr lang="en-US" sz="2600" dirty="0" smtClean="0"/>
              <a:t>Consolidation studies don’t reflect costs to parents and students from consolidation (e.g., increased travel time).</a:t>
            </a:r>
          </a:p>
          <a:p>
            <a:pPr eaLnBrk="1" hangingPunct="1">
              <a:lnSpc>
                <a:spcPct val="90000"/>
              </a:lnSpc>
              <a:spcAft>
                <a:spcPts val="600"/>
              </a:spcAft>
            </a:pPr>
            <a:r>
              <a:rPr lang="en-US" sz="2600" dirty="0" smtClean="0"/>
              <a:t>Changes in property values may reflect more complete picture of effects of consolidation </a:t>
            </a:r>
          </a:p>
          <a:p>
            <a:pPr eaLnBrk="1" hangingPunct="1">
              <a:lnSpc>
                <a:spcPct val="90000"/>
              </a:lnSpc>
              <a:spcAft>
                <a:spcPts val="600"/>
              </a:spcAft>
            </a:pPr>
            <a:r>
              <a:rPr lang="en-US" sz="2600" dirty="0" smtClean="0"/>
              <a:t>Consolidation resulted in large property value gains (25%) in very small districts but gains disappear by enrollment over 1,700 pupils.</a:t>
            </a:r>
          </a:p>
          <a:p>
            <a:pPr eaLnBrk="1" hangingPunct="1">
              <a:lnSpc>
                <a:spcPct val="90000"/>
              </a:lnSpc>
              <a:spcAft>
                <a:spcPts val="600"/>
              </a:spcAft>
            </a:pPr>
            <a:r>
              <a:rPr lang="en-US" sz="2600" dirty="0" smtClean="0"/>
              <a:t>Without consol. incentive, it increased property values only for districts under 1,000.</a:t>
            </a:r>
          </a:p>
          <a:p>
            <a:pPr eaLnBrk="1" hangingPunct="1">
              <a:lnSpc>
                <a:spcPct val="90000"/>
              </a:lnSpc>
              <a:buFont typeface="Verdana" pitchFamily="34" charset="0"/>
              <a:buNone/>
            </a:pPr>
            <a:r>
              <a:rPr lang="en-US" sz="1400" dirty="0" smtClean="0"/>
              <a:t>Source: Yue Hu and John Yinger. </a:t>
            </a:r>
            <a:r>
              <a:rPr lang="en-US" sz="1400" smtClean="0"/>
              <a:t>2008. </a:t>
            </a:r>
            <a:r>
              <a:rPr lang="en-US" sz="1400" dirty="0" smtClean="0"/>
              <a:t>“The Impact of School District Consolidation on Housing Prices.” </a:t>
            </a:r>
            <a:r>
              <a:rPr lang="en-US" sz="1400" i="1" dirty="0" smtClean="0"/>
              <a:t>National Tax Journal</a:t>
            </a:r>
            <a:r>
              <a:rPr lang="en-US" sz="1400" dirty="0" smtClean="0"/>
              <a:t> 61(4): 609-634.</a:t>
            </a:r>
          </a:p>
          <a:p>
            <a:pPr lvl="1" eaLnBrk="1" hangingPunct="1">
              <a:lnSpc>
                <a:spcPct val="90000"/>
              </a:lnSpc>
              <a:buFont typeface="Verdana" pitchFamily="34" charset="0"/>
              <a:buNone/>
            </a:pPr>
            <a:endParaRPr lang="en-US" sz="2400" dirty="0" smtClean="0"/>
          </a:p>
        </p:txBody>
      </p:sp>
      <p:sp>
        <p:nvSpPr>
          <p:cNvPr id="4" name="Slide Number Placeholder 3"/>
          <p:cNvSpPr>
            <a:spLocks noGrp="1"/>
          </p:cNvSpPr>
          <p:nvPr>
            <p:ph type="sldNum" sz="quarter" idx="12"/>
          </p:nvPr>
        </p:nvSpPr>
        <p:spPr/>
        <p:txBody>
          <a:bodyPr/>
          <a:lstStyle/>
          <a:p>
            <a:pPr>
              <a:defRPr/>
            </a:pPr>
            <a:fld id="{7260CFAF-7135-4282-9C16-E91F3833D4B5}" type="slidenum">
              <a:rPr lang="en-US" smtClean="0"/>
              <a:pPr>
                <a:defRPr/>
              </a:pPr>
              <a:t>21</a:t>
            </a:fld>
            <a:endParaRPr lang="en-US"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6087532"/>
            <a:ext cx="4876800" cy="541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a:t>
            </a:r>
            <a:endParaRPr lang="en-US" dirty="0"/>
          </a:p>
        </p:txBody>
      </p:sp>
      <p:sp>
        <p:nvSpPr>
          <p:cNvPr id="3" name="Content Placeholder 2"/>
          <p:cNvSpPr>
            <a:spLocks noGrp="1"/>
          </p:cNvSpPr>
          <p:nvPr>
            <p:ph idx="1"/>
          </p:nvPr>
        </p:nvSpPr>
        <p:spPr/>
        <p:txBody>
          <a:bodyPr/>
          <a:lstStyle/>
          <a:p>
            <a:r>
              <a:rPr lang="en-US" dirty="0" smtClean="0"/>
              <a:t>Putting New York into context</a:t>
            </a:r>
          </a:p>
          <a:p>
            <a:r>
              <a:rPr lang="en-US" dirty="0" smtClean="0"/>
              <a:t>Pros and cons of consolidation</a:t>
            </a:r>
          </a:p>
          <a:p>
            <a:r>
              <a:rPr lang="en-US" dirty="0" smtClean="0"/>
              <a:t>Research evidence</a:t>
            </a:r>
          </a:p>
          <a:p>
            <a:r>
              <a:rPr lang="en-US" b="1" dirty="0" smtClean="0"/>
              <a:t>Major research gaps</a:t>
            </a:r>
          </a:p>
          <a:p>
            <a:r>
              <a:rPr lang="en-US" dirty="0" smtClean="0"/>
              <a:t>Research agenda for New York</a:t>
            </a:r>
            <a:endParaRPr lang="en-US" dirty="0"/>
          </a:p>
        </p:txBody>
      </p:sp>
      <p:sp>
        <p:nvSpPr>
          <p:cNvPr id="4" name="Slide Number Placeholder 3"/>
          <p:cNvSpPr>
            <a:spLocks noGrp="1"/>
          </p:cNvSpPr>
          <p:nvPr>
            <p:ph type="sldNum" sz="quarter" idx="12"/>
          </p:nvPr>
        </p:nvSpPr>
        <p:spPr/>
        <p:txBody>
          <a:bodyPr/>
          <a:lstStyle/>
          <a:p>
            <a:pPr>
              <a:defRPr/>
            </a:pPr>
            <a:fld id="{4B848CE1-AE2B-4FCF-8F59-E6426C7B6F18}" type="slidenum">
              <a:rPr lang="en-US" altLang="en-US" smtClean="0"/>
              <a:pPr>
                <a:defRPr/>
              </a:pPr>
              <a:t>22</a:t>
            </a:fld>
            <a:endParaRPr lang="en-US" altLang="en-US"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6019800"/>
            <a:ext cx="5486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8657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277813"/>
            <a:ext cx="8382000" cy="1139825"/>
          </a:xfrm>
        </p:spPr>
        <p:txBody>
          <a:bodyPr/>
          <a:lstStyle/>
          <a:p>
            <a:r>
              <a:rPr lang="en-US" sz="3600" b="1" dirty="0" smtClean="0"/>
              <a:t>Why Have There Been So Few Evaluations of Consolidation?</a:t>
            </a:r>
          </a:p>
        </p:txBody>
      </p:sp>
      <p:sp>
        <p:nvSpPr>
          <p:cNvPr id="23555" name="Content Placeholder 2"/>
          <p:cNvSpPr>
            <a:spLocks noGrp="1"/>
          </p:cNvSpPr>
          <p:nvPr>
            <p:ph idx="1"/>
          </p:nvPr>
        </p:nvSpPr>
        <p:spPr>
          <a:xfrm>
            <a:off x="457200" y="1447800"/>
            <a:ext cx="8229600" cy="4530725"/>
          </a:xfrm>
        </p:spPr>
        <p:txBody>
          <a:bodyPr/>
          <a:lstStyle/>
          <a:p>
            <a:pPr>
              <a:spcAft>
                <a:spcPts val="600"/>
              </a:spcAft>
            </a:pPr>
            <a:r>
              <a:rPr lang="en-US" dirty="0" smtClean="0"/>
              <a:t>State governments have not generally funded research on the results of school district reorganization.</a:t>
            </a:r>
          </a:p>
          <a:p>
            <a:pPr>
              <a:spcAft>
                <a:spcPts val="600"/>
              </a:spcAft>
            </a:pPr>
            <a:r>
              <a:rPr lang="en-US" dirty="0" smtClean="0"/>
              <a:t>The federal government and education foundations fund very little research on school finance and organization.</a:t>
            </a:r>
          </a:p>
          <a:p>
            <a:pPr>
              <a:spcAft>
                <a:spcPts val="600"/>
              </a:spcAft>
            </a:pPr>
            <a:r>
              <a:rPr lang="en-US" dirty="0" smtClean="0"/>
              <a:t>The result has been a lack of research on school organization and significant research gaps.</a:t>
            </a: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6019800"/>
            <a:ext cx="5486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254111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228600"/>
            <a:ext cx="8229600" cy="865187"/>
          </a:xfrm>
        </p:spPr>
        <p:txBody>
          <a:bodyPr/>
          <a:lstStyle/>
          <a:p>
            <a:r>
              <a:rPr lang="en-US" sz="3600" b="1" dirty="0" smtClean="0"/>
              <a:t>Research Gaps</a:t>
            </a:r>
          </a:p>
        </p:txBody>
      </p:sp>
      <p:sp>
        <p:nvSpPr>
          <p:cNvPr id="24579" name="Content Placeholder 2"/>
          <p:cNvSpPr>
            <a:spLocks noGrp="1"/>
          </p:cNvSpPr>
          <p:nvPr>
            <p:ph idx="1"/>
          </p:nvPr>
        </p:nvSpPr>
        <p:spPr>
          <a:xfrm>
            <a:off x="457200" y="1219200"/>
            <a:ext cx="8229600" cy="4759325"/>
          </a:xfrm>
        </p:spPr>
        <p:txBody>
          <a:bodyPr/>
          <a:lstStyle/>
          <a:p>
            <a:r>
              <a:rPr lang="en-US" dirty="0" smtClean="0"/>
              <a:t>Little research on state-imposed school district consolidation (e.g., Arkansas, Maine, Nebraska, West Virginia).</a:t>
            </a:r>
          </a:p>
          <a:p>
            <a:r>
              <a:rPr lang="en-US" dirty="0" smtClean="0"/>
              <a:t>Research has involved either case studies or statistical analysis.  Studies need both.</a:t>
            </a:r>
          </a:p>
          <a:p>
            <a:r>
              <a:rPr lang="en-US" dirty="0" smtClean="0"/>
              <a:t>Very little research evaluating alternative organizational arrangements, such as shared services, regional organizations, or state provided services (e.g., state procurement).</a:t>
            </a: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6019800"/>
            <a:ext cx="5486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41707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a:t>
            </a:r>
            <a:endParaRPr lang="en-US" dirty="0"/>
          </a:p>
        </p:txBody>
      </p:sp>
      <p:sp>
        <p:nvSpPr>
          <p:cNvPr id="3" name="Content Placeholder 2"/>
          <p:cNvSpPr>
            <a:spLocks noGrp="1"/>
          </p:cNvSpPr>
          <p:nvPr>
            <p:ph idx="1"/>
          </p:nvPr>
        </p:nvSpPr>
        <p:spPr/>
        <p:txBody>
          <a:bodyPr/>
          <a:lstStyle/>
          <a:p>
            <a:r>
              <a:rPr lang="en-US" dirty="0" smtClean="0"/>
              <a:t>Putting New York into context</a:t>
            </a:r>
          </a:p>
          <a:p>
            <a:r>
              <a:rPr lang="en-US" dirty="0" smtClean="0"/>
              <a:t>Pros and cons of consolidation</a:t>
            </a:r>
          </a:p>
          <a:p>
            <a:r>
              <a:rPr lang="en-US" dirty="0" smtClean="0"/>
              <a:t>Research evidence</a:t>
            </a:r>
          </a:p>
          <a:p>
            <a:r>
              <a:rPr lang="en-US" dirty="0" smtClean="0"/>
              <a:t>Major research gaps</a:t>
            </a:r>
          </a:p>
          <a:p>
            <a:r>
              <a:rPr lang="en-US" b="1" dirty="0" smtClean="0"/>
              <a:t>Research agenda for New York</a:t>
            </a:r>
            <a:endParaRPr lang="en-US" b="1" dirty="0"/>
          </a:p>
        </p:txBody>
      </p:sp>
      <p:sp>
        <p:nvSpPr>
          <p:cNvPr id="4" name="Slide Number Placeholder 3"/>
          <p:cNvSpPr>
            <a:spLocks noGrp="1"/>
          </p:cNvSpPr>
          <p:nvPr>
            <p:ph type="sldNum" sz="quarter" idx="12"/>
          </p:nvPr>
        </p:nvSpPr>
        <p:spPr/>
        <p:txBody>
          <a:bodyPr/>
          <a:lstStyle/>
          <a:p>
            <a:pPr>
              <a:defRPr/>
            </a:pPr>
            <a:fld id="{4B848CE1-AE2B-4FCF-8F59-E6426C7B6F18}" type="slidenum">
              <a:rPr lang="en-US" altLang="en-US" smtClean="0"/>
              <a:pPr>
                <a:defRPr/>
              </a:pPr>
              <a:t>25</a:t>
            </a:fld>
            <a:endParaRPr lang="en-US" altLang="en-US"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6019800"/>
            <a:ext cx="5486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01910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b="1" dirty="0" smtClean="0"/>
              <a:t>Role of State Government in Improving Research</a:t>
            </a:r>
          </a:p>
        </p:txBody>
      </p:sp>
      <p:sp>
        <p:nvSpPr>
          <p:cNvPr id="25603" name="Content Placeholder 2"/>
          <p:cNvSpPr>
            <a:spLocks noGrp="1"/>
          </p:cNvSpPr>
          <p:nvPr>
            <p:ph idx="1"/>
          </p:nvPr>
        </p:nvSpPr>
        <p:spPr>
          <a:xfrm>
            <a:off x="457200" y="1793875"/>
            <a:ext cx="8229600" cy="4530725"/>
          </a:xfrm>
        </p:spPr>
        <p:txBody>
          <a:bodyPr/>
          <a:lstStyle/>
          <a:p>
            <a:pPr>
              <a:spcAft>
                <a:spcPts val="600"/>
              </a:spcAft>
            </a:pPr>
            <a:r>
              <a:rPr lang="en-US" sz="2700" dirty="0" smtClean="0"/>
              <a:t>Provide technical assistance to districts considering consolidation.  Small districts often don’t have capacity to do research themselves.</a:t>
            </a:r>
          </a:p>
          <a:p>
            <a:pPr>
              <a:spcAft>
                <a:spcPts val="600"/>
              </a:spcAft>
            </a:pPr>
            <a:r>
              <a:rPr lang="en-US" sz="2700" dirty="0" smtClean="0"/>
              <a:t>Support studies of past district consolidation.  This research can help guide state policy.</a:t>
            </a:r>
          </a:p>
          <a:p>
            <a:pPr>
              <a:spcAft>
                <a:spcPts val="600"/>
              </a:spcAft>
            </a:pPr>
            <a:r>
              <a:rPr lang="en-US" sz="2700" dirty="0" smtClean="0"/>
              <a:t>Should build in an evaluation requirement into any legislation providing incentives for district consolidation. </a:t>
            </a:r>
          </a:p>
          <a:p>
            <a:pPr>
              <a:spcAft>
                <a:spcPts val="600"/>
              </a:spcAft>
            </a:pPr>
            <a:endParaRPr lang="en-US" sz="2700" dirty="0" smtClean="0"/>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6019800"/>
            <a:ext cx="5486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26493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b="1" dirty="0" smtClean="0"/>
              <a:t>Research Agenda for New York</a:t>
            </a:r>
          </a:p>
        </p:txBody>
      </p:sp>
      <p:sp>
        <p:nvSpPr>
          <p:cNvPr id="25603" name="Content Placeholder 2"/>
          <p:cNvSpPr>
            <a:spLocks noGrp="1"/>
          </p:cNvSpPr>
          <p:nvPr>
            <p:ph idx="1"/>
          </p:nvPr>
        </p:nvSpPr>
        <p:spPr>
          <a:xfrm>
            <a:off x="533400" y="1219200"/>
            <a:ext cx="8229600" cy="4530725"/>
          </a:xfrm>
        </p:spPr>
        <p:txBody>
          <a:bodyPr/>
          <a:lstStyle/>
          <a:p>
            <a:pPr>
              <a:spcAft>
                <a:spcPts val="600"/>
              </a:spcAft>
            </a:pPr>
            <a:r>
              <a:rPr lang="en-US" sz="2700" dirty="0" smtClean="0"/>
              <a:t>Case studies of consolidations in last two decades to identify best practices and unanticipated problems. </a:t>
            </a:r>
          </a:p>
          <a:p>
            <a:pPr>
              <a:spcAft>
                <a:spcPts val="600"/>
              </a:spcAft>
            </a:pPr>
            <a:r>
              <a:rPr lang="en-US" sz="2700" dirty="0" smtClean="0"/>
              <a:t>Review of possible organizational arrangements and case studies of examples in other states.</a:t>
            </a:r>
          </a:p>
          <a:p>
            <a:pPr>
              <a:spcAft>
                <a:spcPts val="600"/>
              </a:spcAft>
            </a:pPr>
            <a:r>
              <a:rPr lang="en-US" sz="2700" dirty="0" smtClean="0"/>
              <a:t>Pilot studies by groups of districts to explore possible alternative organizations.  </a:t>
            </a:r>
          </a:p>
          <a:p>
            <a:pPr lvl="1">
              <a:spcAft>
                <a:spcPts val="600"/>
              </a:spcAft>
            </a:pPr>
            <a:r>
              <a:rPr lang="en-US" sz="2300" dirty="0" smtClean="0"/>
              <a:t>Project teams should includes district officials, consolidation consultants, and academics.</a:t>
            </a:r>
          </a:p>
          <a:p>
            <a:pPr lvl="1">
              <a:spcAft>
                <a:spcPts val="600"/>
              </a:spcAft>
            </a:pPr>
            <a:r>
              <a:rPr lang="en-US" sz="2300" dirty="0" smtClean="0"/>
              <a:t>Require state funding if these studies are going to be both comprehensive </a:t>
            </a:r>
            <a:r>
              <a:rPr lang="en-US" sz="2300" smtClean="0"/>
              <a:t>and timely. </a:t>
            </a:r>
            <a:endParaRPr lang="en-US" sz="2300" dirty="0" smtClean="0"/>
          </a:p>
          <a:p>
            <a:pPr>
              <a:spcAft>
                <a:spcPts val="600"/>
              </a:spcAft>
            </a:pPr>
            <a:endParaRPr lang="en-US" sz="2700" dirty="0" smtClean="0"/>
          </a:p>
          <a:p>
            <a:pPr>
              <a:spcAft>
                <a:spcPts val="600"/>
              </a:spcAft>
            </a:pPr>
            <a:endParaRPr lang="en-US" sz="2700" dirty="0" smtClean="0"/>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6070599"/>
            <a:ext cx="5029200" cy="55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344452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a:t>
            </a:r>
            <a:endParaRPr lang="en-US" dirty="0"/>
          </a:p>
        </p:txBody>
      </p:sp>
      <p:sp>
        <p:nvSpPr>
          <p:cNvPr id="3" name="Content Placeholder 2"/>
          <p:cNvSpPr>
            <a:spLocks noGrp="1"/>
          </p:cNvSpPr>
          <p:nvPr>
            <p:ph idx="1"/>
          </p:nvPr>
        </p:nvSpPr>
        <p:spPr/>
        <p:txBody>
          <a:bodyPr/>
          <a:lstStyle/>
          <a:p>
            <a:r>
              <a:rPr lang="en-US" b="1" dirty="0" smtClean="0"/>
              <a:t>Putting New York into context</a:t>
            </a:r>
          </a:p>
          <a:p>
            <a:r>
              <a:rPr lang="en-US" dirty="0" smtClean="0"/>
              <a:t>Pros and cons of consolidation</a:t>
            </a:r>
          </a:p>
          <a:p>
            <a:r>
              <a:rPr lang="en-US" dirty="0" smtClean="0"/>
              <a:t>Research evidence</a:t>
            </a:r>
          </a:p>
          <a:p>
            <a:r>
              <a:rPr lang="en-US" dirty="0" smtClean="0"/>
              <a:t>Major research gaps</a:t>
            </a:r>
          </a:p>
          <a:p>
            <a:r>
              <a:rPr lang="en-US" dirty="0" smtClean="0"/>
              <a:t>Research agenda for New York</a:t>
            </a:r>
            <a:endParaRPr lang="en-US" dirty="0"/>
          </a:p>
        </p:txBody>
      </p:sp>
      <p:sp>
        <p:nvSpPr>
          <p:cNvPr id="4" name="Slide Number Placeholder 3"/>
          <p:cNvSpPr>
            <a:spLocks noGrp="1"/>
          </p:cNvSpPr>
          <p:nvPr>
            <p:ph type="sldNum" sz="quarter" idx="12"/>
          </p:nvPr>
        </p:nvSpPr>
        <p:spPr/>
        <p:txBody>
          <a:bodyPr/>
          <a:lstStyle/>
          <a:p>
            <a:pPr>
              <a:defRPr/>
            </a:pPr>
            <a:fld id="{4B848CE1-AE2B-4FCF-8F59-E6426C7B6F18}" type="slidenum">
              <a:rPr lang="en-US" altLang="en-US" smtClean="0"/>
              <a:pPr>
                <a:defRPr/>
              </a:pPr>
              <a:t>3</a:t>
            </a:fld>
            <a:endParaRPr lang="en-US" altLang="en-US"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6019800"/>
            <a:ext cx="5486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1824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6C366FBD-6F3D-451D-94E4-25EEDD41F207}" type="slidenum">
              <a:rPr lang="en-US" smtClean="0"/>
              <a:pPr>
                <a:defRPr/>
              </a:pPr>
              <a:t>4</a:t>
            </a:fld>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381000" y="152402"/>
            <a:ext cx="8305800" cy="620281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305800" cy="990600"/>
          </a:xfrm>
        </p:spPr>
        <p:txBody>
          <a:bodyPr/>
          <a:lstStyle/>
          <a:p>
            <a:pPr algn="ctr" eaLnBrk="1" fontAlgn="auto" hangingPunct="1">
              <a:spcAft>
                <a:spcPts val="0"/>
              </a:spcAft>
              <a:defRPr/>
            </a:pPr>
            <a:r>
              <a:rPr lang="en-US" sz="2800" dirty="0" smtClean="0"/>
              <a:t>Enrollment in Median School District and</a:t>
            </a:r>
            <a:br>
              <a:rPr lang="en-US" sz="2800" dirty="0" smtClean="0"/>
            </a:br>
            <a:r>
              <a:rPr lang="en-US" sz="2800" dirty="0" smtClean="0"/>
              <a:t>Share of Districts with Fewer Than 1000 Students</a:t>
            </a:r>
            <a:endParaRPr lang="en-US" sz="2800" dirty="0"/>
          </a:p>
        </p:txBody>
      </p:sp>
      <p:sp>
        <p:nvSpPr>
          <p:cNvPr id="13315"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ahoma" pitchFamily="34" charset="0"/>
                <a:cs typeface="Times New Roman" pitchFamily="18" charset="0"/>
              </a:defRPr>
            </a:lvl1pPr>
            <a:lvl2pPr marL="742950" indent="-285750" eaLnBrk="0" hangingPunct="0">
              <a:defRPr sz="2400">
                <a:solidFill>
                  <a:schemeClr val="tx1"/>
                </a:solidFill>
                <a:latin typeface="Tahoma" pitchFamily="34" charset="0"/>
                <a:cs typeface="Times New Roman" pitchFamily="18" charset="0"/>
              </a:defRPr>
            </a:lvl2pPr>
            <a:lvl3pPr marL="1143000" indent="-228600" eaLnBrk="0" hangingPunct="0">
              <a:defRPr sz="2400">
                <a:solidFill>
                  <a:schemeClr val="tx1"/>
                </a:solidFill>
                <a:latin typeface="Tahoma" pitchFamily="34" charset="0"/>
                <a:cs typeface="Times New Roman" pitchFamily="18" charset="0"/>
              </a:defRPr>
            </a:lvl3pPr>
            <a:lvl4pPr marL="1600200" indent="-228600" eaLnBrk="0" hangingPunct="0">
              <a:defRPr sz="2400">
                <a:solidFill>
                  <a:schemeClr val="tx1"/>
                </a:solidFill>
                <a:latin typeface="Tahoma" pitchFamily="34" charset="0"/>
                <a:cs typeface="Times New Roman" pitchFamily="18" charset="0"/>
              </a:defRPr>
            </a:lvl4pPr>
            <a:lvl5pPr marL="2057400" indent="-228600" eaLnBrk="0" hangingPunct="0">
              <a:defRPr sz="2400">
                <a:solidFill>
                  <a:schemeClr val="tx1"/>
                </a:solidFill>
                <a:latin typeface="Tahom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Tahom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Tahom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Tahom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Tahoma" pitchFamily="34" charset="0"/>
                <a:cs typeface="Times New Roman" pitchFamily="18" charset="0"/>
              </a:defRPr>
            </a:lvl9pPr>
          </a:lstStyle>
          <a:p>
            <a:pPr eaLnBrk="1" hangingPunct="1"/>
            <a:fld id="{5EF5F1DD-FD51-40A8-A577-16B5CA15957D}" type="slidenum">
              <a:rPr lang="en-US" sz="1400" smtClean="0">
                <a:solidFill>
                  <a:srgbClr val="FFFFFF"/>
                </a:solidFill>
              </a:rPr>
              <a:pPr eaLnBrk="1" hangingPunct="1"/>
              <a:t>5</a:t>
            </a:fld>
            <a:endParaRPr lang="en-US" sz="1400" smtClean="0">
              <a:solidFill>
                <a:srgbClr val="FFFFFF"/>
              </a:solidFill>
            </a:endParaRPr>
          </a:p>
        </p:txBody>
      </p:sp>
      <p:pic>
        <p:nvPicPr>
          <p:cNvPr id="1331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6019800"/>
            <a:ext cx="5486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17" name="TextBox 7"/>
          <p:cNvSpPr txBox="1">
            <a:spLocks noChangeArrowheads="1"/>
          </p:cNvSpPr>
          <p:nvPr/>
        </p:nvSpPr>
        <p:spPr bwMode="auto">
          <a:xfrm>
            <a:off x="7162800" y="4419600"/>
            <a:ext cx="14478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cs typeface="Times New Roman" pitchFamily="18" charset="0"/>
              </a:defRPr>
            </a:lvl1pPr>
            <a:lvl2pPr marL="742950" indent="-285750" eaLnBrk="0" hangingPunct="0">
              <a:defRPr sz="2400">
                <a:solidFill>
                  <a:schemeClr val="tx1"/>
                </a:solidFill>
                <a:latin typeface="Tahoma" pitchFamily="34" charset="0"/>
                <a:cs typeface="Times New Roman" pitchFamily="18" charset="0"/>
              </a:defRPr>
            </a:lvl2pPr>
            <a:lvl3pPr marL="1143000" indent="-228600" eaLnBrk="0" hangingPunct="0">
              <a:defRPr sz="2400">
                <a:solidFill>
                  <a:schemeClr val="tx1"/>
                </a:solidFill>
                <a:latin typeface="Tahoma" pitchFamily="34" charset="0"/>
                <a:cs typeface="Times New Roman" pitchFamily="18" charset="0"/>
              </a:defRPr>
            </a:lvl3pPr>
            <a:lvl4pPr marL="1600200" indent="-228600" eaLnBrk="0" hangingPunct="0">
              <a:defRPr sz="2400">
                <a:solidFill>
                  <a:schemeClr val="tx1"/>
                </a:solidFill>
                <a:latin typeface="Tahoma" pitchFamily="34" charset="0"/>
                <a:cs typeface="Times New Roman" pitchFamily="18" charset="0"/>
              </a:defRPr>
            </a:lvl4pPr>
            <a:lvl5pPr marL="2057400" indent="-228600" eaLnBrk="0" hangingPunct="0">
              <a:defRPr sz="2400">
                <a:solidFill>
                  <a:schemeClr val="tx1"/>
                </a:solidFill>
                <a:latin typeface="Tahom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Tahom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Tahom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Tahom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Tahoma" pitchFamily="34" charset="0"/>
                <a:cs typeface="Times New Roman" pitchFamily="18" charset="0"/>
              </a:defRPr>
            </a:lvl9pPr>
          </a:lstStyle>
          <a:p>
            <a:pPr eaLnBrk="1" hangingPunct="1"/>
            <a:r>
              <a:rPr lang="en-US" sz="1100"/>
              <a:t>Source: U.S. Census Bureau, </a:t>
            </a:r>
            <a:r>
              <a:rPr lang="en-US" sz="1100" i="1"/>
              <a:t>Public Education Finances:2009</a:t>
            </a:r>
            <a:r>
              <a:rPr lang="en-US" sz="1100"/>
              <a:t>.  </a:t>
            </a:r>
          </a:p>
        </p:txBody>
      </p:sp>
      <p:pic>
        <p:nvPicPr>
          <p:cNvPr id="1331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66888" y="1066800"/>
            <a:ext cx="5167312" cy="331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3" name="Straight Connector 12"/>
          <p:cNvCxnSpPr/>
          <p:nvPr/>
        </p:nvCxnSpPr>
        <p:spPr>
          <a:xfrm>
            <a:off x="4267200" y="1676400"/>
            <a:ext cx="0" cy="138906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3320" name="TextBox 1"/>
          <p:cNvSpPr txBox="1">
            <a:spLocks noChangeArrowheads="1"/>
          </p:cNvSpPr>
          <p:nvPr/>
        </p:nvSpPr>
        <p:spPr bwMode="auto">
          <a:xfrm>
            <a:off x="4343400" y="1887538"/>
            <a:ext cx="6096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cs typeface="Times New Roman" pitchFamily="18" charset="0"/>
              </a:defRPr>
            </a:lvl1pPr>
            <a:lvl2pPr marL="742950" indent="-285750" eaLnBrk="0" hangingPunct="0">
              <a:defRPr sz="2400">
                <a:solidFill>
                  <a:schemeClr val="tx1"/>
                </a:solidFill>
                <a:latin typeface="Tahoma" pitchFamily="34" charset="0"/>
                <a:cs typeface="Times New Roman" pitchFamily="18" charset="0"/>
              </a:defRPr>
            </a:lvl2pPr>
            <a:lvl3pPr marL="1143000" indent="-228600" eaLnBrk="0" hangingPunct="0">
              <a:defRPr sz="2400">
                <a:solidFill>
                  <a:schemeClr val="tx1"/>
                </a:solidFill>
                <a:latin typeface="Tahoma" pitchFamily="34" charset="0"/>
                <a:cs typeface="Times New Roman" pitchFamily="18" charset="0"/>
              </a:defRPr>
            </a:lvl3pPr>
            <a:lvl4pPr marL="1600200" indent="-228600" eaLnBrk="0" hangingPunct="0">
              <a:defRPr sz="2400">
                <a:solidFill>
                  <a:schemeClr val="tx1"/>
                </a:solidFill>
                <a:latin typeface="Tahoma" pitchFamily="34" charset="0"/>
                <a:cs typeface="Times New Roman" pitchFamily="18" charset="0"/>
              </a:defRPr>
            </a:lvl4pPr>
            <a:lvl5pPr marL="2057400" indent="-228600" eaLnBrk="0" hangingPunct="0">
              <a:defRPr sz="2400">
                <a:solidFill>
                  <a:schemeClr val="tx1"/>
                </a:solidFill>
                <a:latin typeface="Tahom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Tahom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Tahom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Tahom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Tahoma" pitchFamily="34" charset="0"/>
                <a:cs typeface="Times New Roman" pitchFamily="18" charset="0"/>
              </a:defRPr>
            </a:lvl9pPr>
          </a:lstStyle>
          <a:p>
            <a:pPr eaLnBrk="1" hangingPunct="1"/>
            <a:r>
              <a:rPr lang="en-US" sz="1000" b="1" dirty="0">
                <a:latin typeface="Cambria" pitchFamily="18" charset="0"/>
                <a:cs typeface="Arial" charset="0"/>
              </a:rPr>
              <a:t>16902</a:t>
            </a:r>
          </a:p>
        </p:txBody>
      </p:sp>
      <p:cxnSp>
        <p:nvCxnSpPr>
          <p:cNvPr id="7" name="Straight Arrow Connector 6"/>
          <p:cNvCxnSpPr/>
          <p:nvPr/>
        </p:nvCxnSpPr>
        <p:spPr>
          <a:xfrm flipV="1">
            <a:off x="4686300" y="1676400"/>
            <a:ext cx="228600" cy="2286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1356" y="3145702"/>
            <a:ext cx="5178497" cy="3178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0" name="Straight Connector 19"/>
          <p:cNvCxnSpPr/>
          <p:nvPr/>
        </p:nvCxnSpPr>
        <p:spPr>
          <a:xfrm>
            <a:off x="4267200" y="3984086"/>
            <a:ext cx="0" cy="116046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2328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a:t>
            </a:r>
            <a:endParaRPr lang="en-US" dirty="0"/>
          </a:p>
        </p:txBody>
      </p:sp>
      <p:sp>
        <p:nvSpPr>
          <p:cNvPr id="3" name="Content Placeholder 2"/>
          <p:cNvSpPr>
            <a:spLocks noGrp="1"/>
          </p:cNvSpPr>
          <p:nvPr>
            <p:ph idx="1"/>
          </p:nvPr>
        </p:nvSpPr>
        <p:spPr/>
        <p:txBody>
          <a:bodyPr/>
          <a:lstStyle/>
          <a:p>
            <a:r>
              <a:rPr lang="en-US" dirty="0" smtClean="0"/>
              <a:t>Putting New York into context</a:t>
            </a:r>
          </a:p>
          <a:p>
            <a:r>
              <a:rPr lang="en-US" b="1" dirty="0" smtClean="0"/>
              <a:t>Pros and cons of consolidation</a:t>
            </a:r>
          </a:p>
          <a:p>
            <a:r>
              <a:rPr lang="en-US" dirty="0" smtClean="0"/>
              <a:t>Research evidence</a:t>
            </a:r>
          </a:p>
          <a:p>
            <a:r>
              <a:rPr lang="en-US" dirty="0" smtClean="0"/>
              <a:t>Major research gaps</a:t>
            </a:r>
          </a:p>
          <a:p>
            <a:r>
              <a:rPr lang="en-US" dirty="0" smtClean="0"/>
              <a:t>Research agenda for New York</a:t>
            </a:r>
            <a:endParaRPr lang="en-US" dirty="0"/>
          </a:p>
        </p:txBody>
      </p:sp>
      <p:sp>
        <p:nvSpPr>
          <p:cNvPr id="4" name="Slide Number Placeholder 3"/>
          <p:cNvSpPr>
            <a:spLocks noGrp="1"/>
          </p:cNvSpPr>
          <p:nvPr>
            <p:ph type="sldNum" sz="quarter" idx="12"/>
          </p:nvPr>
        </p:nvSpPr>
        <p:spPr/>
        <p:txBody>
          <a:bodyPr/>
          <a:lstStyle/>
          <a:p>
            <a:pPr>
              <a:defRPr/>
            </a:pPr>
            <a:fld id="{4B848CE1-AE2B-4FCF-8F59-E6426C7B6F18}" type="slidenum">
              <a:rPr lang="en-US" altLang="en-US" smtClean="0"/>
              <a:pPr>
                <a:defRPr/>
              </a:pPr>
              <a:t>6</a:t>
            </a:fld>
            <a:endParaRPr lang="en-US" altLang="en-US"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6019800"/>
            <a:ext cx="5486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87807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457200" y="152400"/>
            <a:ext cx="8229600" cy="1219200"/>
          </a:xfrm>
        </p:spPr>
        <p:txBody>
          <a:bodyPr>
            <a:noAutofit/>
          </a:bodyPr>
          <a:lstStyle/>
          <a:p>
            <a:pPr eaLnBrk="1" fontAlgn="auto" hangingPunct="1">
              <a:spcAft>
                <a:spcPts val="0"/>
              </a:spcAft>
              <a:defRPr/>
            </a:pPr>
            <a:r>
              <a:rPr lang="en-US" sz="4000" b="1" dirty="0" smtClean="0">
                <a:solidFill>
                  <a:schemeClr val="tx2">
                    <a:satMod val="130000"/>
                  </a:schemeClr>
                </a:solidFill>
              </a:rPr>
              <a:t>Potential Cost Savings Due to Consolidation</a:t>
            </a:r>
            <a:endParaRPr lang="en-US" sz="4000" b="1" dirty="0">
              <a:solidFill>
                <a:schemeClr val="tx2">
                  <a:satMod val="130000"/>
                </a:schemeClr>
              </a:solidFill>
            </a:endParaRPr>
          </a:p>
        </p:txBody>
      </p:sp>
      <p:sp>
        <p:nvSpPr>
          <p:cNvPr id="7171" name="Rectangle 1027"/>
          <p:cNvSpPr>
            <a:spLocks noGrp="1" noChangeArrowheads="1"/>
          </p:cNvSpPr>
          <p:nvPr>
            <p:ph idx="1"/>
          </p:nvPr>
        </p:nvSpPr>
        <p:spPr>
          <a:xfrm>
            <a:off x="685800" y="1524000"/>
            <a:ext cx="7772400" cy="4876800"/>
          </a:xfrm>
        </p:spPr>
        <p:txBody>
          <a:bodyPr/>
          <a:lstStyle/>
          <a:p>
            <a:pPr eaLnBrk="1" hangingPunct="1">
              <a:spcBef>
                <a:spcPts val="600"/>
              </a:spcBef>
              <a:spcAft>
                <a:spcPts val="600"/>
              </a:spcAft>
            </a:pPr>
            <a:r>
              <a:rPr lang="en-US" sz="2800" dirty="0" smtClean="0"/>
              <a:t>Many administrative costs don’t increase significantly as enrollment increases.</a:t>
            </a:r>
          </a:p>
          <a:p>
            <a:pPr eaLnBrk="1" hangingPunct="1">
              <a:spcBef>
                <a:spcPts val="600"/>
              </a:spcBef>
              <a:spcAft>
                <a:spcPts val="600"/>
              </a:spcAft>
            </a:pPr>
            <a:r>
              <a:rPr lang="en-US" sz="2800" dirty="0" smtClean="0"/>
              <a:t>More efficient size of physical plant, e.g.,  larger schools.</a:t>
            </a:r>
          </a:p>
          <a:p>
            <a:pPr eaLnBrk="1" hangingPunct="1">
              <a:spcBef>
                <a:spcPts val="600"/>
              </a:spcBef>
              <a:spcAft>
                <a:spcPts val="600"/>
              </a:spcAft>
            </a:pPr>
            <a:r>
              <a:rPr lang="en-US" sz="2800" dirty="0" smtClean="0"/>
              <a:t>Greater specialization of teachers, especially in science and math.</a:t>
            </a:r>
          </a:p>
          <a:p>
            <a:pPr eaLnBrk="1" hangingPunct="1">
              <a:spcBef>
                <a:spcPts val="600"/>
              </a:spcBef>
              <a:spcAft>
                <a:spcPts val="600"/>
              </a:spcAft>
            </a:pPr>
            <a:r>
              <a:rPr lang="en-US" sz="2800" dirty="0" smtClean="0"/>
              <a:t>Reduce number of very small classes.</a:t>
            </a:r>
          </a:p>
          <a:p>
            <a:pPr eaLnBrk="1" hangingPunct="1">
              <a:spcBef>
                <a:spcPts val="600"/>
              </a:spcBef>
              <a:spcAft>
                <a:spcPts val="600"/>
              </a:spcAft>
            </a:pPr>
            <a:r>
              <a:rPr lang="en-US" sz="2800" dirty="0" smtClean="0"/>
              <a:t>Price discounts from greater volume.</a:t>
            </a:r>
          </a:p>
        </p:txBody>
      </p:sp>
      <p:sp>
        <p:nvSpPr>
          <p:cNvPr id="4" name="Slide Number Placeholder 3"/>
          <p:cNvSpPr>
            <a:spLocks noGrp="1"/>
          </p:cNvSpPr>
          <p:nvPr>
            <p:ph type="sldNum" sz="quarter" idx="12"/>
          </p:nvPr>
        </p:nvSpPr>
        <p:spPr/>
        <p:txBody>
          <a:bodyPr/>
          <a:lstStyle/>
          <a:p>
            <a:pPr>
              <a:defRPr/>
            </a:pPr>
            <a:fld id="{D247CDF0-9F6C-4DEF-AE5E-5E35F4D0E398}" type="slidenum">
              <a:rPr lang="en-US" smtClean="0"/>
              <a:pPr>
                <a:defRPr/>
              </a:pPr>
              <a:t>7</a:t>
            </a:fld>
            <a:endParaRPr lang="en-US"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6019800"/>
            <a:ext cx="5486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457200" y="228600"/>
            <a:ext cx="8229600" cy="1219200"/>
          </a:xfrm>
        </p:spPr>
        <p:txBody>
          <a:bodyPr>
            <a:noAutofit/>
          </a:bodyPr>
          <a:lstStyle/>
          <a:p>
            <a:pPr eaLnBrk="1" fontAlgn="auto" hangingPunct="1">
              <a:spcAft>
                <a:spcPts val="0"/>
              </a:spcAft>
              <a:defRPr/>
            </a:pPr>
            <a:r>
              <a:rPr lang="en-US" sz="3600" b="1" dirty="0">
                <a:solidFill>
                  <a:schemeClr val="tx2">
                    <a:satMod val="130000"/>
                  </a:schemeClr>
                </a:solidFill>
              </a:rPr>
              <a:t>Possible </a:t>
            </a:r>
            <a:r>
              <a:rPr lang="en-US" sz="3600" b="1" dirty="0" smtClean="0">
                <a:solidFill>
                  <a:schemeClr val="tx2">
                    <a:satMod val="130000"/>
                  </a:schemeClr>
                </a:solidFill>
              </a:rPr>
              <a:t>Negative Efficiency </a:t>
            </a:r>
            <a:r>
              <a:rPr lang="en-US" sz="3600" b="1" dirty="0">
                <a:solidFill>
                  <a:schemeClr val="tx2">
                    <a:satMod val="130000"/>
                  </a:schemeClr>
                </a:solidFill>
              </a:rPr>
              <a:t>Effects from Consolidation</a:t>
            </a:r>
          </a:p>
        </p:txBody>
      </p:sp>
      <p:sp>
        <p:nvSpPr>
          <p:cNvPr id="8195" name="Rectangle 1027"/>
          <p:cNvSpPr>
            <a:spLocks noGrp="1" noChangeArrowheads="1"/>
          </p:cNvSpPr>
          <p:nvPr>
            <p:ph idx="1"/>
          </p:nvPr>
        </p:nvSpPr>
        <p:spPr>
          <a:xfrm>
            <a:off x="457200" y="1447800"/>
            <a:ext cx="7772400" cy="4572000"/>
          </a:xfrm>
        </p:spPr>
        <p:txBody>
          <a:bodyPr/>
          <a:lstStyle/>
          <a:p>
            <a:pPr eaLnBrk="1" hangingPunct="1">
              <a:spcAft>
                <a:spcPts val="1200"/>
              </a:spcAft>
            </a:pPr>
            <a:r>
              <a:rPr lang="en-US" sz="2900" dirty="0" smtClean="0"/>
              <a:t>Higher transportation costs for district and longer travel time for students.</a:t>
            </a:r>
          </a:p>
          <a:p>
            <a:pPr eaLnBrk="1" hangingPunct="1">
              <a:spcAft>
                <a:spcPts val="1200"/>
              </a:spcAft>
            </a:pPr>
            <a:r>
              <a:rPr lang="en-US" sz="2900" dirty="0" smtClean="0"/>
              <a:t>Teacher compensation may be higher-- set at highest level among merging districts.</a:t>
            </a:r>
          </a:p>
          <a:p>
            <a:pPr eaLnBrk="1" hangingPunct="1">
              <a:spcAft>
                <a:spcPts val="1200"/>
              </a:spcAft>
            </a:pPr>
            <a:r>
              <a:rPr lang="en-US" sz="2900" dirty="0" smtClean="0"/>
              <a:t>Larger schools leads to lower staff motivation and productivity, student motivation, and parental involvement  in large schools.</a:t>
            </a:r>
          </a:p>
        </p:txBody>
      </p:sp>
      <p:sp>
        <p:nvSpPr>
          <p:cNvPr id="4" name="Slide Number Placeholder 3"/>
          <p:cNvSpPr>
            <a:spLocks noGrp="1"/>
          </p:cNvSpPr>
          <p:nvPr>
            <p:ph type="sldNum" sz="quarter" idx="12"/>
          </p:nvPr>
        </p:nvSpPr>
        <p:spPr/>
        <p:txBody>
          <a:bodyPr/>
          <a:lstStyle/>
          <a:p>
            <a:pPr>
              <a:defRPr/>
            </a:pPr>
            <a:fld id="{42785F8E-A2ED-4096-B4F0-1C46C58AE764}" type="slidenum">
              <a:rPr lang="en-US" smtClean="0"/>
              <a:pPr>
                <a:defRPr/>
              </a:pPr>
              <a:t>8</a:t>
            </a:fld>
            <a:endParaRPr lang="en-US"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6019800"/>
            <a:ext cx="5486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a:t>
            </a:r>
            <a:endParaRPr lang="en-US" dirty="0"/>
          </a:p>
        </p:txBody>
      </p:sp>
      <p:sp>
        <p:nvSpPr>
          <p:cNvPr id="3" name="Content Placeholder 2"/>
          <p:cNvSpPr>
            <a:spLocks noGrp="1"/>
          </p:cNvSpPr>
          <p:nvPr>
            <p:ph idx="1"/>
          </p:nvPr>
        </p:nvSpPr>
        <p:spPr/>
        <p:txBody>
          <a:bodyPr/>
          <a:lstStyle/>
          <a:p>
            <a:r>
              <a:rPr lang="en-US" dirty="0" smtClean="0"/>
              <a:t>Putting New York into context</a:t>
            </a:r>
          </a:p>
          <a:p>
            <a:r>
              <a:rPr lang="en-US" dirty="0" smtClean="0"/>
              <a:t>Pros and cons of consolidation</a:t>
            </a:r>
          </a:p>
          <a:p>
            <a:r>
              <a:rPr lang="en-US" b="1" dirty="0" smtClean="0"/>
              <a:t>Research evidence</a:t>
            </a:r>
          </a:p>
          <a:p>
            <a:r>
              <a:rPr lang="en-US" dirty="0" smtClean="0"/>
              <a:t>Major research gaps</a:t>
            </a:r>
          </a:p>
          <a:p>
            <a:r>
              <a:rPr lang="en-US" dirty="0" smtClean="0"/>
              <a:t>Research agenda for New York</a:t>
            </a:r>
            <a:endParaRPr lang="en-US" dirty="0"/>
          </a:p>
        </p:txBody>
      </p:sp>
      <p:sp>
        <p:nvSpPr>
          <p:cNvPr id="4" name="Slide Number Placeholder 3"/>
          <p:cNvSpPr>
            <a:spLocks noGrp="1"/>
          </p:cNvSpPr>
          <p:nvPr>
            <p:ph type="sldNum" sz="quarter" idx="12"/>
          </p:nvPr>
        </p:nvSpPr>
        <p:spPr/>
        <p:txBody>
          <a:bodyPr/>
          <a:lstStyle/>
          <a:p>
            <a:pPr>
              <a:defRPr/>
            </a:pPr>
            <a:fld id="{4B848CE1-AE2B-4FCF-8F59-E6426C7B6F18}" type="slidenum">
              <a:rPr lang="en-US" altLang="en-US" smtClean="0"/>
              <a:pPr>
                <a:defRPr/>
              </a:pPr>
              <a:t>9</a:t>
            </a:fld>
            <a:endParaRPr lang="en-US" altLang="en-US" dirty="0"/>
          </a:p>
        </p:txBody>
      </p:sp>
      <p:pic>
        <p:nvPicPr>
          <p:cNvPr id="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6019800"/>
            <a:ext cx="5486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1945857"/>
      </p:ext>
    </p:extLst>
  </p:cSld>
  <p:clrMapOvr>
    <a:masterClrMapping/>
  </p:clrMapOvr>
  <p:timing>
    <p:tnLst>
      <p:par>
        <p:cTn id="1" dur="indefinite" restart="never" nodeType="tmRoot"/>
      </p:par>
    </p:tnLst>
  </p:timing>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Edge</Template>
  <TotalTime>13734</TotalTime>
  <Words>1221</Words>
  <Application>Microsoft Office PowerPoint</Application>
  <PresentationFormat>On-screen Show (4:3)</PresentationFormat>
  <Paragraphs>151</Paragraphs>
  <Slides>27</Slides>
  <Notes>3</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Edge</vt:lpstr>
      <vt:lpstr>School District Reorganization Research: What Do We Know,  Where Are the Research Gaps, and  What Should Be the Research Agenda?</vt:lpstr>
      <vt:lpstr>Introduction</vt:lpstr>
      <vt:lpstr>Organization</vt:lpstr>
      <vt:lpstr>PowerPoint Presentation</vt:lpstr>
      <vt:lpstr>Enrollment in Median School District and Share of Districts with Fewer Than 1000 Students</vt:lpstr>
      <vt:lpstr>Organization</vt:lpstr>
      <vt:lpstr>Potential Cost Savings Due to Consolidation</vt:lpstr>
      <vt:lpstr>Possible Negative Efficiency Effects from Consolidation</vt:lpstr>
      <vt:lpstr>Organization</vt:lpstr>
      <vt:lpstr>Types of Evidence</vt:lpstr>
      <vt:lpstr>Case Study Research </vt:lpstr>
      <vt:lpstr>Case Study Research: The Case of West Virginia</vt:lpstr>
      <vt:lpstr>Cost Function Methodology</vt:lpstr>
      <vt:lpstr>PowerPoint Presentation</vt:lpstr>
      <vt:lpstr>Summary of Evaluation Research</vt:lpstr>
      <vt:lpstr>Evaluation of Consolidation in New York</vt:lpstr>
      <vt:lpstr>Results of Evaluation</vt:lpstr>
      <vt:lpstr>PowerPoint Presentation</vt:lpstr>
      <vt:lpstr>PowerPoint Presentation</vt:lpstr>
      <vt:lpstr>Evaluation of Consolidation in Iowa</vt:lpstr>
      <vt:lpstr>Impact of Consolidation on Property Values in New York</vt:lpstr>
      <vt:lpstr>Organization</vt:lpstr>
      <vt:lpstr>Why Have There Been So Few Evaluations of Consolidation?</vt:lpstr>
      <vt:lpstr>Research Gaps</vt:lpstr>
      <vt:lpstr>Organization</vt:lpstr>
      <vt:lpstr>Role of State Government in Improving Research</vt:lpstr>
      <vt:lpstr>Research Agenda for New York</vt:lpstr>
    </vt:vector>
  </TitlesOfParts>
  <Company>The Maxwell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Aid and Local Performance:  Getting the Most Bang for the Buck</dc:title>
  <dc:creator>joyinger</dc:creator>
  <cp:lastModifiedBy>Jeff Craig</cp:lastModifiedBy>
  <cp:revision>195</cp:revision>
  <dcterms:created xsi:type="dcterms:W3CDTF">2007-03-06T20:59:32Z</dcterms:created>
  <dcterms:modified xsi:type="dcterms:W3CDTF">2011-08-08T21:08:26Z</dcterms:modified>
</cp:coreProperties>
</file>