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57" r:id="rId4"/>
    <p:sldId id="271" r:id="rId5"/>
    <p:sldId id="273" r:id="rId6"/>
    <p:sldId id="258" r:id="rId7"/>
    <p:sldId id="274" r:id="rId8"/>
    <p:sldId id="259" r:id="rId9"/>
    <p:sldId id="275" r:id="rId10"/>
    <p:sldId id="260" r:id="rId11"/>
    <p:sldId id="276" r:id="rId12"/>
    <p:sldId id="261" r:id="rId13"/>
    <p:sldId id="277" r:id="rId14"/>
    <p:sldId id="262" r:id="rId15"/>
    <p:sldId id="278" r:id="rId16"/>
    <p:sldId id="263" r:id="rId17"/>
    <p:sldId id="279" r:id="rId18"/>
    <p:sldId id="264" r:id="rId19"/>
    <p:sldId id="280" r:id="rId20"/>
    <p:sldId id="265" r:id="rId21"/>
    <p:sldId id="281" r:id="rId22"/>
    <p:sldId id="266" r:id="rId23"/>
    <p:sldId id="282" r:id="rId24"/>
    <p:sldId id="267" r:id="rId25"/>
    <p:sldId id="283" r:id="rId26"/>
    <p:sldId id="268" r:id="rId27"/>
    <p:sldId id="269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0" d="100"/>
        <a:sy n="250" d="100"/>
      </p:scale>
      <p:origin x="0" y="19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0FB5-B35E-7E4B-8E3C-ADE5D0A685AC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707AD-A926-B34B-A493-B45FFC0BF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F6F6-1043-4E4E-903D-CFD466B3AF1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11447-0872-9D48-9B6B-54641388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4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02DF-4C3A-4D44-ACE5-16D66EBB8BEC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768-979E-FC4C-992C-64D227BEF663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6A1-06B9-D64D-84AB-FAE7BDCC6061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0E0-2DB8-0446-975F-E5A87E9C82E7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E3E-4DC7-D243-B806-442170B4FE7B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6DE4-B1AB-4043-9A84-01D16C8065BD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6C92-73E4-A84C-BD07-5A0958161B3A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99A-B764-8041-B813-7F61194FAE25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F226-9B0E-C848-98E8-0FCAA306DF13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7248-426B-2F4E-BC65-87CDBC6D98A2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C64-0052-974F-A4E5-3A719CB509DA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53070E-7061-9944-A34F-B2B1EEF7C7D4}" type="datetime1">
              <a:rPr lang="en-US" smtClean="0"/>
              <a:pPr/>
              <a:t>8/8/2011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331AD3-FAAB-D845-A3F2-14AA05B609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Document31!OLE_LINK1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lan:Documents:Presentations:MergerCaseStudy.docx!OLE_LINK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oleObject" Target="Document32!OLE_LINK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Macintosh%20HD:Users:Alan:Documents:Presentations:MergerCaseStudy.docx!OLE_LINK1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Document29!OLE_LINK17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Document28!OLE_LINK14" TargetMode="External"/><Relationship Id="rId5" Type="http://schemas.openxmlformats.org/officeDocument/2006/relationships/image" Target="../media/image18.png"/><Relationship Id="rId4" Type="http://schemas.openxmlformats.org/officeDocument/2006/relationships/oleObject" Target="Document27!OLE_LINK13" TargetMode="Externa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Macintosh%20HD:Users:Alan:Documents:Presentations:MergerCaseStudy.docx!OLE_LINK16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Macintosh%20HD:Users:Alan:Documents:Presentations:MergerCaseStudy.docx!OLE_LINK17" TargetMode="External"/><Relationship Id="rId5" Type="http://schemas.openxmlformats.org/officeDocument/2006/relationships/image" Target="../media/image22.png"/><Relationship Id="rId4" Type="http://schemas.openxmlformats.org/officeDocument/2006/relationships/oleObject" Target="Macintosh%20HD:Users:Alan:Documents:Presentations:MergerCaseStudy.docx!OLE_LINK15" TargetMode="Externa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png"/><Relationship Id="rId4" Type="http://schemas.openxmlformats.org/officeDocument/2006/relationships/oleObject" Target="Document20!OLE_LINK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png"/><Relationship Id="rId4" Type="http://schemas.openxmlformats.org/officeDocument/2006/relationships/oleObject" Target="Macintosh%20HD:Users:Alan:Documents:Presentations:MergerCaseStudy.docx!OLE_LINK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Document21!OLE_LINK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lan:Documents:Presentations:MergerCaseStudy.docx!OLE_LINK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0.png"/><Relationship Id="rId4" Type="http://schemas.openxmlformats.org/officeDocument/2006/relationships/oleObject" Target="Document22!OLE_LINK1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2.png"/><Relationship Id="rId4" Type="http://schemas.openxmlformats.org/officeDocument/2006/relationships/oleObject" Target="Macintosh%20HD:Users:Alan:Documents:Presentations:MergerCaseStudy.docx!OLE_LINK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Document35!OLE_LINK2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Document36!OLE_LINK2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4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png"/><Relationship Id="rId4" Type="http://schemas.openxmlformats.org/officeDocument/2006/relationships/oleObject" Target="Document37!OLE_LINK2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8.png"/><Relationship Id="rId4" Type="http://schemas.openxmlformats.org/officeDocument/2006/relationships/oleObject" Target="Macintosh%20HD:Users:Alan:Documents:Presentations:MergerCaseStudy.docx!OLE_LINK2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Document34!OLE_LINK2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lan:Documents:Presentations:MergerCaseStudy.docx!OLE_LINK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Macintosh%20HD:Users:Alan:Documents:Presentations:MergerCaseStudy.docx!OLE_LINK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Macintosh%20HD:Users:Alan:Documents:Presentations:MergerCaseStudy.docx!OLE_LINK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Macintosh%20HD:Users:Alan:Documents:Presentations:MergerCaseStudy.docx!OLE_LINK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Document30!OLE_LINK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709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Case Studies and Their Implications for State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Mr. Alan D. Pole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Dr. William D. Silky</a:t>
            </a:r>
          </a:p>
          <a:p>
            <a:pPr algn="ctr"/>
            <a:r>
              <a:rPr lang="en-US" dirty="0" smtClean="0"/>
              <a:t>August 9,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89250" y="2717800"/>
            <a:ext cx="3365500" cy="2044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436880" y="447040"/>
          <a:ext cx="6553200" cy="641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Document" r:id="rId3" imgW="5626100" imgH="5651500" progId="Word.Document.12">
                  <p:link updateAutomatic="1"/>
                </p:oleObj>
              </mc:Choice>
              <mc:Fallback>
                <p:oleObj name="Document" r:id="rId3" imgW="5626100" imgH="5651500" progId="Word.Document.12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" y="447040"/>
                        <a:ext cx="6553200" cy="6410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080" y="3088640"/>
            <a:ext cx="2153920" cy="3525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375920" y="599440"/>
          <a:ext cx="6553200" cy="605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Document" r:id="rId3" imgW="5626100" imgH="3619500" progId="Word.Document.12">
                  <p:link updateAutomatic="1"/>
                </p:oleObj>
              </mc:Choice>
              <mc:Fallback>
                <p:oleObj name="Document" r:id="rId3" imgW="5626100" imgH="36195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" y="599440"/>
                        <a:ext cx="6553200" cy="6055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120" y="2824480"/>
            <a:ext cx="2214880" cy="3830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60" y="5283200"/>
            <a:ext cx="3952240" cy="1574800"/>
          </a:xfrm>
          <a:prstGeom prst="rect">
            <a:avLst/>
          </a:prstGeom>
        </p:spPr>
      </p:pic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0" y="751840"/>
          <a:ext cx="8818880" cy="453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Document" r:id="rId4" imgW="5638800" imgH="3594100" progId="Word.Document.12">
                  <p:link updateAutomatic="1"/>
                </p:oleObj>
              </mc:Choice>
              <mc:Fallback>
                <p:oleObj name="Document" r:id="rId4" imgW="5638800" imgH="35941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51840"/>
                        <a:ext cx="8818880" cy="4531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5344160"/>
            <a:ext cx="3667760" cy="1513840"/>
          </a:xfrm>
          <a:prstGeom prst="rect">
            <a:avLst/>
          </a:prstGeom>
        </p:spPr>
      </p:pic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16560" y="741680"/>
          <a:ext cx="8209280" cy="445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Document" r:id="rId4" imgW="6350000" imgH="3086100" progId="Word.Document.12">
                  <p:link updateAutomatic="1"/>
                </p:oleObj>
              </mc:Choice>
              <mc:Fallback>
                <p:oleObj name="Document" r:id="rId4" imgW="6350000" imgH="30861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" y="741680"/>
                        <a:ext cx="8209280" cy="445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" y="2551430"/>
            <a:ext cx="1896057" cy="1766570"/>
          </a:xfrm>
          <a:prstGeom prst="rect">
            <a:avLst/>
          </a:prstGeom>
        </p:spPr>
      </p:pic>
      <p:graphicFrame>
        <p:nvGraphicFramePr>
          <p:cNvPr id="56340" name="Object 20"/>
          <p:cNvGraphicFramePr>
            <a:graphicFrameLocks noChangeAspect="1"/>
          </p:cNvGraphicFramePr>
          <p:nvPr/>
        </p:nvGraphicFramePr>
        <p:xfrm>
          <a:off x="2490470" y="883920"/>
          <a:ext cx="5626100" cy="150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Document" r:id="rId4" imgW="5626100" imgH="1130300" progId="Word.Document.12">
                  <p:link updateAutomatic="1"/>
                </p:oleObj>
              </mc:Choice>
              <mc:Fallback>
                <p:oleObj name="Document" r:id="rId4" imgW="5626100" imgH="1130300" progId="Word.Document.12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470" y="883920"/>
                        <a:ext cx="5626100" cy="1503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7" name="Object 27"/>
          <p:cNvGraphicFramePr>
            <a:graphicFrameLocks noChangeAspect="1"/>
          </p:cNvGraphicFramePr>
          <p:nvPr/>
        </p:nvGraphicFramePr>
        <p:xfrm>
          <a:off x="2622550" y="2551430"/>
          <a:ext cx="5626100" cy="176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Document" r:id="rId6" imgW="5626100" imgH="1422400" progId="Word.Document.12">
                  <p:link updateAutomatic="1"/>
                </p:oleObj>
              </mc:Choice>
              <mc:Fallback>
                <p:oleObj name="Document" r:id="rId6" imgW="5626100" imgH="1422400" progId="Word.Document.12">
                  <p:link updateAutomatic="1"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551430"/>
                        <a:ext cx="5626100" cy="1766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8" name="Object 28"/>
          <p:cNvGraphicFramePr>
            <a:graphicFrameLocks noChangeAspect="1"/>
          </p:cNvGraphicFramePr>
          <p:nvPr/>
        </p:nvGraphicFramePr>
        <p:xfrm>
          <a:off x="2622550" y="4602480"/>
          <a:ext cx="5626100" cy="166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Document" r:id="rId8" imgW="5626100" imgH="1371600" progId="Word.Document.12">
                  <p:link updateAutomatic="1"/>
                </p:oleObj>
              </mc:Choice>
              <mc:Fallback>
                <p:oleObj name="Document" r:id="rId8" imgW="5626100" imgH="1371600" progId="Word.Document.12">
                  <p:link updateAutomatic="1"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602480"/>
                        <a:ext cx="5626100" cy="1666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" y="2551430"/>
            <a:ext cx="1896057" cy="2426970"/>
          </a:xfrm>
          <a:prstGeom prst="rect">
            <a:avLst/>
          </a:prstGeom>
        </p:spPr>
      </p:pic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2311400" y="929640"/>
          <a:ext cx="6202680" cy="176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1" name="Document" r:id="rId4" imgW="5638800" imgH="1016000" progId="Word.Document.12">
                  <p:link updateAutomatic="1"/>
                </p:oleObj>
              </mc:Choice>
              <mc:Fallback>
                <p:oleObj name="Document" r:id="rId4" imgW="5638800" imgH="1016000" progId="Word.Document.12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929640"/>
                        <a:ext cx="6202680" cy="1762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9" name="Object 15"/>
          <p:cNvGraphicFramePr>
            <a:graphicFrameLocks noChangeAspect="1"/>
          </p:cNvGraphicFramePr>
          <p:nvPr/>
        </p:nvGraphicFramePr>
        <p:xfrm>
          <a:off x="2311400" y="4757420"/>
          <a:ext cx="6202680" cy="184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Document" r:id="rId6" imgW="5715000" imgH="939800" progId="Word.Document.12">
                  <p:link updateAutomatic="1"/>
                </p:oleObj>
              </mc:Choice>
              <mc:Fallback>
                <p:oleObj name="Document" r:id="rId6" imgW="5715000" imgH="939800" progId="Word.Document.12">
                  <p:link updateAutomatic="1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4757420"/>
                        <a:ext cx="6202680" cy="1846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0" name="Object 16"/>
          <p:cNvGraphicFramePr>
            <a:graphicFrameLocks noChangeAspect="1"/>
          </p:cNvGraphicFramePr>
          <p:nvPr/>
        </p:nvGraphicFramePr>
        <p:xfrm>
          <a:off x="2311400" y="2959100"/>
          <a:ext cx="620268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Document" r:id="rId8" imgW="5715000" imgH="939800" progId="Word.Document.12">
                  <p:link updateAutomatic="1"/>
                </p:oleObj>
              </mc:Choice>
              <mc:Fallback>
                <p:oleObj name="Document" r:id="rId8" imgW="5715000" imgH="939800" progId="Word.Document.12">
                  <p:link updateAutomatic="1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959100"/>
                        <a:ext cx="620268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07" y="4864100"/>
            <a:ext cx="2668693" cy="2001520"/>
          </a:xfrm>
          <a:prstGeom prst="rect">
            <a:avLst/>
          </a:prstGeom>
        </p:spPr>
      </p:pic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57200" y="1087120"/>
          <a:ext cx="6018107" cy="527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Document" r:id="rId4" imgW="5638800" imgH="3086100" progId="Word.Document.12">
                  <p:link updateAutomatic="1"/>
                </p:oleObj>
              </mc:Choice>
              <mc:Fallback>
                <p:oleObj name="Document" r:id="rId4" imgW="5638800" imgH="3086100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87120"/>
                        <a:ext cx="6018107" cy="527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4104640"/>
            <a:ext cx="2346960" cy="2760980"/>
          </a:xfrm>
          <a:prstGeom prst="rect">
            <a:avLst/>
          </a:prstGeom>
        </p:spPr>
      </p:pic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457200" y="1188720"/>
          <a:ext cx="6156960" cy="498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Document" r:id="rId4" imgW="5753100" imgH="2997200" progId="Word.Document.12">
                  <p:link updateAutomatic="1"/>
                </p:oleObj>
              </mc:Choice>
              <mc:Fallback>
                <p:oleObj name="Document" r:id="rId4" imgW="5753100" imgH="2997200" progId="Word.Document.12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88720"/>
                        <a:ext cx="6156960" cy="498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57200" y="419100"/>
          <a:ext cx="800608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Document" r:id="rId3" imgW="5676900" imgH="6019800" progId="Word.Document.12">
                  <p:link updateAutomatic="1"/>
                </p:oleObj>
              </mc:Choice>
              <mc:Fallback>
                <p:oleObj name="Document" r:id="rId3" imgW="5676900" imgH="6019800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"/>
                        <a:ext cx="8006080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263525" y="-1588"/>
          <a:ext cx="8423275" cy="684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Document" r:id="rId3" imgW="5676900" imgH="6311900" progId="Word.Document.12">
                  <p:link updateAutomatic="1"/>
                </p:oleObj>
              </mc:Choice>
              <mc:Fallback>
                <p:oleObj name="Document" r:id="rId3" imgW="5676900" imgH="63119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-1588"/>
                        <a:ext cx="8423275" cy="684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011680"/>
            <a:ext cx="651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Case Study #1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40" y="3429000"/>
            <a:ext cx="3760470" cy="302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757" y="4862423"/>
            <a:ext cx="2820603" cy="1995577"/>
          </a:xfrm>
          <a:prstGeom prst="rect">
            <a:avLst/>
          </a:prstGeom>
        </p:spPr>
      </p:pic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802640" y="704088"/>
          <a:ext cx="7315200" cy="415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Document" r:id="rId4" imgW="5626100" imgH="3187700" progId="Word.Document.12">
                  <p:link updateAutomatic="1"/>
                </p:oleObj>
              </mc:Choice>
              <mc:Fallback>
                <p:oleObj name="Document" r:id="rId4" imgW="5626100" imgH="31877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" y="704088"/>
                        <a:ext cx="7315200" cy="4158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97" y="5059680"/>
            <a:ext cx="4425882" cy="1798320"/>
          </a:xfrm>
          <a:prstGeom prst="rect">
            <a:avLst/>
          </a:prstGeom>
        </p:spPr>
      </p:pic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457200" y="774700"/>
          <a:ext cx="764032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Document" r:id="rId4" imgW="5626100" imgH="2654300" progId="Word.Document.12">
                  <p:link updateAutomatic="1"/>
                </p:oleObj>
              </mc:Choice>
              <mc:Fallback>
                <p:oleObj name="Document" r:id="rId4" imgW="5626100" imgH="2654300" progId="Word.Document.12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74700"/>
                        <a:ext cx="7640320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243840" y="1026160"/>
          <a:ext cx="8564880" cy="368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Document" r:id="rId3" imgW="8026400" imgH="2336800" progId="Word.Document.12">
                  <p:link updateAutomatic="1"/>
                </p:oleObj>
              </mc:Choice>
              <mc:Fallback>
                <p:oleObj name="Document" r:id="rId3" imgW="8026400" imgH="2336800" progId="Word.Document.12">
                  <p:link updateAutomatic="1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" y="1026160"/>
                        <a:ext cx="8564880" cy="368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840" y="4260850"/>
            <a:ext cx="4653279" cy="2349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548640" y="640080"/>
          <a:ext cx="7945120" cy="38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Document" r:id="rId3" imgW="5626100" imgH="2603500" progId="Word.Document.12">
                  <p:link updateAutomatic="1"/>
                </p:oleObj>
              </mc:Choice>
              <mc:Fallback>
                <p:oleObj name="Document" r:id="rId3" imgW="5626100" imgH="2603500" progId="Word.Document.12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080"/>
                        <a:ext cx="7945120" cy="383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280" y="4765040"/>
            <a:ext cx="4511040" cy="20929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55" y="5181600"/>
            <a:ext cx="3613150" cy="1676400"/>
          </a:xfrm>
          <a:prstGeom prst="rect">
            <a:avLst/>
          </a:prstGeom>
        </p:spPr>
      </p:pic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477520" y="741680"/>
          <a:ext cx="8026400" cy="430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Document" r:id="rId4" imgW="5626100" imgH="3606800" progId="Word.Document.12">
                  <p:link updateAutomatic="1"/>
                </p:oleObj>
              </mc:Choice>
              <mc:Fallback>
                <p:oleObj name="Document" r:id="rId4" imgW="5626100" imgH="36068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" y="741680"/>
                        <a:ext cx="8026400" cy="4307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20" y="5161280"/>
            <a:ext cx="3613150" cy="1696720"/>
          </a:xfrm>
          <a:prstGeom prst="rect">
            <a:avLst/>
          </a:prstGeom>
        </p:spPr>
      </p:pic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477520" y="792480"/>
          <a:ext cx="7894320" cy="421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Document" r:id="rId4" imgW="5626100" imgH="3162300" progId="Word.Document.12">
                  <p:link updateAutomatic="1"/>
                </p:oleObj>
              </mc:Choice>
              <mc:Fallback>
                <p:oleObj name="Document" r:id="rId4" imgW="5626100" imgH="31623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" y="792480"/>
                        <a:ext cx="7894320" cy="4217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Should merger of school districts remain a local decision or should the state have the ability to force schools to merge?</a:t>
            </a:r>
            <a:endParaRPr lang="en-US" dirty="0" smtClean="0"/>
          </a:p>
          <a:p>
            <a:pPr lvl="0"/>
            <a:r>
              <a:rPr lang="en-US" b="1" dirty="0" smtClean="0"/>
              <a:t>Are three votes prior to districts actually merging really necessary?</a:t>
            </a:r>
            <a:endParaRPr lang="en-US" dirty="0" smtClean="0"/>
          </a:p>
          <a:p>
            <a:pPr lvl="0"/>
            <a:r>
              <a:rPr lang="en-US" b="1" dirty="0" smtClean="0"/>
              <a:t>Should the State Education Department require any </a:t>
            </a:r>
            <a:r>
              <a:rPr lang="en-US" b="1" dirty="0" err="1" smtClean="0"/>
              <a:t>district(s</a:t>
            </a:r>
            <a:r>
              <a:rPr lang="en-US" b="1" dirty="0" smtClean="0"/>
              <a:t>) that consider engaging in a merger study to undergo a per-merger study analysis?</a:t>
            </a:r>
            <a:endParaRPr lang="en-US" dirty="0" smtClean="0"/>
          </a:p>
          <a:p>
            <a:pPr lvl="0"/>
            <a:r>
              <a:rPr lang="en-US" b="1" dirty="0" smtClean="0"/>
              <a:t>In addition to incentives for districts to merge, should NYS also implement “disincentives” for those districts which choose not to merge but are targeted to do so?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Should BOCES aid be available to support school district merger studies?</a:t>
            </a:r>
            <a:endParaRPr lang="en-US" dirty="0" smtClean="0"/>
          </a:p>
          <a:p>
            <a:pPr lvl="0"/>
            <a:r>
              <a:rPr lang="en-US" b="1" dirty="0" smtClean="0"/>
              <a:t>Should the SED fund studies to develop various models (i.e., countywide school districts) of possible school district organization?</a:t>
            </a:r>
            <a:endParaRPr lang="en-US" dirty="0" smtClean="0"/>
          </a:p>
          <a:p>
            <a:pPr lvl="0"/>
            <a:r>
              <a:rPr lang="en-US" b="1" dirty="0" smtClean="0"/>
              <a:t>Should a differentiated incentive approach be implemented depending on the newly merged district’s characteristics?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Should a special category of additional transportation aid be available for newly merged districts since transportation costs always increase following a merger? </a:t>
            </a:r>
            <a:endParaRPr lang="en-US" dirty="0" smtClean="0"/>
          </a:p>
          <a:p>
            <a:pPr lvl="0"/>
            <a:r>
              <a:rPr lang="en-US" b="1" dirty="0" smtClean="0"/>
              <a:t>Is it reasonable to expect that all newly merged districts demonstrate achieving economies of scale at least five years after consolidation?</a:t>
            </a:r>
          </a:p>
          <a:p>
            <a:pPr lvl="0"/>
            <a:r>
              <a:rPr lang="en-US" b="1" dirty="0" smtClean="0"/>
              <a:t>Should the state incentive program begin by supporting transition costs but then transition to incent districts to operate more efficiently?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011680"/>
            <a:ext cx="651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Case Study #2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429000"/>
            <a:ext cx="3943350" cy="302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792480" y="904240"/>
          <a:ext cx="7244080" cy="527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Document" r:id="rId3" imgW="5626100" imgH="3860800" progId="Word.Document.12">
                  <p:link updateAutomatic="1"/>
                </p:oleObj>
              </mc:Choice>
              <mc:Fallback>
                <p:oleObj name="Document" r:id="rId3" imgW="5626100" imgH="38608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" y="904240"/>
                        <a:ext cx="7244080" cy="527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497840" y="853440"/>
          <a:ext cx="8016240" cy="582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Document" r:id="rId3" imgW="5842000" imgH="4051300" progId="Word.Document.12">
                  <p:link updateAutomatic="1"/>
                </p:oleObj>
              </mc:Choice>
              <mc:Fallback>
                <p:oleObj name="Document" r:id="rId3" imgW="5842000" imgH="4051300" progId="Word.Document.12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" y="853440"/>
                        <a:ext cx="8016240" cy="582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4226560"/>
            <a:ext cx="4287520" cy="2428240"/>
          </a:xfrm>
          <a:prstGeom prst="rect">
            <a:avLst/>
          </a:prstGeom>
        </p:spPr>
      </p:pic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497840" y="1026160"/>
          <a:ext cx="864616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Document" r:id="rId4" imgW="7200900" imgH="1282700" progId="Word.Document.12">
                  <p:link updateAutomatic="1"/>
                </p:oleObj>
              </mc:Choice>
              <mc:Fallback>
                <p:oleObj name="Document" r:id="rId4" imgW="7200900" imgH="12827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" y="1026160"/>
                        <a:ext cx="864616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640" y="4175760"/>
            <a:ext cx="4145280" cy="2682240"/>
          </a:xfrm>
          <a:prstGeom prst="rect">
            <a:avLst/>
          </a:prstGeom>
        </p:spPr>
      </p:pic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508000" y="1188720"/>
          <a:ext cx="7762240" cy="263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Document" r:id="rId4" imgW="6616700" imgH="1282700" progId="Word.Document.12">
                  <p:link updateAutomatic="1"/>
                </p:oleObj>
              </mc:Choice>
              <mc:Fallback>
                <p:oleObj name="Document" r:id="rId4" imgW="6616700" imgH="128270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188720"/>
                        <a:ext cx="7762240" cy="263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241040"/>
            <a:ext cx="2255520" cy="3383280"/>
          </a:xfrm>
          <a:prstGeom prst="rect">
            <a:avLst/>
          </a:prstGeom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51113" y="1209675"/>
          <a:ext cx="6278562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626100" imgH="2768600" progId="Word.Document.12">
                  <p:link updateAutomatic="1"/>
                </p:oleObj>
              </mc:Choice>
              <mc:Fallback>
                <p:oleObj name="Document" r:id="rId4" imgW="5626100" imgH="27686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1209675"/>
                        <a:ext cx="6278562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41040"/>
            <a:ext cx="2367280" cy="3442970"/>
          </a:xfrm>
          <a:prstGeom prst="rect">
            <a:avLst/>
          </a:prstGeom>
        </p:spPr>
      </p:pic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2733040" y="965200"/>
          <a:ext cx="612648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Document" r:id="rId4" imgW="5626100" imgH="3365500" progId="Word.Document.12">
                  <p:link updateAutomatic="1"/>
                </p:oleObj>
              </mc:Choice>
              <mc:Fallback>
                <p:oleObj name="Document" r:id="rId4" imgW="5626100" imgH="3365500" progId="Word.Document.12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040" y="965200"/>
                        <a:ext cx="612648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AD3-FAAB-D845-A3F2-14AA05B609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2168</TotalTime>
  <Words>275</Words>
  <Application>Microsoft Office PowerPoint</Application>
  <PresentationFormat>On-screen Show (4:3)</PresentationFormat>
  <Paragraphs>65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26</vt:i4>
      </vt:variant>
      <vt:variant>
        <vt:lpstr>Slide Titles</vt:lpstr>
      </vt:variant>
      <vt:variant>
        <vt:i4>28</vt:i4>
      </vt:variant>
    </vt:vector>
  </HeadingPairs>
  <TitlesOfParts>
    <vt:vector size="55" baseType="lpstr">
      <vt:lpstr>Flow</vt:lpstr>
      <vt:lpstr>Document34!OLE_LINK20</vt:lpstr>
      <vt:lpstr>Macintosh HD:Users:Alan:Documents:Presentations:MergerCaseStudy.docx!OLE_LINK9</vt:lpstr>
      <vt:lpstr>Macintosh HD:Users:Alan:Documents:Presentations:MergerCaseStudy.docx!OLE_LINK10</vt:lpstr>
      <vt:lpstr>Macintosh HD:Users:Alan:Documents:Presentations:MergerCaseStudy.docx!OLE_LINK10</vt:lpstr>
      <vt:lpstr>Macintosh HD:Users:Alan:Documents:Presentations:MergerCaseStudy.docx!OLE_LINK11</vt:lpstr>
      <vt:lpstr>Document30!OLE_LINK5</vt:lpstr>
      <vt:lpstr>Document31!OLE_LINK18</vt:lpstr>
      <vt:lpstr>Macintosh HD:Users:Alan:Documents:Presentations:MergerCaseStudy.docx!OLE_LINK13</vt:lpstr>
      <vt:lpstr>Document32!OLE_LINK19</vt:lpstr>
      <vt:lpstr>Macintosh HD:Users:Alan:Documents:Presentations:MergerCaseStudy.docx!OLE_LINK14</vt:lpstr>
      <vt:lpstr>Document27!OLE_LINK13</vt:lpstr>
      <vt:lpstr>Document28!OLE_LINK14</vt:lpstr>
      <vt:lpstr>Document29!OLE_LINK17</vt:lpstr>
      <vt:lpstr>Macintosh HD:Users:Alan:Documents:Presentations:MergerCaseStudy.docx!OLE_LINK15</vt:lpstr>
      <vt:lpstr>Macintosh HD:Users:Alan:Documents:Presentations:MergerCaseStudy.docx!OLE_LINK17</vt:lpstr>
      <vt:lpstr>Macintosh HD:Users:Alan:Documents:Presentations:MergerCaseStudy.docx!OLE_LINK16</vt:lpstr>
      <vt:lpstr>Document20!OLE_LINK8</vt:lpstr>
      <vt:lpstr>Macintosh HD:Users:Alan:Documents:Presentations:MergerCaseStudy.docx!OLE_LINK3</vt:lpstr>
      <vt:lpstr>Document21!OLE_LINK9</vt:lpstr>
      <vt:lpstr>Macintosh HD:Users:Alan:Documents:Presentations:MergerCaseStudy.docx!OLE_LINK6</vt:lpstr>
      <vt:lpstr>Document22!OLE_LINK10</vt:lpstr>
      <vt:lpstr>Macintosh HD:Users:Alan:Documents:Presentations:MergerCaseStudy.docx!OLE_LINK2</vt:lpstr>
      <vt:lpstr>Document35!OLE_LINK21</vt:lpstr>
      <vt:lpstr>Document36!OLE_LINK22</vt:lpstr>
      <vt:lpstr>Document37!OLE_LINK23</vt:lpstr>
      <vt:lpstr>Macintosh HD:Users:Alan:Documents:Presentations:MergerCaseStudy.docx!OLE_LINK21</vt:lpstr>
      <vt:lpstr>Two Case Studies and Their Implications for State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Policy Questions for Discussion</vt:lpstr>
      <vt:lpstr>Policy Questions for Discussion</vt:lpstr>
      <vt:lpstr>Policy Questions for Discussion</vt:lpstr>
    </vt:vector>
  </TitlesOfParts>
  <Company>Le Moyne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Case Studies and State Policy</dc:title>
  <dc:creator>William Silky</dc:creator>
  <cp:lastModifiedBy>Jeff Craig</cp:lastModifiedBy>
  <cp:revision>12</cp:revision>
  <dcterms:created xsi:type="dcterms:W3CDTF">2011-08-08T15:36:01Z</dcterms:created>
  <dcterms:modified xsi:type="dcterms:W3CDTF">2011-08-08T21:06:31Z</dcterms:modified>
</cp:coreProperties>
</file>