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8" r:id="rId2"/>
    <p:sldId id="471" r:id="rId3"/>
    <p:sldId id="475" r:id="rId4"/>
    <p:sldId id="476" r:id="rId5"/>
    <p:sldId id="274" r:id="rId6"/>
    <p:sldId id="270" r:id="rId7"/>
    <p:sldId id="488" r:id="rId8"/>
    <p:sldId id="478" r:id="rId9"/>
    <p:sldId id="520" r:id="rId10"/>
    <p:sldId id="522" r:id="rId11"/>
    <p:sldId id="479" r:id="rId12"/>
    <p:sldId id="515" r:id="rId13"/>
    <p:sldId id="516" r:id="rId14"/>
    <p:sldId id="517" r:id="rId15"/>
    <p:sldId id="518" r:id="rId16"/>
    <p:sldId id="521" r:id="rId17"/>
    <p:sldId id="502" r:id="rId18"/>
    <p:sldId id="452" r:id="rId19"/>
    <p:sldId id="519" r:id="rId20"/>
    <p:sldId id="523" r:id="rId21"/>
    <p:sldId id="524" r:id="rId22"/>
    <p:sldId id="525" r:id="rId23"/>
    <p:sldId id="472" r:id="rId24"/>
    <p:sldId id="4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06" r:id="rId34"/>
    <p:sldId id="435" r:id="rId35"/>
    <p:sldId id="429" r:id="rId3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86289" autoAdjust="0"/>
  </p:normalViewPr>
  <p:slideViewPr>
    <p:cSldViewPr snapToGrid="0" snapToObjects="1">
      <p:cViewPr>
        <p:scale>
          <a:sx n="100" d="100"/>
          <a:sy n="100" d="100"/>
        </p:scale>
        <p:origin x="-282" y="13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D08B4C-0DAC-4AE9-AC6A-D397F6063650}" type="datetimeFigureOut">
              <a:rPr lang="en-US" smtClean="0"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3E80BD1-FE98-4D98-83D8-FF7190500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30DF15F-B4CC-44FE-A238-8A68F438C055}" type="datetimeFigureOut">
              <a:rPr lang="en-US" smtClean="0"/>
              <a:t>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A92B3DE-9066-452C-AF54-0D5040A4A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Smith and Julie Smith:</a:t>
            </a:r>
            <a:r>
              <a:rPr lang="en-US" baseline="0" dirty="0" smtClean="0"/>
              <a:t> </a:t>
            </a:r>
            <a:r>
              <a:rPr lang="en-US" dirty="0" smtClean="0"/>
              <a:t>Evaluating Instructional Leadership: Recognized Practices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Smith and Julie Smith:</a:t>
            </a:r>
            <a:r>
              <a:rPr lang="en-US" baseline="0" dirty="0" smtClean="0"/>
              <a:t> </a:t>
            </a:r>
            <a:r>
              <a:rPr lang="en-US" dirty="0" smtClean="0"/>
              <a:t>Evaluating Instructional Leadership: Recognized Practices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Smith and Julie Smith:</a:t>
            </a:r>
            <a:r>
              <a:rPr lang="en-US" baseline="0" dirty="0" smtClean="0"/>
              <a:t> </a:t>
            </a:r>
            <a:r>
              <a:rPr lang="en-US" dirty="0" smtClean="0"/>
              <a:t>Evaluating Instructional Leadership: Recognized Practices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Smith and Julie Smith:</a:t>
            </a:r>
            <a:r>
              <a:rPr lang="en-US" baseline="0" dirty="0" smtClean="0"/>
              <a:t> </a:t>
            </a:r>
            <a:r>
              <a:rPr lang="en-US" dirty="0" smtClean="0"/>
              <a:t>Evaluating Instructional Leadership: Recognized Practices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Smith and Julie Smith:</a:t>
            </a:r>
            <a:r>
              <a:rPr lang="en-US" baseline="0" dirty="0" smtClean="0"/>
              <a:t> </a:t>
            </a:r>
            <a:r>
              <a:rPr lang="en-US" dirty="0" smtClean="0"/>
              <a:t>Evaluating Instructional Leadership: Recognized Practices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1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Smith and Julie Smith:</a:t>
            </a:r>
            <a:r>
              <a:rPr lang="en-US" baseline="0" dirty="0" smtClean="0"/>
              <a:t> </a:t>
            </a:r>
            <a:r>
              <a:rPr lang="en-US" dirty="0" smtClean="0"/>
              <a:t>Evaluating Instructional Leadership: Recognized Practices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Smith and Julie Smith:</a:t>
            </a:r>
            <a:r>
              <a:rPr lang="en-US" baseline="0" dirty="0" smtClean="0"/>
              <a:t> </a:t>
            </a:r>
            <a:r>
              <a:rPr lang="en-US" dirty="0" smtClean="0"/>
              <a:t>Evaluating Instructional Leadership: Recognized Practices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1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78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7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also serves as a good warm-up activity; do this rather than a separate warm-up.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7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also serves as a good warm-up activity; do this rather than a separate warm-up.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7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*highest mean effect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3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*Connect to Professional</a:t>
            </a:r>
            <a:r>
              <a:rPr lang="en-US" baseline="0" dirty="0" smtClean="0"/>
              <a:t> Capital session at Lead Evaluator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8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also serves as a good warm-up activity; do this rather than a separate warm-up.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7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minutes for the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1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319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589918C-7C25-430C-8929-62C603D19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2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2015-2016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you think this research showed?</a:t>
            </a:r>
          </a:p>
          <a:p>
            <a:r>
              <a:rPr lang="en-US" dirty="0" smtClean="0"/>
              <a:t>Jot a few things down in the top box of the organizer</a:t>
            </a:r>
          </a:p>
          <a:p>
            <a:r>
              <a:rPr lang="en-US" dirty="0" smtClean="0"/>
              <a:t>Discuss at your table</a:t>
            </a:r>
          </a:p>
          <a:p>
            <a:r>
              <a:rPr lang="en-US" b="1" dirty="0" smtClean="0"/>
              <a:t>Jot down </a:t>
            </a:r>
            <a:r>
              <a:rPr lang="en-US" b="1" dirty="0" smtClean="0"/>
              <a:t>what </a:t>
            </a:r>
            <a:r>
              <a:rPr lang="en-US" b="1" dirty="0" smtClean="0"/>
              <a:t>the research identified</a:t>
            </a:r>
          </a:p>
        </p:txBody>
      </p:sp>
    </p:spTree>
    <p:extLst>
      <p:ext uri="{BB962C8B-B14F-4D97-AF65-F5344CB8AC3E}">
        <p14:creationId xmlns:p14="http://schemas.microsoft.com/office/powerpoint/2010/main" val="344746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xperience and student achievement:</a:t>
            </a:r>
          </a:p>
          <a:p>
            <a:r>
              <a:rPr lang="en-US" dirty="0" smtClean="0"/>
              <a:t>9-17 years of teaching experience before administration better than &lt;9 or &gt;17 </a:t>
            </a:r>
          </a:p>
          <a:p>
            <a:r>
              <a:rPr lang="en-US" dirty="0" smtClean="0"/>
              <a:t>Overall years of experience in education </a:t>
            </a:r>
            <a:r>
              <a:rPr lang="en-US" dirty="0" smtClean="0"/>
              <a:t>has no </a:t>
            </a:r>
            <a:r>
              <a:rPr lang="en-US" dirty="0" smtClean="0"/>
              <a:t>relationship</a:t>
            </a:r>
          </a:p>
          <a:p>
            <a:r>
              <a:rPr lang="en-US" dirty="0" smtClean="0"/>
              <a:t>Not clear that experience as </a:t>
            </a:r>
            <a:r>
              <a:rPr lang="en-US" dirty="0"/>
              <a:t>a</a:t>
            </a:r>
            <a:r>
              <a:rPr lang="en-US" dirty="0" smtClean="0"/>
              <a:t>ssistant </a:t>
            </a:r>
            <a:r>
              <a:rPr lang="en-US" dirty="0" smtClean="0"/>
              <a:t>p</a:t>
            </a:r>
            <a:r>
              <a:rPr lang="en-US" dirty="0" smtClean="0"/>
              <a:t>rincipal </a:t>
            </a:r>
            <a:r>
              <a:rPr lang="en-US" dirty="0" smtClean="0"/>
              <a:t>matters (a little, at first)</a:t>
            </a:r>
          </a:p>
          <a:p>
            <a:r>
              <a:rPr lang="en-US" dirty="0" smtClean="0"/>
              <a:t>Some but not all studies show principal experience has an impact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1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Principal Preparation programs:</a:t>
            </a:r>
          </a:p>
          <a:p>
            <a:r>
              <a:rPr lang="en-US" dirty="0" smtClean="0"/>
              <a:t>Programs make a difference</a:t>
            </a:r>
          </a:p>
          <a:p>
            <a:r>
              <a:rPr lang="en-US" dirty="0" smtClean="0"/>
              <a:t>Being based on ISLLC is better</a:t>
            </a:r>
          </a:p>
          <a:p>
            <a:r>
              <a:rPr lang="en-US" dirty="0" smtClean="0"/>
              <a:t>Programs and certification does have a positive correlation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7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Leadership behaviors with an impact on student learning:</a:t>
            </a:r>
          </a:p>
          <a:p>
            <a:r>
              <a:rPr lang="en-US" dirty="0" smtClean="0"/>
              <a:t>Monitoring and providing feedback to teachers </a:t>
            </a:r>
            <a:r>
              <a:rPr lang="en-US" i="1" dirty="0" smtClean="0"/>
              <a:t>and students</a:t>
            </a:r>
            <a:endParaRPr lang="en-US" i="1" dirty="0"/>
          </a:p>
          <a:p>
            <a:r>
              <a:rPr lang="en-US" dirty="0" smtClean="0"/>
              <a:t>Having a vison for learning</a:t>
            </a:r>
          </a:p>
          <a:p>
            <a:r>
              <a:rPr lang="en-US" dirty="0" smtClean="0"/>
              <a:t>Providing support and participating in and PD to teachers </a:t>
            </a:r>
            <a:r>
              <a:rPr lang="en-US" dirty="0" smtClean="0"/>
              <a:t>(formal </a:t>
            </a:r>
            <a:r>
              <a:rPr lang="en-US" dirty="0" smtClean="0"/>
              <a:t>and informal)*</a:t>
            </a:r>
          </a:p>
          <a:p>
            <a:r>
              <a:rPr lang="en-US" dirty="0" smtClean="0"/>
              <a:t>Using data to inform decisions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Relationship factors:</a:t>
            </a:r>
          </a:p>
          <a:p>
            <a:r>
              <a:rPr lang="en-US" dirty="0" smtClean="0"/>
              <a:t>High expectations of teachers and students</a:t>
            </a:r>
          </a:p>
          <a:p>
            <a:r>
              <a:rPr lang="en-US" dirty="0" smtClean="0"/>
              <a:t>Emphasis on social capital*</a:t>
            </a:r>
          </a:p>
          <a:p>
            <a:r>
              <a:rPr lang="en-US" dirty="0" smtClean="0"/>
              <a:t>Building community</a:t>
            </a:r>
          </a:p>
          <a:p>
            <a:r>
              <a:rPr lang="en-US" dirty="0" smtClean="0"/>
              <a:t>Developing a rapport with teachers and students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2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Organizational management:</a:t>
            </a:r>
          </a:p>
          <a:p>
            <a:r>
              <a:rPr lang="en-US" dirty="0" smtClean="0"/>
              <a:t>Does matter, in addition to instructional leadership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4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you think this research showed?</a:t>
            </a:r>
          </a:p>
          <a:p>
            <a:r>
              <a:rPr lang="en-US" dirty="0" smtClean="0"/>
              <a:t>Jot a few things down in the top box of the organizer</a:t>
            </a:r>
          </a:p>
          <a:p>
            <a:r>
              <a:rPr lang="en-US" dirty="0" smtClean="0"/>
              <a:t>Discuss at your table</a:t>
            </a:r>
          </a:p>
          <a:p>
            <a:r>
              <a:rPr lang="en-US" dirty="0" smtClean="0"/>
              <a:t>Jot down </a:t>
            </a:r>
            <a:r>
              <a:rPr lang="en-US" dirty="0" smtClean="0"/>
              <a:t>what </a:t>
            </a:r>
            <a:r>
              <a:rPr lang="en-US" dirty="0" smtClean="0"/>
              <a:t>the research identified</a:t>
            </a:r>
          </a:p>
          <a:p>
            <a:r>
              <a:rPr lang="en-US" b="1" dirty="0" smtClean="0"/>
              <a:t>Compare the two lists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132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Three-Minute Pause</a:t>
            </a:r>
            <a:endParaRPr lang="en-US" dirty="0"/>
          </a:p>
        </p:txBody>
      </p:sp>
      <p:pic>
        <p:nvPicPr>
          <p:cNvPr id="2052" name="Picture 4" descr="https://upload.wikimedia.org/wikipedia/commons/5/57/Pause_icon_sta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43" y="1654380"/>
            <a:ext cx="3715781" cy="37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School Visits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What Makes Them Good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your table, talk about a recent school visit you made that was a good one</a:t>
            </a:r>
          </a:p>
          <a:p>
            <a:r>
              <a:rPr lang="en-US" dirty="0" smtClean="0"/>
              <a:t>What happened?</a:t>
            </a:r>
          </a:p>
          <a:p>
            <a:r>
              <a:rPr lang="en-US" dirty="0" smtClean="0"/>
              <a:t>What made it good?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1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</a:t>
            </a:r>
            <a:r>
              <a:rPr lang="en-US" dirty="0" smtClean="0">
                <a:latin typeface="Arial"/>
                <a:cs typeface="Arial"/>
              </a:rPr>
              <a:t>Review</a:t>
            </a:r>
          </a:p>
          <a:p>
            <a:r>
              <a:rPr lang="en-US" dirty="0" smtClean="0">
                <a:latin typeface="Arial"/>
                <a:cs typeface="Arial"/>
              </a:rPr>
              <a:t>Research: Principal Characteristics</a:t>
            </a:r>
          </a:p>
          <a:p>
            <a:r>
              <a:rPr lang="en-US" dirty="0" smtClean="0">
                <a:latin typeface="Arial"/>
                <a:cs typeface="Arial"/>
              </a:rPr>
              <a:t>Time Out: §3012-d Planning</a:t>
            </a:r>
          </a:p>
          <a:p>
            <a:r>
              <a:rPr lang="en-US" dirty="0" smtClean="0">
                <a:latin typeface="Arial"/>
                <a:cs typeface="Arial"/>
              </a:rPr>
              <a:t>Forest or the Trees?</a:t>
            </a:r>
          </a:p>
          <a:p>
            <a:r>
              <a:rPr lang="en-US" dirty="0" smtClean="0">
                <a:latin typeface="Arial"/>
                <a:cs typeface="Arial"/>
              </a:rPr>
              <a:t>Making a “To-Do” List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Time-Out: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§</a:t>
            </a:r>
            <a:r>
              <a:rPr lang="en-US" sz="4000" dirty="0" smtClean="0">
                <a:solidFill>
                  <a:schemeClr val="bg1"/>
                </a:solidFill>
              </a:rPr>
              <a:t>3012-d Planning and Sharing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7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 “d”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Hear what the d-approved districts:</a:t>
            </a:r>
          </a:p>
          <a:p>
            <a:r>
              <a:rPr lang="en-US" dirty="0" smtClean="0"/>
              <a:t>Other than the required SLOs, what are you using for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7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“d”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Break up in groups and discuss where you are in terms of “d” planning, whether it is the plan or the supplement:</a:t>
            </a:r>
          </a:p>
          <a:p>
            <a:r>
              <a:rPr lang="en-US" dirty="0" smtClean="0"/>
              <a:t>“d” districts</a:t>
            </a:r>
          </a:p>
          <a:p>
            <a:r>
              <a:rPr lang="en-US" dirty="0" smtClean="0"/>
              <a:t>Smaller </a:t>
            </a:r>
          </a:p>
          <a:p>
            <a:r>
              <a:rPr lang="en-US" dirty="0"/>
              <a:t>M</a:t>
            </a:r>
            <a:r>
              <a:rPr lang="en-US" dirty="0" smtClean="0"/>
              <a:t>edium</a:t>
            </a:r>
          </a:p>
          <a:p>
            <a:r>
              <a:rPr lang="en-US" dirty="0"/>
              <a:t>L</a:t>
            </a:r>
            <a:r>
              <a:rPr lang="en-US" dirty="0" smtClean="0"/>
              <a:t>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Forest or the Trees?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5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About 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187"/>
            <a:ext cx="8686800" cy="43879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 evaluation systems lack depth and focus on the right things </a:t>
            </a:r>
            <a:r>
              <a:rPr lang="en-US" dirty="0"/>
              <a:t>(Goldring, Xiu, Murphy, Elliott, Carson, &amp; Porter, 2008; Seashore-Louis, et al., 2010; Mitgang, Gill, &amp; Cummins, 2013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About 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187"/>
            <a:ext cx="8686800" cy="43879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Principals perceive performance evaluation as having limited usefulness in the areas of feedback, professional learning, or accountability to school </a:t>
            </a:r>
            <a:r>
              <a:rPr lang="en-US" b="1" dirty="0" smtClean="0"/>
              <a:t>improvement </a:t>
            </a:r>
            <a:r>
              <a:rPr lang="en-US" dirty="0" smtClean="0"/>
              <a:t>(</a:t>
            </a:r>
            <a:r>
              <a:rPr lang="en-US" dirty="0"/>
              <a:t>Portin, Feldman, &amp; Knapp, 2006)</a:t>
            </a:r>
          </a:p>
        </p:txBody>
      </p:sp>
    </p:spTree>
    <p:extLst>
      <p:ext uri="{BB962C8B-B14F-4D97-AF65-F5344CB8AC3E}">
        <p14:creationId xmlns:p14="http://schemas.microsoft.com/office/powerpoint/2010/main" val="424602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About 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187"/>
            <a:ext cx="8686800" cy="43879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 evaluation systems contain vague performance expectations and/or lack clear norms or performance standards</a:t>
            </a:r>
            <a:r>
              <a:rPr lang="en-US" dirty="0"/>
              <a:t> (Goldring, Xiu, Murphy, Elliott, Carson, &amp; Porter, 2008; Reeves, 2009)</a:t>
            </a:r>
          </a:p>
        </p:txBody>
      </p:sp>
    </p:spTree>
    <p:extLst>
      <p:ext uri="{BB962C8B-B14F-4D97-AF65-F5344CB8AC3E}">
        <p14:creationId xmlns:p14="http://schemas.microsoft.com/office/powerpoint/2010/main" val="424602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About 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187"/>
            <a:ext cx="8686800" cy="43879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 evaluation systems have not been implemented in ways that promote accurate judgments of principal effectiveness</a:t>
            </a:r>
            <a:r>
              <a:rPr lang="en-US" dirty="0"/>
              <a:t> (Clifford &amp; Ross, 2011; Davis, Kearney, Sanders, Thomas, &amp; Leon, 2011)</a:t>
            </a:r>
          </a:p>
        </p:txBody>
      </p:sp>
    </p:spTree>
    <p:extLst>
      <p:ext uri="{BB962C8B-B14F-4D97-AF65-F5344CB8AC3E}">
        <p14:creationId xmlns:p14="http://schemas.microsoft.com/office/powerpoint/2010/main" val="424602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About 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187"/>
            <a:ext cx="8686800" cy="4387938"/>
          </a:xfrm>
        </p:spPr>
        <p:txBody>
          <a:bodyPr/>
          <a:lstStyle/>
          <a:p>
            <a:r>
              <a:rPr lang="en-US" b="1" dirty="0"/>
              <a:t>Principal evaluation systems are typically one-size-fits all systems that don't differentiate for different school contexts</a:t>
            </a:r>
            <a:r>
              <a:rPr lang="en-US" dirty="0"/>
              <a:t> (Clifford &amp; Ross, 2011; Davis, Kearney, Sanders, Thomas, &amp; Leon, 2011; Mitgang, Gill, &amp; Cummins, 2013)</a:t>
            </a:r>
          </a:p>
        </p:txBody>
      </p:sp>
    </p:spTree>
    <p:extLst>
      <p:ext uri="{BB962C8B-B14F-4D97-AF65-F5344CB8AC3E}">
        <p14:creationId xmlns:p14="http://schemas.microsoft.com/office/powerpoint/2010/main" val="424602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About 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187"/>
            <a:ext cx="8686800" cy="43879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 evaluation systems have not been tested for critical psychometric properties and are not based on the latest research on principal leadership practices</a:t>
            </a:r>
            <a:r>
              <a:rPr lang="en-US" dirty="0"/>
              <a:t> (Clifford, Menon, Gangi, Condon, &amp; Hornung, 2012; Davis, Kearney, Sanders, Thomas, &amp; Leon, 2011)</a:t>
            </a:r>
          </a:p>
        </p:txBody>
      </p:sp>
    </p:spTree>
    <p:extLst>
      <p:ext uri="{BB962C8B-B14F-4D97-AF65-F5344CB8AC3E}">
        <p14:creationId xmlns:p14="http://schemas.microsoft.com/office/powerpoint/2010/main" val="42460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Nine Required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8016" y="1777624"/>
            <a:ext cx="4101152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703926" y="1779895"/>
            <a:ext cx="4101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Student Growth Percentile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of assessment tools the district employs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About 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187"/>
            <a:ext cx="8686800" cy="43879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 evaluation systems </a:t>
            </a:r>
            <a:r>
              <a:rPr lang="en-US" b="1" dirty="0" smtClean="0"/>
              <a:t>are not </a:t>
            </a:r>
            <a:r>
              <a:rPr lang="en-US" b="1" dirty="0"/>
              <a:t>unlike many other educational </a:t>
            </a:r>
            <a:r>
              <a:rPr lang="en-US" b="1"/>
              <a:t>initiatives </a:t>
            </a:r>
            <a:r>
              <a:rPr lang="en-US" b="1" smtClean="0"/>
              <a:t>that are </a:t>
            </a:r>
            <a:r>
              <a:rPr lang="en-US" b="1" dirty="0"/>
              <a:t>poorly implemented</a:t>
            </a:r>
            <a:r>
              <a:rPr lang="en-US" dirty="0"/>
              <a:t> (Kimball, Milanowski, &amp; McKinney, 2009)</a:t>
            </a:r>
          </a:p>
        </p:txBody>
      </p:sp>
    </p:spTree>
    <p:extLst>
      <p:ext uri="{BB962C8B-B14F-4D97-AF65-F5344CB8AC3E}">
        <p14:creationId xmlns:p14="http://schemas.microsoft.com/office/powerpoint/2010/main" val="2767769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Supposed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Model Principal Supervisor Standards make some suggestions (eight, to be specific):</a:t>
            </a:r>
          </a:p>
          <a:p>
            <a:r>
              <a:rPr lang="en-US" dirty="0" smtClean="0"/>
              <a:t>Standards</a:t>
            </a:r>
          </a:p>
          <a:p>
            <a:r>
              <a:rPr lang="en-US" dirty="0" smtClean="0"/>
              <a:t>Dispositions</a:t>
            </a:r>
          </a:p>
          <a:p>
            <a:r>
              <a:rPr lang="en-US" dirty="0" smtClean="0"/>
              <a:t>Actions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3" t="3909" r="11765" b="36583"/>
          <a:stretch/>
        </p:blipFill>
        <p:spPr bwMode="auto">
          <a:xfrm>
            <a:off x="4303289" y="2977910"/>
            <a:ext cx="376097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2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8899" y="3781425"/>
            <a:ext cx="1895475" cy="438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Supposed to Do?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6300" y="2724150"/>
            <a:ext cx="1676400" cy="438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Learning More:</a:t>
            </a:r>
          </a:p>
          <a:p>
            <a:r>
              <a:rPr lang="en-US" dirty="0" smtClean="0"/>
              <a:t>Read 1 of the 8 Standards</a:t>
            </a:r>
          </a:p>
          <a:p>
            <a:r>
              <a:rPr lang="en-US" dirty="0"/>
              <a:t>Highlight</a:t>
            </a:r>
            <a:r>
              <a:rPr lang="en-US" dirty="0" smtClean="0"/>
              <a:t> important things</a:t>
            </a:r>
          </a:p>
          <a:p>
            <a:r>
              <a:rPr lang="en-US" dirty="0" smtClean="0"/>
              <a:t>Move to “like” group</a:t>
            </a:r>
          </a:p>
          <a:p>
            <a:r>
              <a:rPr lang="en-US" dirty="0" smtClean="0"/>
              <a:t>Compare highlights</a:t>
            </a:r>
          </a:p>
          <a:p>
            <a:r>
              <a:rPr lang="en-US" dirty="0" smtClean="0"/>
              <a:t>Add “to-do” items to the poster</a:t>
            </a:r>
            <a:br>
              <a:rPr lang="en-US" dirty="0" smtClean="0"/>
            </a:br>
            <a:r>
              <a:rPr lang="en-US" dirty="0" smtClean="0"/>
              <a:t>prepared for you</a:t>
            </a:r>
          </a:p>
          <a:p>
            <a:r>
              <a:rPr lang="en-US" dirty="0" smtClean="0"/>
              <a:t>Report out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78" y="1600200"/>
            <a:ext cx="214902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40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Three-Minute Pause</a:t>
            </a:r>
            <a:endParaRPr lang="en-US" dirty="0"/>
          </a:p>
        </p:txBody>
      </p:sp>
      <p:pic>
        <p:nvPicPr>
          <p:cNvPr id="2052" name="Picture 4" descr="https://upload.wikimedia.org/wikipedia/commons/5/57/Pause_icon_sta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43" y="1654380"/>
            <a:ext cx="3715781" cy="37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06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Next Session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April 13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: 12:00p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smtClean="0">
                <a:latin typeface="Arial"/>
                <a:cs typeface="Arial"/>
              </a:rPr>
              <a:t>3:00p</a:t>
            </a: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Agenda will include:</a:t>
            </a:r>
          </a:p>
          <a:p>
            <a:r>
              <a:rPr lang="en-US" dirty="0" smtClean="0">
                <a:latin typeface="Arial"/>
                <a:cs typeface="Arial"/>
              </a:rPr>
              <a:t>Updates</a:t>
            </a:r>
          </a:p>
          <a:p>
            <a:r>
              <a:rPr lang="en-US" dirty="0" smtClean="0">
                <a:latin typeface="Arial"/>
                <a:cs typeface="Arial"/>
              </a:rPr>
              <a:t>Research</a:t>
            </a:r>
          </a:p>
          <a:p>
            <a:r>
              <a:rPr lang="en-US" dirty="0" smtClean="0">
                <a:latin typeface="Arial"/>
                <a:cs typeface="Arial"/>
              </a:rPr>
              <a:t>Summative under “transition”</a:t>
            </a:r>
          </a:p>
          <a:p>
            <a:r>
              <a:rPr lang="en-US" dirty="0" smtClean="0">
                <a:latin typeface="Arial"/>
                <a:cs typeface="Arial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96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2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2015-2016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Nine Required Components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5312" y="1736680"/>
            <a:ext cx="3978322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813109" y="1742367"/>
            <a:ext cx="39783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and use of State-approved locally selected measures of student growth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Scoring methodology used by the state and the district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Specific considerations in evaluating teachers and principals of ELLs and students with disabilities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17074"/>
            <a:ext cx="8686800" cy="51720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Effective </a:t>
            </a:r>
            <a:r>
              <a:rPr lang="en-US" dirty="0">
                <a:latin typeface="Arial"/>
                <a:cs typeface="Arial"/>
              </a:rPr>
              <a:t>supervisory visits and feedback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Principal </a:t>
            </a:r>
            <a:r>
              <a:rPr lang="en-US" dirty="0">
                <a:latin typeface="Arial"/>
                <a:cs typeface="Arial"/>
              </a:rPr>
              <a:t>contribution to teacher effectiveness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4324" y="2743200"/>
            <a:ext cx="8448675" cy="193357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Resources Are Archived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15173"/>
            <a:ext cx="8486775" cy="4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Research &amp; Literature Review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0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0050" lvl="1" indent="-457200">
              <a:spcBef>
                <a:spcPts val="0"/>
              </a:spcBef>
              <a:buNone/>
            </a:pPr>
            <a:r>
              <a:rPr lang="en-US" sz="3200" dirty="0"/>
              <a:t>Osborne-Lampkin, L., Folsom, J. S., and Herrington, C. D. (2015). </a:t>
            </a:r>
            <a:r>
              <a:rPr lang="en-US" sz="3200" i="1" dirty="0"/>
              <a:t>A systematic review </a:t>
            </a:r>
            <a:r>
              <a:rPr lang="en-US" sz="3200" i="1" dirty="0" smtClean="0"/>
              <a:t>of the </a:t>
            </a:r>
            <a:r>
              <a:rPr lang="en-US" sz="3200" i="1" dirty="0"/>
              <a:t>relationships between principal characteristics and student achievement </a:t>
            </a:r>
            <a:r>
              <a:rPr lang="en-US" sz="3200" dirty="0"/>
              <a:t>(REL 2016–091</a:t>
            </a:r>
            <a:r>
              <a:rPr lang="en-US" sz="3200" dirty="0" smtClean="0"/>
              <a:t>). Washington</a:t>
            </a:r>
            <a:r>
              <a:rPr lang="en-US" sz="3200" dirty="0"/>
              <a:t>, DC: U.S. Department of Education, Institute of Education Sciences, </a:t>
            </a:r>
            <a:r>
              <a:rPr lang="en-US" sz="3200" dirty="0" smtClean="0"/>
              <a:t>National Center </a:t>
            </a:r>
            <a:r>
              <a:rPr lang="en-US" sz="3200" dirty="0"/>
              <a:t>for Education Evaluation and Regional Assistance, Regional Educational </a:t>
            </a:r>
            <a:r>
              <a:rPr lang="en-US" sz="3200" dirty="0" smtClean="0"/>
              <a:t>Laboratory Southeast</a:t>
            </a:r>
            <a:r>
              <a:rPr lang="en-US" sz="3200" dirty="0"/>
              <a:t>. Retrieved from http://ies.ed.gov/ncee/edlabs.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you think this research showed?</a:t>
            </a:r>
          </a:p>
          <a:p>
            <a:r>
              <a:rPr lang="en-US" b="1" dirty="0" smtClean="0"/>
              <a:t>Jot a few things down in the top box of the organizer</a:t>
            </a:r>
          </a:p>
          <a:p>
            <a:r>
              <a:rPr lang="en-US" b="1" dirty="0" smtClean="0"/>
              <a:t>Discuss at your 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8593467"/>
      </p:ext>
    </p:extLst>
  </p:cSld>
  <p:clrMapOvr>
    <a:masterClrMapping/>
  </p:clrMapOvr>
</p:sld>
</file>

<file path=ppt/theme/theme1.xml><?xml version="1.0" encoding="utf-8"?>
<a:theme xmlns:a="http://schemas.openxmlformats.org/drawingml/2006/main" name="~39679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~3967918</Template>
  <TotalTime>1275</TotalTime>
  <Words>1134</Words>
  <Application>Microsoft Office PowerPoint</Application>
  <PresentationFormat>On-screen Show (4:3)</PresentationFormat>
  <Paragraphs>177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~3967918</vt:lpstr>
      <vt:lpstr>Principal Evaluator Training</vt:lpstr>
      <vt:lpstr>Agenda</vt:lpstr>
      <vt:lpstr>Nine Required Components</vt:lpstr>
      <vt:lpstr>Nine Required Components</vt:lpstr>
      <vt:lpstr>Back Again : 9+ Components</vt:lpstr>
      <vt:lpstr>Resources Are Archived</vt:lpstr>
      <vt:lpstr>Research &amp; Literature Review</vt:lpstr>
      <vt:lpstr>Principal Characteristics</vt:lpstr>
      <vt:lpstr>Principal Characteristics</vt:lpstr>
      <vt:lpstr>Principal Characteristics</vt:lpstr>
      <vt:lpstr>Principal Characteristics</vt:lpstr>
      <vt:lpstr>Principal Characteristics</vt:lpstr>
      <vt:lpstr>Principal Characteristics</vt:lpstr>
      <vt:lpstr>Principal Characteristics</vt:lpstr>
      <vt:lpstr>Principal Characteristics</vt:lpstr>
      <vt:lpstr>Principal Characteristics</vt:lpstr>
      <vt:lpstr>Three-Minute Pause</vt:lpstr>
      <vt:lpstr>School Visits What Makes Them Good</vt:lpstr>
      <vt:lpstr>School Visits</vt:lpstr>
      <vt:lpstr>Time-Out: §3012-d Planning and Sharing</vt:lpstr>
      <vt:lpstr>Already “d”</vt:lpstr>
      <vt:lpstr> “d” Changes</vt:lpstr>
      <vt:lpstr>Forest or the Trees?</vt:lpstr>
      <vt:lpstr>What We’ve Learned About Principal Evaluation</vt:lpstr>
      <vt:lpstr>What We’ve Learned About Principal Evaluation</vt:lpstr>
      <vt:lpstr>What We’ve Learned About Principal Evaluation</vt:lpstr>
      <vt:lpstr>What We’ve Learned About Principal Evaluation</vt:lpstr>
      <vt:lpstr>What We’ve Learned About Principal Evaluation</vt:lpstr>
      <vt:lpstr>What We’ve Learned About Principal Evaluation</vt:lpstr>
      <vt:lpstr>What We’ve Learned About Principal Evaluation</vt:lpstr>
      <vt:lpstr>What Are We Supposed to Do?</vt:lpstr>
      <vt:lpstr>What Are We Supposed to Do?</vt:lpstr>
      <vt:lpstr>Three-Minute Pause</vt:lpstr>
      <vt:lpstr>Next Session</vt:lpstr>
      <vt:lpstr>Principal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134</cp:revision>
  <cp:lastPrinted>2015-12-08T11:34:25Z</cp:lastPrinted>
  <dcterms:created xsi:type="dcterms:W3CDTF">2012-08-15T11:27:34Z</dcterms:created>
  <dcterms:modified xsi:type="dcterms:W3CDTF">2016-02-09T17:45:07Z</dcterms:modified>
</cp:coreProperties>
</file>