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9"/>
  </p:notesMasterIdLst>
  <p:handoutMasterIdLst>
    <p:handoutMasterId r:id="rId50"/>
  </p:handoutMasterIdLst>
  <p:sldIdLst>
    <p:sldId id="268" r:id="rId3"/>
    <p:sldId id="269" r:id="rId4"/>
    <p:sldId id="272" r:id="rId5"/>
    <p:sldId id="273" r:id="rId6"/>
    <p:sldId id="274" r:id="rId7"/>
    <p:sldId id="270" r:id="rId8"/>
    <p:sldId id="462" r:id="rId9"/>
    <p:sldId id="338" r:id="rId10"/>
    <p:sldId id="465" r:id="rId11"/>
    <p:sldId id="466" r:id="rId12"/>
    <p:sldId id="438" r:id="rId13"/>
    <p:sldId id="439" r:id="rId14"/>
    <p:sldId id="441" r:id="rId15"/>
    <p:sldId id="444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67" r:id="rId38"/>
    <p:sldId id="454" r:id="rId39"/>
    <p:sldId id="455" r:id="rId40"/>
    <p:sldId id="422" r:id="rId41"/>
    <p:sldId id="425" r:id="rId42"/>
    <p:sldId id="426" r:id="rId43"/>
    <p:sldId id="463" r:id="rId44"/>
    <p:sldId id="464" r:id="rId45"/>
    <p:sldId id="458" r:id="rId46"/>
    <p:sldId id="435" r:id="rId47"/>
    <p:sldId id="429" r:id="rId4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6289" autoAdjust="0"/>
  </p:normalViewPr>
  <p:slideViewPr>
    <p:cSldViewPr snapToGrid="0" snapToObjects="1">
      <p:cViewPr>
        <p:scale>
          <a:sx n="80" d="100"/>
          <a:sy n="80" d="100"/>
        </p:scale>
        <p:origin x="-169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12/17/2013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E5D61-14B5-46DC-9649-B073DE3F8A6D}" type="datetimeFigureOut">
              <a:rPr lang="en-US" smtClean="0"/>
              <a:pPr/>
              <a:t>12/17/2013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5055B-72ED-417C-B3D3-81646450B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778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white"/>
                </a:solidFill>
              </a:rPr>
              <a:pPr/>
              <a:t>12/17/2013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66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white"/>
                </a:solidFill>
              </a:rPr>
              <a:pPr/>
              <a:t>12/17/2013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026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white"/>
                </a:solidFill>
              </a:rPr>
              <a:pPr/>
              <a:t>12/17/2013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057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6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8E5D61-14B5-46DC-9649-B073DE3F8A6D}" type="datetimeFigureOut">
              <a:rPr lang="en-US" smtClean="0">
                <a:solidFill>
                  <a:prstClr val="white"/>
                </a:solidFill>
              </a:rPr>
              <a:pPr/>
              <a:t>12/17/2013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35055B-72ED-417C-B3D3-81646450BA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8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9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848E5D61-14B5-46DC-9649-B073DE3F8A6D}" type="datetimeFigureOut">
              <a:rPr lang="en-US" smtClean="0">
                <a:solidFill>
                  <a:prstClr val="black"/>
                </a:solidFill>
              </a:rPr>
              <a:pPr defTabSz="914400"/>
              <a:t>12/17/2013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1935055B-72ED-417C-B3D3-81646450BA30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teachingchannel.org/videos/owning-the-common-core?utm_campaign=new_videos&amp;utm_medium=email&amp;utm_source=notification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2013-2014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your table, talk about what you have down so far. Record your thinking on a piece of chart paper: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728824" y="2850078"/>
            <a:ext cx="3693226" cy="3550722"/>
            <a:chOff x="2695699" y="2850078"/>
            <a:chExt cx="3693226" cy="355072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695699" y="3408218"/>
              <a:ext cx="3693226" cy="11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542312" y="2850078"/>
              <a:ext cx="0" cy="35507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79470" y="3016332"/>
              <a:ext cx="52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+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164" y="3036630"/>
              <a:ext cx="52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 Black" panose="020B0A04020102020204" pitchFamily="34" charset="0"/>
                </a:rPr>
                <a:t>∆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44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Revised 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Using the Supervisor’s Guide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Supervisor’s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Previous version was checklist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marL="800100" lvl="2" indent="0">
              <a:buNone/>
            </a:pPr>
            <a:r>
              <a:rPr lang="en-US" sz="3200" dirty="0" smtClean="0"/>
              <a:t>Revised version has a place for recording the date instead of a </a:t>
            </a:r>
            <a:r>
              <a:rPr lang="en-US" sz="3200" dirty="0" smtClean="0">
                <a:sym typeface="Symbol"/>
              </a:rPr>
              <a:t>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6144" y="3012292"/>
            <a:ext cx="889000" cy="215900"/>
            <a:chOff x="0" y="0"/>
            <a:chExt cx="889000" cy="21590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412750" cy="215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800">
                  <a:effectLst/>
                  <a:latin typeface="Arial"/>
                  <a:ea typeface="Calibri"/>
                </a:rPr>
                <a:t>date</a:t>
              </a:r>
              <a:endParaRPr lang="en-US" sz="1100">
                <a:effectLst/>
                <a:latin typeface="Arial"/>
                <a:ea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1150" y="57150"/>
              <a:ext cx="577850" cy="12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60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Evidence Collection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From a Faculty Meeting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2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8" y="1599725"/>
            <a:ext cx="7424738" cy="39814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Faculty Meeting Simulation</a:t>
            </a:r>
          </a:p>
          <a:p>
            <a:r>
              <a:rPr lang="en-US" dirty="0" smtClean="0"/>
              <a:t>At your table, talk about the faculty meetings in your district</a:t>
            </a:r>
          </a:p>
          <a:p>
            <a:r>
              <a:rPr lang="en-US" dirty="0" smtClean="0"/>
              <a:t>Participate in the simulation</a:t>
            </a:r>
          </a:p>
          <a:p>
            <a:r>
              <a:rPr lang="en-US" dirty="0" smtClean="0"/>
              <a:t>Record evidence during the simulation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Meeting</a:t>
            </a:r>
            <a:br>
              <a:rPr lang="en-US" dirty="0" smtClean="0"/>
            </a:br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50007"/>
            <a:ext cx="7772400" cy="503193"/>
          </a:xfrm>
        </p:spPr>
        <p:txBody>
          <a:bodyPr/>
          <a:lstStyle/>
          <a:p>
            <a:pPr algn="ctr"/>
            <a:r>
              <a:rPr lang="en-US" dirty="0" smtClean="0"/>
              <a:t>Quixotic Bay Elementary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9" y="3505200"/>
            <a:ext cx="1880411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3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05800" cy="4525963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Committee Reports</a:t>
            </a:r>
          </a:p>
          <a:p>
            <a:r>
              <a:rPr lang="en-US" dirty="0" smtClean="0"/>
              <a:t>Mathematical Practices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parking</a:t>
            </a:r>
          </a:p>
          <a:p>
            <a:r>
              <a:rPr lang="en-US" dirty="0" smtClean="0"/>
              <a:t>Revised Traffic Flow</a:t>
            </a:r>
          </a:p>
          <a:p>
            <a:r>
              <a:rPr lang="en-US" dirty="0" smtClean="0"/>
              <a:t>PTA – teacher rep needed</a:t>
            </a:r>
          </a:p>
          <a:p>
            <a:r>
              <a:rPr lang="en-US" dirty="0" smtClean="0"/>
              <a:t>Learn to Ski Program (help wanted)</a:t>
            </a:r>
          </a:p>
          <a:p>
            <a:r>
              <a:rPr lang="en-US" dirty="0" smtClean="0"/>
              <a:t>Other?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RtI</a:t>
            </a:r>
            <a:r>
              <a:rPr lang="en-US" dirty="0" smtClean="0"/>
              <a:t> Committee</a:t>
            </a:r>
          </a:p>
          <a:p>
            <a:r>
              <a:rPr lang="en-US" dirty="0" smtClean="0"/>
              <a:t>Social Committee</a:t>
            </a:r>
          </a:p>
          <a:p>
            <a:r>
              <a:rPr lang="en-US" dirty="0" smtClean="0"/>
              <a:t>Character Ed Committee</a:t>
            </a:r>
          </a:p>
          <a:p>
            <a:r>
              <a:rPr lang="en-US" dirty="0" smtClean="0"/>
              <a:t>Health School Committee</a:t>
            </a:r>
          </a:p>
          <a:p>
            <a:r>
              <a:rPr lang="en-US" dirty="0" smtClean="0"/>
              <a:t>District committee reports?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0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So far</a:t>
            </a:r>
          </a:p>
          <a:p>
            <a:r>
              <a:rPr lang="en-US" dirty="0" smtClean="0">
                <a:latin typeface="Arial"/>
                <a:cs typeface="Arial"/>
              </a:rPr>
              <a:t>Revised resources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Collect evidence from a “faculty meeting”</a:t>
            </a:r>
          </a:p>
          <a:p>
            <a:r>
              <a:rPr lang="en-US" dirty="0" smtClean="0">
                <a:latin typeface="Arial"/>
                <a:cs typeface="Arial"/>
              </a:rPr>
              <a:t>Debrief</a:t>
            </a:r>
          </a:p>
          <a:p>
            <a:r>
              <a:rPr lang="en-US" dirty="0" smtClean="0">
                <a:latin typeface="Arial"/>
                <a:cs typeface="Arial"/>
              </a:rPr>
              <a:t>Planning your next school visit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Five critical areas: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Instruction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CCLS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2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Describe what students should be doing while they learn mathematics. </a:t>
            </a:r>
          </a:p>
          <a:p>
            <a:r>
              <a:rPr lang="en-US" dirty="0" smtClean="0"/>
              <a:t>Superior to content</a:t>
            </a:r>
          </a:p>
          <a:p>
            <a:r>
              <a:rPr lang="en-US" dirty="0" smtClean="0"/>
              <a:t>Processes and proficiencies</a:t>
            </a:r>
          </a:p>
          <a:p>
            <a:r>
              <a:rPr lang="en-US" dirty="0" smtClean="0"/>
              <a:t>Not a checklist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7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 smtClean="0"/>
              <a:t>Make sense of Problems and </a:t>
            </a:r>
            <a:r>
              <a:rPr lang="en-US" b="1" dirty="0" smtClean="0"/>
              <a:t>Persevere </a:t>
            </a:r>
            <a:r>
              <a:rPr lang="en-US" b="1" dirty="0" smtClean="0"/>
              <a:t>in Solving Them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make conjectures about the meaning of a solution and plan a solution pathway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try special cases or simpler forms to gain insight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monitor and evaluate their progress and discuss with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understand multiple approaches and ask the question: “Does this solution make sense?”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9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Reason Abstractly and Quantitatively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decontextualize a problem by representing the problem symbolically for a solution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contextualize a problem by attend to the meaning of the quantities in the problem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create a coherent representation of the task or problem presented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2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smtClean="0"/>
              <a:t>Construct Viable Arguments and Critique the Reasoning of Others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make conjectures and explore the truth of those conjectures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justify their conclusions and communicate them to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compare the effectiveness of two plausible arguments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listen, read, and respond to the arguments of others for making sense and clarity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1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 smtClean="0"/>
              <a:t>Model with Mathematics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represent mathematical concepts by using such tools as diagrams, tables, charts, graphs, calculators, etc.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symbols and tools to represent real-work solutions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routinely interpret their mathematical results in the context of the problem situation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comfortable making assumptions and approximations to simply real-world situations and can test the assumptions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Use Appropriate Tools Strategically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choose an appropriate tool for the problem or task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know the limits of each tool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detect tool-generated errors by estimating reasonable solutions without the tool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tools to explore and deepen their discovery and understanding of concepts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0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Attend to Precision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communicate precisely to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clear definitions of terms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express numerical answers with a degree of precision appropriate for he problem context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calculate accurately and efficiently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careful about specifying units and labels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73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Look For and Make Use of Structure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attention is drawn to the structure of mathematics as it occurs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engaged in exploring numerical and visual patterns that reveal structure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use strategies that shift the perspective of a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0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Look For and Express Regularity in Repeated Reasoning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notice and discuss if their results are reasonable while solving the problem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notice and can articulate patterns in calculations that can be generalized to properties for formulae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4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 Again: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 </a:t>
            </a:r>
            <a:r>
              <a:rPr lang="en-US" dirty="0"/>
              <a:t>y</a:t>
            </a:r>
            <a:r>
              <a:rPr lang="en-US" dirty="0" smtClean="0"/>
              <a:t>our grade-level group, complete the organizer:</a:t>
            </a:r>
          </a:p>
          <a:p>
            <a:r>
              <a:rPr lang="en-US" dirty="0" smtClean="0"/>
              <a:t>How is the practice important?</a:t>
            </a:r>
          </a:p>
          <a:p>
            <a:r>
              <a:rPr lang="en-US" dirty="0" smtClean="0"/>
              <a:t>What does it look like at your level?</a:t>
            </a:r>
          </a:p>
          <a:p>
            <a:r>
              <a:rPr lang="en-US" dirty="0" smtClean="0"/>
              <a:t>Indicate the relative importance: High, Medium, or Low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Use the resources at your table: Standards, placemat, etc.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Mathematical Practices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1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lking About Common Core Math Practices With Students - Google Chrome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21559" r="35555" b="29259"/>
          <a:stretch/>
        </p:blipFill>
        <p:spPr>
          <a:xfrm>
            <a:off x="1676400" y="1524000"/>
            <a:ext cx="5929745" cy="39368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Mathematical Practices in Action</a:t>
            </a:r>
          </a:p>
        </p:txBody>
      </p:sp>
    </p:spTree>
    <p:extLst>
      <p:ext uri="{BB962C8B-B14F-4D97-AF65-F5344CB8AC3E}">
        <p14:creationId xmlns:p14="http://schemas.microsoft.com/office/powerpoint/2010/main" val="420514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</a:t>
            </a:r>
            <a:r>
              <a:rPr lang="en-US" dirty="0" err="1" smtClean="0"/>
              <a:t>Fors</a:t>
            </a:r>
            <a:endParaRPr lang="en-US" dirty="0"/>
          </a:p>
        </p:txBody>
      </p:sp>
      <p:pic>
        <p:nvPicPr>
          <p:cNvPr id="4" name="Picture 3" descr="files.solution-tree.com/pdfs/Reproducibles_CCMLG/repros/table 2.2mathematicalpractices--look-forsasclassroomindicators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3057" r="29394" b="2622"/>
          <a:stretch/>
        </p:blipFill>
        <p:spPr>
          <a:xfrm rot="501172">
            <a:off x="3118519" y="761190"/>
            <a:ext cx="4586974" cy="5502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3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85216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At as table, what is your “take-away” from this meeting?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6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Meeting</a:t>
            </a:r>
            <a:br>
              <a:rPr lang="en-US" dirty="0" smtClean="0"/>
            </a:br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50007"/>
            <a:ext cx="7772400" cy="503193"/>
          </a:xfrm>
        </p:spPr>
        <p:txBody>
          <a:bodyPr/>
          <a:lstStyle/>
          <a:p>
            <a:pPr algn="ctr"/>
            <a:r>
              <a:rPr lang="en-US" dirty="0" smtClean="0"/>
              <a:t>Quixotic Bay Elementary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9" y="3505200"/>
            <a:ext cx="1880411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8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up your own evidence</a:t>
            </a:r>
          </a:p>
          <a:p>
            <a:r>
              <a:rPr lang="en-US" dirty="0" smtClean="0"/>
              <a:t>Talk about the evidence at your table:</a:t>
            </a:r>
          </a:p>
          <a:p>
            <a:pPr lvl="1"/>
            <a:r>
              <a:rPr lang="en-US" sz="3200" dirty="0" smtClean="0"/>
              <a:t>What did you collect?</a:t>
            </a:r>
          </a:p>
          <a:p>
            <a:pPr lvl="1"/>
            <a:r>
              <a:rPr lang="en-US" sz="3200" dirty="0" smtClean="0"/>
              <a:t>What did you not collect?</a:t>
            </a:r>
          </a:p>
          <a:p>
            <a:pPr lvl="1"/>
            <a:r>
              <a:rPr lang="en-US" sz="3200" dirty="0" smtClean="0"/>
              <a:t>Implications?</a:t>
            </a:r>
          </a:p>
        </p:txBody>
      </p:sp>
    </p:spTree>
    <p:extLst>
      <p:ext uri="{BB962C8B-B14F-4D97-AF65-F5344CB8AC3E}">
        <p14:creationId xmlns:p14="http://schemas.microsoft.com/office/powerpoint/2010/main" val="3778715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Coaching Your Principal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927721">
            <a:off x="-142504" y="1838038"/>
            <a:ext cx="65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Checking in from last time</a:t>
            </a:r>
            <a:endParaRPr lang="en-US" sz="32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9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you coach this principal?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55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Your Local Principal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927721">
            <a:off x="-142504" y="1838038"/>
            <a:ext cx="654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Checking in from last time</a:t>
            </a:r>
            <a:endParaRPr lang="en-US" sz="32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3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325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you planning to…</a:t>
            </a:r>
          </a:p>
          <a:p>
            <a:r>
              <a:rPr lang="en-US" dirty="0" smtClean="0"/>
              <a:t>Help your principal(s) with time management</a:t>
            </a:r>
          </a:p>
          <a:p>
            <a:r>
              <a:rPr lang="en-US" dirty="0" smtClean="0"/>
              <a:t>Increase the inter-rater reliability and agreement among your lead evaluators</a:t>
            </a:r>
          </a:p>
          <a:p>
            <a:r>
              <a:rPr lang="en-US" dirty="0" smtClean="0"/>
              <a:t>Help principals plan their faculty meetings</a:t>
            </a:r>
          </a:p>
          <a:p>
            <a:r>
              <a:rPr lang="en-US" dirty="0" smtClean="0"/>
              <a:t>Help principals remain positive and be good leaders</a:t>
            </a:r>
          </a:p>
          <a:p>
            <a:r>
              <a:rPr lang="en-US" dirty="0" smtClean="0"/>
              <a:t>Help principals with </a:t>
            </a:r>
            <a:r>
              <a:rPr lang="en-US" i="1" dirty="0" smtClean="0"/>
              <a:t>their</a:t>
            </a:r>
            <a:r>
              <a:rPr lang="en-US" dirty="0" smtClean="0"/>
              <a:t>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 you have done and what have you planned for your principals: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a group?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Individually?</a:t>
            </a:r>
          </a:p>
        </p:txBody>
      </p:sp>
    </p:spTree>
    <p:extLst>
      <p:ext uri="{BB962C8B-B14F-4D97-AF65-F5344CB8AC3E}">
        <p14:creationId xmlns:p14="http://schemas.microsoft.com/office/powerpoint/2010/main" val="1557955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School Visit Organizer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7078" r="75066" b="10974"/>
          <a:stretch/>
        </p:blipFill>
        <p:spPr bwMode="auto">
          <a:xfrm rot="20207724">
            <a:off x="3037615" y="1628901"/>
            <a:ext cx="3425027" cy="441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62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Different?</a:t>
            </a:r>
          </a:p>
          <a:p>
            <a:r>
              <a:rPr lang="en-US" dirty="0" smtClean="0">
                <a:latin typeface="Arial"/>
                <a:cs typeface="Arial"/>
              </a:rPr>
              <a:t>One Year Later</a:t>
            </a:r>
          </a:p>
          <a:p>
            <a:r>
              <a:rPr lang="en-US" dirty="0">
                <a:latin typeface="Arial"/>
                <a:cs typeface="Arial"/>
              </a:rPr>
              <a:t>Coaching Principals</a:t>
            </a:r>
          </a:p>
          <a:p>
            <a:r>
              <a:rPr lang="en-US" dirty="0" smtClean="0">
                <a:latin typeface="Arial"/>
                <a:cs typeface="Arial"/>
              </a:rPr>
              <a:t>Collect evidence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3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Session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March 26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: 12:00p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3:00p</a:t>
            </a:r>
          </a:p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Henry Large Conference Room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Agenda will include:</a:t>
            </a:r>
          </a:p>
          <a:p>
            <a:r>
              <a:rPr lang="en-US" dirty="0" smtClean="0">
                <a:latin typeface="Arial"/>
                <a:cs typeface="Arial"/>
              </a:rPr>
              <a:t>Assessments as evidence</a:t>
            </a:r>
          </a:p>
          <a:p>
            <a:r>
              <a:rPr lang="en-US" dirty="0" smtClean="0">
                <a:latin typeface="Arial"/>
                <a:cs typeface="Arial"/>
              </a:rPr>
              <a:t>More about school visits</a:t>
            </a:r>
          </a:p>
          <a:p>
            <a:r>
              <a:rPr lang="en-US" dirty="0" smtClean="0">
                <a:latin typeface="Arial"/>
                <a:cs typeface="Arial"/>
              </a:rPr>
              <a:t>Preparing for the Summative </a:t>
            </a:r>
          </a:p>
        </p:txBody>
      </p:sp>
    </p:spTree>
    <p:extLst>
      <p:ext uri="{BB962C8B-B14F-4D97-AF65-F5344CB8AC3E}">
        <p14:creationId xmlns:p14="http://schemas.microsoft.com/office/powerpoint/2010/main" val="96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2013-2014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72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State-determined district-wide student growth goal setting process (Student Learning Objectives)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Effective 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Soliciting structured feedback from constituent groups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Reviewing </a:t>
            </a:r>
            <a:r>
              <a:rPr lang="en-US" dirty="0">
                <a:latin typeface="Arial"/>
                <a:cs typeface="Arial"/>
              </a:rPr>
              <a:t>school documents, records, state accountability processes and other measures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Principal 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Principal Evaluation: So far</a:t>
            </a:r>
          </a:p>
          <a:p>
            <a:r>
              <a:rPr lang="en-US" dirty="0" smtClean="0">
                <a:latin typeface="Arial"/>
                <a:cs typeface="Arial"/>
              </a:rPr>
              <a:t>Revised resources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Collect evidence from a “faculty meeting”</a:t>
            </a:r>
          </a:p>
          <a:p>
            <a:r>
              <a:rPr lang="en-US" dirty="0" smtClean="0">
                <a:latin typeface="Arial"/>
                <a:cs typeface="Arial"/>
              </a:rPr>
              <a:t>Debrief</a:t>
            </a:r>
          </a:p>
          <a:p>
            <a:r>
              <a:rPr lang="en-US" dirty="0" smtClean="0">
                <a:latin typeface="Arial"/>
                <a:cs typeface="Arial"/>
              </a:rPr>
              <a:t>Planning your next school visit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Principal Evaluation: So Far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a Principal…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Pick out one of your principals:</a:t>
            </a:r>
          </a:p>
          <a:p>
            <a:pPr marL="457200" indent="-457200"/>
            <a:r>
              <a:rPr lang="en-US" dirty="0" smtClean="0"/>
              <a:t>Reflect on the supervision</a:t>
            </a:r>
            <a:br>
              <a:rPr lang="en-US" dirty="0" smtClean="0"/>
            </a:br>
            <a:r>
              <a:rPr lang="en-US" dirty="0" smtClean="0"/>
              <a:t>you have provided</a:t>
            </a:r>
            <a:br>
              <a:rPr lang="en-US" dirty="0" smtClean="0"/>
            </a:br>
            <a:r>
              <a:rPr lang="en-US" dirty="0" smtClean="0"/>
              <a:t>so far this year</a:t>
            </a:r>
          </a:p>
          <a:p>
            <a:pPr marL="457200" indent="-457200"/>
            <a:r>
              <a:rPr lang="en-US" dirty="0" smtClean="0"/>
              <a:t>Use the questions</a:t>
            </a:r>
            <a:br>
              <a:rPr lang="en-US" dirty="0" smtClean="0"/>
            </a:br>
            <a:r>
              <a:rPr lang="en-US" dirty="0" smtClean="0"/>
              <a:t>in the organizer to</a:t>
            </a:r>
            <a:br>
              <a:rPr lang="en-US" dirty="0" smtClean="0"/>
            </a:br>
            <a:r>
              <a:rPr lang="en-US" dirty="0" smtClean="0"/>
              <a:t>prompt your reflection</a:t>
            </a:r>
            <a:endParaRPr lang="en-US" dirty="0"/>
          </a:p>
        </p:txBody>
      </p:sp>
      <p:pic>
        <p:nvPicPr>
          <p:cNvPr id="4" name="Picture 3" descr="Princiapl Organizer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18496" r="50000" b="12377"/>
          <a:stretch/>
        </p:blipFill>
        <p:spPr>
          <a:xfrm rot="570851">
            <a:off x="5652654" y="2470063"/>
            <a:ext cx="3051958" cy="3823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34429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836</TotalTime>
  <Words>1067</Words>
  <Application>Microsoft Office PowerPoint</Application>
  <PresentationFormat>On-screen Show (4:3)</PresentationFormat>
  <Paragraphs>204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~3967918</vt:lpstr>
      <vt:lpstr>Concourse</vt:lpstr>
      <vt:lpstr>Principal Evaluator Training</vt:lpstr>
      <vt:lpstr>Agenda</vt:lpstr>
      <vt:lpstr>Back Again: 9 Components</vt:lpstr>
      <vt:lpstr>Back Again : 9 Components</vt:lpstr>
      <vt:lpstr>Back Again : 9+ Components</vt:lpstr>
      <vt:lpstr>Resources Are Archived</vt:lpstr>
      <vt:lpstr>Agenda</vt:lpstr>
      <vt:lpstr>Principal Evaluation: So Far</vt:lpstr>
      <vt:lpstr>Think of a Principal…</vt:lpstr>
      <vt:lpstr>Table Conversation</vt:lpstr>
      <vt:lpstr>Revised Tool Using the Supervisor’s Guide</vt:lpstr>
      <vt:lpstr>Supervisor’s Guide</vt:lpstr>
      <vt:lpstr>Evidence Collection From a Faculty Meeting</vt:lpstr>
      <vt:lpstr>Evidence Collection</vt:lpstr>
      <vt:lpstr>Faculty Meeting December 2013</vt:lpstr>
      <vt:lpstr>Agenda</vt:lpstr>
      <vt:lpstr>Announcements</vt:lpstr>
      <vt:lpstr>Committee Reports</vt:lpstr>
      <vt:lpstr>Mathematical Practices</vt:lpstr>
      <vt:lpstr>Mathematical CCLS</vt:lpstr>
      <vt:lpstr>Mathematical Practices</vt:lpstr>
      <vt:lpstr>Mathematical Practice 1</vt:lpstr>
      <vt:lpstr>Mathematical Practice 2</vt:lpstr>
      <vt:lpstr>Mathematical Practice 3</vt:lpstr>
      <vt:lpstr>Mathematical Practice 4</vt:lpstr>
      <vt:lpstr>Mathematical Practice 5</vt:lpstr>
      <vt:lpstr>Mathematical Practice 6</vt:lpstr>
      <vt:lpstr>Mathematical Practice 7</vt:lpstr>
      <vt:lpstr>Mathematical Practice 8</vt:lpstr>
      <vt:lpstr>Mathematical Practices</vt:lpstr>
      <vt:lpstr>Mathematical Practices in Action</vt:lpstr>
      <vt:lpstr>Mathematical Practices in Action</vt:lpstr>
      <vt:lpstr>Look-Fors</vt:lpstr>
      <vt:lpstr>Closure</vt:lpstr>
      <vt:lpstr>Faculty Meeting December 2013</vt:lpstr>
      <vt:lpstr>Evidence Collection</vt:lpstr>
      <vt:lpstr>Coaching Your Principal</vt:lpstr>
      <vt:lpstr>Coaching</vt:lpstr>
      <vt:lpstr>Support Your Local Principal</vt:lpstr>
      <vt:lpstr>Principal Learning</vt:lpstr>
      <vt:lpstr>Principal Learning</vt:lpstr>
      <vt:lpstr>Tool School Visit Organizer</vt:lpstr>
      <vt:lpstr>Planning Visits</vt:lpstr>
      <vt:lpstr>Agenda</vt:lpstr>
      <vt:lpstr>Next Session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87</cp:revision>
  <cp:lastPrinted>2012-08-15T18:30:42Z</cp:lastPrinted>
  <dcterms:created xsi:type="dcterms:W3CDTF">2012-08-15T11:27:34Z</dcterms:created>
  <dcterms:modified xsi:type="dcterms:W3CDTF">2013-12-18T01:16:07Z</dcterms:modified>
</cp:coreProperties>
</file>