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68" r:id="rId2"/>
    <p:sldId id="471" r:id="rId3"/>
    <p:sldId id="475" r:id="rId4"/>
    <p:sldId id="476" r:id="rId5"/>
    <p:sldId id="274" r:id="rId6"/>
    <p:sldId id="270" r:id="rId7"/>
    <p:sldId id="477" r:id="rId8"/>
    <p:sldId id="338" r:id="rId9"/>
    <p:sldId id="489" r:id="rId10"/>
    <p:sldId id="488" r:id="rId11"/>
    <p:sldId id="446" r:id="rId12"/>
    <p:sldId id="447" r:id="rId13"/>
    <p:sldId id="478" r:id="rId14"/>
    <p:sldId id="479" r:id="rId15"/>
    <p:sldId id="481" r:id="rId16"/>
    <p:sldId id="483" r:id="rId17"/>
    <p:sldId id="484" r:id="rId18"/>
    <p:sldId id="485" r:id="rId19"/>
    <p:sldId id="480" r:id="rId20"/>
    <p:sldId id="487" r:id="rId21"/>
    <p:sldId id="512" r:id="rId22"/>
    <p:sldId id="502" r:id="rId23"/>
    <p:sldId id="438" r:id="rId24"/>
    <p:sldId id="491" r:id="rId25"/>
    <p:sldId id="493" r:id="rId26"/>
    <p:sldId id="494" r:id="rId27"/>
    <p:sldId id="496" r:id="rId28"/>
    <p:sldId id="497" r:id="rId29"/>
    <p:sldId id="498" r:id="rId30"/>
    <p:sldId id="499" r:id="rId31"/>
    <p:sldId id="500" r:id="rId32"/>
    <p:sldId id="501" r:id="rId33"/>
    <p:sldId id="503" r:id="rId34"/>
    <p:sldId id="505" r:id="rId35"/>
    <p:sldId id="452" r:id="rId36"/>
    <p:sldId id="509" r:id="rId37"/>
    <p:sldId id="510" r:id="rId38"/>
    <p:sldId id="511" r:id="rId39"/>
    <p:sldId id="513" r:id="rId40"/>
    <p:sldId id="514" r:id="rId41"/>
    <p:sldId id="472" r:id="rId42"/>
    <p:sldId id="424" r:id="rId43"/>
    <p:sldId id="425" r:id="rId44"/>
    <p:sldId id="506" r:id="rId45"/>
    <p:sldId id="507" r:id="rId46"/>
    <p:sldId id="508" r:id="rId47"/>
    <p:sldId id="435" r:id="rId48"/>
    <p:sldId id="429" r:id="rId4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7" autoAdjust="0"/>
    <p:restoredTop sz="86289" autoAdjust="0"/>
  </p:normalViewPr>
  <p:slideViewPr>
    <p:cSldViewPr snapToGrid="0" snapToObjects="1">
      <p:cViewPr>
        <p:scale>
          <a:sx n="80" d="100"/>
          <a:sy n="80" d="100"/>
        </p:scale>
        <p:origin x="-14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8D08B4C-0DAC-4AE9-AC6A-D397F6063650}" type="datetimeFigureOut">
              <a:rPr lang="en-US" smtClean="0"/>
              <a:t>12/10/2015</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E3E80BD1-FE98-4D98-83D8-FF71905008F1}" type="slidenum">
              <a:rPr lang="en-US" smtClean="0"/>
              <a:t>‹#›</a:t>
            </a:fld>
            <a:endParaRPr lang="en-US" dirty="0"/>
          </a:p>
        </p:txBody>
      </p:sp>
    </p:spTree>
    <p:extLst>
      <p:ext uri="{BB962C8B-B14F-4D97-AF65-F5344CB8AC3E}">
        <p14:creationId xmlns:p14="http://schemas.microsoft.com/office/powerpoint/2010/main" val="1438126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30DF15F-B4CC-44FE-A238-8A68F438C055}" type="datetimeFigureOut">
              <a:rPr lang="en-US" smtClean="0"/>
              <a:t>12/10/2015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A92B3DE-9066-452C-AF54-0D5040A4AF80}" type="slidenum">
              <a:rPr lang="en-US" smtClean="0"/>
              <a:t>‹#›</a:t>
            </a:fld>
            <a:endParaRPr lang="en-US" dirty="0"/>
          </a:p>
        </p:txBody>
      </p:sp>
    </p:spTree>
    <p:extLst>
      <p:ext uri="{BB962C8B-B14F-4D97-AF65-F5344CB8AC3E}">
        <p14:creationId xmlns:p14="http://schemas.microsoft.com/office/powerpoint/2010/main" val="33108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73510-8917-49C0-B3AB-25CB24539961}" type="slidenum">
              <a:rPr lang="en-US"/>
              <a:pPr fontAlgn="base">
                <a:spcBef>
                  <a:spcPct val="0"/>
                </a:spcBef>
                <a:spcAft>
                  <a:spcPct val="0"/>
                </a:spcAft>
              </a:pPr>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73510-8917-49C0-B3AB-25CB24539961}" type="slidenum">
              <a:rPr lang="en-US"/>
              <a:pPr fontAlgn="base">
                <a:spcBef>
                  <a:spcPct val="0"/>
                </a:spcBef>
                <a:spcAft>
                  <a:spcPct val="0"/>
                </a:spcAft>
              </a:pPr>
              <a:t>33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73510-8917-49C0-B3AB-25CB24539961}" type="slidenum">
              <a:rPr lang="en-US"/>
              <a:pPr fontAlgn="base">
                <a:spcBef>
                  <a:spcPct val="0"/>
                </a:spcBef>
                <a:spcAft>
                  <a:spcPct val="0"/>
                </a:spcAft>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73510-8917-49C0-B3AB-25CB24539961}" type="slidenum">
              <a:rPr lang="en-US"/>
              <a:pPr fontAlgn="base">
                <a:spcBef>
                  <a:spcPct val="0"/>
                </a:spcBef>
                <a:spcAft>
                  <a:spcPct val="0"/>
                </a:spcAft>
              </a:pPr>
              <a:t>41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repeat from last year,</a:t>
            </a:r>
            <a:r>
              <a:rPr lang="en-US" baseline="0" dirty="0" smtClean="0"/>
              <a:t> based on the fact that principals reported their learning continued to be a low priority. </a:t>
            </a:r>
          </a:p>
          <a:p>
            <a:endParaRPr lang="en-US" baseline="0" dirty="0" smtClean="0"/>
          </a:p>
          <a:p>
            <a:r>
              <a:rPr lang="en-US" dirty="0" smtClean="0"/>
              <a:t>From “Rethinking Principal Evaluation: A New Paradigm Informed by Research and Practice,” p. 9.</a:t>
            </a:r>
            <a:endParaRPr lang="en-US" dirty="0"/>
          </a:p>
        </p:txBody>
      </p:sp>
      <p:sp>
        <p:nvSpPr>
          <p:cNvPr id="4" name="Slide Number Placeholder 3"/>
          <p:cNvSpPr>
            <a:spLocks noGrp="1"/>
          </p:cNvSpPr>
          <p:nvPr>
            <p:ph type="sldNum" sz="quarter" idx="10"/>
          </p:nvPr>
        </p:nvSpPr>
        <p:spPr/>
        <p:txBody>
          <a:bodyPr/>
          <a:lstStyle/>
          <a:p>
            <a:fld id="{DA92B3DE-9066-452C-AF54-0D5040A4AF80}" type="slidenum">
              <a:rPr lang="en-US" smtClean="0"/>
              <a:t>42</a:t>
            </a:fld>
            <a:endParaRPr lang="en-US" dirty="0"/>
          </a:p>
        </p:txBody>
      </p:sp>
    </p:spTree>
    <p:extLst>
      <p:ext uri="{BB962C8B-B14F-4D97-AF65-F5344CB8AC3E}">
        <p14:creationId xmlns:p14="http://schemas.microsoft.com/office/powerpoint/2010/main" val="308648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73510-8917-49C0-B3AB-25CB24539961}" type="slidenum">
              <a:rPr lang="en-US">
                <a:solidFill>
                  <a:prstClr val="black"/>
                </a:solidFill>
              </a:rPr>
              <a:pPr fontAlgn="base">
                <a:spcBef>
                  <a:spcPct val="0"/>
                </a:spcBef>
                <a:spcAft>
                  <a:spcPct val="0"/>
                </a:spcAft>
              </a:pPr>
              <a:t>45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73510-8917-49C0-B3AB-25CB24539961}" type="slidenum">
              <a:rPr lang="en-US"/>
              <a:pPr fontAlgn="base">
                <a:spcBef>
                  <a:spcPct val="0"/>
                </a:spcBef>
                <a:spcAft>
                  <a:spcPct val="0"/>
                </a:spcAft>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1" dirty="0"/>
              <a:t>The school principal as leader: guiding schools to better teaching and learning</a:t>
            </a:r>
            <a:r>
              <a:rPr lang="en-US" dirty="0"/>
              <a:t>  - The Wallace Foundation, January 2012.</a:t>
            </a:r>
          </a:p>
        </p:txBody>
      </p:sp>
      <p:sp>
        <p:nvSpPr>
          <p:cNvPr id="4" name="Slide Number Placeholder 3"/>
          <p:cNvSpPr>
            <a:spLocks noGrp="1"/>
          </p:cNvSpPr>
          <p:nvPr>
            <p:ph type="sldNum" sz="quarter" idx="10"/>
          </p:nvPr>
        </p:nvSpPr>
        <p:spPr/>
        <p:txBody>
          <a:bodyPr/>
          <a:lstStyle/>
          <a:p>
            <a:pPr>
              <a:defRPr/>
            </a:pPr>
            <a:fld id="{09AD2397-D23A-4C3F-8A18-98C116D92EB3}" type="slidenum">
              <a:rPr lang="en-US" smtClean="0"/>
              <a:pPr>
                <a:defRPr/>
              </a:pPr>
              <a:t>11</a:t>
            </a:fld>
            <a:endParaRPr lang="en-US" dirty="0"/>
          </a:p>
        </p:txBody>
      </p:sp>
    </p:spTree>
    <p:extLst>
      <p:ext uri="{BB962C8B-B14F-4D97-AF65-F5344CB8AC3E}">
        <p14:creationId xmlns:p14="http://schemas.microsoft.com/office/powerpoint/2010/main" val="388880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1" dirty="0"/>
              <a:t>The school principal as leader: guiding schools to better teaching and learning</a:t>
            </a:r>
            <a:r>
              <a:rPr lang="en-US" dirty="0"/>
              <a:t>  - The Wallace Foundation, January 2012.</a:t>
            </a:r>
          </a:p>
        </p:txBody>
      </p:sp>
      <p:sp>
        <p:nvSpPr>
          <p:cNvPr id="4" name="Slide Number Placeholder 3"/>
          <p:cNvSpPr>
            <a:spLocks noGrp="1"/>
          </p:cNvSpPr>
          <p:nvPr>
            <p:ph type="sldNum" sz="quarter" idx="10"/>
          </p:nvPr>
        </p:nvSpPr>
        <p:spPr/>
        <p:txBody>
          <a:bodyPr/>
          <a:lstStyle/>
          <a:p>
            <a:pPr>
              <a:defRPr/>
            </a:pPr>
            <a:fld id="{09AD2397-D23A-4C3F-8A18-98C116D92EB3}" type="slidenum">
              <a:rPr lang="en-US" smtClean="0"/>
              <a:pPr>
                <a:defRPr/>
              </a:pPr>
              <a:t>12</a:t>
            </a:fld>
            <a:endParaRPr lang="en-US" dirty="0"/>
          </a:p>
        </p:txBody>
      </p:sp>
    </p:spTree>
    <p:extLst>
      <p:ext uri="{BB962C8B-B14F-4D97-AF65-F5344CB8AC3E}">
        <p14:creationId xmlns:p14="http://schemas.microsoft.com/office/powerpoint/2010/main" val="388880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73510-8917-49C0-B3AB-25CB24539961}" type="slidenum">
              <a:rPr lang="en-US"/>
              <a:pPr fontAlgn="base">
                <a:spcBef>
                  <a:spcPct val="0"/>
                </a:spcBef>
                <a:spcAft>
                  <a:spcPct val="0"/>
                </a:spcAft>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A872F-A5E8-407D-A39B-8E90BDF3F1C2}" type="slidenum">
              <a:rPr lang="en-US" altLang="en-US" smtClean="0"/>
              <a:pPr>
                <a:defRPr/>
              </a:pPr>
              <a:t>25</a:t>
            </a:fld>
            <a:endParaRPr lang="en-US" altLang="en-US" dirty="0"/>
          </a:p>
        </p:txBody>
      </p:sp>
    </p:spTree>
    <p:extLst>
      <p:ext uri="{BB962C8B-B14F-4D97-AF65-F5344CB8AC3E}">
        <p14:creationId xmlns:p14="http://schemas.microsoft.com/office/powerpoint/2010/main" val="4317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actual proportion of educators receiving each rating can vary slightly from the distribution in this chart, after the confidence ranges are applied. The final label is based both on what HEDI category an educator’s MGP falls in </a:t>
            </a:r>
            <a:r>
              <a:rPr lang="en-US" i="1" dirty="0"/>
              <a:t>and </a:t>
            </a:r>
            <a:r>
              <a:rPr lang="en-US" dirty="0"/>
              <a:t>the upper and lower limits of their confidence ranges.</a:t>
            </a:r>
          </a:p>
          <a:p>
            <a:r>
              <a:rPr lang="en-US" dirty="0"/>
              <a:t> </a:t>
            </a:r>
          </a:p>
          <a:p>
            <a:endParaRPr lang="en-US" dirty="0"/>
          </a:p>
        </p:txBody>
      </p:sp>
      <p:sp>
        <p:nvSpPr>
          <p:cNvPr id="4" name="Slide Number Placeholder 3"/>
          <p:cNvSpPr>
            <a:spLocks noGrp="1"/>
          </p:cNvSpPr>
          <p:nvPr>
            <p:ph type="sldNum" sz="quarter" idx="10"/>
          </p:nvPr>
        </p:nvSpPr>
        <p:spPr/>
        <p:txBody>
          <a:bodyPr/>
          <a:lstStyle/>
          <a:p>
            <a:fld id="{25199122-3F7A-4158-B1FE-B0E2E40DD7D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2967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99122-3F7A-4158-B1FE-B0E2E40DD7D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61896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99122-3F7A-4158-B1FE-B0E2E40DD7D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18965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normAutofit/>
          </a:bodyPr>
          <a:lstStyle>
            <a:lvl1pPr>
              <a:defRPr sz="44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493488" y="6356350"/>
            <a:ext cx="2133600" cy="365125"/>
          </a:xfrm>
          <a:prstGeom prst="rect">
            <a:avLst/>
          </a:prstGeom>
        </p:spPr>
        <p:txBody>
          <a:bodyPr/>
          <a:lstStyle>
            <a:lvl1pPr algn="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493488" y="6356350"/>
            <a:ext cx="2133600" cy="365125"/>
          </a:xfrm>
          <a:prstGeom prst="rect">
            <a:avLst/>
          </a:prstGeom>
        </p:spPr>
        <p:txBody>
          <a:bodyPr/>
          <a:lstStyle>
            <a:lvl1pPr algn="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bwMode="auto">
          <a:xfrm>
            <a:off x="42863" y="0"/>
            <a:ext cx="9101137" cy="6880225"/>
          </a:xfrm>
          <a:prstGeom prst="rect">
            <a:avLst/>
          </a:prstGeom>
          <a:noFill/>
          <a:ln w="9525">
            <a:noFill/>
            <a:miter lim="800000"/>
            <a:headEnd/>
            <a:tailEnd/>
          </a:ln>
        </p:spPr>
      </p:pic>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DFF2B26-FE84-497D-86BF-F5DD660EC733}" type="datetimeFigureOut">
              <a:rPr lang="en-US"/>
              <a:pPr>
                <a:defRPr/>
              </a:pPr>
              <a:t>12/10/2015</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D5F6F8D-B4AB-4E04-A056-CD3BE5D2C241}" type="slidenum">
              <a:rPr lang="en-US"/>
              <a:pPr>
                <a:defRPr/>
              </a:pPr>
              <a:t>‹#›</a:t>
            </a:fld>
            <a:endParaRPr lang="en-US" dirty="0"/>
          </a:p>
        </p:txBody>
      </p:sp>
    </p:spTree>
    <p:extLst>
      <p:ext uri="{BB962C8B-B14F-4D97-AF65-F5344CB8AC3E}">
        <p14:creationId xmlns:p14="http://schemas.microsoft.com/office/powerpoint/2010/main" val="993673193"/>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12018" y="259436"/>
            <a:ext cx="7710417" cy="847471"/>
          </a:xfrm>
        </p:spPr>
        <p:txBody>
          <a:bodyPr anchor="b"/>
          <a:lstStyle>
            <a:lvl1pPr algn="l">
              <a:lnSpc>
                <a:spcPts val="3600"/>
              </a:lnSpc>
              <a:defRPr>
                <a:solidFill>
                  <a:srgbClr val="22315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12020" y="1321348"/>
            <a:ext cx="7863414" cy="4895850"/>
          </a:xfrm>
        </p:spPr>
        <p:txBody>
          <a:bodyPr/>
          <a:lstStyle>
            <a:lvl1pPr>
              <a:defRPr>
                <a:solidFill>
                  <a:schemeClr val="bg2">
                    <a:lumMod val="75000"/>
                  </a:schemeClr>
                </a:solidFill>
              </a:defRPr>
            </a:lvl1pPr>
            <a:lvl2pPr>
              <a:defRPr>
                <a:solidFill>
                  <a:schemeClr val="bg2">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
          <p:cNvSpPr>
            <a:spLocks noGrp="1" noChangeArrowheads="1"/>
          </p:cNvSpPr>
          <p:nvPr>
            <p:ph type="sldNum" sz="quarter" idx="10"/>
          </p:nvPr>
        </p:nvSpPr>
        <p:spPr/>
        <p:txBody>
          <a:bodyPr/>
          <a:lstStyle>
            <a:lvl1pPr>
              <a:defRPr smtClean="0"/>
            </a:lvl1pPr>
          </a:lstStyle>
          <a:p>
            <a:pPr>
              <a:defRPr/>
            </a:pPr>
            <a:fld id="{C5A5B350-FBCE-472F-94C5-6A2DDC0A1764}" type="slidenum">
              <a:rPr lang="en-US" altLang="en-US"/>
              <a:pPr>
                <a:defRPr/>
              </a:pPr>
              <a:t>‹#›</a:t>
            </a:fld>
            <a:endParaRPr lang="en-US" altLang="en-US" dirty="0"/>
          </a:p>
        </p:txBody>
      </p:sp>
    </p:spTree>
    <p:extLst>
      <p:ext uri="{BB962C8B-B14F-4D97-AF65-F5344CB8AC3E}">
        <p14:creationId xmlns:p14="http://schemas.microsoft.com/office/powerpoint/2010/main" val="199778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12018" y="259436"/>
            <a:ext cx="7710417" cy="847471"/>
          </a:xfrm>
        </p:spPr>
        <p:txBody>
          <a:bodyPr anchor="b"/>
          <a:lstStyle>
            <a:lvl1pPr algn="l">
              <a:lnSpc>
                <a:spcPts val="3600"/>
              </a:lnSpc>
              <a:defRPr>
                <a:solidFill>
                  <a:srgbClr val="22315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12020" y="1321348"/>
            <a:ext cx="7863414" cy="4895850"/>
          </a:xfrm>
        </p:spPr>
        <p:txBody>
          <a:bodyPr/>
          <a:lstStyle>
            <a:lvl1pPr>
              <a:defRPr>
                <a:solidFill>
                  <a:schemeClr val="bg2">
                    <a:lumMod val="75000"/>
                  </a:schemeClr>
                </a:solidFill>
              </a:defRPr>
            </a:lvl1pPr>
            <a:lvl2pPr>
              <a:defRPr>
                <a:solidFill>
                  <a:schemeClr val="bg2">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
          <p:cNvSpPr>
            <a:spLocks noGrp="1" noChangeArrowheads="1"/>
          </p:cNvSpPr>
          <p:nvPr>
            <p:ph type="sldNum" sz="quarter" idx="10"/>
          </p:nvPr>
        </p:nvSpPr>
        <p:spPr/>
        <p:txBody>
          <a:bodyPr/>
          <a:lstStyle>
            <a:lvl1pPr>
              <a:defRPr smtClean="0"/>
            </a:lvl1pPr>
          </a:lstStyle>
          <a:p>
            <a:pPr>
              <a:defRPr/>
            </a:pPr>
            <a:fld id="{C5A5B350-FBCE-472F-94C5-6A2DDC0A1764}" type="slidenum">
              <a:rPr lang="en-US" altLang="en-US"/>
              <a:pPr>
                <a:defRPr/>
              </a:pPr>
              <a:t>‹#›</a:t>
            </a:fld>
            <a:endParaRPr lang="en-US" altLang="en-US" dirty="0"/>
          </a:p>
        </p:txBody>
      </p:sp>
    </p:spTree>
    <p:extLst>
      <p:ext uri="{BB962C8B-B14F-4D97-AF65-F5344CB8AC3E}">
        <p14:creationId xmlns:p14="http://schemas.microsoft.com/office/powerpoint/2010/main" val="8449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0589918C-7C25-430C-8929-62C603D19643}" type="slidenum">
              <a:rPr lang="en-US" smtClean="0"/>
              <a:t>‹#›</a:t>
            </a:fld>
            <a:endParaRPr lang="en-US" dirty="0"/>
          </a:p>
        </p:txBody>
      </p:sp>
    </p:spTree>
    <p:extLst>
      <p:ext uri="{BB962C8B-B14F-4D97-AF65-F5344CB8AC3E}">
        <p14:creationId xmlns:p14="http://schemas.microsoft.com/office/powerpoint/2010/main" val="262181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8"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5"/>
          <p:cNvSpPr>
            <a:spLocks noGrp="1"/>
          </p:cNvSpPr>
          <p:nvPr>
            <p:ph type="sldNum" sz="quarter" idx="12"/>
          </p:nvPr>
        </p:nvSpPr>
        <p:spPr>
          <a:xfrm>
            <a:off x="493488" y="6465534"/>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93488" y="6356350"/>
            <a:ext cx="2133600" cy="365125"/>
          </a:xfrm>
          <a:prstGeom prst="rect">
            <a:avLst/>
          </a:prstGeom>
        </p:spPr>
        <p:txBody>
          <a:bodyPr/>
          <a:lstStyle>
            <a:lvl1pPr algn="l">
              <a:defRPr>
                <a:solidFill>
                  <a:schemeClr val="bg1"/>
                </a:solidFill>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_Main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95846"/>
            <a:ext cx="7772400" cy="1618166"/>
          </a:xfrm>
        </p:spPr>
        <p:txBody>
          <a:bodyPr/>
          <a:lstStyle/>
          <a:p>
            <a:r>
              <a:rPr lang="en-US" dirty="0" smtClean="0">
                <a:ln w="18415" cmpd="sng">
                  <a:solidFill>
                    <a:srgbClr val="FFFFFF"/>
                  </a:solidFill>
                  <a:prstDash val="solid"/>
                </a:ln>
                <a:solidFill>
                  <a:srgbClr val="FFFFFF"/>
                </a:solidFill>
                <a:latin typeface="Arial"/>
                <a:cs typeface="Arial"/>
              </a:rPr>
              <a:t>Principal Evaluator Training</a:t>
            </a:r>
            <a:endParaRPr lang="en-US" dirty="0">
              <a:ln w="18415" cmpd="sng">
                <a:solidFill>
                  <a:srgbClr val="FFFFFF"/>
                </a:solidFill>
                <a:prstDash val="solid"/>
              </a:ln>
              <a:solidFill>
                <a:srgbClr val="FFFFFF"/>
              </a:solidFill>
              <a:latin typeface="Arial"/>
              <a:cs typeface="Arial"/>
            </a:endParaRPr>
          </a:p>
        </p:txBody>
      </p:sp>
      <p:sp>
        <p:nvSpPr>
          <p:cNvPr id="3" name="Subtitle 2"/>
          <p:cNvSpPr>
            <a:spLocks noGrp="1"/>
          </p:cNvSpPr>
          <p:nvPr>
            <p:ph type="subTitle" idx="1"/>
          </p:nvPr>
        </p:nvSpPr>
        <p:spPr>
          <a:xfrm>
            <a:off x="1371600" y="3062225"/>
            <a:ext cx="6400800" cy="1669374"/>
          </a:xfrm>
        </p:spPr>
        <p:txBody>
          <a:bodyPr/>
          <a:lstStyle/>
          <a:p>
            <a:r>
              <a:rPr lang="en-US" dirty="0" smtClean="0">
                <a:ln w="18415" cmpd="sng">
                  <a:solidFill>
                    <a:srgbClr val="FFFFFF"/>
                  </a:solidFill>
                  <a:prstDash val="solid"/>
                </a:ln>
                <a:solidFill>
                  <a:srgbClr val="FFFFFF"/>
                </a:solidFill>
                <a:latin typeface="Arial"/>
                <a:cs typeface="Arial"/>
              </a:rPr>
              <a:t>Day 1</a:t>
            </a:r>
          </a:p>
          <a:p>
            <a:r>
              <a:rPr lang="en-US" dirty="0" smtClean="0">
                <a:ln w="18415" cmpd="sng">
                  <a:solidFill>
                    <a:srgbClr val="FFFFFF"/>
                  </a:solidFill>
                  <a:prstDash val="solid"/>
                </a:ln>
                <a:solidFill>
                  <a:srgbClr val="FFFFFF"/>
                </a:solidFill>
                <a:latin typeface="Arial"/>
                <a:cs typeface="Arial"/>
              </a:rPr>
              <a:t>2015-2016</a:t>
            </a:r>
            <a:endParaRPr lang="en-US" dirty="0">
              <a:ln w="18415" cmpd="sng">
                <a:solidFill>
                  <a:srgbClr val="FFFFFF"/>
                </a:solidFill>
                <a:prstDash val="solid"/>
              </a:ln>
              <a:solidFill>
                <a:srgbClr val="FFFFFF"/>
              </a:solidFill>
              <a:latin typeface="Arial"/>
              <a:cs typeface="Arial"/>
            </a:endParaRPr>
          </a:p>
        </p:txBody>
      </p:sp>
    </p:spTree>
    <p:extLst>
      <p:ext uri="{BB962C8B-B14F-4D97-AF65-F5344CB8AC3E}">
        <p14:creationId xmlns:p14="http://schemas.microsoft.com/office/powerpoint/2010/main" val="1452501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bg1"/>
                </a:solidFill>
              </a:rPr>
              <a:t>Research &amp; Literature Review</a:t>
            </a:r>
            <a:endParaRPr lang="en-US" b="1" dirty="0">
              <a:solidFill>
                <a:schemeClr val="bg1"/>
              </a:solidFill>
            </a:endParaRPr>
          </a:p>
        </p:txBody>
      </p:sp>
    </p:spTree>
    <p:extLst>
      <p:ext uri="{BB962C8B-B14F-4D97-AF65-F5344CB8AC3E}">
        <p14:creationId xmlns:p14="http://schemas.microsoft.com/office/powerpoint/2010/main" val="256850728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6000" y="756287"/>
            <a:ext cx="7313600" cy="835006"/>
          </a:xfrm>
        </p:spPr>
        <p:txBody>
          <a:bodyPr/>
          <a:lstStyle/>
          <a:p>
            <a:r>
              <a:rPr lang="en-US" dirty="0" smtClean="0"/>
              <a:t>Who matters more?</a:t>
            </a:r>
          </a:p>
        </p:txBody>
      </p:sp>
      <p:pic>
        <p:nvPicPr>
          <p:cNvPr id="2050" name="Picture 2" descr="C:\Users\jcraig\AppData\Local\Microsoft\Windows\Temporary Internet Files\Content.IE5\NN8KHLYE\MC90039102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28" y="2816903"/>
            <a:ext cx="1450927" cy="2142252"/>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18371548">
            <a:off x="2717057" y="2020977"/>
            <a:ext cx="788309" cy="145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rot="2251307">
            <a:off x="2317586" y="2623977"/>
            <a:ext cx="1751181" cy="400110"/>
          </a:xfrm>
          <a:prstGeom prst="rect">
            <a:avLst/>
          </a:prstGeom>
          <a:noFill/>
        </p:spPr>
        <p:txBody>
          <a:bodyPr wrap="square" rtlCol="0">
            <a:spAutoFit/>
          </a:bodyPr>
          <a:lstStyle/>
          <a:p>
            <a:r>
              <a:rPr lang="en-US" sz="2000" b="1" dirty="0" smtClean="0">
                <a:solidFill>
                  <a:schemeClr val="bg1"/>
                </a:solidFill>
              </a:rPr>
              <a:t>PRINCIPAL</a:t>
            </a:r>
            <a:endParaRPr lang="en-US" sz="2000" b="1" dirty="0">
              <a:solidFill>
                <a:schemeClr val="bg1"/>
              </a:solidFill>
            </a:endParaRPr>
          </a:p>
        </p:txBody>
      </p:sp>
      <p:grpSp>
        <p:nvGrpSpPr>
          <p:cNvPr id="6" name="Group 5"/>
          <p:cNvGrpSpPr/>
          <p:nvPr/>
        </p:nvGrpSpPr>
        <p:grpSpPr>
          <a:xfrm>
            <a:off x="5466385" y="1000903"/>
            <a:ext cx="1282637" cy="2719167"/>
            <a:chOff x="5703891" y="1023143"/>
            <a:chExt cx="1282637" cy="2719167"/>
          </a:xfrm>
        </p:grpSpPr>
        <p:sp>
          <p:nvSpPr>
            <p:cNvPr id="9" name="Down Arrow 8"/>
            <p:cNvSpPr/>
            <p:nvPr/>
          </p:nvSpPr>
          <p:spPr>
            <a:xfrm rot="2563370">
              <a:off x="5703891" y="1367245"/>
              <a:ext cx="1282637" cy="2375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rot="18803516">
              <a:off x="5401302" y="2028704"/>
              <a:ext cx="2472787" cy="461665"/>
            </a:xfrm>
            <a:prstGeom prst="rect">
              <a:avLst/>
            </a:prstGeom>
            <a:noFill/>
          </p:spPr>
          <p:txBody>
            <a:bodyPr wrap="square" rtlCol="0">
              <a:spAutoFit/>
            </a:bodyPr>
            <a:lstStyle/>
            <a:p>
              <a:r>
                <a:rPr lang="en-US" sz="2400" b="1" dirty="0" smtClean="0">
                  <a:solidFill>
                    <a:schemeClr val="bg1"/>
                  </a:solidFill>
                </a:rPr>
                <a:t>TEACHER</a:t>
              </a:r>
              <a:endParaRPr lang="en-US" sz="2400" b="1" dirty="0">
                <a:solidFill>
                  <a:schemeClr val="bg1"/>
                </a:solidFill>
              </a:endParaRPr>
            </a:p>
          </p:txBody>
        </p:sp>
      </p:grpSp>
    </p:spTree>
    <p:extLst>
      <p:ext uri="{BB962C8B-B14F-4D97-AF65-F5344CB8AC3E}">
        <p14:creationId xmlns:p14="http://schemas.microsoft.com/office/powerpoint/2010/main" val="152778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6000" y="756287"/>
            <a:ext cx="7313600" cy="835006"/>
          </a:xfrm>
        </p:spPr>
        <p:txBody>
          <a:bodyPr/>
          <a:lstStyle/>
          <a:p>
            <a:r>
              <a:rPr lang="en-US" dirty="0" smtClean="0"/>
              <a:t>Who matters more?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417" y="4263150"/>
            <a:ext cx="3161578" cy="231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417" y="1243593"/>
            <a:ext cx="3161578" cy="231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87" y="1591293"/>
            <a:ext cx="3161578" cy="231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83" y="4541066"/>
            <a:ext cx="3161578" cy="231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608" y="2749760"/>
            <a:ext cx="3161578" cy="231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95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Conversations</a:t>
            </a:r>
            <a:endParaRPr lang="en-US" dirty="0"/>
          </a:p>
        </p:txBody>
      </p:sp>
      <p:sp>
        <p:nvSpPr>
          <p:cNvPr id="3" name="Content Placeholder 2"/>
          <p:cNvSpPr>
            <a:spLocks noGrp="1"/>
          </p:cNvSpPr>
          <p:nvPr>
            <p:ph idx="1"/>
          </p:nvPr>
        </p:nvSpPr>
        <p:spPr/>
        <p:txBody>
          <a:bodyPr/>
          <a:lstStyle/>
          <a:p>
            <a:pPr marL="400050" lvl="1" indent="-457200">
              <a:spcBef>
                <a:spcPts val="0"/>
              </a:spcBef>
              <a:buNone/>
            </a:pPr>
            <a:r>
              <a:rPr lang="en-US" sz="3200" dirty="0" smtClean="0"/>
              <a:t>LeFevre, D. M. </a:t>
            </a:r>
            <a:r>
              <a:rPr lang="en-US" sz="3200" dirty="0"/>
              <a:t>&amp; </a:t>
            </a:r>
            <a:r>
              <a:rPr lang="en-US" sz="3200" dirty="0" smtClean="0"/>
              <a:t>Robinson, V. M. (2015</a:t>
            </a:r>
            <a:r>
              <a:rPr lang="en-US" sz="3200" dirty="0"/>
              <a:t>) </a:t>
            </a:r>
            <a:r>
              <a:rPr lang="en-US" sz="3200" dirty="0" smtClean="0"/>
              <a:t>The interpersonal </a:t>
            </a:r>
            <a:r>
              <a:rPr lang="en-US" sz="3200" dirty="0"/>
              <a:t>c</a:t>
            </a:r>
            <a:r>
              <a:rPr lang="en-US" sz="3200" dirty="0" smtClean="0"/>
              <a:t>hallenges of instructional </a:t>
            </a:r>
            <a:r>
              <a:rPr lang="en-US" sz="3200" dirty="0"/>
              <a:t>l</a:t>
            </a:r>
            <a:r>
              <a:rPr lang="en-US" sz="3200" dirty="0" smtClean="0"/>
              <a:t>eadership: Principals’ effectiveness in conversations </a:t>
            </a:r>
            <a:r>
              <a:rPr lang="en-US" sz="3200" dirty="0"/>
              <a:t>a</a:t>
            </a:r>
            <a:r>
              <a:rPr lang="en-US" sz="3200" dirty="0" smtClean="0"/>
              <a:t>bout </a:t>
            </a:r>
            <a:r>
              <a:rPr lang="en-US" sz="3200" dirty="0"/>
              <a:t>p</a:t>
            </a:r>
            <a:r>
              <a:rPr lang="en-US" sz="3200" dirty="0" smtClean="0"/>
              <a:t>erformance </a:t>
            </a:r>
            <a:r>
              <a:rPr lang="en-US" sz="3200" dirty="0"/>
              <a:t>i</a:t>
            </a:r>
            <a:r>
              <a:rPr lang="en-US" sz="3200" dirty="0" smtClean="0"/>
              <a:t>ssues. </a:t>
            </a:r>
            <a:r>
              <a:rPr lang="en-US" sz="3200" i="1" dirty="0" smtClean="0"/>
              <a:t>Educational Administration Quarterly, 51(1</a:t>
            </a:r>
            <a:r>
              <a:rPr lang="en-US" sz="3200" dirty="0" smtClean="0"/>
              <a:t>), p. 58-95.</a:t>
            </a:r>
          </a:p>
          <a:p>
            <a:pPr indent="-457200">
              <a:spcBef>
                <a:spcPts val="0"/>
              </a:spcBef>
            </a:pPr>
            <a:endParaRPr lang="en-US" dirty="0"/>
          </a:p>
        </p:txBody>
      </p:sp>
    </p:spTree>
    <p:extLst>
      <p:ext uri="{BB962C8B-B14F-4D97-AF65-F5344CB8AC3E}">
        <p14:creationId xmlns:p14="http://schemas.microsoft.com/office/powerpoint/2010/main" val="281992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Conversations</a:t>
            </a:r>
          </a:p>
        </p:txBody>
      </p:sp>
      <p:sp>
        <p:nvSpPr>
          <p:cNvPr id="3" name="Content Placeholder 2"/>
          <p:cNvSpPr>
            <a:spLocks noGrp="1"/>
          </p:cNvSpPr>
          <p:nvPr>
            <p:ph idx="1"/>
          </p:nvPr>
        </p:nvSpPr>
        <p:spPr/>
        <p:txBody>
          <a:bodyPr/>
          <a:lstStyle/>
          <a:p>
            <a:pPr marL="0" indent="0">
              <a:buNone/>
            </a:pPr>
            <a:r>
              <a:rPr lang="en-US" dirty="0" smtClean="0"/>
              <a:t>Three barriers to effective instructional leadership:</a:t>
            </a:r>
          </a:p>
          <a:p>
            <a:pPr marL="514350" indent="-514350">
              <a:buFont typeface="+mj-lt"/>
              <a:buAutoNum type="arabicPeriod"/>
            </a:pPr>
            <a:r>
              <a:rPr lang="en-US" dirty="0" smtClean="0"/>
              <a:t>Administrative tasks distract from the core business of improving teaching and learning</a:t>
            </a:r>
          </a:p>
          <a:p>
            <a:pPr marL="514350" indent="-514350">
              <a:buFont typeface="+mj-lt"/>
              <a:buAutoNum type="arabicPeriod"/>
            </a:pPr>
            <a:r>
              <a:rPr lang="en-US" dirty="0" smtClean="0"/>
              <a:t>Leaders inadequate knowledge about effective teaching and learning</a:t>
            </a:r>
          </a:p>
          <a:p>
            <a:pPr marL="514350" indent="-514350">
              <a:buFont typeface="+mj-lt"/>
              <a:buAutoNum type="arabicPeriod"/>
            </a:pPr>
            <a:r>
              <a:rPr lang="en-US" dirty="0" smtClean="0"/>
              <a:t>Skill to help teachers improve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8391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Conversations</a:t>
            </a:r>
          </a:p>
        </p:txBody>
      </p:sp>
      <p:sp>
        <p:nvSpPr>
          <p:cNvPr id="3" name="Content Placeholder 2"/>
          <p:cNvSpPr>
            <a:spLocks noGrp="1"/>
          </p:cNvSpPr>
          <p:nvPr>
            <p:ph idx="1"/>
          </p:nvPr>
        </p:nvSpPr>
        <p:spPr/>
        <p:txBody>
          <a:bodyPr/>
          <a:lstStyle/>
          <a:p>
            <a:pPr marL="0" indent="0">
              <a:buNone/>
            </a:pPr>
            <a:r>
              <a:rPr lang="en-US" dirty="0" smtClean="0"/>
              <a:t>Three barriers to effective instructional leadership:</a:t>
            </a:r>
          </a:p>
          <a:p>
            <a:pPr marL="514350" indent="-514350">
              <a:buFont typeface="+mj-lt"/>
              <a:buAutoNum type="arabicPeriod"/>
            </a:pPr>
            <a:r>
              <a:rPr lang="en-US" dirty="0" smtClean="0"/>
              <a:t>Administrative tasks distract from the core business of improving teaching and learning</a:t>
            </a:r>
          </a:p>
          <a:p>
            <a:pPr marL="514350" indent="-514350">
              <a:buFont typeface="+mj-lt"/>
              <a:buAutoNum type="arabicPeriod"/>
            </a:pPr>
            <a:r>
              <a:rPr lang="en-US" dirty="0" smtClean="0"/>
              <a:t>Leaders inadequate knowledge about effective teaching and learning</a:t>
            </a:r>
          </a:p>
          <a:p>
            <a:pPr marL="514350" indent="-514350">
              <a:buFont typeface="+mj-lt"/>
              <a:buAutoNum type="arabicPeriod"/>
            </a:pPr>
            <a:r>
              <a:rPr lang="en-US" dirty="0" smtClean="0"/>
              <a:t>Skill to help teachers improve</a:t>
            </a:r>
          </a:p>
          <a:p>
            <a:pPr marL="0" indent="0">
              <a:buNone/>
            </a:pPr>
            <a:endParaRPr lang="en-US" dirty="0" smtClean="0"/>
          </a:p>
          <a:p>
            <a:pPr marL="0" indent="0">
              <a:buNone/>
            </a:pPr>
            <a:endParaRPr lang="en-US" dirty="0"/>
          </a:p>
        </p:txBody>
      </p:sp>
      <p:sp>
        <p:nvSpPr>
          <p:cNvPr id="4" name="Oval 3"/>
          <p:cNvSpPr/>
          <p:nvPr/>
        </p:nvSpPr>
        <p:spPr>
          <a:xfrm>
            <a:off x="184075" y="5035140"/>
            <a:ext cx="6561117" cy="11281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97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Conversations</a:t>
            </a:r>
          </a:p>
        </p:txBody>
      </p:sp>
      <p:sp>
        <p:nvSpPr>
          <p:cNvPr id="3" name="Content Placeholder 2"/>
          <p:cNvSpPr>
            <a:spLocks noGrp="1"/>
          </p:cNvSpPr>
          <p:nvPr>
            <p:ph idx="1"/>
          </p:nvPr>
        </p:nvSpPr>
        <p:spPr>
          <a:xfrm>
            <a:off x="457200" y="1600200"/>
            <a:ext cx="8229600" cy="4693722"/>
          </a:xfrm>
        </p:spPr>
        <p:txBody>
          <a:bodyPr>
            <a:normAutofit fontScale="85000" lnSpcReduction="20000"/>
          </a:bodyPr>
          <a:lstStyle/>
          <a:p>
            <a:pPr marL="0" indent="0">
              <a:buNone/>
            </a:pPr>
            <a:r>
              <a:rPr lang="en-US" dirty="0"/>
              <a:t>P</a:t>
            </a:r>
            <a:r>
              <a:rPr lang="en-US" dirty="0" smtClean="0"/>
              <a:t>rincipals and teacher performance issues:</a:t>
            </a:r>
          </a:p>
          <a:p>
            <a:r>
              <a:rPr lang="en-US" dirty="0" smtClean="0"/>
              <a:t>The most common response to teacher incompetence has been to tolerate, protect and/or avoid</a:t>
            </a:r>
          </a:p>
          <a:p>
            <a:r>
              <a:rPr lang="en-US" dirty="0" smtClean="0"/>
              <a:t>Conversations have avoided the truth</a:t>
            </a:r>
          </a:p>
          <a:p>
            <a:r>
              <a:rPr lang="en-US" dirty="0" smtClean="0"/>
              <a:t>It’s hard to give negative feedback after years of double-talk and ceremonial congratulations</a:t>
            </a:r>
          </a:p>
          <a:p>
            <a:endParaRPr lang="en-US" dirty="0"/>
          </a:p>
          <a:p>
            <a:pPr marL="0" indent="0">
              <a:buNone/>
            </a:pPr>
            <a:r>
              <a:rPr lang="en-US" dirty="0" smtClean="0"/>
              <a:t>YET: Most teachers and administrators agree that the number of teachers who receive unsatisfactory evaluations is less than actual number of unsatisfactory teachers</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01888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Conversations</a:t>
            </a:r>
          </a:p>
        </p:txBody>
      </p:sp>
      <p:sp>
        <p:nvSpPr>
          <p:cNvPr id="3" name="Content Placeholder 2"/>
          <p:cNvSpPr>
            <a:spLocks noGrp="1"/>
          </p:cNvSpPr>
          <p:nvPr>
            <p:ph idx="1"/>
          </p:nvPr>
        </p:nvSpPr>
        <p:spPr>
          <a:xfrm>
            <a:off x="457200" y="1417638"/>
            <a:ext cx="8401792" cy="5161292"/>
          </a:xfrm>
        </p:spPr>
        <p:txBody>
          <a:bodyPr>
            <a:normAutofit fontScale="92500" lnSpcReduction="10000"/>
          </a:bodyPr>
          <a:lstStyle/>
          <a:p>
            <a:pPr marL="0" indent="0">
              <a:buNone/>
            </a:pPr>
            <a:r>
              <a:rPr lang="en-US" dirty="0" smtClean="0"/>
              <a:t>Productive conversations depend on principal being able to (from least important  to most):</a:t>
            </a:r>
          </a:p>
          <a:p>
            <a:pPr marL="514350" indent="-514350">
              <a:buFont typeface="+mj-lt"/>
              <a:buAutoNum type="arabicPeriod"/>
            </a:pPr>
            <a:r>
              <a:rPr lang="en-US" dirty="0" smtClean="0"/>
              <a:t>Express a grounded point of view</a:t>
            </a:r>
          </a:p>
          <a:p>
            <a:pPr marL="514350" indent="-514350">
              <a:buFont typeface="+mj-lt"/>
              <a:buAutoNum type="arabicPeriod"/>
            </a:pPr>
            <a:r>
              <a:rPr lang="en-US" dirty="0" smtClean="0"/>
              <a:t>Seek deeper understanding of the other’s point of view</a:t>
            </a:r>
          </a:p>
          <a:p>
            <a:pPr marL="514350" indent="-514350">
              <a:buFont typeface="+mj-lt"/>
              <a:buAutoNum type="arabicPeriod"/>
            </a:pPr>
            <a:r>
              <a:rPr lang="en-US" dirty="0" smtClean="0"/>
              <a:t>Check for understanding</a:t>
            </a:r>
          </a:p>
          <a:p>
            <a:pPr marL="514350" indent="-514350">
              <a:buFont typeface="+mj-lt"/>
              <a:buAutoNum type="arabicPeriod"/>
            </a:pPr>
            <a:r>
              <a:rPr lang="en-US" dirty="0" smtClean="0"/>
              <a:t>Help other to consider other point of view</a:t>
            </a:r>
          </a:p>
          <a:p>
            <a:pPr marL="514350" indent="-514350">
              <a:buFont typeface="+mj-lt"/>
              <a:buAutoNum type="arabicPeriod"/>
            </a:pPr>
            <a:r>
              <a:rPr lang="en-US" dirty="0"/>
              <a:t>C</a:t>
            </a:r>
            <a:r>
              <a:rPr lang="en-US" dirty="0" smtClean="0"/>
              <a:t>onsider </a:t>
            </a:r>
            <a:r>
              <a:rPr lang="en-US" dirty="0"/>
              <a:t>other </a:t>
            </a:r>
            <a:r>
              <a:rPr lang="en-US" dirty="0" smtClean="0"/>
              <a:t>points </a:t>
            </a:r>
            <a:r>
              <a:rPr lang="en-US" dirty="0"/>
              <a:t>of </a:t>
            </a:r>
            <a:r>
              <a:rPr lang="en-US" dirty="0" smtClean="0"/>
              <a:t>view</a:t>
            </a:r>
          </a:p>
          <a:p>
            <a:pPr marL="514350" indent="-514350">
              <a:buFont typeface="+mj-lt"/>
              <a:buAutoNum type="arabicPeriod"/>
            </a:pPr>
            <a:r>
              <a:rPr lang="en-US" dirty="0" smtClean="0"/>
              <a:t>Reach agreement about effective and integrative solutions</a:t>
            </a:r>
            <a:endParaRPr lang="en-US" dirty="0"/>
          </a:p>
          <a:p>
            <a:pPr marL="514350" indent="-514350">
              <a:buFont typeface="+mj-lt"/>
              <a:buAutoNum type="arabicPeriod"/>
            </a:pPr>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09838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401792" cy="5161292"/>
          </a:xfrm>
        </p:spPr>
        <p:txBody>
          <a:bodyPr>
            <a:normAutofit fontScale="92500" lnSpcReduction="10000"/>
          </a:bodyPr>
          <a:lstStyle/>
          <a:p>
            <a:pPr marL="0" indent="0">
              <a:buNone/>
            </a:pPr>
            <a:r>
              <a:rPr lang="en-US" dirty="0" smtClean="0"/>
              <a:t>Productive conversations depend on principal being able to (from least important  to most):</a:t>
            </a:r>
          </a:p>
          <a:p>
            <a:pPr marL="514350" indent="-514350">
              <a:buFont typeface="+mj-lt"/>
              <a:buAutoNum type="arabicPeriod"/>
            </a:pPr>
            <a:r>
              <a:rPr lang="en-US" dirty="0" smtClean="0"/>
              <a:t>Express a grounded point of view</a:t>
            </a:r>
          </a:p>
          <a:p>
            <a:pPr marL="514350" indent="-514350">
              <a:buFont typeface="+mj-lt"/>
              <a:buAutoNum type="arabicPeriod"/>
            </a:pPr>
            <a:r>
              <a:rPr lang="en-US" dirty="0" smtClean="0"/>
              <a:t>Seek deeper understanding of the other’s point of view</a:t>
            </a:r>
          </a:p>
          <a:p>
            <a:pPr marL="514350" indent="-514350">
              <a:buFont typeface="+mj-lt"/>
              <a:buAutoNum type="arabicPeriod"/>
            </a:pPr>
            <a:r>
              <a:rPr lang="en-US" dirty="0" smtClean="0"/>
              <a:t>Check for understanding</a:t>
            </a:r>
          </a:p>
          <a:p>
            <a:pPr marL="514350" indent="-514350">
              <a:buFont typeface="+mj-lt"/>
              <a:buAutoNum type="arabicPeriod"/>
            </a:pPr>
            <a:r>
              <a:rPr lang="en-US" dirty="0" smtClean="0"/>
              <a:t>Help other to consider other point of view</a:t>
            </a:r>
          </a:p>
          <a:p>
            <a:pPr marL="514350" indent="-514350">
              <a:buFont typeface="+mj-lt"/>
              <a:buAutoNum type="arabicPeriod"/>
            </a:pPr>
            <a:r>
              <a:rPr lang="en-US" dirty="0"/>
              <a:t>C</a:t>
            </a:r>
            <a:r>
              <a:rPr lang="en-US" dirty="0" smtClean="0"/>
              <a:t>onsider </a:t>
            </a:r>
            <a:r>
              <a:rPr lang="en-US" dirty="0"/>
              <a:t>other </a:t>
            </a:r>
            <a:r>
              <a:rPr lang="en-US" dirty="0" smtClean="0"/>
              <a:t>points </a:t>
            </a:r>
            <a:r>
              <a:rPr lang="en-US" dirty="0"/>
              <a:t>of </a:t>
            </a:r>
            <a:r>
              <a:rPr lang="en-US" dirty="0" smtClean="0"/>
              <a:t>view</a:t>
            </a:r>
          </a:p>
          <a:p>
            <a:pPr marL="514350" indent="-514350">
              <a:buFont typeface="+mj-lt"/>
              <a:buAutoNum type="arabicPeriod"/>
            </a:pPr>
            <a:r>
              <a:rPr lang="en-US" dirty="0" smtClean="0"/>
              <a:t>Reach agreement about effective and integrative solutions</a:t>
            </a:r>
            <a:endParaRPr lang="en-US" dirty="0"/>
          </a:p>
          <a:p>
            <a:pPr marL="514350" indent="-514350">
              <a:buFont typeface="+mj-lt"/>
              <a:buAutoNum type="arabicPeriod"/>
            </a:pPr>
            <a:endParaRPr lang="en-US" dirty="0" smtClean="0"/>
          </a:p>
          <a:p>
            <a:endParaRPr lang="en-US" dirty="0" smtClean="0"/>
          </a:p>
          <a:p>
            <a:pPr marL="0" indent="0">
              <a:buNone/>
            </a:pPr>
            <a:endParaRPr lang="en-US" dirty="0" smtClean="0"/>
          </a:p>
          <a:p>
            <a:pPr marL="0" indent="0">
              <a:buNone/>
            </a:pPr>
            <a:endParaRPr lang="en-US" dirty="0"/>
          </a:p>
        </p:txBody>
      </p:sp>
      <p:sp>
        <p:nvSpPr>
          <p:cNvPr id="5" name="Oval 4"/>
          <p:cNvSpPr/>
          <p:nvPr/>
        </p:nvSpPr>
        <p:spPr>
          <a:xfrm rot="21153347">
            <a:off x="777834" y="1697627"/>
            <a:ext cx="7469579" cy="4332991"/>
          </a:xfrm>
          <a:prstGeom prst="ellipse">
            <a:avLst/>
          </a:prstGeom>
          <a:solidFill>
            <a:schemeClr val="bg1">
              <a:lumMod val="95000"/>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Principal Conversations</a:t>
            </a:r>
          </a:p>
        </p:txBody>
      </p:sp>
      <p:sp>
        <p:nvSpPr>
          <p:cNvPr id="4" name="TextBox 3"/>
          <p:cNvSpPr txBox="1"/>
          <p:nvPr/>
        </p:nvSpPr>
        <p:spPr>
          <a:xfrm rot="21067042">
            <a:off x="1092531" y="1745670"/>
            <a:ext cx="6840187" cy="3785652"/>
          </a:xfrm>
          <a:prstGeom prst="rect">
            <a:avLst/>
          </a:prstGeom>
          <a:solidFill>
            <a:schemeClr val="bg1">
              <a:alpha val="0"/>
            </a:schemeClr>
          </a:solidFill>
          <a:ln>
            <a:noFill/>
          </a:ln>
        </p:spPr>
        <p:txBody>
          <a:bodyPr wrap="square" rtlCol="0">
            <a:spAutoFit/>
          </a:bodyPr>
          <a:lstStyle/>
          <a:p>
            <a:pPr algn="ctr"/>
            <a:r>
              <a:rPr lang="en-US" sz="6000" b="1" dirty="0" smtClean="0">
                <a:solidFill>
                  <a:srgbClr val="3C5388"/>
                </a:solidFill>
              </a:rPr>
              <a:t>True for any conversation… with teachers</a:t>
            </a:r>
          </a:p>
          <a:p>
            <a:pPr algn="ctr"/>
            <a:r>
              <a:rPr lang="en-US" sz="6000" b="1" dirty="0" smtClean="0">
                <a:solidFill>
                  <a:srgbClr val="3C5388"/>
                </a:solidFill>
              </a:rPr>
              <a:t>and with parents…</a:t>
            </a:r>
            <a:endParaRPr lang="en-US" sz="6000" b="1" dirty="0">
              <a:solidFill>
                <a:srgbClr val="3C5388"/>
              </a:solidFill>
            </a:endParaRPr>
          </a:p>
        </p:txBody>
      </p:sp>
    </p:spTree>
    <p:extLst>
      <p:ext uri="{BB962C8B-B14F-4D97-AF65-F5344CB8AC3E}">
        <p14:creationId xmlns:p14="http://schemas.microsoft.com/office/powerpoint/2010/main" val="222098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Conversations</a:t>
            </a:r>
          </a:p>
        </p:txBody>
      </p:sp>
      <p:sp>
        <p:nvSpPr>
          <p:cNvPr id="3" name="Content Placeholder 2"/>
          <p:cNvSpPr>
            <a:spLocks noGrp="1"/>
          </p:cNvSpPr>
          <p:nvPr>
            <p:ph idx="1"/>
          </p:nvPr>
        </p:nvSpPr>
        <p:spPr/>
        <p:txBody>
          <a:bodyPr>
            <a:normAutofit/>
          </a:bodyPr>
          <a:lstStyle/>
          <a:p>
            <a:pPr marL="0" indent="0">
              <a:buNone/>
            </a:pPr>
            <a:r>
              <a:rPr lang="en-US" dirty="0" smtClean="0"/>
              <a:t>Are there patterns in principals‘ difficult conversations (with parents, teachers, and both)?</a:t>
            </a:r>
          </a:p>
          <a:p>
            <a:r>
              <a:rPr lang="en-US" dirty="0" smtClean="0"/>
              <a:t>Principals have modest skill level</a:t>
            </a:r>
          </a:p>
          <a:p>
            <a:r>
              <a:rPr lang="en-US" dirty="0" smtClean="0"/>
              <a:t>More consistently closed conversations rather than open</a:t>
            </a:r>
          </a:p>
          <a:p>
            <a:r>
              <a:rPr lang="en-US" dirty="0" smtClean="0"/>
              <a:t>Jump to solutions prior to through consideration (less inquiry)</a:t>
            </a:r>
          </a:p>
        </p:txBody>
      </p:sp>
    </p:spTree>
    <p:extLst>
      <p:ext uri="{BB962C8B-B14F-4D97-AF65-F5344CB8AC3E}">
        <p14:creationId xmlns:p14="http://schemas.microsoft.com/office/powerpoint/2010/main" val="1847278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a:bodyPr>
          <a:lstStyle/>
          <a:p>
            <a:r>
              <a:rPr lang="en-US" dirty="0">
                <a:latin typeface="Arial"/>
                <a:cs typeface="Arial"/>
              </a:rPr>
              <a:t>Introductions</a:t>
            </a:r>
          </a:p>
          <a:p>
            <a:r>
              <a:rPr lang="en-US" dirty="0">
                <a:latin typeface="Arial"/>
                <a:cs typeface="Arial"/>
              </a:rPr>
              <a:t>Objectives and Agenda </a:t>
            </a:r>
            <a:r>
              <a:rPr lang="en-US" dirty="0" smtClean="0">
                <a:latin typeface="Arial"/>
                <a:cs typeface="Arial"/>
              </a:rPr>
              <a:t>Review</a:t>
            </a:r>
          </a:p>
          <a:p>
            <a:r>
              <a:rPr lang="en-US" dirty="0" smtClean="0">
                <a:latin typeface="Arial"/>
                <a:cs typeface="Arial"/>
              </a:rPr>
              <a:t>Research</a:t>
            </a:r>
          </a:p>
          <a:p>
            <a:r>
              <a:rPr lang="en-US" dirty="0" smtClean="0">
                <a:latin typeface="Arial"/>
                <a:cs typeface="Arial"/>
              </a:rPr>
              <a:t>SED Update: Principal Scores</a:t>
            </a:r>
          </a:p>
          <a:p>
            <a:r>
              <a:rPr lang="en-US" dirty="0" smtClean="0">
                <a:latin typeface="Arial"/>
                <a:cs typeface="Arial"/>
              </a:rPr>
              <a:t>Negotiations</a:t>
            </a:r>
          </a:p>
          <a:p>
            <a:r>
              <a:rPr lang="en-US" dirty="0" smtClean="0">
                <a:latin typeface="Arial"/>
                <a:cs typeface="Arial"/>
              </a:rPr>
              <a:t>Questions</a:t>
            </a:r>
          </a:p>
          <a:p>
            <a:r>
              <a:rPr lang="en-US" dirty="0" smtClean="0">
                <a:latin typeface="Arial"/>
                <a:cs typeface="Arial"/>
              </a:rPr>
              <a:t>Support Your Local Principal</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369305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Conversations</a:t>
            </a:r>
          </a:p>
        </p:txBody>
      </p:sp>
      <p:sp>
        <p:nvSpPr>
          <p:cNvPr id="3" name="Content Placeholder 2"/>
          <p:cNvSpPr>
            <a:spLocks noGrp="1"/>
          </p:cNvSpPr>
          <p:nvPr>
            <p:ph idx="1"/>
          </p:nvPr>
        </p:nvSpPr>
        <p:spPr/>
        <p:txBody>
          <a:bodyPr>
            <a:normAutofit/>
          </a:bodyPr>
          <a:lstStyle/>
          <a:p>
            <a:pPr marL="0" indent="0">
              <a:buNone/>
            </a:pPr>
            <a:r>
              <a:rPr lang="en-US" dirty="0" smtClean="0"/>
              <a:t>Conclusion: The overall modest to low skill levels demonstrated [in the study] highlight the need to provide leaders with sustained, high-quality opportunities to learn how to effectively deal with difficult conversations</a:t>
            </a:r>
          </a:p>
          <a:p>
            <a:pPr marL="0" indent="0">
              <a:buNone/>
            </a:pPr>
            <a:endParaRPr lang="en-US" dirty="0" smtClean="0"/>
          </a:p>
          <a:p>
            <a:pPr marL="0" indent="0">
              <a:buNone/>
            </a:pPr>
            <a:r>
              <a:rPr lang="en-US" dirty="0" smtClean="0"/>
              <a:t>Some of this comes from Lead Evaluator Training, but more is needed. </a:t>
            </a:r>
            <a:r>
              <a:rPr lang="en-US" b="1" u="sng" dirty="0" smtClean="0">
                <a:solidFill>
                  <a:srgbClr val="3C5388"/>
                </a:solidFill>
              </a:rPr>
              <a:t>From where?</a:t>
            </a:r>
            <a:endParaRPr lang="en-US" b="1" u="sng" dirty="0">
              <a:solidFill>
                <a:srgbClr val="3C5388"/>
              </a:solidFill>
            </a:endParaRPr>
          </a:p>
        </p:txBody>
      </p:sp>
    </p:spTree>
    <p:extLst>
      <p:ext uri="{BB962C8B-B14F-4D97-AF65-F5344CB8AC3E}">
        <p14:creationId xmlns:p14="http://schemas.microsoft.com/office/powerpoint/2010/main" val="4004201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a:t>
            </a:r>
            <a:endParaRPr lang="en-US" dirty="0"/>
          </a:p>
        </p:txBody>
      </p:sp>
      <p:sp>
        <p:nvSpPr>
          <p:cNvPr id="3" name="Content Placeholder 2"/>
          <p:cNvSpPr>
            <a:spLocks noGrp="1"/>
          </p:cNvSpPr>
          <p:nvPr>
            <p:ph idx="1"/>
          </p:nvPr>
        </p:nvSpPr>
        <p:spPr/>
        <p:txBody>
          <a:bodyPr/>
          <a:lstStyle/>
          <a:p>
            <a:r>
              <a:rPr lang="en-US" dirty="0" smtClean="0"/>
              <a:t>On the organizer, list the things you most value in a principal.</a:t>
            </a:r>
            <a:endParaRPr lang="en-US" dirty="0"/>
          </a:p>
        </p:txBody>
      </p:sp>
      <p:pic>
        <p:nvPicPr>
          <p:cNvPr id="4" name="Picture 3" descr="WhatMattersMostOrganizer - Microsoft Word"/>
          <p:cNvPicPr>
            <a:picLocks noChangeAspect="1"/>
          </p:cNvPicPr>
          <p:nvPr/>
        </p:nvPicPr>
        <p:blipFill rotWithShape="1">
          <a:blip r:embed="rId2">
            <a:extLst>
              <a:ext uri="{28A0092B-C50C-407E-A947-70E740481C1C}">
                <a14:useLocalDpi xmlns:a14="http://schemas.microsoft.com/office/drawing/2010/main" val="0"/>
              </a:ext>
            </a:extLst>
          </a:blip>
          <a:srcRect l="11948" t="19999" r="51039" b="4220"/>
          <a:stretch/>
        </p:blipFill>
        <p:spPr>
          <a:xfrm rot="446157">
            <a:off x="4892635" y="2660073"/>
            <a:ext cx="2836752" cy="3513592"/>
          </a:xfrm>
          <a:prstGeom prst="rect">
            <a:avLst/>
          </a:prstGeom>
          <a:ln>
            <a:solidFill>
              <a:srgbClr val="7030A0"/>
            </a:solidFill>
          </a:ln>
        </p:spPr>
      </p:pic>
      <p:sp>
        <p:nvSpPr>
          <p:cNvPr id="5" name="Oval 4"/>
          <p:cNvSpPr/>
          <p:nvPr/>
        </p:nvSpPr>
        <p:spPr>
          <a:xfrm rot="5400000">
            <a:off x="3404524" y="3637551"/>
            <a:ext cx="3849073" cy="11281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21153347">
            <a:off x="1485426" y="2005100"/>
            <a:ext cx="5898771" cy="3421788"/>
          </a:xfrm>
          <a:prstGeom prst="ellipse">
            <a:avLst/>
          </a:prstGeom>
          <a:solidFill>
            <a:schemeClr val="bg1">
              <a:lumMod val="95000"/>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21067042">
            <a:off x="1092531" y="2669000"/>
            <a:ext cx="6840187" cy="1938992"/>
          </a:xfrm>
          <a:prstGeom prst="rect">
            <a:avLst/>
          </a:prstGeom>
          <a:solidFill>
            <a:schemeClr val="bg1">
              <a:alpha val="0"/>
            </a:schemeClr>
          </a:solidFill>
          <a:ln>
            <a:noFill/>
          </a:ln>
        </p:spPr>
        <p:txBody>
          <a:bodyPr wrap="square" rtlCol="0">
            <a:spAutoFit/>
          </a:bodyPr>
          <a:lstStyle/>
          <a:p>
            <a:pPr algn="ctr"/>
            <a:r>
              <a:rPr lang="en-US" sz="6000" b="1" dirty="0" smtClean="0">
                <a:solidFill>
                  <a:srgbClr val="3C5388"/>
                </a:solidFill>
              </a:rPr>
              <a:t>Anything to add your MVP list?</a:t>
            </a:r>
            <a:endParaRPr lang="en-US" sz="6000" b="1" dirty="0">
              <a:solidFill>
                <a:srgbClr val="3C5388"/>
              </a:solidFill>
            </a:endParaRPr>
          </a:p>
        </p:txBody>
      </p:sp>
    </p:spTree>
    <p:extLst>
      <p:ext uri="{BB962C8B-B14F-4D97-AF65-F5344CB8AC3E}">
        <p14:creationId xmlns:p14="http://schemas.microsoft.com/office/powerpoint/2010/main" val="2489134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384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7300"/>
            <a:ext cx="7772400" cy="2517775"/>
          </a:xfrm>
        </p:spPr>
        <p:txBody>
          <a:bodyPr>
            <a:normAutofit/>
          </a:bodyPr>
          <a:lstStyle/>
          <a:p>
            <a:r>
              <a:rPr lang="en-US" b="1" dirty="0">
                <a:solidFill>
                  <a:schemeClr val="bg1"/>
                </a:solidFill>
              </a:rPr>
              <a:t>SED Information:</a:t>
            </a:r>
            <a:br>
              <a:rPr lang="en-US" b="1" dirty="0">
                <a:solidFill>
                  <a:schemeClr val="bg1"/>
                </a:solidFill>
              </a:rPr>
            </a:br>
            <a:r>
              <a:rPr lang="en-US" b="1" dirty="0">
                <a:solidFill>
                  <a:schemeClr val="bg1"/>
                </a:solidFill>
              </a:rPr>
              <a:t>Principal and Teacher Scores from the State</a:t>
            </a:r>
            <a:endParaRPr lang="en-US" dirty="0">
              <a:solidFill>
                <a:schemeClr val="bg1"/>
              </a:solidFill>
            </a:endParaRPr>
          </a:p>
        </p:txBody>
      </p:sp>
    </p:spTree>
    <p:extLst>
      <p:ext uri="{BB962C8B-B14F-4D97-AF65-F5344CB8AC3E}">
        <p14:creationId xmlns:p14="http://schemas.microsoft.com/office/powerpoint/2010/main" val="248255379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729080" y="570624"/>
            <a:ext cx="10607040" cy="5852160"/>
            <a:chOff x="105241927" y="107122320"/>
            <a:chExt cx="10197247" cy="5526969"/>
          </a:xfrm>
        </p:grpSpPr>
        <p:pic>
          <p:nvPicPr>
            <p:cNvPr id="4" name="Picture 30" descr="normdist_intro1"/>
            <p:cNvPicPr>
              <a:picLocks noChangeAspect="1" noChangeArrowheads="1"/>
            </p:cNvPicPr>
            <p:nvPr/>
          </p:nvPicPr>
          <p:blipFill>
            <a:blip r:embed="rId2">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5"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Effective Range (77.4%)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 42"/>
            <p:cNvGrpSpPr>
              <a:grpSpLocks/>
            </p:cNvGrpSpPr>
            <p:nvPr/>
          </p:nvGrpSpPr>
          <p:grpSpPr bwMode="auto">
            <a:xfrm flipH="1">
              <a:off x="107067209" y="109409048"/>
              <a:ext cx="1895248" cy="1828800"/>
              <a:chOff x="115902864" y="108824232"/>
              <a:chExt cx="1895248" cy="1116419"/>
            </a:xfrm>
          </p:grpSpPr>
          <p:sp>
            <p:nvSpPr>
              <p:cNvPr id="27"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cs typeface="Arial" pitchFamily="34" charset="0"/>
                  </a:rPr>
                  <a:t>Ineffective</a:t>
                </a:r>
                <a:br>
                  <a:rPr kumimoji="0" lang="en-US" altLang="en-US" sz="1200" b="1" i="0" u="none" strike="noStrike" cap="none" normalizeH="0" baseline="0" dirty="0" smtClean="0">
                    <a:ln>
                      <a:noFill/>
                    </a:ln>
                    <a:solidFill>
                      <a:srgbClr val="FFFFFF"/>
                    </a:solidFill>
                    <a:effectLst/>
                    <a:latin typeface="Arial" pitchFamily="34" charset="0"/>
                    <a:cs typeface="Arial" pitchFamily="34" charset="0"/>
                  </a:rPr>
                </a:br>
                <a:r>
                  <a:rPr kumimoji="0" lang="en-US" altLang="en-US" sz="1200" b="1" i="0" u="none" strike="noStrike" cap="none" normalizeH="0" baseline="0" dirty="0" smtClean="0">
                    <a:ln>
                      <a:noFill/>
                    </a:ln>
                    <a:solidFill>
                      <a:srgbClr val="FFFFFF"/>
                    </a:solidFill>
                    <a:effectLst/>
                    <a:latin typeface="Arial" pitchFamily="34" charset="0"/>
                    <a:cs typeface="Arial" pitchFamily="34" charset="0"/>
                  </a:rPr>
                  <a:t>Range (6.7%)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Group 45"/>
            <p:cNvGrpSpPr>
              <a:grpSpLocks/>
            </p:cNvGrpSpPr>
            <p:nvPr/>
          </p:nvGrpSpPr>
          <p:grpSpPr bwMode="auto">
            <a:xfrm>
              <a:off x="111689709" y="109409048"/>
              <a:ext cx="1895248" cy="1828800"/>
              <a:chOff x="116017164" y="109244221"/>
              <a:chExt cx="1895248" cy="1116419"/>
            </a:xfrm>
          </p:grpSpPr>
          <p:sp>
            <p:nvSpPr>
              <p:cNvPr id="25"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Highly Effective</a:t>
                </a:r>
                <a:br>
                  <a:rPr kumimoji="0" lang="en-US" altLang="en-US" sz="1200" b="1" i="0" u="none" strike="noStrike" cap="none" normalizeH="0" baseline="0" dirty="0" smtClean="0">
                    <a:ln>
                      <a:noFill/>
                    </a:ln>
                    <a:solidFill>
                      <a:srgbClr val="000000"/>
                    </a:solidFill>
                    <a:effectLst/>
                    <a:latin typeface="Arial" pitchFamily="34" charset="0"/>
                    <a:cs typeface="Arial" pitchFamily="34" charset="0"/>
                  </a:rPr>
                </a:b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Range (6.7%)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Developing</a:t>
              </a:r>
              <a:br>
                <a:rPr kumimoji="0" lang="en-US" altLang="en-US" sz="1200" b="1" i="0" u="none" strike="noStrike" cap="none" normalizeH="0" baseline="0" dirty="0" smtClean="0">
                  <a:ln>
                    <a:noFill/>
                  </a:ln>
                  <a:solidFill>
                    <a:srgbClr val="000000"/>
                  </a:solidFill>
                  <a:effectLst/>
                  <a:latin typeface="Arial" pitchFamily="34" charset="0"/>
                  <a:cs typeface="Arial" pitchFamily="34" charset="0"/>
                </a:rPr>
              </a:b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 Range (9.2%)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mean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94%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16%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042435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93" y="259436"/>
            <a:ext cx="7710417" cy="847471"/>
          </a:xfrm>
        </p:spPr>
        <p:txBody>
          <a:bodyPr>
            <a:normAutofit/>
          </a:bodyPr>
          <a:lstStyle/>
          <a:p>
            <a:pPr algn="ctr"/>
            <a:r>
              <a:rPr lang="en-US" dirty="0" smtClean="0">
                <a:solidFill>
                  <a:schemeClr val="tx1"/>
                </a:solidFill>
              </a:rPr>
              <a:t>SGPs to MGPs for Principals</a:t>
            </a:r>
            <a:endParaRPr lang="en-US" dirty="0">
              <a:solidFill>
                <a:schemeClr val="tx1"/>
              </a:solidFill>
            </a:endParaRPr>
          </a:p>
        </p:txBody>
      </p:sp>
      <p:graphicFrame>
        <p:nvGraphicFramePr>
          <p:cNvPr id="5" name="Group 30"/>
          <p:cNvGraphicFramePr>
            <a:graphicFrameLocks/>
          </p:cNvGraphicFramePr>
          <p:nvPr>
            <p:extLst>
              <p:ext uri="{D42A27DB-BD31-4B8C-83A1-F6EECF244321}">
                <p14:modId xmlns:p14="http://schemas.microsoft.com/office/powerpoint/2010/main" val="2554104929"/>
              </p:ext>
            </p:extLst>
          </p:nvPr>
        </p:nvGraphicFramePr>
        <p:xfrm>
          <a:off x="381000" y="1447800"/>
          <a:ext cx="3993702" cy="3295650"/>
        </p:xfrm>
        <a:graphic>
          <a:graphicData uri="http://schemas.openxmlformats.org/drawingml/2006/table">
            <a:tbl>
              <a:tblPr/>
              <a:tblGrid>
                <a:gridCol w="1246442"/>
                <a:gridCol w="1373630"/>
                <a:gridCol w="1373630"/>
              </a:tblGrid>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ＭＳ Ｐゴシック"/>
                          <a:cs typeface="Arial" pitchFamily="34" charset="0"/>
                        </a:rPr>
                        <a:t>Principal Jensen’s School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D7FA9"/>
                    </a:solid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SGP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BEDS-Assessment Day Enrollment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Q</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TextBox 5"/>
          <p:cNvSpPr txBox="1">
            <a:spLocks noChangeArrowheads="1"/>
          </p:cNvSpPr>
          <p:nvPr/>
        </p:nvSpPr>
        <p:spPr bwMode="auto">
          <a:xfrm>
            <a:off x="304800" y="5029200"/>
            <a:ext cx="3983038" cy="923925"/>
          </a:xfrm>
          <a:prstGeom prst="rect">
            <a:avLst/>
          </a:prstGeom>
          <a:noFill/>
          <a:ln w="9525">
            <a:noFill/>
            <a:miter lim="800000"/>
            <a:headEnd/>
            <a:tailEnd/>
          </a:ln>
        </p:spPr>
        <p:txBody>
          <a:bodyPr>
            <a:spAutoFit/>
          </a:bodyPr>
          <a:lstStyle/>
          <a:p>
            <a:r>
              <a:rPr lang="en-US" i="1" dirty="0"/>
              <a:t>Same minimum sample size requirements (16 student scores) for principals as for teachers.</a:t>
            </a:r>
          </a:p>
        </p:txBody>
      </p:sp>
      <p:sp>
        <p:nvSpPr>
          <p:cNvPr id="7" name="TextBox 14"/>
          <p:cNvSpPr txBox="1">
            <a:spLocks noChangeArrowheads="1"/>
          </p:cNvSpPr>
          <p:nvPr/>
        </p:nvSpPr>
        <p:spPr bwMode="auto">
          <a:xfrm>
            <a:off x="4537075" y="1295400"/>
            <a:ext cx="3943350" cy="5355312"/>
          </a:xfrm>
          <a:prstGeom prst="rect">
            <a:avLst/>
          </a:prstGeom>
          <a:noFill/>
          <a:ln w="9525">
            <a:noFill/>
            <a:miter lim="800000"/>
            <a:headEnd/>
            <a:tailEnd/>
          </a:ln>
        </p:spPr>
        <p:txBody>
          <a:bodyPr>
            <a:spAutoFit/>
          </a:bodyPr>
          <a:lstStyle/>
          <a:p>
            <a:r>
              <a:rPr lang="en-US" dirty="0">
                <a:solidFill>
                  <a:srgbClr val="002060"/>
                </a:solidFill>
                <a:cs typeface="Arial" charset="0"/>
              </a:rPr>
              <a:t>To measure principal performance, we find the mean growth percentile (MGP) for all her students who were enrolled on </a:t>
            </a:r>
            <a:r>
              <a:rPr lang="en-US" dirty="0" smtClean="0">
                <a:solidFill>
                  <a:srgbClr val="002060"/>
                </a:solidFill>
                <a:cs typeface="Arial" charset="0"/>
              </a:rPr>
              <a:t>BEDS day </a:t>
            </a:r>
            <a:r>
              <a:rPr lang="en-US" dirty="0">
                <a:solidFill>
                  <a:srgbClr val="002060"/>
                </a:solidFill>
                <a:cs typeface="Arial" charset="0"/>
              </a:rPr>
              <a:t>and assessment day.  To find a principal’s mean growth percentile, take the average of SGPs in the school:</a:t>
            </a:r>
          </a:p>
          <a:p>
            <a:endParaRPr lang="en-US" dirty="0">
              <a:solidFill>
                <a:srgbClr val="002060"/>
              </a:solidFill>
              <a:cs typeface="Arial" charset="0"/>
            </a:endParaRPr>
          </a:p>
          <a:p>
            <a:r>
              <a:rPr lang="en-US" dirty="0">
                <a:solidFill>
                  <a:srgbClr val="002060"/>
                </a:solidFill>
                <a:cs typeface="Arial" charset="0"/>
              </a:rPr>
              <a:t>Step 1:  </a:t>
            </a:r>
            <a:r>
              <a:rPr lang="en-US" dirty="0" smtClean="0">
                <a:solidFill>
                  <a:srgbClr val="002060"/>
                </a:solidFill>
                <a:cs typeface="Arial" charset="0"/>
              </a:rPr>
              <a:t>45+40+70+41 = 196</a:t>
            </a:r>
            <a:endParaRPr lang="en-US" dirty="0">
              <a:solidFill>
                <a:srgbClr val="002060"/>
              </a:solidFill>
              <a:cs typeface="Arial" charset="0"/>
            </a:endParaRPr>
          </a:p>
          <a:p>
            <a:endParaRPr lang="en-US" dirty="0">
              <a:solidFill>
                <a:srgbClr val="002060"/>
              </a:solidFill>
              <a:cs typeface="Arial" charset="0"/>
            </a:endParaRPr>
          </a:p>
          <a:p>
            <a:r>
              <a:rPr lang="en-US" dirty="0">
                <a:solidFill>
                  <a:srgbClr val="002060"/>
                </a:solidFill>
                <a:cs typeface="Arial" charset="0"/>
              </a:rPr>
              <a:t>Step 2.  </a:t>
            </a:r>
            <a:r>
              <a:rPr lang="en-US" dirty="0" smtClean="0">
                <a:solidFill>
                  <a:srgbClr val="002060"/>
                </a:solidFill>
                <a:cs typeface="Arial" charset="0"/>
              </a:rPr>
              <a:t>196/4 = 49</a:t>
            </a:r>
            <a:r>
              <a:rPr lang="en-US" dirty="0">
                <a:solidFill>
                  <a:srgbClr val="002060"/>
                </a:solidFill>
                <a:cs typeface="Arial" charset="0"/>
              </a:rPr>
              <a:t>.</a:t>
            </a:r>
          </a:p>
          <a:p>
            <a:endParaRPr lang="en-US" dirty="0">
              <a:solidFill>
                <a:srgbClr val="002060"/>
              </a:solidFill>
              <a:cs typeface="Arial" charset="0"/>
            </a:endParaRPr>
          </a:p>
          <a:p>
            <a:r>
              <a:rPr lang="en-US" dirty="0">
                <a:solidFill>
                  <a:srgbClr val="002060"/>
                </a:solidFill>
                <a:cs typeface="Arial" charset="0"/>
              </a:rPr>
              <a:t>Principal Jensen’s mean growth percentile (MGP) is 49, meaning on average her students performed as well or better than 49 percent of similar students. </a:t>
            </a:r>
          </a:p>
          <a:p>
            <a:endParaRPr lang="en-US" dirty="0">
              <a:latin typeface="Rockwell" pitchFamily="18" charset="0"/>
              <a:ea typeface="ＭＳ Ｐゴシック"/>
              <a:cs typeface="ＭＳ Ｐゴシック"/>
            </a:endParaRPr>
          </a:p>
        </p:txBody>
      </p:sp>
    </p:spTree>
    <p:extLst>
      <p:ext uri="{BB962C8B-B14F-4D97-AF65-F5344CB8AC3E}">
        <p14:creationId xmlns:p14="http://schemas.microsoft.com/office/powerpoint/2010/main" val="589471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18" y="247561"/>
            <a:ext cx="7710417" cy="847471"/>
          </a:xfrm>
        </p:spPr>
        <p:txBody>
          <a:bodyPr/>
          <a:lstStyle/>
          <a:p>
            <a:pPr algn="ctr"/>
            <a:r>
              <a:rPr lang="en-US" dirty="0" smtClean="0">
                <a:solidFill>
                  <a:schemeClr val="tx1"/>
                </a:solidFill>
              </a:rPr>
              <a:t>GREs for Principals</a:t>
            </a:r>
            <a:endParaRPr lang="en-US"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030288330"/>
              </p:ext>
            </p:extLst>
          </p:nvPr>
        </p:nvGraphicFramePr>
        <p:xfrm>
          <a:off x="330400" y="1600200"/>
          <a:ext cx="6509626" cy="3869771"/>
        </p:xfrm>
        <a:graphic>
          <a:graphicData uri="http://schemas.openxmlformats.org/drawingml/2006/table">
            <a:tbl>
              <a:tblPr firstRow="1" bandRow="1">
                <a:tableStyleId>{5C22544A-7EE6-4342-B048-85BDC9FD1C3A}</a:tableStyleId>
              </a:tblPr>
              <a:tblGrid>
                <a:gridCol w="1303717"/>
                <a:gridCol w="1934783"/>
                <a:gridCol w="1943100"/>
                <a:gridCol w="1328026"/>
              </a:tblGrid>
              <a:tr h="1112837">
                <a:tc>
                  <a:txBody>
                    <a:bodyPr/>
                    <a:lstStyle/>
                    <a:p>
                      <a:r>
                        <a:rPr lang="en-US" sz="1600" dirty="0" smtClean="0">
                          <a:latin typeface="Arial" pitchFamily="34" charset="0"/>
                          <a:cs typeface="Arial" pitchFamily="34" charset="0"/>
                        </a:rPr>
                        <a:t>Student</a:t>
                      </a:r>
                      <a:endParaRPr lang="en-US" sz="1600" dirty="0">
                        <a:latin typeface="Arial" pitchFamily="34" charset="0"/>
                        <a:cs typeface="Arial" pitchFamily="34" charset="0"/>
                      </a:endParaRPr>
                    </a:p>
                  </a:txBody>
                  <a:tcPr>
                    <a:solidFill>
                      <a:srgbClr val="3D7FA9"/>
                    </a:solidFill>
                  </a:tcPr>
                </a:tc>
                <a:tc>
                  <a:txBody>
                    <a:bodyPr/>
                    <a:lstStyle/>
                    <a:p>
                      <a:r>
                        <a:rPr lang="en-US" sz="1600" dirty="0" smtClean="0">
                          <a:latin typeface="Arial" pitchFamily="34" charset="0"/>
                          <a:cs typeface="Arial" pitchFamily="34" charset="0"/>
                        </a:rPr>
                        <a:t>Number of Regents Passed This </a:t>
                      </a:r>
                      <a:r>
                        <a:rPr lang="en-US" sz="1600" baseline="0" dirty="0" smtClean="0">
                          <a:latin typeface="Arial" pitchFamily="34" charset="0"/>
                          <a:cs typeface="Arial" pitchFamily="34" charset="0"/>
                        </a:rPr>
                        <a:t>Year For This Student</a:t>
                      </a:r>
                      <a:endParaRPr lang="en-US" sz="1600" dirty="0">
                        <a:latin typeface="Arial" pitchFamily="34" charset="0"/>
                        <a:cs typeface="Arial" pitchFamily="34" charset="0"/>
                      </a:endParaRPr>
                    </a:p>
                  </a:txBody>
                  <a:tcPr>
                    <a:solidFill>
                      <a:srgbClr val="3D7FA9"/>
                    </a:solidFill>
                  </a:tcPr>
                </a:tc>
                <a:tc>
                  <a:txBody>
                    <a:bodyPr/>
                    <a:lstStyle/>
                    <a:p>
                      <a:r>
                        <a:rPr lang="en-US" sz="1600" dirty="0" smtClean="0">
                          <a:latin typeface="Arial" pitchFamily="34" charset="0"/>
                          <a:cs typeface="Arial" pitchFamily="34" charset="0"/>
                        </a:rPr>
                        <a:t>Number of Regents Passed This Year by Similar Students</a:t>
                      </a:r>
                      <a:endParaRPr lang="en-US" sz="1600" dirty="0">
                        <a:latin typeface="Arial" pitchFamily="34" charset="0"/>
                        <a:cs typeface="Arial" pitchFamily="34" charset="0"/>
                      </a:endParaRPr>
                    </a:p>
                  </a:txBody>
                  <a:tcPr>
                    <a:solidFill>
                      <a:srgbClr val="3D7FA9"/>
                    </a:solidFill>
                  </a:tcPr>
                </a:tc>
                <a:tc>
                  <a:txBody>
                    <a:bodyPr/>
                    <a:lstStyle/>
                    <a:p>
                      <a:r>
                        <a:rPr lang="en-US" sz="1600" dirty="0" smtClean="0">
                          <a:latin typeface="Arial" pitchFamily="34" charset="0"/>
                          <a:cs typeface="Arial" pitchFamily="34" charset="0"/>
                        </a:rPr>
                        <a:t>Difference</a:t>
                      </a:r>
                      <a:endParaRPr lang="en-US" sz="1600" dirty="0">
                        <a:latin typeface="Arial" pitchFamily="34" charset="0"/>
                        <a:cs typeface="Arial" pitchFamily="34" charset="0"/>
                      </a:endParaRPr>
                    </a:p>
                  </a:txBody>
                  <a:tcPr>
                    <a:solidFill>
                      <a:srgbClr val="3D7FA9"/>
                    </a:solidFill>
                  </a:tcPr>
                </a:tc>
              </a:tr>
              <a:tr h="362969">
                <a:tc>
                  <a:txBody>
                    <a:bodyPr/>
                    <a:lstStyle/>
                    <a:p>
                      <a:r>
                        <a:rPr lang="en-US" sz="1600" dirty="0" smtClean="0">
                          <a:latin typeface="Arial" pitchFamily="34" charset="0"/>
                          <a:cs typeface="Arial" pitchFamily="34" charset="0"/>
                        </a:rPr>
                        <a:t>Jessica</a:t>
                      </a:r>
                    </a:p>
                  </a:txBody>
                  <a:tcPr>
                    <a:solidFill>
                      <a:srgbClr val="D0D8E8"/>
                    </a:solidFill>
                  </a:tcPr>
                </a:tc>
                <a:tc>
                  <a:txBody>
                    <a:bodyPr/>
                    <a:lstStyle/>
                    <a:p>
                      <a:r>
                        <a:rPr lang="en-US" sz="1600" dirty="0" smtClean="0">
                          <a:latin typeface="Arial" pitchFamily="34" charset="0"/>
                          <a:cs typeface="Arial" pitchFamily="34" charset="0"/>
                        </a:rPr>
                        <a:t>1</a:t>
                      </a:r>
                      <a:endParaRPr lang="en-US" sz="1600" dirty="0">
                        <a:latin typeface="Arial" pitchFamily="34" charset="0"/>
                        <a:cs typeface="Arial" pitchFamily="34" charset="0"/>
                      </a:endParaRPr>
                    </a:p>
                  </a:txBody>
                  <a:tcPr>
                    <a:solidFill>
                      <a:srgbClr val="D0D8E8"/>
                    </a:solidFill>
                  </a:tcPr>
                </a:tc>
                <a:tc>
                  <a:txBody>
                    <a:bodyPr/>
                    <a:lstStyle/>
                    <a:p>
                      <a:r>
                        <a:rPr lang="en-US" sz="1600" dirty="0" smtClean="0">
                          <a:latin typeface="Arial" pitchFamily="34" charset="0"/>
                          <a:cs typeface="Arial" pitchFamily="34" charset="0"/>
                        </a:rPr>
                        <a:t>1</a:t>
                      </a:r>
                      <a:endParaRPr lang="en-US" sz="1600" dirty="0">
                        <a:latin typeface="Arial" pitchFamily="34" charset="0"/>
                        <a:cs typeface="Arial" pitchFamily="34" charset="0"/>
                      </a:endParaRPr>
                    </a:p>
                  </a:txBody>
                  <a:tcPr>
                    <a:solidFill>
                      <a:srgbClr val="D0D8E8"/>
                    </a:solidFill>
                  </a:tcPr>
                </a:tc>
                <a:tc>
                  <a:txBody>
                    <a:bodyPr/>
                    <a:lstStyle/>
                    <a:p>
                      <a:r>
                        <a:rPr lang="en-US" sz="1600" dirty="0" smtClean="0">
                          <a:latin typeface="Arial" pitchFamily="34" charset="0"/>
                          <a:cs typeface="Arial" pitchFamily="34" charset="0"/>
                        </a:rPr>
                        <a:t>0</a:t>
                      </a:r>
                      <a:endParaRPr lang="en-US" sz="1600" dirty="0">
                        <a:latin typeface="Arial" pitchFamily="34" charset="0"/>
                        <a:cs typeface="Arial" pitchFamily="34" charset="0"/>
                      </a:endParaRPr>
                    </a:p>
                  </a:txBody>
                  <a:tcPr>
                    <a:solidFill>
                      <a:srgbClr val="D0D8E8"/>
                    </a:solidFill>
                  </a:tcPr>
                </a:tc>
              </a:tr>
              <a:tr h="362969">
                <a:tc>
                  <a:txBody>
                    <a:bodyPr/>
                    <a:lstStyle/>
                    <a:p>
                      <a:r>
                        <a:rPr lang="en-US" sz="1600" dirty="0" smtClean="0">
                          <a:latin typeface="Arial" pitchFamily="34" charset="0"/>
                          <a:cs typeface="Arial" pitchFamily="34" charset="0"/>
                        </a:rPr>
                        <a:t>Tyler</a:t>
                      </a:r>
                    </a:p>
                  </a:txBody>
                  <a:tcPr>
                    <a:solidFill>
                      <a:srgbClr val="E9EDF4"/>
                    </a:solidFill>
                  </a:tcPr>
                </a:tc>
                <a:tc>
                  <a:txBody>
                    <a:bodyPr/>
                    <a:lstStyle/>
                    <a:p>
                      <a:r>
                        <a:rPr lang="en-US" sz="1600" dirty="0" smtClean="0">
                          <a:latin typeface="Arial" pitchFamily="34" charset="0"/>
                          <a:cs typeface="Arial" pitchFamily="34" charset="0"/>
                        </a:rPr>
                        <a:t>2</a:t>
                      </a:r>
                      <a:endParaRPr lang="en-US" sz="1600" dirty="0">
                        <a:latin typeface="Arial" pitchFamily="34" charset="0"/>
                        <a:cs typeface="Arial" pitchFamily="34" charset="0"/>
                      </a:endParaRP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0</a:t>
                      </a:r>
                    </a:p>
                  </a:txBody>
                  <a:tcPr>
                    <a:solidFill>
                      <a:srgbClr val="E9EDF4"/>
                    </a:solidFill>
                  </a:tcPr>
                </a:tc>
              </a:tr>
              <a:tr h="362969">
                <a:tc>
                  <a:txBody>
                    <a:bodyPr/>
                    <a:lstStyle/>
                    <a:p>
                      <a:r>
                        <a:rPr lang="en-US" sz="1600" dirty="0" smtClean="0">
                          <a:latin typeface="Arial" pitchFamily="34" charset="0"/>
                          <a:cs typeface="Arial" pitchFamily="34" charset="0"/>
                        </a:rPr>
                        <a:t>Ashley</a:t>
                      </a:r>
                    </a:p>
                  </a:txBody>
                  <a:tcPr>
                    <a:solidFill>
                      <a:srgbClr val="D0D8E8"/>
                    </a:solidFill>
                  </a:tcPr>
                </a:tc>
                <a:tc>
                  <a:txBody>
                    <a:bodyPr/>
                    <a:lstStyle/>
                    <a:p>
                      <a:r>
                        <a:rPr lang="en-US" sz="1600" dirty="0" smtClean="0">
                          <a:latin typeface="Arial" pitchFamily="34" charset="0"/>
                          <a:cs typeface="Arial" pitchFamily="34" charset="0"/>
                        </a:rPr>
                        <a:t>1</a:t>
                      </a:r>
                      <a:endParaRPr lang="en-US" sz="1600" dirty="0">
                        <a:latin typeface="Arial" pitchFamily="34" charset="0"/>
                        <a:cs typeface="Arial" pitchFamily="34" charset="0"/>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D0D8E8"/>
                    </a:solidFill>
                  </a:tcPr>
                </a:tc>
              </a:tr>
              <a:tr h="362969">
                <a:tc>
                  <a:txBody>
                    <a:bodyPr/>
                    <a:lstStyle/>
                    <a:p>
                      <a:r>
                        <a:rPr lang="en-US" sz="1600" dirty="0" smtClean="0">
                          <a:latin typeface="Arial" pitchFamily="34" charset="0"/>
                          <a:cs typeface="Arial" pitchFamily="34" charset="0"/>
                        </a:rPr>
                        <a:t>Emily</a:t>
                      </a:r>
                    </a:p>
                  </a:txBody>
                  <a:tcPr>
                    <a:solidFill>
                      <a:srgbClr val="E9EDF4"/>
                    </a:solidFill>
                  </a:tcPr>
                </a:tc>
                <a:tc>
                  <a:txBody>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E9EDF4"/>
                    </a:solidFill>
                  </a:tcPr>
                </a:tc>
              </a:tr>
              <a:tr h="362969">
                <a:tc>
                  <a:txBody>
                    <a:bodyPr/>
                    <a:lstStyle/>
                    <a:p>
                      <a:r>
                        <a:rPr lang="en-US" sz="1600" dirty="0" smtClean="0">
                          <a:latin typeface="Arial" pitchFamily="34" charset="0"/>
                          <a:cs typeface="Arial" pitchFamily="34" charset="0"/>
                        </a:rPr>
                        <a:t>Jacob</a:t>
                      </a:r>
                    </a:p>
                  </a:txBody>
                  <a:tcPr>
                    <a:solidFill>
                      <a:srgbClr val="D0D8E8"/>
                    </a:solidFill>
                  </a:tcPr>
                </a:tc>
                <a:tc>
                  <a:txBody>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D0D8E8"/>
                    </a:solidFill>
                  </a:tcPr>
                </a:tc>
              </a:tr>
              <a:tr h="362969">
                <a:tc gridSpan="3">
                  <a:txBody>
                    <a:bodyPr/>
                    <a:lstStyle/>
                    <a:p>
                      <a:r>
                        <a:rPr lang="en-US" sz="1600" dirty="0" smtClean="0">
                          <a:latin typeface="Arial" pitchFamily="34" charset="0"/>
                          <a:cs typeface="Arial" pitchFamily="34" charset="0"/>
                        </a:rPr>
                        <a:t>Total Difference (Sum of Differences)</a:t>
                      </a:r>
                    </a:p>
                  </a:txBody>
                  <a:tcPr>
                    <a:solidFill>
                      <a:srgbClr val="E9EDF4"/>
                    </a:solidFill>
                  </a:tcPr>
                </a:tc>
                <a:tc hMerge="1">
                  <a:txBody>
                    <a:bodyPr/>
                    <a:lstStyle/>
                    <a:p>
                      <a:endParaRPr lang="en-US" sz="14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E9EDF4"/>
                    </a:solidFill>
                  </a:tcPr>
                </a:tc>
              </a:tr>
              <a:tr h="548849">
                <a:tc gridSpan="3">
                  <a:txBody>
                    <a:bodyPr/>
                    <a:lstStyle/>
                    <a:p>
                      <a:r>
                        <a:rPr lang="en-US" sz="1600" dirty="0" smtClean="0">
                          <a:latin typeface="Arial" pitchFamily="34" charset="0"/>
                          <a:cs typeface="Arial" pitchFamily="34" charset="0"/>
                        </a:rPr>
                        <a:t>Average</a:t>
                      </a:r>
                      <a:r>
                        <a:rPr lang="en-US" sz="1600" baseline="0" dirty="0" smtClean="0">
                          <a:latin typeface="Arial" pitchFamily="34" charset="0"/>
                          <a:cs typeface="Arial" pitchFamily="34" charset="0"/>
                        </a:rPr>
                        <a:t> Difference </a:t>
                      </a:r>
                      <a:br>
                        <a:rPr lang="en-US" sz="1600" baseline="0" dirty="0" smtClean="0">
                          <a:latin typeface="Arial" pitchFamily="34" charset="0"/>
                          <a:cs typeface="Arial" pitchFamily="34" charset="0"/>
                        </a:rPr>
                      </a:br>
                      <a:r>
                        <a:rPr lang="en-US" sz="1600" baseline="0" dirty="0" smtClean="0">
                          <a:latin typeface="Arial" pitchFamily="34" charset="0"/>
                          <a:cs typeface="Arial" pitchFamily="34" charset="0"/>
                        </a:rPr>
                        <a:t>(Total Difference/Number of Students)</a:t>
                      </a:r>
                      <a:endParaRPr lang="en-US" sz="1600" dirty="0" smtClean="0">
                        <a:latin typeface="Arial" pitchFamily="34" charset="0"/>
                        <a:cs typeface="Arial" pitchFamily="34" charset="0"/>
                      </a:endParaRPr>
                    </a:p>
                  </a:txBody>
                  <a:tcPr>
                    <a:solidFill>
                      <a:srgbClr val="D0D8E8"/>
                    </a:solid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1/5 = .2</a:t>
                      </a:r>
                    </a:p>
                  </a:txBody>
                  <a:tcPr>
                    <a:solidFill>
                      <a:srgbClr val="D0D8E8"/>
                    </a:solidFill>
                  </a:tcPr>
                </a:tc>
              </a:tr>
            </a:tbl>
          </a:graphicData>
        </a:graphic>
      </p:graphicFrame>
      <p:sp>
        <p:nvSpPr>
          <p:cNvPr id="6" name="Rectangular Callout 5"/>
          <p:cNvSpPr/>
          <p:nvPr/>
        </p:nvSpPr>
        <p:spPr>
          <a:xfrm>
            <a:off x="6810575" y="1327150"/>
            <a:ext cx="2025650" cy="3092450"/>
          </a:xfrm>
          <a:prstGeom prst="wedgeRectCallout">
            <a:avLst>
              <a:gd name="adj1" fmla="val -55940"/>
              <a:gd name="adj2" fmla="val 72113"/>
            </a:avLst>
          </a:prstGeom>
          <a:solidFill>
            <a:schemeClr val="bg1">
              <a:alpha val="0"/>
            </a:schemeClr>
          </a:solidFill>
          <a:ln>
            <a:solidFill>
              <a:srgbClr val="3D7F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cs typeface="Arial" pitchFamily="34" charset="0"/>
              </a:rPr>
              <a:t>Principal’s score on this metric is 0.2.  On average, students at this school are passing 0.2 Regents Exams more than similar students statewide. A zero represents average or effective results.</a:t>
            </a:r>
          </a:p>
        </p:txBody>
      </p:sp>
      <p:sp>
        <p:nvSpPr>
          <p:cNvPr id="7" name="TextBox 4"/>
          <p:cNvSpPr txBox="1">
            <a:spLocks noChangeArrowheads="1"/>
          </p:cNvSpPr>
          <p:nvPr/>
        </p:nvSpPr>
        <p:spPr bwMode="auto">
          <a:xfrm>
            <a:off x="2144913" y="1143000"/>
            <a:ext cx="3249612" cy="369888"/>
          </a:xfrm>
          <a:prstGeom prst="rect">
            <a:avLst/>
          </a:prstGeom>
          <a:noFill/>
          <a:ln w="9525">
            <a:noFill/>
            <a:miter lim="800000"/>
            <a:headEnd/>
            <a:tailEnd/>
          </a:ln>
        </p:spPr>
        <p:txBody>
          <a:bodyPr wrap="none">
            <a:spAutoFit/>
          </a:bodyPr>
          <a:lstStyle/>
          <a:p>
            <a:r>
              <a:rPr lang="en-US" dirty="0">
                <a:cs typeface="Arial" charset="0"/>
              </a:rPr>
              <a:t>Simplified Illustrative Example</a:t>
            </a:r>
          </a:p>
        </p:txBody>
      </p:sp>
      <p:sp>
        <p:nvSpPr>
          <p:cNvPr id="8" name="TextBox 8"/>
          <p:cNvSpPr txBox="1">
            <a:spLocks noChangeArrowheads="1"/>
          </p:cNvSpPr>
          <p:nvPr/>
        </p:nvSpPr>
        <p:spPr bwMode="auto">
          <a:xfrm>
            <a:off x="330400" y="5588000"/>
            <a:ext cx="8156575" cy="584200"/>
          </a:xfrm>
          <a:prstGeom prst="rect">
            <a:avLst/>
          </a:prstGeom>
          <a:noFill/>
          <a:ln w="9525">
            <a:noFill/>
            <a:miter lim="800000"/>
            <a:headEnd/>
            <a:tailEnd/>
          </a:ln>
        </p:spPr>
        <p:txBody>
          <a:bodyPr>
            <a:spAutoFit/>
          </a:bodyPr>
          <a:lstStyle/>
          <a:p>
            <a:r>
              <a:rPr lang="en-US" sz="1600" b="1" dirty="0">
                <a:cs typeface="Arial" charset="0"/>
              </a:rPr>
              <a:t>NOTE: </a:t>
            </a:r>
            <a:r>
              <a:rPr lang="en-US" sz="1600" dirty="0">
                <a:cs typeface="Arial" charset="0"/>
              </a:rPr>
              <a:t>0 means student or school achieved the average (or “effective”) result compared to similar students statewide.</a:t>
            </a:r>
          </a:p>
        </p:txBody>
      </p:sp>
    </p:spTree>
    <p:extLst>
      <p:ext uri="{BB962C8B-B14F-4D97-AF65-F5344CB8AC3E}">
        <p14:creationId xmlns:p14="http://schemas.microsoft.com/office/powerpoint/2010/main" val="2792617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pSp>
        <p:nvGrpSpPr>
          <p:cNvPr id="25" name="Group 29"/>
          <p:cNvGrpSpPr>
            <a:grpSpLocks/>
          </p:cNvGrpSpPr>
          <p:nvPr/>
        </p:nvGrpSpPr>
        <p:grpSpPr bwMode="auto">
          <a:xfrm>
            <a:off x="-451262" y="1371599"/>
            <a:ext cx="9967529" cy="5401987"/>
            <a:chOff x="105241927" y="107122320"/>
            <a:chExt cx="10197247" cy="5526969"/>
          </a:xfrm>
        </p:grpSpPr>
        <p:pic>
          <p:nvPicPr>
            <p:cNvPr id="1054" name="Picture 30" descr="normdist_intro1"/>
            <p:cNvPicPr>
              <a:picLocks noChangeAspect="1" noChangeArrowheads="1"/>
            </p:cNvPicPr>
            <p:nvPr/>
          </p:nvPicPr>
          <p:blipFill>
            <a:blip r:embed="rId3">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55"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6"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7"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8"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6"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0</a:t>
              </a:r>
              <a:endParaRPr lang="en-US" altLang="en-US" dirty="0" smtClean="0">
                <a:solidFill>
                  <a:prstClr val="black"/>
                </a:solidFill>
                <a:latin typeface="Arial" pitchFamily="34" charset="0"/>
                <a:cs typeface="Arial" pitchFamily="34" charset="0"/>
              </a:endParaRPr>
            </a:p>
          </p:txBody>
        </p:sp>
        <p:sp>
          <p:nvSpPr>
            <p:cNvPr id="27"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28"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+2</a:t>
              </a:r>
              <a:endParaRPr lang="en-US" altLang="en-US" dirty="0" smtClean="0">
                <a:solidFill>
                  <a:prstClr val="black"/>
                </a:solidFill>
                <a:latin typeface="Arial" pitchFamily="34" charset="0"/>
                <a:cs typeface="Arial" pitchFamily="34" charset="0"/>
              </a:endParaRPr>
            </a:p>
          </p:txBody>
        </p:sp>
        <p:sp>
          <p:nvSpPr>
            <p:cNvPr id="29"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a:t>
              </a:r>
              <a:endParaRPr lang="en-US" altLang="en-US" dirty="0" smtClean="0">
                <a:solidFill>
                  <a:prstClr val="black"/>
                </a:solidFill>
                <a:latin typeface="Arial" pitchFamily="34" charset="0"/>
                <a:cs typeface="Arial" pitchFamily="34" charset="0"/>
              </a:endParaRPr>
            </a:p>
          </p:txBody>
        </p:sp>
        <p:sp>
          <p:nvSpPr>
            <p:cNvPr id="30"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31"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24"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Effective Range (77.4%)</a:t>
              </a:r>
              <a:endParaRPr lang="en-US" altLang="en-US" dirty="0" smtClean="0">
                <a:solidFill>
                  <a:prstClr val="black"/>
                </a:solidFill>
                <a:latin typeface="Arial" pitchFamily="34" charset="0"/>
                <a:cs typeface="Arial" pitchFamily="34" charset="0"/>
              </a:endParaRPr>
            </a:p>
          </p:txBody>
        </p:sp>
        <p:grpSp>
          <p:nvGrpSpPr>
            <p:cNvPr id="1025" name="Group 42"/>
            <p:cNvGrpSpPr>
              <a:grpSpLocks/>
            </p:cNvGrpSpPr>
            <p:nvPr/>
          </p:nvGrpSpPr>
          <p:grpSpPr bwMode="auto">
            <a:xfrm flipH="1">
              <a:off x="107067209" y="109409048"/>
              <a:ext cx="1895248" cy="1828800"/>
              <a:chOff x="115902864" y="108824232"/>
              <a:chExt cx="1895248" cy="1116419"/>
            </a:xfrm>
          </p:grpSpPr>
          <p:sp>
            <p:nvSpPr>
              <p:cNvPr id="1042"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43"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FFFFFF"/>
                    </a:solidFill>
                    <a:latin typeface="Arial" pitchFamily="34" charset="0"/>
                    <a:cs typeface="Arial" pitchFamily="34" charset="0"/>
                  </a:rPr>
                  <a:t>Ineffective</a:t>
                </a:r>
                <a:br>
                  <a:rPr lang="en-US" altLang="en-US" sz="1200" b="1" dirty="0" smtClean="0">
                    <a:solidFill>
                      <a:srgbClr val="FFFFFF"/>
                    </a:solidFill>
                    <a:latin typeface="Arial" pitchFamily="34" charset="0"/>
                    <a:cs typeface="Arial" pitchFamily="34" charset="0"/>
                  </a:rPr>
                </a:br>
                <a:r>
                  <a:rPr lang="en-US" altLang="en-US" sz="1200" b="1" dirty="0" smtClean="0">
                    <a:solidFill>
                      <a:srgbClr val="FFFFFF"/>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grpSp>
          <p:nvGrpSpPr>
            <p:cNvPr id="1027" name="Group 45"/>
            <p:cNvGrpSpPr>
              <a:grpSpLocks/>
            </p:cNvGrpSpPr>
            <p:nvPr/>
          </p:nvGrpSpPr>
          <p:grpSpPr bwMode="auto">
            <a:xfrm>
              <a:off x="111689709" y="109409048"/>
              <a:ext cx="1895248" cy="1828800"/>
              <a:chOff x="116017164" y="109244221"/>
              <a:chExt cx="1895248" cy="1116419"/>
            </a:xfrm>
          </p:grpSpPr>
          <p:sp>
            <p:nvSpPr>
              <p:cNvPr id="1040"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41"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Highly Effective</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sp>
          <p:nvSpPr>
            <p:cNvPr id="1033"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34"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Developing</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 Range (9.2%)</a:t>
              </a:r>
              <a:endParaRPr lang="en-US" altLang="en-US" dirty="0" smtClean="0">
                <a:solidFill>
                  <a:prstClr val="black"/>
                </a:solidFill>
                <a:latin typeface="Arial" pitchFamily="34" charset="0"/>
                <a:cs typeface="Arial" pitchFamily="34" charset="0"/>
              </a:endParaRPr>
            </a:p>
          </p:txBody>
        </p:sp>
        <p:sp>
          <p:nvSpPr>
            <p:cNvPr id="1035"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mean</a:t>
              </a:r>
              <a:endParaRPr lang="en-US" altLang="en-US" dirty="0" smtClean="0">
                <a:solidFill>
                  <a:prstClr val="black"/>
                </a:solidFill>
                <a:latin typeface="Arial" pitchFamily="34" charset="0"/>
                <a:cs typeface="Arial" pitchFamily="34" charset="0"/>
              </a:endParaRPr>
            </a:p>
          </p:txBody>
        </p:sp>
        <p:sp>
          <p:nvSpPr>
            <p:cNvPr id="1036"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6%</a:t>
              </a:r>
              <a:endParaRPr lang="en-US" altLang="en-US" dirty="0" smtClean="0">
                <a:solidFill>
                  <a:prstClr val="black"/>
                </a:solidFill>
                <a:latin typeface="Arial" pitchFamily="34" charset="0"/>
                <a:cs typeface="Arial" pitchFamily="34" charset="0"/>
              </a:endParaRPr>
            </a:p>
          </p:txBody>
        </p:sp>
        <p:sp>
          <p:nvSpPr>
            <p:cNvPr id="1037"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94%</a:t>
              </a:r>
              <a:endParaRPr lang="en-US" altLang="en-US" dirty="0" smtClean="0">
                <a:solidFill>
                  <a:prstClr val="black"/>
                </a:solidFill>
                <a:latin typeface="Arial" pitchFamily="34" charset="0"/>
                <a:cs typeface="Arial" pitchFamily="34" charset="0"/>
              </a:endParaRPr>
            </a:p>
          </p:txBody>
        </p:sp>
        <p:sp>
          <p:nvSpPr>
            <p:cNvPr id="1038"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50%</a:t>
              </a:r>
              <a:endParaRPr lang="en-US" altLang="en-US" dirty="0" smtClean="0">
                <a:solidFill>
                  <a:prstClr val="black"/>
                </a:solidFill>
                <a:latin typeface="Arial" pitchFamily="34" charset="0"/>
                <a:cs typeface="Arial" pitchFamily="34" charset="0"/>
              </a:endParaRPr>
            </a:p>
          </p:txBody>
        </p:sp>
        <p:sp>
          <p:nvSpPr>
            <p:cNvPr id="1039"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16%</a:t>
              </a:r>
              <a:endParaRPr lang="en-US" altLang="en-US" dirty="0" smtClean="0">
                <a:solidFill>
                  <a:prstClr val="black"/>
                </a:solidFill>
                <a:latin typeface="Arial" pitchFamily="34" charset="0"/>
                <a:cs typeface="Arial" pitchFamily="34" charset="0"/>
              </a:endParaRPr>
            </a:p>
          </p:txBody>
        </p:sp>
      </p:grpSp>
      <p:sp>
        <p:nvSpPr>
          <p:cNvPr id="32" name="Title 1"/>
          <p:cNvSpPr txBox="1">
            <a:spLocks/>
          </p:cNvSpPr>
          <p:nvPr/>
        </p:nvSpPr>
        <p:spPr bwMode="auto">
          <a:xfrm>
            <a:off x="0" y="31554"/>
            <a:ext cx="9144000" cy="13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kern="0" dirty="0" smtClean="0">
                <a:latin typeface="Rockwell" panose="02060603020205020403" pitchFamily="18" charset="0"/>
              </a:rPr>
              <a:t>Distribution of HEDI Labels</a:t>
            </a:r>
          </a:p>
          <a:p>
            <a:pPr algn="ctr" defTabSz="914400"/>
            <a:r>
              <a:rPr lang="en-US" kern="0" dirty="0" smtClean="0">
                <a:latin typeface="Rockwell" panose="02060603020205020403" pitchFamily="18" charset="0"/>
              </a:rPr>
              <a:t>State-Provided Teacher and Principal Scores</a:t>
            </a:r>
            <a:endParaRPr lang="en-US" kern="0" dirty="0">
              <a:latin typeface="Rockwell" panose="02060603020205020403" pitchFamily="18" charset="0"/>
            </a:endParaRPr>
          </a:p>
        </p:txBody>
      </p:sp>
    </p:spTree>
    <p:extLst>
      <p:ext uri="{BB962C8B-B14F-4D97-AF65-F5344CB8AC3E}">
        <p14:creationId xmlns:p14="http://schemas.microsoft.com/office/powerpoint/2010/main" val="211154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1154"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273132" y="373152"/>
            <a:ext cx="8562110" cy="88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sz="4000" kern="0" dirty="0" smtClean="0">
                <a:solidFill>
                  <a:schemeClr val="tx1"/>
                </a:solidFill>
                <a:latin typeface="Arial" panose="020B0604020202020204" pitchFamily="34" charset="0"/>
                <a:cs typeface="Arial" panose="020B0604020202020204" pitchFamily="34" charset="0"/>
              </a:rPr>
              <a:t>Assigning Points to HEDI Labels</a:t>
            </a:r>
          </a:p>
        </p:txBody>
      </p:sp>
    </p:spTree>
    <p:extLst>
      <p:ext uri="{BB962C8B-B14F-4D97-AF65-F5344CB8AC3E}">
        <p14:creationId xmlns:p14="http://schemas.microsoft.com/office/powerpoint/2010/main" val="3741352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590800" y="-1089179"/>
            <a:ext cx="14697497" cy="7965434"/>
            <a:chOff x="105241927" y="107122320"/>
            <a:chExt cx="10197247" cy="5526969"/>
          </a:xfrm>
        </p:grpSpPr>
        <p:pic>
          <p:nvPicPr>
            <p:cNvPr id="3" name="Picture 30" descr="normdist_intro1"/>
            <p:cNvPicPr>
              <a:picLocks noChangeAspect="1" noChangeArrowheads="1"/>
            </p:cNvPicPr>
            <p:nvPr/>
          </p:nvPicPr>
          <p:blipFill>
            <a:blip r:embed="rId3">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4"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5"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0</a:t>
              </a:r>
              <a:endParaRPr lang="en-US" altLang="en-US" dirty="0" smtClean="0">
                <a:solidFill>
                  <a:prstClr val="black"/>
                </a:solidFill>
                <a:latin typeface="Arial" pitchFamily="34" charset="0"/>
                <a:cs typeface="Arial" pitchFamily="34" charset="0"/>
              </a:endParaRPr>
            </a:p>
          </p:txBody>
        </p:sp>
        <p:sp>
          <p:nvSpPr>
            <p:cNvPr id="9"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0"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+2</a:t>
              </a:r>
              <a:endParaRPr lang="en-US" altLang="en-US" dirty="0" smtClean="0">
                <a:solidFill>
                  <a:prstClr val="black"/>
                </a:solidFill>
                <a:latin typeface="Arial" pitchFamily="34" charset="0"/>
                <a:cs typeface="Arial" pitchFamily="34" charset="0"/>
              </a:endParaRPr>
            </a:p>
          </p:txBody>
        </p:sp>
        <p:sp>
          <p:nvSpPr>
            <p:cNvPr id="11"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a:t>
              </a:r>
              <a:endParaRPr lang="en-US" altLang="en-US" dirty="0" smtClean="0">
                <a:solidFill>
                  <a:prstClr val="black"/>
                </a:solidFill>
                <a:latin typeface="Arial" pitchFamily="34" charset="0"/>
                <a:cs typeface="Arial" pitchFamily="34" charset="0"/>
              </a:endParaRPr>
            </a:p>
          </p:txBody>
        </p:sp>
        <p:sp>
          <p:nvSpPr>
            <p:cNvPr id="12"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3"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4"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Effective Range (77.4%)</a:t>
              </a:r>
              <a:endParaRPr lang="en-US" altLang="en-US" dirty="0" smtClean="0">
                <a:solidFill>
                  <a:prstClr val="black"/>
                </a:solidFill>
                <a:latin typeface="Arial" pitchFamily="34" charset="0"/>
                <a:cs typeface="Arial" pitchFamily="34" charset="0"/>
              </a:endParaRPr>
            </a:p>
          </p:txBody>
        </p:sp>
        <p:grpSp>
          <p:nvGrpSpPr>
            <p:cNvPr id="15" name="Group 42"/>
            <p:cNvGrpSpPr>
              <a:grpSpLocks/>
            </p:cNvGrpSpPr>
            <p:nvPr/>
          </p:nvGrpSpPr>
          <p:grpSpPr bwMode="auto">
            <a:xfrm flipH="1">
              <a:off x="107067209" y="109409048"/>
              <a:ext cx="1895248" cy="1828800"/>
              <a:chOff x="115902864" y="108824232"/>
              <a:chExt cx="1895248" cy="1116419"/>
            </a:xfrm>
          </p:grpSpPr>
          <p:sp>
            <p:nvSpPr>
              <p:cNvPr id="26"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7"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FFFFFF"/>
                    </a:solidFill>
                    <a:latin typeface="Arial" pitchFamily="34" charset="0"/>
                    <a:cs typeface="Arial" pitchFamily="34" charset="0"/>
                  </a:rPr>
                  <a:t>Ineffective</a:t>
                </a:r>
                <a:br>
                  <a:rPr lang="en-US" altLang="en-US" sz="1200" b="1" dirty="0" smtClean="0">
                    <a:solidFill>
                      <a:srgbClr val="FFFFFF"/>
                    </a:solidFill>
                    <a:latin typeface="Arial" pitchFamily="34" charset="0"/>
                    <a:cs typeface="Arial" pitchFamily="34" charset="0"/>
                  </a:rPr>
                </a:br>
                <a:r>
                  <a:rPr lang="en-US" altLang="en-US" sz="1200" b="1" dirty="0" smtClean="0">
                    <a:solidFill>
                      <a:srgbClr val="FFFFFF"/>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grpSp>
          <p:nvGrpSpPr>
            <p:cNvPr id="16" name="Group 45"/>
            <p:cNvGrpSpPr>
              <a:grpSpLocks/>
            </p:cNvGrpSpPr>
            <p:nvPr/>
          </p:nvGrpSpPr>
          <p:grpSpPr bwMode="auto">
            <a:xfrm>
              <a:off x="111689709" y="109409048"/>
              <a:ext cx="1895248" cy="1828800"/>
              <a:chOff x="116017164" y="109244221"/>
              <a:chExt cx="1895248" cy="1116419"/>
            </a:xfrm>
          </p:grpSpPr>
          <p:sp>
            <p:nvSpPr>
              <p:cNvPr id="24"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5"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Highly Effective</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sp>
          <p:nvSpPr>
            <p:cNvPr id="17"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8"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Developing</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 Range (9.2%)</a:t>
              </a:r>
              <a:endParaRPr lang="en-US" altLang="en-US" dirty="0" smtClean="0">
                <a:solidFill>
                  <a:prstClr val="black"/>
                </a:solidFill>
                <a:latin typeface="Arial" pitchFamily="34" charset="0"/>
                <a:cs typeface="Arial" pitchFamily="34" charset="0"/>
              </a:endParaRPr>
            </a:p>
          </p:txBody>
        </p:sp>
        <p:sp>
          <p:nvSpPr>
            <p:cNvPr id="19"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mean</a:t>
              </a:r>
              <a:endParaRPr lang="en-US" altLang="en-US" dirty="0" smtClean="0">
                <a:solidFill>
                  <a:prstClr val="black"/>
                </a:solidFill>
                <a:latin typeface="Arial" pitchFamily="34" charset="0"/>
                <a:cs typeface="Arial" pitchFamily="34" charset="0"/>
              </a:endParaRPr>
            </a:p>
          </p:txBody>
        </p:sp>
        <p:sp>
          <p:nvSpPr>
            <p:cNvPr id="20"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6%</a:t>
              </a:r>
              <a:endParaRPr lang="en-US" altLang="en-US" dirty="0" smtClean="0">
                <a:solidFill>
                  <a:prstClr val="black"/>
                </a:solidFill>
                <a:latin typeface="Arial" pitchFamily="34" charset="0"/>
                <a:cs typeface="Arial" pitchFamily="34" charset="0"/>
              </a:endParaRPr>
            </a:p>
          </p:txBody>
        </p:sp>
        <p:sp>
          <p:nvSpPr>
            <p:cNvPr id="21"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94%</a:t>
              </a:r>
              <a:endParaRPr lang="en-US" altLang="en-US" dirty="0" smtClean="0">
                <a:solidFill>
                  <a:prstClr val="black"/>
                </a:solidFill>
                <a:latin typeface="Arial" pitchFamily="34" charset="0"/>
                <a:cs typeface="Arial" pitchFamily="34" charset="0"/>
              </a:endParaRPr>
            </a:p>
          </p:txBody>
        </p:sp>
        <p:sp>
          <p:nvSpPr>
            <p:cNvPr id="22"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50%</a:t>
              </a:r>
              <a:endParaRPr lang="en-US" altLang="en-US" dirty="0" smtClean="0">
                <a:solidFill>
                  <a:prstClr val="black"/>
                </a:solidFill>
                <a:latin typeface="Arial" pitchFamily="34" charset="0"/>
                <a:cs typeface="Arial" pitchFamily="34" charset="0"/>
              </a:endParaRPr>
            </a:p>
          </p:txBody>
        </p:sp>
        <p:sp>
          <p:nvSpPr>
            <p:cNvPr id="23"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16%</a:t>
              </a:r>
              <a:endParaRPr lang="en-US" altLang="en-US" dirty="0" smtClean="0">
                <a:solidFill>
                  <a:prstClr val="black"/>
                </a:solidFill>
                <a:latin typeface="Arial" pitchFamily="34" charset="0"/>
                <a:cs typeface="Arial" pitchFamily="34" charset="0"/>
              </a:endParaRPr>
            </a:p>
          </p:txBody>
        </p:sp>
      </p:grpSp>
      <p:sp>
        <p:nvSpPr>
          <p:cNvPr id="43" name="TextBox 42"/>
          <p:cNvSpPr txBox="1"/>
          <p:nvPr/>
        </p:nvSpPr>
        <p:spPr>
          <a:xfrm>
            <a:off x="-85304" y="2370186"/>
            <a:ext cx="2730555" cy="461665"/>
          </a:xfrm>
          <a:prstGeom prst="rect">
            <a:avLst/>
          </a:prstGeom>
          <a:solidFill>
            <a:srgbClr val="FFFF00"/>
          </a:solidFill>
        </p:spPr>
        <p:txBody>
          <a:bodyPr wrap="square" rtlCol="0">
            <a:spAutoFit/>
          </a:bodyPr>
          <a:lstStyle/>
          <a:p>
            <a:pPr algn="ctr" defTabSz="914400"/>
            <a:r>
              <a:rPr lang="en-US" sz="2400" dirty="0" smtClean="0">
                <a:solidFill>
                  <a:prstClr val="black"/>
                </a:solidFill>
                <a:latin typeface="Arial" panose="020B0604020202020204" pitchFamily="34" charset="0"/>
                <a:cs typeface="Arial" panose="020B0604020202020204" pitchFamily="34" charset="0"/>
              </a:rPr>
              <a:t>0         1           2</a:t>
            </a:r>
            <a:endParaRPr lang="en-US" sz="2400" dirty="0">
              <a:solidFill>
                <a:prstClr val="black"/>
              </a:solidFill>
              <a:latin typeface="Arial" panose="020B0604020202020204" pitchFamily="34" charset="0"/>
              <a:cs typeface="Arial" panose="020B0604020202020204" pitchFamily="34" charset="0"/>
            </a:endParaRPr>
          </a:p>
        </p:txBody>
      </p:sp>
      <p:sp>
        <p:nvSpPr>
          <p:cNvPr id="44" name="TextBox 43"/>
          <p:cNvSpPr txBox="1"/>
          <p:nvPr/>
        </p:nvSpPr>
        <p:spPr>
          <a:xfrm>
            <a:off x="2554614" y="2370186"/>
            <a:ext cx="1062426" cy="461665"/>
          </a:xfrm>
          <a:prstGeom prst="rect">
            <a:avLst/>
          </a:prstGeom>
          <a:solidFill>
            <a:srgbClr val="FFFF00"/>
          </a:solidFill>
        </p:spPr>
        <p:txBody>
          <a:bodyPr wrap="square" rtlCol="0">
            <a:spAutoFit/>
          </a:bodyPr>
          <a:lstStyle/>
          <a:p>
            <a:pPr algn="ctr" defTabSz="914400"/>
            <a:r>
              <a:rPr lang="en-US" sz="2400" spc="-300" dirty="0" smtClean="0">
                <a:solidFill>
                  <a:prstClr val="black"/>
                </a:solidFill>
                <a:latin typeface="Arial Narrow" panose="020B0606020202030204" pitchFamily="34" charset="0"/>
                <a:cs typeface="Arial" panose="020B0604020202020204" pitchFamily="34" charset="0"/>
              </a:rPr>
              <a:t>3 4 5 6 7 8</a:t>
            </a:r>
            <a:endParaRPr lang="en-US" sz="2400" spc="-300" dirty="0">
              <a:solidFill>
                <a:prstClr val="black"/>
              </a:solidFill>
              <a:latin typeface="Arial Narrow" panose="020B0606020202030204" pitchFamily="34" charset="0"/>
              <a:cs typeface="Arial" panose="020B0604020202020204" pitchFamily="34" charset="0"/>
            </a:endParaRPr>
          </a:p>
        </p:txBody>
      </p:sp>
      <p:sp>
        <p:nvSpPr>
          <p:cNvPr id="45" name="TextBox 44"/>
          <p:cNvSpPr txBox="1"/>
          <p:nvPr/>
        </p:nvSpPr>
        <p:spPr>
          <a:xfrm>
            <a:off x="3562015" y="2370186"/>
            <a:ext cx="3226064"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9  10  11  12  13  14   15   16  17</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6" name="TextBox 45"/>
          <p:cNvSpPr txBox="1"/>
          <p:nvPr/>
        </p:nvSpPr>
        <p:spPr>
          <a:xfrm>
            <a:off x="6772697" y="2370186"/>
            <a:ext cx="2509080" cy="461665"/>
          </a:xfrm>
          <a:prstGeom prst="rect">
            <a:avLst/>
          </a:prstGeom>
          <a:solidFill>
            <a:srgbClr val="FFFF00"/>
          </a:solidFill>
        </p:spPr>
        <p:txBody>
          <a:bodyPr wrap="square" rtlCol="0">
            <a:spAutoFit/>
          </a:bodyPr>
          <a:lstStyle/>
          <a:p>
            <a:pPr algn="ctr" defTabSz="914400"/>
            <a:r>
              <a:rPr lang="en-US" sz="2400" dirty="0" smtClean="0">
                <a:solidFill>
                  <a:prstClr val="black"/>
                </a:solidFill>
                <a:latin typeface="Arial" panose="020B0604020202020204" pitchFamily="34" charset="0"/>
                <a:cs typeface="Arial" panose="020B0604020202020204" pitchFamily="34" charset="0"/>
              </a:rPr>
              <a:t>18     19     20</a:t>
            </a:r>
            <a:endParaRPr lang="en-US" sz="2400" dirty="0">
              <a:solidFill>
                <a:prstClr val="black"/>
              </a:solidFill>
              <a:latin typeface="Arial" panose="020B0604020202020204" pitchFamily="34" charset="0"/>
              <a:cs typeface="Arial" panose="020B0604020202020204" pitchFamily="34" charset="0"/>
            </a:endParaRPr>
          </a:p>
        </p:txBody>
      </p:sp>
      <p:sp>
        <p:nvSpPr>
          <p:cNvPr id="63" name="Rectangle 62"/>
          <p:cNvSpPr/>
          <p:nvPr/>
        </p:nvSpPr>
        <p:spPr>
          <a:xfrm>
            <a:off x="-510135" y="-1066800"/>
            <a:ext cx="10744200" cy="2509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2" name="Title 1"/>
          <p:cNvSpPr txBox="1">
            <a:spLocks/>
          </p:cNvSpPr>
          <p:nvPr/>
        </p:nvSpPr>
        <p:spPr bwMode="auto">
          <a:xfrm>
            <a:off x="824307" y="-102924"/>
            <a:ext cx="8058440" cy="13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sz="4000" kern="0" dirty="0" smtClean="0">
                <a:solidFill>
                  <a:schemeClr val="tx1"/>
                </a:solidFill>
                <a:latin typeface="Arial" panose="020B0604020202020204" pitchFamily="34" charset="0"/>
                <a:cs typeface="Arial" panose="020B0604020202020204" pitchFamily="34" charset="0"/>
              </a:rPr>
              <a:t>Assigning Points to HEDI Labels</a:t>
            </a:r>
          </a:p>
          <a:p>
            <a:pPr algn="ctr" defTabSz="914400"/>
            <a:r>
              <a:rPr lang="en-US" sz="4000" kern="0" dirty="0" smtClean="0">
                <a:solidFill>
                  <a:schemeClr val="tx1"/>
                </a:solidFill>
                <a:latin typeface="Arial" panose="020B0604020202020204" pitchFamily="34" charset="0"/>
                <a:cs typeface="Arial" panose="020B0604020202020204" pitchFamily="34" charset="0"/>
              </a:rPr>
              <a:t>Previous Distribution</a:t>
            </a:r>
            <a:endParaRPr lang="en-US" sz="40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793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Nine Required Components</a:t>
            </a:r>
            <a:endParaRPr lang="en-US" b="1" dirty="0">
              <a:latin typeface="Arial"/>
              <a:cs typeface="Arial"/>
            </a:endParaRPr>
          </a:p>
        </p:txBody>
      </p:sp>
      <p:sp>
        <p:nvSpPr>
          <p:cNvPr id="6" name="Content Placeholder 5"/>
          <p:cNvSpPr>
            <a:spLocks noGrp="1"/>
          </p:cNvSpPr>
          <p:nvPr>
            <p:ph idx="1"/>
          </p:nvPr>
        </p:nvSpPr>
        <p:spPr>
          <a:xfrm>
            <a:off x="348016" y="1777624"/>
            <a:ext cx="4101152" cy="4525963"/>
          </a:xfrm>
        </p:spPr>
        <p:txBody>
          <a:bodyPr>
            <a:normAutofit fontScale="92500" lnSpcReduction="20000"/>
          </a:bodyPr>
          <a:lstStyle/>
          <a:p>
            <a:pPr marL="514350" indent="-514350">
              <a:buFont typeface="+mj-lt"/>
              <a:buAutoNum type="arabicPeriod"/>
            </a:pPr>
            <a:r>
              <a:rPr lang="en-US" sz="2400" dirty="0">
                <a:latin typeface="Arial"/>
                <a:cs typeface="Arial"/>
              </a:rPr>
              <a:t>New York State Teaching Standards and Leadership Standards </a:t>
            </a:r>
          </a:p>
          <a:p>
            <a:pPr marL="514350" indent="-514350">
              <a:buFont typeface="+mj-lt"/>
              <a:buAutoNum type="arabicPeriod"/>
            </a:pPr>
            <a:r>
              <a:rPr lang="en-US" sz="2400" dirty="0">
                <a:latin typeface="Arial"/>
                <a:cs typeface="Arial"/>
              </a:rPr>
              <a:t>Evidence-based observation </a:t>
            </a:r>
          </a:p>
          <a:p>
            <a:pPr marL="514350" indent="-514350">
              <a:buFont typeface="+mj-lt"/>
              <a:buAutoNum type="arabicPeriod"/>
            </a:pPr>
            <a:r>
              <a:rPr lang="en-US" sz="2400" dirty="0">
                <a:latin typeface="Arial"/>
                <a:cs typeface="Arial"/>
              </a:rPr>
              <a:t>Application and use of Student Growth Percentile and VA Growth Model data </a:t>
            </a:r>
          </a:p>
          <a:p>
            <a:pPr marL="514350" indent="-514350">
              <a:buFont typeface="+mj-lt"/>
              <a:buAutoNum type="arabicPeriod"/>
            </a:pPr>
            <a:r>
              <a:rPr lang="en-US" sz="2400" dirty="0">
                <a:latin typeface="Arial"/>
                <a:cs typeface="Arial"/>
              </a:rPr>
              <a:t>Application and use of the State-approved teacher or principal rubrics </a:t>
            </a:r>
          </a:p>
          <a:p>
            <a:pPr marL="514350" indent="-514350">
              <a:buFont typeface="+mj-lt"/>
              <a:buAutoNum type="arabicPeriod"/>
            </a:pPr>
            <a:r>
              <a:rPr lang="en-US" sz="2400" dirty="0">
                <a:latin typeface="Arial"/>
                <a:cs typeface="Arial"/>
              </a:rPr>
              <a:t>Application and use of any assessment tools used to evaluate teachers and principals </a:t>
            </a:r>
          </a:p>
        </p:txBody>
      </p:sp>
      <p:sp>
        <p:nvSpPr>
          <p:cNvPr id="4" name="Content Placeholder 5"/>
          <p:cNvSpPr txBox="1">
            <a:spLocks/>
          </p:cNvSpPr>
          <p:nvPr/>
        </p:nvSpPr>
        <p:spPr>
          <a:xfrm>
            <a:off x="4703926" y="1779895"/>
            <a:ext cx="4101152"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latin typeface="Arial"/>
                <a:cs typeface="Arial"/>
              </a:rPr>
              <a:t>New York State Teaching Standards and Leadership Standards </a:t>
            </a:r>
          </a:p>
          <a:p>
            <a:pPr marL="514350" indent="-514350">
              <a:buFont typeface="+mj-lt"/>
              <a:buAutoNum type="arabicPeriod"/>
            </a:pPr>
            <a:r>
              <a:rPr lang="en-US" sz="2400" dirty="0" smtClean="0">
                <a:latin typeface="Arial"/>
                <a:cs typeface="Arial"/>
              </a:rPr>
              <a:t>Evidence-based observation </a:t>
            </a:r>
          </a:p>
          <a:p>
            <a:pPr marL="514350" indent="-514350">
              <a:buFont typeface="+mj-lt"/>
              <a:buAutoNum type="arabicPeriod"/>
            </a:pPr>
            <a:r>
              <a:rPr lang="en-US" sz="2400" dirty="0" smtClean="0">
                <a:latin typeface="Arial"/>
                <a:cs typeface="Arial"/>
              </a:rPr>
              <a:t>Application and use of Student Growth Percentile method</a:t>
            </a:r>
          </a:p>
          <a:p>
            <a:pPr marL="514350" indent="-514350">
              <a:buFont typeface="+mj-lt"/>
              <a:buAutoNum type="arabicPeriod"/>
            </a:pPr>
            <a:r>
              <a:rPr lang="en-US" sz="2400" dirty="0" smtClean="0">
                <a:latin typeface="Arial"/>
                <a:cs typeface="Arial"/>
              </a:rPr>
              <a:t>Application and use of the State-approved teacher or principal rubrics </a:t>
            </a:r>
          </a:p>
          <a:p>
            <a:pPr marL="514350" indent="-514350">
              <a:buFont typeface="+mj-lt"/>
              <a:buAutoNum type="arabicPeriod"/>
            </a:pPr>
            <a:r>
              <a:rPr lang="en-US" sz="2400" dirty="0">
                <a:latin typeface="Arial"/>
                <a:cs typeface="Arial"/>
              </a:rPr>
              <a:t>Application of assessment tools the district employs</a:t>
            </a:r>
          </a:p>
        </p:txBody>
      </p:sp>
      <p:sp>
        <p:nvSpPr>
          <p:cNvPr id="2" name="TextBox 1"/>
          <p:cNvSpPr txBox="1"/>
          <p:nvPr/>
        </p:nvSpPr>
        <p:spPr>
          <a:xfrm>
            <a:off x="1419367"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3012-c</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5505732"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87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590800" y="-1089179"/>
            <a:ext cx="14697497" cy="7965434"/>
            <a:chOff x="105241927" y="107122320"/>
            <a:chExt cx="10197247" cy="5526969"/>
          </a:xfrm>
        </p:grpSpPr>
        <p:pic>
          <p:nvPicPr>
            <p:cNvPr id="3" name="Picture 30" descr="normdist_intro1"/>
            <p:cNvPicPr>
              <a:picLocks noChangeAspect="1" noChangeArrowheads="1"/>
            </p:cNvPicPr>
            <p:nvPr/>
          </p:nvPicPr>
          <p:blipFill>
            <a:blip r:embed="rId3">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4"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5"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0</a:t>
              </a:r>
              <a:endParaRPr lang="en-US" altLang="en-US" dirty="0" smtClean="0">
                <a:solidFill>
                  <a:prstClr val="black"/>
                </a:solidFill>
                <a:latin typeface="Arial" pitchFamily="34" charset="0"/>
                <a:cs typeface="Arial" pitchFamily="34" charset="0"/>
              </a:endParaRPr>
            </a:p>
          </p:txBody>
        </p:sp>
        <p:sp>
          <p:nvSpPr>
            <p:cNvPr id="9"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0"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+2</a:t>
              </a:r>
              <a:endParaRPr lang="en-US" altLang="en-US" dirty="0" smtClean="0">
                <a:solidFill>
                  <a:prstClr val="black"/>
                </a:solidFill>
                <a:latin typeface="Arial" pitchFamily="34" charset="0"/>
                <a:cs typeface="Arial" pitchFamily="34" charset="0"/>
              </a:endParaRPr>
            </a:p>
          </p:txBody>
        </p:sp>
        <p:sp>
          <p:nvSpPr>
            <p:cNvPr id="11"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a:t>
              </a:r>
              <a:endParaRPr lang="en-US" altLang="en-US" dirty="0" smtClean="0">
                <a:solidFill>
                  <a:prstClr val="black"/>
                </a:solidFill>
                <a:latin typeface="Arial" pitchFamily="34" charset="0"/>
                <a:cs typeface="Arial" pitchFamily="34" charset="0"/>
              </a:endParaRPr>
            </a:p>
          </p:txBody>
        </p:sp>
        <p:sp>
          <p:nvSpPr>
            <p:cNvPr id="12"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3"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4"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Effective Range (77.4%)</a:t>
              </a:r>
              <a:endParaRPr lang="en-US" altLang="en-US" dirty="0" smtClean="0">
                <a:solidFill>
                  <a:prstClr val="black"/>
                </a:solidFill>
                <a:latin typeface="Arial" pitchFamily="34" charset="0"/>
                <a:cs typeface="Arial" pitchFamily="34" charset="0"/>
              </a:endParaRPr>
            </a:p>
          </p:txBody>
        </p:sp>
        <p:grpSp>
          <p:nvGrpSpPr>
            <p:cNvPr id="15" name="Group 42"/>
            <p:cNvGrpSpPr>
              <a:grpSpLocks/>
            </p:cNvGrpSpPr>
            <p:nvPr/>
          </p:nvGrpSpPr>
          <p:grpSpPr bwMode="auto">
            <a:xfrm flipH="1">
              <a:off x="107067209" y="109409048"/>
              <a:ext cx="1895248" cy="1828800"/>
              <a:chOff x="115902864" y="108824232"/>
              <a:chExt cx="1895248" cy="1116419"/>
            </a:xfrm>
          </p:grpSpPr>
          <p:sp>
            <p:nvSpPr>
              <p:cNvPr id="26"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7"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FFFFFF"/>
                    </a:solidFill>
                    <a:latin typeface="Arial" pitchFamily="34" charset="0"/>
                    <a:cs typeface="Arial" pitchFamily="34" charset="0"/>
                  </a:rPr>
                  <a:t>Ineffective</a:t>
                </a:r>
                <a:br>
                  <a:rPr lang="en-US" altLang="en-US" sz="1200" b="1" dirty="0" smtClean="0">
                    <a:solidFill>
                      <a:srgbClr val="FFFFFF"/>
                    </a:solidFill>
                    <a:latin typeface="Arial" pitchFamily="34" charset="0"/>
                    <a:cs typeface="Arial" pitchFamily="34" charset="0"/>
                  </a:rPr>
                </a:br>
                <a:r>
                  <a:rPr lang="en-US" altLang="en-US" sz="1200" b="1" dirty="0" smtClean="0">
                    <a:solidFill>
                      <a:srgbClr val="FFFFFF"/>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grpSp>
          <p:nvGrpSpPr>
            <p:cNvPr id="16" name="Group 45"/>
            <p:cNvGrpSpPr>
              <a:grpSpLocks/>
            </p:cNvGrpSpPr>
            <p:nvPr/>
          </p:nvGrpSpPr>
          <p:grpSpPr bwMode="auto">
            <a:xfrm>
              <a:off x="111689709" y="109409048"/>
              <a:ext cx="1895248" cy="1828800"/>
              <a:chOff x="116017164" y="109244221"/>
              <a:chExt cx="1895248" cy="1116419"/>
            </a:xfrm>
          </p:grpSpPr>
          <p:sp>
            <p:nvSpPr>
              <p:cNvPr id="24"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5"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Highly Effective</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sp>
          <p:nvSpPr>
            <p:cNvPr id="17"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8"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Developing</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 Range (9.2%)</a:t>
              </a:r>
              <a:endParaRPr lang="en-US" altLang="en-US" dirty="0" smtClean="0">
                <a:solidFill>
                  <a:prstClr val="black"/>
                </a:solidFill>
                <a:latin typeface="Arial" pitchFamily="34" charset="0"/>
                <a:cs typeface="Arial" pitchFamily="34" charset="0"/>
              </a:endParaRPr>
            </a:p>
          </p:txBody>
        </p:sp>
        <p:sp>
          <p:nvSpPr>
            <p:cNvPr id="19"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mean</a:t>
              </a:r>
              <a:endParaRPr lang="en-US" altLang="en-US" dirty="0" smtClean="0">
                <a:solidFill>
                  <a:prstClr val="black"/>
                </a:solidFill>
                <a:latin typeface="Arial" pitchFamily="34" charset="0"/>
                <a:cs typeface="Arial" pitchFamily="34" charset="0"/>
              </a:endParaRPr>
            </a:p>
          </p:txBody>
        </p:sp>
        <p:sp>
          <p:nvSpPr>
            <p:cNvPr id="20"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6%</a:t>
              </a:r>
              <a:endParaRPr lang="en-US" altLang="en-US" dirty="0" smtClean="0">
                <a:solidFill>
                  <a:prstClr val="black"/>
                </a:solidFill>
                <a:latin typeface="Arial" pitchFamily="34" charset="0"/>
                <a:cs typeface="Arial" pitchFamily="34" charset="0"/>
              </a:endParaRPr>
            </a:p>
          </p:txBody>
        </p:sp>
        <p:sp>
          <p:nvSpPr>
            <p:cNvPr id="21"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94%</a:t>
              </a:r>
              <a:endParaRPr lang="en-US" altLang="en-US" dirty="0" smtClean="0">
                <a:solidFill>
                  <a:prstClr val="black"/>
                </a:solidFill>
                <a:latin typeface="Arial" pitchFamily="34" charset="0"/>
                <a:cs typeface="Arial" pitchFamily="34" charset="0"/>
              </a:endParaRPr>
            </a:p>
          </p:txBody>
        </p:sp>
        <p:sp>
          <p:nvSpPr>
            <p:cNvPr id="22"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50%</a:t>
              </a:r>
              <a:endParaRPr lang="en-US" altLang="en-US" dirty="0" smtClean="0">
                <a:solidFill>
                  <a:prstClr val="black"/>
                </a:solidFill>
                <a:latin typeface="Arial" pitchFamily="34" charset="0"/>
                <a:cs typeface="Arial" pitchFamily="34" charset="0"/>
              </a:endParaRPr>
            </a:p>
          </p:txBody>
        </p:sp>
        <p:sp>
          <p:nvSpPr>
            <p:cNvPr id="23"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16%</a:t>
              </a:r>
              <a:endParaRPr lang="en-US" altLang="en-US" dirty="0" smtClean="0">
                <a:solidFill>
                  <a:prstClr val="black"/>
                </a:solidFill>
                <a:latin typeface="Arial" pitchFamily="34" charset="0"/>
                <a:cs typeface="Arial" pitchFamily="34" charset="0"/>
              </a:endParaRPr>
            </a:p>
          </p:txBody>
        </p:sp>
      </p:grpSp>
      <p:sp>
        <p:nvSpPr>
          <p:cNvPr id="43" name="TextBox 42"/>
          <p:cNvSpPr txBox="1"/>
          <p:nvPr/>
        </p:nvSpPr>
        <p:spPr>
          <a:xfrm>
            <a:off x="-85304" y="2370186"/>
            <a:ext cx="2730555"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0 1 2 3 4 5 6 7 8 9 10 11 12</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4" name="TextBox 43"/>
          <p:cNvSpPr txBox="1"/>
          <p:nvPr/>
        </p:nvSpPr>
        <p:spPr>
          <a:xfrm>
            <a:off x="2554614" y="2370186"/>
            <a:ext cx="1062426"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13  14</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5" name="TextBox 44"/>
          <p:cNvSpPr txBox="1"/>
          <p:nvPr/>
        </p:nvSpPr>
        <p:spPr>
          <a:xfrm>
            <a:off x="3562015" y="2370186"/>
            <a:ext cx="3226064"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15                  16                17</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6" name="TextBox 45"/>
          <p:cNvSpPr txBox="1"/>
          <p:nvPr/>
        </p:nvSpPr>
        <p:spPr>
          <a:xfrm>
            <a:off x="6772697" y="2370186"/>
            <a:ext cx="2509080" cy="461665"/>
          </a:xfrm>
          <a:prstGeom prst="rect">
            <a:avLst/>
          </a:prstGeom>
          <a:solidFill>
            <a:srgbClr val="FFFF00"/>
          </a:solidFill>
        </p:spPr>
        <p:txBody>
          <a:bodyPr wrap="square" rtlCol="0">
            <a:spAutoFit/>
          </a:bodyPr>
          <a:lstStyle/>
          <a:p>
            <a:pPr algn="ctr" defTabSz="914400"/>
            <a:r>
              <a:rPr lang="en-US" sz="2400" dirty="0" smtClean="0">
                <a:solidFill>
                  <a:prstClr val="black"/>
                </a:solidFill>
                <a:latin typeface="Arial" panose="020B0604020202020204" pitchFamily="34" charset="0"/>
                <a:cs typeface="Arial" panose="020B0604020202020204" pitchFamily="34" charset="0"/>
              </a:rPr>
              <a:t>18     19     20</a:t>
            </a:r>
            <a:endParaRPr lang="en-US" sz="2400" dirty="0">
              <a:solidFill>
                <a:prstClr val="black"/>
              </a:solidFill>
              <a:latin typeface="Arial" panose="020B0604020202020204" pitchFamily="34" charset="0"/>
              <a:cs typeface="Arial" panose="020B0604020202020204" pitchFamily="34" charset="0"/>
            </a:endParaRPr>
          </a:p>
        </p:txBody>
      </p:sp>
      <p:sp>
        <p:nvSpPr>
          <p:cNvPr id="63" name="Rectangle 62"/>
          <p:cNvSpPr/>
          <p:nvPr/>
        </p:nvSpPr>
        <p:spPr>
          <a:xfrm>
            <a:off x="-510135" y="-1066800"/>
            <a:ext cx="10744200" cy="2509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2" name="Title 1"/>
          <p:cNvSpPr txBox="1">
            <a:spLocks/>
          </p:cNvSpPr>
          <p:nvPr/>
        </p:nvSpPr>
        <p:spPr bwMode="auto">
          <a:xfrm>
            <a:off x="197088" y="-79174"/>
            <a:ext cx="8733156" cy="13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sz="4000" kern="0" dirty="0" smtClean="0">
                <a:solidFill>
                  <a:schemeClr val="tx1"/>
                </a:solidFill>
                <a:latin typeface="Arial" panose="020B0604020202020204" pitchFamily="34" charset="0"/>
                <a:cs typeface="Arial" panose="020B0604020202020204" pitchFamily="34" charset="0"/>
              </a:rPr>
              <a:t>Assigning Points to HEDI Labels</a:t>
            </a:r>
          </a:p>
          <a:p>
            <a:pPr algn="ctr" defTabSz="914400"/>
            <a:r>
              <a:rPr lang="en-US" sz="4000" kern="0" dirty="0" smtClean="0">
                <a:solidFill>
                  <a:schemeClr val="tx1"/>
                </a:solidFill>
                <a:latin typeface="Arial" panose="020B0604020202020204" pitchFamily="34" charset="0"/>
                <a:cs typeface="Arial" panose="020B0604020202020204" pitchFamily="34" charset="0"/>
              </a:rPr>
              <a:t>Future Distribution</a:t>
            </a:r>
            <a:endParaRPr lang="en-US" sz="40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1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12018" y="93186"/>
            <a:ext cx="8161966" cy="84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defRPr/>
            </a:pPr>
            <a:r>
              <a:rPr lang="en-US" sz="3600" kern="0" dirty="0" smtClean="0">
                <a:solidFill>
                  <a:schemeClr val="tx1"/>
                </a:solidFill>
                <a:latin typeface="Arial"/>
              </a:rPr>
              <a:t>§3012-c to </a:t>
            </a:r>
            <a:r>
              <a:rPr lang="en-US" sz="3600" kern="0" dirty="0">
                <a:solidFill>
                  <a:schemeClr val="tx1"/>
                </a:solidFill>
                <a:latin typeface="Arial"/>
              </a:rPr>
              <a:t>§ </a:t>
            </a:r>
            <a:r>
              <a:rPr lang="en-US" sz="3600" kern="0" dirty="0" smtClean="0">
                <a:solidFill>
                  <a:schemeClr val="tx1"/>
                </a:solidFill>
                <a:latin typeface="Arial"/>
              </a:rPr>
              <a:t>3012-d </a:t>
            </a:r>
            <a:r>
              <a:rPr lang="en-US" sz="3600" kern="0" dirty="0">
                <a:solidFill>
                  <a:schemeClr val="tx1"/>
                </a:solidFill>
                <a:latin typeface="Arial"/>
              </a:rPr>
              <a:t>S</a:t>
            </a:r>
            <a:r>
              <a:rPr lang="en-US" sz="3600" kern="0" dirty="0" smtClean="0">
                <a:solidFill>
                  <a:schemeClr val="tx1"/>
                </a:solidFill>
                <a:latin typeface="Arial"/>
              </a:rPr>
              <a:t>coring </a:t>
            </a:r>
            <a:r>
              <a:rPr lang="en-US" sz="3600" kern="0" dirty="0">
                <a:solidFill>
                  <a:schemeClr val="tx1"/>
                </a:solidFill>
                <a:latin typeface="Arial"/>
              </a:rPr>
              <a:t>B</a:t>
            </a:r>
            <a:r>
              <a:rPr lang="en-US" sz="3600" kern="0" dirty="0" smtClean="0">
                <a:solidFill>
                  <a:schemeClr val="tx1"/>
                </a:solidFill>
                <a:latin typeface="Arial"/>
              </a:rPr>
              <a:t>ands</a:t>
            </a:r>
            <a:endParaRPr lang="en-US" sz="3600" kern="0" dirty="0">
              <a:solidFill>
                <a:schemeClr val="tx1"/>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67449722"/>
              </p:ext>
            </p:extLst>
          </p:nvPr>
        </p:nvGraphicFramePr>
        <p:xfrm>
          <a:off x="4234524" y="1219200"/>
          <a:ext cx="4071276" cy="5346505"/>
        </p:xfrm>
        <a:graphic>
          <a:graphicData uri="http://schemas.openxmlformats.org/drawingml/2006/table">
            <a:tbl>
              <a:tblPr/>
              <a:tblGrid>
                <a:gridCol w="838718"/>
                <a:gridCol w="716404"/>
                <a:gridCol w="838718"/>
                <a:gridCol w="838718"/>
                <a:gridCol w="838718"/>
              </a:tblGrid>
              <a:tr h="2571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1100" b="1" i="0" u="none" strike="noStrike" baseline="30000" dirty="0">
                        <a:solidFill>
                          <a:srgbClr val="000000"/>
                        </a:solidFill>
                        <a:latin typeface="+mn-lt"/>
                      </a:endParaRPr>
                    </a:p>
                  </a:txBody>
                  <a:tcPr marL="8816" marR="8816" marT="88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smtClean="0">
                          <a:solidFill>
                            <a:srgbClr val="000000"/>
                          </a:solidFill>
                          <a:latin typeface="+mn-lt"/>
                        </a:rPr>
                        <a:t>3012-c Bands</a:t>
                      </a:r>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fontAlgn="b"/>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smtClean="0">
                          <a:solidFill>
                            <a:srgbClr val="000000"/>
                          </a:solidFill>
                          <a:latin typeface="+mn-lt"/>
                        </a:rPr>
                        <a:t>3012-d Bands</a:t>
                      </a:r>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fontAlgn="b"/>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71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HEDI </a:t>
                      </a:r>
                      <a:r>
                        <a:rPr lang="en-US" sz="1100" b="1" i="0" u="none" strike="noStrike" dirty="0" smtClean="0">
                          <a:solidFill>
                            <a:srgbClr val="000000"/>
                          </a:solidFill>
                          <a:latin typeface="+mn-lt"/>
                        </a:rPr>
                        <a:t>Points</a:t>
                      </a:r>
                      <a:endParaRPr lang="en-US" sz="1100" b="1" i="0" u="none" strike="noStrike" baseline="30000" dirty="0">
                        <a:solidFill>
                          <a:srgbClr val="000000"/>
                        </a:solidFill>
                        <a:latin typeface="+mn-lt"/>
                      </a:endParaRPr>
                    </a:p>
                  </a:txBody>
                  <a:tcPr marL="8816" marR="8816" marT="88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Min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Max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Min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Max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a:t>
                      </a:r>
                      <a:r>
                        <a:rPr lang="en-US" sz="1200" b="0" i="0" u="none" strike="noStrike" dirty="0">
                          <a:solidFill>
                            <a:schemeClr val="tx1"/>
                          </a:solidFill>
                          <a:effectLst/>
                          <a:latin typeface="+mn-lt"/>
                        </a:rPr>
                        <a:t>5</a:t>
                      </a:r>
                      <a:endParaRPr lang="en-US" sz="1200" b="0" i="0" u="none" strike="noStrike" dirty="0" smtClean="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200" b="0" i="0" u="none" strike="noStrike" kern="1200" dirty="0" smtClean="0">
                          <a:solidFill>
                            <a:schemeClr val="tx1"/>
                          </a:solidFill>
                          <a:effectLst/>
                          <a:latin typeface="+mn-lt"/>
                          <a:ea typeface="+mn-ea"/>
                          <a:cs typeface="+mn-cs"/>
                        </a:rPr>
                        <a:t>26</a:t>
                      </a:r>
                      <a:endParaRPr lang="en-US" sz="1200" b="0" i="0" u="none" strike="noStrike" kern="1200" dirty="0">
                        <a:solidFill>
                          <a:schemeClr val="tx1"/>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200" b="0" i="0" u="none" strike="noStrike" kern="1200" dirty="0" smtClean="0">
                          <a:solidFill>
                            <a:schemeClr val="tx1"/>
                          </a:solidFill>
                          <a:effectLst/>
                          <a:latin typeface="+mn-lt"/>
                          <a:ea typeface="+mn-ea"/>
                          <a:cs typeface="+mn-cs"/>
                        </a:rPr>
                        <a:t>26</a:t>
                      </a:r>
                      <a:endParaRPr lang="en-US" sz="1200" b="0" i="0" u="none" strike="noStrike" kern="1200" dirty="0">
                        <a:solidFill>
                          <a:schemeClr val="tx1"/>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r>
              <a:tr h="24103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90307650"/>
              </p:ext>
            </p:extLst>
          </p:nvPr>
        </p:nvGraphicFramePr>
        <p:xfrm>
          <a:off x="609600" y="1447800"/>
          <a:ext cx="3200400" cy="2518835"/>
        </p:xfrm>
        <a:graphic>
          <a:graphicData uri="http://schemas.openxmlformats.org/drawingml/2006/table">
            <a:tbl>
              <a:tblPr firstRow="1" bandRow="1"/>
              <a:tblGrid>
                <a:gridCol w="1066800"/>
                <a:gridCol w="2133600"/>
              </a:tblGrid>
              <a:tr h="50376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KEY</a:t>
                      </a:r>
                    </a:p>
                  </a:txBody>
                  <a:tcPr anchor="ctr" horzOverflow="overflow">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Description</a:t>
                      </a:r>
                    </a:p>
                  </a:txBody>
                  <a:tcPr anchor="ctr" horzOverflow="overflow">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Ineffective</a:t>
                      </a:r>
                    </a:p>
                  </a:txBody>
                  <a:tcPr anchor="ctr" horzOverflow="overflow">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Well-below state average for similar students</a:t>
                      </a:r>
                    </a:p>
                  </a:txBody>
                  <a:tcPr anchor="ctr" horzOverflow="overflow">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5B4"/>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Developing</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Below state average for similar students</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2D69A"/>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Effective</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Results meet state average for similar students</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5B3D7"/>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Highly Effective</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Well-above state average for similar students</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2A1C7"/>
                    </a:solidFill>
                  </a:tcPr>
                </a:tc>
              </a:tr>
            </a:tbl>
          </a:graphicData>
        </a:graphic>
      </p:graphicFrame>
      <p:sp>
        <p:nvSpPr>
          <p:cNvPr id="7" name="TextBox 6"/>
          <p:cNvSpPr txBox="1"/>
          <p:nvPr/>
        </p:nvSpPr>
        <p:spPr>
          <a:xfrm>
            <a:off x="685800" y="5181600"/>
            <a:ext cx="3124200" cy="1200329"/>
          </a:xfrm>
          <a:prstGeom prst="rect">
            <a:avLst/>
          </a:prstGeom>
          <a:noFill/>
        </p:spPr>
        <p:txBody>
          <a:bodyPr wrap="square" rtlCol="0">
            <a:spAutoFit/>
          </a:bodyPr>
          <a:lstStyle/>
          <a:p>
            <a:pPr defTabSz="914400" eaLnBrk="0" fontAlgn="base" hangingPunct="0">
              <a:spcBef>
                <a:spcPct val="0"/>
              </a:spcBef>
              <a:spcAft>
                <a:spcPct val="0"/>
              </a:spcAft>
            </a:pPr>
            <a:r>
              <a:rPr lang="en-US" sz="1200" dirty="0">
                <a:solidFill>
                  <a:srgbClr val="000000"/>
                </a:solidFill>
                <a:latin typeface="Arial" charset="0"/>
              </a:rPr>
              <a:t>*For illustrative purposes only. 3012-d scoring bands were not in place for most teachers during 2014-15. The minimum and maximum MGPs associated with each point range may change in future years based on the MGPs of teachers statewide.</a:t>
            </a:r>
          </a:p>
        </p:txBody>
      </p:sp>
    </p:spTree>
    <p:extLst>
      <p:ext uri="{BB962C8B-B14F-4D97-AF65-F5344CB8AC3E}">
        <p14:creationId xmlns:p14="http://schemas.microsoft.com/office/powerpoint/2010/main" val="2686978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52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7300"/>
            <a:ext cx="7772400" cy="2517775"/>
          </a:xfrm>
        </p:spPr>
        <p:txBody>
          <a:bodyPr>
            <a:normAutofit/>
          </a:bodyPr>
          <a:lstStyle/>
          <a:p>
            <a:r>
              <a:rPr lang="en-US" b="1" dirty="0">
                <a:solidFill>
                  <a:schemeClr val="bg1"/>
                </a:solidFill>
              </a:rPr>
              <a:t>SED Information:</a:t>
            </a:r>
            <a:br>
              <a:rPr lang="en-US" b="1" dirty="0">
                <a:solidFill>
                  <a:schemeClr val="bg1"/>
                </a:solidFill>
              </a:rPr>
            </a:br>
            <a:r>
              <a:rPr lang="en-US" b="1" dirty="0">
                <a:solidFill>
                  <a:schemeClr val="bg1"/>
                </a:solidFill>
              </a:rPr>
              <a:t>Principal and Teacher Scores from the State</a:t>
            </a:r>
            <a:endParaRPr lang="en-US" dirty="0">
              <a:solidFill>
                <a:schemeClr val="bg1"/>
              </a:solidFill>
            </a:endParaRPr>
          </a:p>
        </p:txBody>
      </p:sp>
    </p:spTree>
    <p:extLst>
      <p:ext uri="{BB962C8B-B14F-4D97-AF65-F5344CB8AC3E}">
        <p14:creationId xmlns:p14="http://schemas.microsoft.com/office/powerpoint/2010/main" val="506881103"/>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to Work Out</a:t>
            </a:r>
            <a:endParaRPr lang="en-US" dirty="0"/>
          </a:p>
        </p:txBody>
      </p:sp>
      <p:sp>
        <p:nvSpPr>
          <p:cNvPr id="3" name="Content Placeholder 2"/>
          <p:cNvSpPr>
            <a:spLocks noGrp="1"/>
          </p:cNvSpPr>
          <p:nvPr>
            <p:ph idx="1"/>
          </p:nvPr>
        </p:nvSpPr>
        <p:spPr/>
        <p:txBody>
          <a:bodyPr/>
          <a:lstStyle/>
          <a:p>
            <a:r>
              <a:rPr lang="en-US" dirty="0" smtClean="0"/>
              <a:t>Number site visits</a:t>
            </a:r>
          </a:p>
          <a:p>
            <a:r>
              <a:rPr lang="en-US" dirty="0" smtClean="0"/>
              <a:t>Independent Evaluator or not</a:t>
            </a:r>
          </a:p>
          <a:p>
            <a:r>
              <a:rPr lang="en-US" dirty="0" smtClean="0"/>
              <a:t>Whether to use a supplemental measure</a:t>
            </a:r>
          </a:p>
          <a:p>
            <a:r>
              <a:rPr lang="en-US" dirty="0" smtClean="0"/>
              <a:t>Scoring ranges</a:t>
            </a:r>
          </a:p>
          <a:p>
            <a:r>
              <a:rPr lang="en-US" dirty="0" smtClean="0"/>
              <a:t>Those other details…</a:t>
            </a:r>
            <a:endParaRPr lang="en-US" dirty="0"/>
          </a:p>
        </p:txBody>
      </p:sp>
    </p:spTree>
    <p:extLst>
      <p:ext uri="{BB962C8B-B14F-4D97-AF65-F5344CB8AC3E}">
        <p14:creationId xmlns:p14="http://schemas.microsoft.com/office/powerpoint/2010/main" val="184363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normAutofit/>
          </a:bodyPr>
          <a:lstStyle/>
          <a:p>
            <a:r>
              <a:rPr lang="en-US" b="1" dirty="0" smtClean="0">
                <a:solidFill>
                  <a:schemeClr val="bg1"/>
                </a:solidFill>
              </a:rPr>
              <a:t>Tool</a:t>
            </a:r>
            <a:br>
              <a:rPr lang="en-US" b="1" dirty="0" smtClean="0">
                <a:solidFill>
                  <a:schemeClr val="bg1"/>
                </a:solidFill>
              </a:rPr>
            </a:br>
            <a:r>
              <a:rPr lang="en-US" sz="4000" dirty="0" smtClean="0">
                <a:solidFill>
                  <a:schemeClr val="bg1"/>
                </a:solidFill>
              </a:rPr>
              <a:t>School Visits</a:t>
            </a:r>
            <a:endParaRPr lang="en-US" dirty="0">
              <a:solidFill>
                <a:schemeClr val="bg1"/>
              </a:solidFill>
            </a:endParaRPr>
          </a:p>
        </p:txBody>
      </p:sp>
    </p:spTree>
    <p:extLst>
      <p:ext uri="{BB962C8B-B14F-4D97-AF65-F5344CB8AC3E}">
        <p14:creationId xmlns:p14="http://schemas.microsoft.com/office/powerpoint/2010/main" val="119403227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Visits</a:t>
            </a:r>
            <a:endParaRPr lang="en-US" dirty="0"/>
          </a:p>
        </p:txBody>
      </p:sp>
      <p:sp>
        <p:nvSpPr>
          <p:cNvPr id="3" name="Content Placeholder 2"/>
          <p:cNvSpPr>
            <a:spLocks noGrp="1"/>
          </p:cNvSpPr>
          <p:nvPr>
            <p:ph idx="1"/>
          </p:nvPr>
        </p:nvSpPr>
        <p:spPr/>
        <p:txBody>
          <a:bodyPr/>
          <a:lstStyle/>
          <a:p>
            <a:r>
              <a:rPr lang="en-US" dirty="0" smtClean="0"/>
              <a:t>What questions do you ask when you meet with your principal? When you go on a school visit?</a:t>
            </a:r>
            <a:endParaRPr lang="en-US" dirty="0"/>
          </a:p>
        </p:txBody>
      </p:sp>
      <p:pic>
        <p:nvPicPr>
          <p:cNvPr id="4" name="Picture 3" descr="ISLLCbasedVisitOrganizer - Microsoft Word"/>
          <p:cNvPicPr>
            <a:picLocks noChangeAspect="1"/>
          </p:cNvPicPr>
          <p:nvPr/>
        </p:nvPicPr>
        <p:blipFill rotWithShape="1">
          <a:blip r:embed="rId2">
            <a:extLst>
              <a:ext uri="{28A0092B-C50C-407E-A947-70E740481C1C}">
                <a14:useLocalDpi xmlns:a14="http://schemas.microsoft.com/office/drawing/2010/main" val="0"/>
              </a:ext>
            </a:extLst>
          </a:blip>
          <a:srcRect l="22987" t="21287" r="22338" b="18389"/>
          <a:stretch/>
        </p:blipFill>
        <p:spPr>
          <a:xfrm>
            <a:off x="2268182" y="3268462"/>
            <a:ext cx="4619502" cy="3083326"/>
          </a:xfrm>
          <a:prstGeom prst="rect">
            <a:avLst/>
          </a:prstGeom>
        </p:spPr>
      </p:pic>
    </p:spTree>
    <p:extLst>
      <p:ext uri="{BB962C8B-B14F-4D97-AF65-F5344CB8AC3E}">
        <p14:creationId xmlns:p14="http://schemas.microsoft.com/office/powerpoint/2010/main" val="4102368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Visits</a:t>
            </a:r>
            <a:endParaRPr lang="en-US" dirty="0"/>
          </a:p>
        </p:txBody>
      </p:sp>
      <p:sp>
        <p:nvSpPr>
          <p:cNvPr id="3" name="Content Placeholder 2"/>
          <p:cNvSpPr>
            <a:spLocks noGrp="1"/>
          </p:cNvSpPr>
          <p:nvPr>
            <p:ph idx="1"/>
          </p:nvPr>
        </p:nvSpPr>
        <p:spPr/>
        <p:txBody>
          <a:bodyPr/>
          <a:lstStyle/>
          <a:p>
            <a:r>
              <a:rPr lang="en-US" dirty="0" smtClean="0"/>
              <a:t>Each person at your table groups should pick a different page to review. </a:t>
            </a:r>
          </a:p>
          <a:p>
            <a:r>
              <a:rPr lang="en-US" dirty="0" smtClean="0"/>
              <a:t>After all have been examined, take turns, in order, </a:t>
            </a:r>
            <a:r>
              <a:rPr lang="en-US" dirty="0"/>
              <a:t>t</a:t>
            </a:r>
            <a:r>
              <a:rPr lang="en-US" dirty="0" smtClean="0"/>
              <a:t>o review them.</a:t>
            </a:r>
          </a:p>
          <a:p>
            <a:r>
              <a:rPr lang="en-US" b="1" i="1" dirty="0" smtClean="0">
                <a:solidFill>
                  <a:srgbClr val="0070C0"/>
                </a:solidFill>
              </a:rPr>
              <a:t>What questions and “look-fors”</a:t>
            </a:r>
            <a:br>
              <a:rPr lang="en-US" b="1" i="1" dirty="0" smtClean="0">
                <a:solidFill>
                  <a:srgbClr val="0070C0"/>
                </a:solidFill>
              </a:rPr>
            </a:br>
            <a:r>
              <a:rPr lang="en-US" b="1" i="1" dirty="0" smtClean="0">
                <a:solidFill>
                  <a:srgbClr val="0070C0"/>
                </a:solidFill>
              </a:rPr>
              <a:t>would you add?</a:t>
            </a:r>
            <a:endParaRPr lang="en-US" b="1" i="1" dirty="0">
              <a:solidFill>
                <a:srgbClr val="0070C0"/>
              </a:solidFill>
            </a:endParaRPr>
          </a:p>
        </p:txBody>
      </p:sp>
      <p:pic>
        <p:nvPicPr>
          <p:cNvPr id="4" name="Picture 3" descr="ISLLCbasedVisitOrganizer - Microsoft Word"/>
          <p:cNvPicPr>
            <a:picLocks noChangeAspect="1"/>
          </p:cNvPicPr>
          <p:nvPr/>
        </p:nvPicPr>
        <p:blipFill rotWithShape="1">
          <a:blip r:embed="rId2">
            <a:extLst>
              <a:ext uri="{28A0092B-C50C-407E-A947-70E740481C1C}">
                <a14:useLocalDpi xmlns:a14="http://schemas.microsoft.com/office/drawing/2010/main" val="0"/>
              </a:ext>
            </a:extLst>
          </a:blip>
          <a:srcRect l="22987" t="21287" r="22338" b="18389"/>
          <a:stretch/>
        </p:blipFill>
        <p:spPr>
          <a:xfrm>
            <a:off x="4844593" y="4338007"/>
            <a:ext cx="3195002" cy="2132532"/>
          </a:xfrm>
          <a:prstGeom prst="rect">
            <a:avLst/>
          </a:prstGeom>
        </p:spPr>
      </p:pic>
    </p:spTree>
    <p:extLst>
      <p:ext uri="{BB962C8B-B14F-4D97-AF65-F5344CB8AC3E}">
        <p14:creationId xmlns:p14="http://schemas.microsoft.com/office/powerpoint/2010/main" val="347778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a:t>
            </a:r>
            <a:endParaRPr lang="en-US" dirty="0"/>
          </a:p>
        </p:txBody>
      </p:sp>
      <p:sp>
        <p:nvSpPr>
          <p:cNvPr id="3" name="Content Placeholder 2"/>
          <p:cNvSpPr>
            <a:spLocks noGrp="1"/>
          </p:cNvSpPr>
          <p:nvPr>
            <p:ph idx="1"/>
          </p:nvPr>
        </p:nvSpPr>
        <p:spPr/>
        <p:txBody>
          <a:bodyPr/>
          <a:lstStyle/>
          <a:p>
            <a:r>
              <a:rPr lang="en-US" dirty="0" smtClean="0"/>
              <a:t>On the organizer, list the things you most value in a principal.</a:t>
            </a:r>
            <a:endParaRPr lang="en-US" dirty="0"/>
          </a:p>
        </p:txBody>
      </p:sp>
      <p:pic>
        <p:nvPicPr>
          <p:cNvPr id="4" name="Picture 3" descr="WhatMattersMostOrganizer - Microsoft Word"/>
          <p:cNvPicPr>
            <a:picLocks noChangeAspect="1"/>
          </p:cNvPicPr>
          <p:nvPr/>
        </p:nvPicPr>
        <p:blipFill rotWithShape="1">
          <a:blip r:embed="rId2">
            <a:extLst>
              <a:ext uri="{28A0092B-C50C-407E-A947-70E740481C1C}">
                <a14:useLocalDpi xmlns:a14="http://schemas.microsoft.com/office/drawing/2010/main" val="0"/>
              </a:ext>
            </a:extLst>
          </a:blip>
          <a:srcRect l="11948" t="19999" r="51039" b="4220"/>
          <a:stretch/>
        </p:blipFill>
        <p:spPr>
          <a:xfrm rot="446157">
            <a:off x="4892635" y="2660073"/>
            <a:ext cx="2836752" cy="3513592"/>
          </a:xfrm>
          <a:prstGeom prst="rect">
            <a:avLst/>
          </a:prstGeom>
          <a:ln>
            <a:solidFill>
              <a:srgbClr val="7030A0"/>
            </a:solidFill>
          </a:ln>
        </p:spPr>
      </p:pic>
      <p:sp>
        <p:nvSpPr>
          <p:cNvPr id="5" name="Oval 4"/>
          <p:cNvSpPr/>
          <p:nvPr/>
        </p:nvSpPr>
        <p:spPr>
          <a:xfrm rot="5400000">
            <a:off x="3404524" y="3637551"/>
            <a:ext cx="3849073" cy="11281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21153347">
            <a:off x="1485426" y="2005100"/>
            <a:ext cx="5898771" cy="3421788"/>
          </a:xfrm>
          <a:prstGeom prst="ellipse">
            <a:avLst/>
          </a:prstGeom>
          <a:solidFill>
            <a:schemeClr val="bg1">
              <a:lumMod val="95000"/>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21067042">
            <a:off x="1092531" y="2669000"/>
            <a:ext cx="6840187" cy="1938992"/>
          </a:xfrm>
          <a:prstGeom prst="rect">
            <a:avLst/>
          </a:prstGeom>
          <a:solidFill>
            <a:schemeClr val="bg1">
              <a:alpha val="0"/>
            </a:schemeClr>
          </a:solidFill>
          <a:ln>
            <a:noFill/>
          </a:ln>
        </p:spPr>
        <p:txBody>
          <a:bodyPr wrap="square" rtlCol="0">
            <a:spAutoFit/>
          </a:bodyPr>
          <a:lstStyle/>
          <a:p>
            <a:pPr algn="ctr"/>
            <a:r>
              <a:rPr lang="en-US" sz="6000" b="1" dirty="0" smtClean="0">
                <a:solidFill>
                  <a:srgbClr val="3C5388"/>
                </a:solidFill>
              </a:rPr>
              <a:t>Anything to add your MVP list?</a:t>
            </a:r>
            <a:endParaRPr lang="en-US" sz="6000" b="1" dirty="0">
              <a:solidFill>
                <a:srgbClr val="3C5388"/>
              </a:solidFill>
            </a:endParaRPr>
          </a:p>
        </p:txBody>
      </p:sp>
    </p:spTree>
    <p:extLst>
      <p:ext uri="{BB962C8B-B14F-4D97-AF65-F5344CB8AC3E}">
        <p14:creationId xmlns:p14="http://schemas.microsoft.com/office/powerpoint/2010/main" val="119700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a:t>
            </a:r>
            <a:endParaRPr lang="en-US" dirty="0"/>
          </a:p>
        </p:txBody>
      </p:sp>
      <p:sp>
        <p:nvSpPr>
          <p:cNvPr id="3" name="Content Placeholder 2"/>
          <p:cNvSpPr>
            <a:spLocks noGrp="1"/>
          </p:cNvSpPr>
          <p:nvPr>
            <p:ph idx="1"/>
          </p:nvPr>
        </p:nvSpPr>
        <p:spPr/>
        <p:txBody>
          <a:bodyPr/>
          <a:lstStyle/>
          <a:p>
            <a:r>
              <a:rPr lang="en-US" dirty="0" smtClean="0"/>
              <a:t>Now list your principals across the top</a:t>
            </a:r>
            <a:endParaRPr lang="en-US" dirty="0"/>
          </a:p>
        </p:txBody>
      </p:sp>
      <p:pic>
        <p:nvPicPr>
          <p:cNvPr id="4" name="Picture 3" descr="WhatMattersMostOrganizer - Microsoft Word"/>
          <p:cNvPicPr>
            <a:picLocks noChangeAspect="1"/>
          </p:cNvPicPr>
          <p:nvPr/>
        </p:nvPicPr>
        <p:blipFill rotWithShape="1">
          <a:blip r:embed="rId2">
            <a:extLst>
              <a:ext uri="{28A0092B-C50C-407E-A947-70E740481C1C}">
                <a14:useLocalDpi xmlns:a14="http://schemas.microsoft.com/office/drawing/2010/main" val="0"/>
              </a:ext>
            </a:extLst>
          </a:blip>
          <a:srcRect l="11948" t="19999" r="51039" b="4220"/>
          <a:stretch/>
        </p:blipFill>
        <p:spPr>
          <a:xfrm rot="446157">
            <a:off x="4892635" y="2660073"/>
            <a:ext cx="2836752" cy="3513592"/>
          </a:xfrm>
          <a:prstGeom prst="rect">
            <a:avLst/>
          </a:prstGeom>
          <a:ln>
            <a:solidFill>
              <a:srgbClr val="7030A0"/>
            </a:solidFill>
          </a:ln>
        </p:spPr>
      </p:pic>
      <p:sp>
        <p:nvSpPr>
          <p:cNvPr id="5" name="Oval 4"/>
          <p:cNvSpPr/>
          <p:nvPr/>
        </p:nvSpPr>
        <p:spPr>
          <a:xfrm rot="351858">
            <a:off x="4485180" y="2684966"/>
            <a:ext cx="3849073" cy="11281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913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a:cs typeface="Arial"/>
              </a:rPr>
              <a:t>Nine Required Components</a:t>
            </a:r>
          </a:p>
        </p:txBody>
      </p:sp>
      <p:sp>
        <p:nvSpPr>
          <p:cNvPr id="6" name="Content Placeholder 5"/>
          <p:cNvSpPr>
            <a:spLocks noGrp="1"/>
          </p:cNvSpPr>
          <p:nvPr>
            <p:ph idx="1"/>
          </p:nvPr>
        </p:nvSpPr>
        <p:spPr>
          <a:xfrm>
            <a:off x="375312" y="1736680"/>
            <a:ext cx="3978322" cy="4525963"/>
          </a:xfrm>
        </p:spPr>
        <p:txBody>
          <a:bodyPr>
            <a:normAutofit fontScale="70000" lnSpcReduction="20000"/>
          </a:bodyPr>
          <a:lstStyle/>
          <a:p>
            <a:pPr marL="514350" indent="-514350">
              <a:buFont typeface="+mj-lt"/>
              <a:buAutoNum type="arabicPeriod" startAt="6"/>
            </a:pPr>
            <a:r>
              <a:rPr lang="en-US" dirty="0" smtClean="0">
                <a:latin typeface="Arial"/>
                <a:cs typeface="Arial"/>
              </a:rPr>
              <a:t>Application </a:t>
            </a:r>
            <a:r>
              <a:rPr lang="en-US" dirty="0">
                <a:latin typeface="Arial"/>
                <a:cs typeface="Arial"/>
              </a:rPr>
              <a:t>and use of State-approved locally selected measures of student achievement </a:t>
            </a:r>
          </a:p>
          <a:p>
            <a:pPr marL="514350" indent="-514350">
              <a:buFont typeface="+mj-lt"/>
              <a:buAutoNum type="arabicPeriod" startAt="6"/>
            </a:pPr>
            <a:r>
              <a:rPr lang="en-US" dirty="0">
                <a:latin typeface="Arial"/>
                <a:cs typeface="Arial"/>
              </a:rPr>
              <a:t>Use of the Statewide Instructional Reporting System </a:t>
            </a:r>
          </a:p>
          <a:p>
            <a:pPr marL="514350" indent="-514350">
              <a:buFont typeface="+mj-lt"/>
              <a:buAutoNum type="arabicPeriod" startAt="6"/>
            </a:pPr>
            <a:r>
              <a:rPr lang="en-US" dirty="0">
                <a:latin typeface="Arial"/>
                <a:cs typeface="Arial"/>
              </a:rPr>
              <a:t>Scoring methodology used to evaluate teachers and principals </a:t>
            </a:r>
          </a:p>
          <a:p>
            <a:pPr marL="514350" indent="-514350">
              <a:buFont typeface="+mj-lt"/>
              <a:buAutoNum type="arabicPeriod" startAt="6"/>
            </a:pPr>
            <a:r>
              <a:rPr lang="en-US" dirty="0">
                <a:latin typeface="Arial"/>
                <a:cs typeface="Arial"/>
              </a:rPr>
              <a:t>Specific considerations in evaluating teachers and principals of ELLs and students with disabilities </a:t>
            </a:r>
          </a:p>
        </p:txBody>
      </p:sp>
      <p:sp>
        <p:nvSpPr>
          <p:cNvPr id="4" name="Content Placeholder 5"/>
          <p:cNvSpPr txBox="1">
            <a:spLocks/>
          </p:cNvSpPr>
          <p:nvPr/>
        </p:nvSpPr>
        <p:spPr>
          <a:xfrm>
            <a:off x="4813109" y="1742367"/>
            <a:ext cx="3978322" cy="45259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6"/>
            </a:pPr>
            <a:r>
              <a:rPr lang="en-US" dirty="0" smtClean="0">
                <a:latin typeface="Arial"/>
                <a:cs typeface="Arial"/>
              </a:rPr>
              <a:t>Application and use of State-approved locally selected measures of student growth</a:t>
            </a:r>
          </a:p>
          <a:p>
            <a:pPr marL="514350" indent="-514350">
              <a:buFont typeface="+mj-lt"/>
              <a:buAutoNum type="arabicPeriod" startAt="6"/>
            </a:pPr>
            <a:r>
              <a:rPr lang="en-US" dirty="0" smtClean="0">
                <a:latin typeface="Arial"/>
                <a:cs typeface="Arial"/>
              </a:rPr>
              <a:t>Use of the Statewide Instructional Reporting System </a:t>
            </a:r>
          </a:p>
          <a:p>
            <a:pPr marL="514350" indent="-514350">
              <a:buFont typeface="+mj-lt"/>
              <a:buAutoNum type="arabicPeriod" startAt="6"/>
            </a:pPr>
            <a:r>
              <a:rPr lang="en-US" dirty="0" smtClean="0">
                <a:latin typeface="Arial"/>
                <a:cs typeface="Arial"/>
              </a:rPr>
              <a:t>Scoring methodology used by the state and the district</a:t>
            </a:r>
          </a:p>
          <a:p>
            <a:pPr marL="514350" indent="-514350">
              <a:buFont typeface="+mj-lt"/>
              <a:buAutoNum type="arabicPeriod" startAt="6"/>
            </a:pPr>
            <a:r>
              <a:rPr lang="en-US" dirty="0" smtClean="0">
                <a:latin typeface="Arial"/>
                <a:cs typeface="Arial"/>
              </a:rPr>
              <a:t>Specific considerations in evaluating teachers and principals of ELLs and students with disabilities </a:t>
            </a:r>
            <a:endParaRPr lang="en-US" dirty="0">
              <a:latin typeface="Arial"/>
              <a:cs typeface="Arial"/>
            </a:endParaRPr>
          </a:p>
        </p:txBody>
      </p:sp>
      <p:sp>
        <p:nvSpPr>
          <p:cNvPr id="7" name="TextBox 6"/>
          <p:cNvSpPr txBox="1"/>
          <p:nvPr/>
        </p:nvSpPr>
        <p:spPr>
          <a:xfrm>
            <a:off x="1419367"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3012-c</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5505732"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016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a:t>
            </a:r>
            <a:endParaRPr lang="en-US" dirty="0"/>
          </a:p>
        </p:txBody>
      </p:sp>
      <p:sp>
        <p:nvSpPr>
          <p:cNvPr id="3" name="Content Placeholder 2"/>
          <p:cNvSpPr>
            <a:spLocks noGrp="1"/>
          </p:cNvSpPr>
          <p:nvPr>
            <p:ph idx="1"/>
          </p:nvPr>
        </p:nvSpPr>
        <p:spPr/>
        <p:txBody>
          <a:bodyPr/>
          <a:lstStyle/>
          <a:p>
            <a:r>
              <a:rPr lang="en-US" dirty="0" smtClean="0"/>
              <a:t>Shade in the areas when you can recall EXPLICITLY addressing the valuable quality with the principals</a:t>
            </a:r>
            <a:br>
              <a:rPr lang="en-US" dirty="0" smtClean="0"/>
            </a:br>
            <a:r>
              <a:rPr lang="en-US" dirty="0" smtClean="0"/>
              <a:t>you’ve identified.</a:t>
            </a:r>
          </a:p>
          <a:p>
            <a:r>
              <a:rPr lang="en-US" dirty="0" smtClean="0"/>
              <a:t>Look at your “heat map”</a:t>
            </a:r>
            <a:endParaRPr lang="en-US" dirty="0"/>
          </a:p>
        </p:txBody>
      </p:sp>
      <p:pic>
        <p:nvPicPr>
          <p:cNvPr id="6" name="Picture 5" descr="~6386476.pdf - Adobe Acrobat Pro"/>
          <p:cNvPicPr>
            <a:picLocks noChangeAspect="1"/>
          </p:cNvPicPr>
          <p:nvPr/>
        </p:nvPicPr>
        <p:blipFill rotWithShape="1">
          <a:blip r:embed="rId2">
            <a:extLst>
              <a:ext uri="{28A0092B-C50C-407E-A947-70E740481C1C}">
                <a14:useLocalDpi xmlns:a14="http://schemas.microsoft.com/office/drawing/2010/main" val="0"/>
              </a:ext>
            </a:extLst>
          </a:blip>
          <a:srcRect l="36364" t="22508" r="34805" b="9931"/>
          <a:stretch/>
        </p:blipFill>
        <p:spPr>
          <a:xfrm rot="10967742">
            <a:off x="5688281" y="2885704"/>
            <a:ext cx="2636322" cy="3348842"/>
          </a:xfrm>
          <a:prstGeom prst="rect">
            <a:avLst/>
          </a:prstGeom>
          <a:ln>
            <a:solidFill>
              <a:schemeClr val="accent1"/>
            </a:solidFill>
          </a:ln>
        </p:spPr>
      </p:pic>
    </p:spTree>
    <p:extLst>
      <p:ext uri="{BB962C8B-B14F-4D97-AF65-F5344CB8AC3E}">
        <p14:creationId xmlns:p14="http://schemas.microsoft.com/office/powerpoint/2010/main" val="323368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Support Your Local Principal</a:t>
            </a:r>
            <a:endParaRPr lang="en-US" dirty="0">
              <a:solidFill>
                <a:schemeClr val="bg1"/>
              </a:solidFill>
            </a:endParaRPr>
          </a:p>
        </p:txBody>
      </p:sp>
    </p:spTree>
    <p:extLst>
      <p:ext uri="{BB962C8B-B14F-4D97-AF65-F5344CB8AC3E}">
        <p14:creationId xmlns:p14="http://schemas.microsoft.com/office/powerpoint/2010/main" val="100645848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Learning</a:t>
            </a:r>
            <a:endParaRPr lang="en-US" dirty="0"/>
          </a:p>
        </p:txBody>
      </p:sp>
      <p:sp>
        <p:nvSpPr>
          <p:cNvPr id="3" name="Content Placeholder 2"/>
          <p:cNvSpPr>
            <a:spLocks noGrp="1"/>
          </p:cNvSpPr>
          <p:nvPr>
            <p:ph idx="1"/>
          </p:nvPr>
        </p:nvSpPr>
        <p:spPr>
          <a:xfrm>
            <a:off x="457200" y="1600200"/>
            <a:ext cx="8229600" cy="2248469"/>
          </a:xfrm>
        </p:spPr>
        <p:txBody>
          <a:bodyPr/>
          <a:lstStyle/>
          <a:p>
            <a:pPr marL="0" indent="0">
              <a:buNone/>
            </a:pPr>
            <a:r>
              <a:rPr lang="en-US" dirty="0" smtClean="0"/>
              <a:t>Principals report that while they are attempting to create conditions to support learning for others, their own learning is not well supported.</a:t>
            </a:r>
          </a:p>
          <a:p>
            <a:pPr marL="0" indent="0">
              <a:buNone/>
            </a:pPr>
            <a:endParaRPr lang="en-US" dirty="0"/>
          </a:p>
          <a:p>
            <a:pPr marL="0" indent="0">
              <a:buNone/>
            </a:pP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174176" y="3298371"/>
            <a:ext cx="4031673" cy="3093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86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Learning</a:t>
            </a:r>
            <a:endParaRPr lang="en-US" dirty="0"/>
          </a:p>
        </p:txBody>
      </p:sp>
      <p:sp>
        <p:nvSpPr>
          <p:cNvPr id="3" name="Content Placeholder 2"/>
          <p:cNvSpPr>
            <a:spLocks noGrp="1"/>
          </p:cNvSpPr>
          <p:nvPr>
            <p:ph idx="1"/>
          </p:nvPr>
        </p:nvSpPr>
        <p:spPr>
          <a:xfrm>
            <a:off x="457200" y="1398325"/>
            <a:ext cx="8686800" cy="5257800"/>
          </a:xfrm>
        </p:spPr>
        <p:txBody>
          <a:bodyPr/>
          <a:lstStyle/>
          <a:p>
            <a:pPr marL="0" indent="0">
              <a:buNone/>
            </a:pPr>
            <a:r>
              <a:rPr lang="en-US" dirty="0" smtClean="0"/>
              <a:t>What are you planning to…</a:t>
            </a:r>
          </a:p>
          <a:p>
            <a:r>
              <a:rPr lang="en-US" dirty="0" smtClean="0"/>
              <a:t>Help your principal(s) with time management</a:t>
            </a:r>
          </a:p>
          <a:p>
            <a:r>
              <a:rPr lang="en-US" dirty="0" smtClean="0"/>
              <a:t>Increase the inter-rater reliability and agreement among your lead evaluators</a:t>
            </a:r>
          </a:p>
          <a:p>
            <a:r>
              <a:rPr lang="en-US" dirty="0" smtClean="0"/>
              <a:t>Help principals plan their faculty meetings</a:t>
            </a:r>
          </a:p>
          <a:p>
            <a:r>
              <a:rPr lang="en-US" dirty="0" smtClean="0"/>
              <a:t>Help principals remain positive and be good leaders</a:t>
            </a:r>
          </a:p>
          <a:p>
            <a:r>
              <a:rPr lang="en-US" dirty="0" smtClean="0"/>
              <a:t>Help principals with </a:t>
            </a:r>
            <a:r>
              <a:rPr lang="en-US" i="1" dirty="0" smtClean="0"/>
              <a:t>their</a:t>
            </a:r>
            <a:r>
              <a:rPr lang="en-US" dirty="0" smtClean="0"/>
              <a:t> learning</a:t>
            </a:r>
          </a:p>
          <a:p>
            <a:r>
              <a:rPr lang="en-US" i="1" dirty="0" smtClean="0">
                <a:solidFill>
                  <a:srgbClr val="0070C0"/>
                </a:solidFill>
              </a:rPr>
              <a:t>Helping principals with their conversations</a:t>
            </a:r>
          </a:p>
          <a:p>
            <a:endParaRPr lang="en-US" dirty="0" smtClean="0"/>
          </a:p>
          <a:p>
            <a:endParaRPr lang="en-US" dirty="0"/>
          </a:p>
        </p:txBody>
      </p:sp>
    </p:spTree>
    <p:extLst>
      <p:ext uri="{BB962C8B-B14F-4D97-AF65-F5344CB8AC3E}">
        <p14:creationId xmlns:p14="http://schemas.microsoft.com/office/powerpoint/2010/main" val="74007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606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Compliance</a:t>
            </a:r>
            <a:endParaRPr lang="en-US" dirty="0">
              <a:solidFill>
                <a:schemeClr val="bg1"/>
              </a:solidFill>
            </a:endParaRPr>
          </a:p>
        </p:txBody>
      </p:sp>
    </p:spTree>
    <p:extLst>
      <p:ext uri="{BB962C8B-B14F-4D97-AF65-F5344CB8AC3E}">
        <p14:creationId xmlns:p14="http://schemas.microsoft.com/office/powerpoint/2010/main" val="191609843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25" y="0"/>
            <a:ext cx="99551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07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Next Session</a:t>
            </a:r>
            <a:endParaRPr lang="en-US" b="1" dirty="0">
              <a:latin typeface="Arial"/>
              <a:cs typeface="Arial"/>
            </a:endParaRPr>
          </a:p>
        </p:txBody>
      </p:sp>
      <p:sp>
        <p:nvSpPr>
          <p:cNvPr id="6" name="Content Placeholder 5"/>
          <p:cNvSpPr>
            <a:spLocks noGrp="1"/>
          </p:cNvSpPr>
          <p:nvPr>
            <p:ph idx="1"/>
          </p:nvPr>
        </p:nvSpPr>
        <p:spPr>
          <a:xfrm>
            <a:off x="457200" y="1600200"/>
            <a:ext cx="8229600" cy="5257800"/>
          </a:xfrm>
        </p:spPr>
        <p:txBody>
          <a:bodyPr>
            <a:normAutofit/>
          </a:bodyPr>
          <a:lstStyle/>
          <a:p>
            <a:pPr marL="0" indent="0" algn="ctr">
              <a:buNone/>
            </a:pPr>
            <a:r>
              <a:rPr lang="en-US" dirty="0" smtClean="0">
                <a:latin typeface="Arial"/>
                <a:cs typeface="Arial"/>
              </a:rPr>
              <a:t>February 10</a:t>
            </a:r>
            <a:r>
              <a:rPr lang="en-US" baseline="30000" dirty="0" smtClean="0">
                <a:latin typeface="Arial"/>
                <a:cs typeface="Arial"/>
              </a:rPr>
              <a:t>th</a:t>
            </a:r>
            <a:r>
              <a:rPr lang="en-US" dirty="0" smtClean="0">
                <a:latin typeface="Arial"/>
                <a:cs typeface="Arial"/>
              </a:rPr>
              <a:t>: 12:00p </a:t>
            </a:r>
            <a:r>
              <a:rPr lang="en-US" dirty="0">
                <a:latin typeface="Arial"/>
                <a:cs typeface="Arial"/>
              </a:rPr>
              <a:t>- </a:t>
            </a:r>
            <a:r>
              <a:rPr lang="en-US" dirty="0" smtClean="0">
                <a:latin typeface="Arial"/>
                <a:cs typeface="Arial"/>
              </a:rPr>
              <a:t>3:00p</a:t>
            </a:r>
          </a:p>
          <a:p>
            <a:pPr marL="0" indent="0" algn="ctr">
              <a:buNone/>
            </a:pPr>
            <a:endParaRPr lang="en-US" dirty="0">
              <a:latin typeface="Arial"/>
              <a:cs typeface="Arial"/>
            </a:endParaRPr>
          </a:p>
          <a:p>
            <a:pPr marL="0" indent="0">
              <a:buNone/>
            </a:pPr>
            <a:r>
              <a:rPr lang="en-US" dirty="0" smtClean="0">
                <a:latin typeface="Arial"/>
                <a:cs typeface="Arial"/>
              </a:rPr>
              <a:t>Agenda will include:</a:t>
            </a:r>
          </a:p>
          <a:p>
            <a:r>
              <a:rPr lang="en-US" dirty="0" smtClean="0">
                <a:latin typeface="Arial"/>
                <a:cs typeface="Arial"/>
              </a:rPr>
              <a:t>Updates</a:t>
            </a:r>
          </a:p>
          <a:p>
            <a:r>
              <a:rPr lang="en-US" dirty="0" smtClean="0">
                <a:latin typeface="Arial"/>
                <a:cs typeface="Arial"/>
              </a:rPr>
              <a:t>Research</a:t>
            </a:r>
          </a:p>
          <a:p>
            <a:r>
              <a:rPr lang="en-US" dirty="0" smtClean="0">
                <a:latin typeface="Arial"/>
                <a:cs typeface="Arial"/>
              </a:rPr>
              <a:t>Feedback</a:t>
            </a:r>
          </a:p>
          <a:p>
            <a:r>
              <a:rPr lang="en-US" dirty="0" smtClean="0">
                <a:latin typeface="Arial"/>
                <a:cs typeface="Arial"/>
              </a:rPr>
              <a:t>More</a:t>
            </a:r>
          </a:p>
        </p:txBody>
      </p:sp>
    </p:spTree>
    <p:extLst>
      <p:ext uri="{BB962C8B-B14F-4D97-AF65-F5344CB8AC3E}">
        <p14:creationId xmlns:p14="http://schemas.microsoft.com/office/powerpoint/2010/main" val="96601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_Main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95846"/>
            <a:ext cx="7772400" cy="1618166"/>
          </a:xfrm>
        </p:spPr>
        <p:txBody>
          <a:bodyPr/>
          <a:lstStyle/>
          <a:p>
            <a:r>
              <a:rPr lang="en-US" dirty="0" smtClean="0">
                <a:ln w="18415" cmpd="sng">
                  <a:solidFill>
                    <a:srgbClr val="FFFFFF"/>
                  </a:solidFill>
                  <a:prstDash val="solid"/>
                </a:ln>
                <a:solidFill>
                  <a:srgbClr val="FFFFFF"/>
                </a:solidFill>
                <a:latin typeface="Arial"/>
                <a:cs typeface="Arial"/>
              </a:rPr>
              <a:t>Principal Evaluator Training</a:t>
            </a:r>
            <a:endParaRPr lang="en-US" dirty="0">
              <a:ln w="18415" cmpd="sng">
                <a:solidFill>
                  <a:srgbClr val="FFFFFF"/>
                </a:solidFill>
                <a:prstDash val="solid"/>
              </a:ln>
              <a:solidFill>
                <a:srgbClr val="FFFFFF"/>
              </a:solidFill>
              <a:latin typeface="Arial"/>
              <a:cs typeface="Arial"/>
            </a:endParaRPr>
          </a:p>
        </p:txBody>
      </p:sp>
      <p:sp>
        <p:nvSpPr>
          <p:cNvPr id="3" name="Subtitle 2"/>
          <p:cNvSpPr>
            <a:spLocks noGrp="1"/>
          </p:cNvSpPr>
          <p:nvPr>
            <p:ph type="subTitle" idx="1"/>
          </p:nvPr>
        </p:nvSpPr>
        <p:spPr>
          <a:xfrm>
            <a:off x="1371600" y="3062225"/>
            <a:ext cx="6400800" cy="1669374"/>
          </a:xfrm>
        </p:spPr>
        <p:txBody>
          <a:bodyPr/>
          <a:lstStyle/>
          <a:p>
            <a:r>
              <a:rPr lang="en-US" dirty="0" smtClean="0">
                <a:ln w="18415" cmpd="sng">
                  <a:solidFill>
                    <a:srgbClr val="FFFFFF"/>
                  </a:solidFill>
                  <a:prstDash val="solid"/>
                </a:ln>
                <a:solidFill>
                  <a:srgbClr val="FFFFFF"/>
                </a:solidFill>
                <a:latin typeface="Arial"/>
                <a:cs typeface="Arial"/>
              </a:rPr>
              <a:t>Day 1</a:t>
            </a:r>
          </a:p>
          <a:p>
            <a:r>
              <a:rPr lang="en-US" dirty="0" smtClean="0">
                <a:ln w="18415" cmpd="sng">
                  <a:solidFill>
                    <a:srgbClr val="FFFFFF"/>
                  </a:solidFill>
                  <a:prstDash val="solid"/>
                </a:ln>
                <a:solidFill>
                  <a:srgbClr val="FFFFFF"/>
                </a:solidFill>
                <a:latin typeface="Arial"/>
                <a:cs typeface="Arial"/>
              </a:rPr>
              <a:t>2015-2016</a:t>
            </a:r>
            <a:endParaRPr lang="en-US" dirty="0">
              <a:ln w="18415" cmpd="sng">
                <a:solidFill>
                  <a:srgbClr val="FFFFFF"/>
                </a:solidFill>
                <a:prstDash val="solid"/>
              </a:ln>
              <a:solidFill>
                <a:srgbClr val="FFFFFF"/>
              </a:solidFill>
              <a:latin typeface="Arial"/>
              <a:cs typeface="Arial"/>
            </a:endParaRPr>
          </a:p>
        </p:txBody>
      </p:sp>
    </p:spTree>
    <p:extLst>
      <p:ext uri="{BB962C8B-B14F-4D97-AF65-F5344CB8AC3E}">
        <p14:creationId xmlns:p14="http://schemas.microsoft.com/office/powerpoint/2010/main" val="1250714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rial"/>
                <a:cs typeface="Arial"/>
              </a:rPr>
              <a:t>Back Again : </a:t>
            </a:r>
            <a:r>
              <a:rPr lang="en-US" b="1" dirty="0" smtClean="0">
                <a:latin typeface="Arial"/>
                <a:cs typeface="Arial"/>
              </a:rPr>
              <a:t>9+ Components</a:t>
            </a:r>
            <a:endParaRPr lang="en-US" b="1" dirty="0">
              <a:latin typeface="Arial"/>
              <a:cs typeface="Arial"/>
            </a:endParaRPr>
          </a:p>
        </p:txBody>
      </p:sp>
      <p:sp>
        <p:nvSpPr>
          <p:cNvPr id="6" name="Content Placeholder 5"/>
          <p:cNvSpPr>
            <a:spLocks noGrp="1"/>
          </p:cNvSpPr>
          <p:nvPr>
            <p:ph idx="1"/>
          </p:nvPr>
        </p:nvSpPr>
        <p:spPr>
          <a:xfrm>
            <a:off x="457200" y="1517074"/>
            <a:ext cx="8686800" cy="5172075"/>
          </a:xfrm>
        </p:spPr>
        <p:txBody>
          <a:bodyPr>
            <a:normAutofit fontScale="92500" lnSpcReduction="10000"/>
          </a:bodyPr>
          <a:lstStyle/>
          <a:p>
            <a:pPr marL="514350" indent="-514350">
              <a:buFont typeface="+mj-lt"/>
              <a:buAutoNum type="arabicPeriod" startAt="10"/>
            </a:pPr>
            <a:r>
              <a:rPr lang="en-US" dirty="0">
                <a:latin typeface="Arial"/>
                <a:cs typeface="Arial"/>
              </a:rPr>
              <a:t>State-determined district-wide student growth goal setting process (Student Learning Objectives) </a:t>
            </a:r>
          </a:p>
          <a:p>
            <a:pPr marL="514350" indent="-514350">
              <a:buFont typeface="+mj-lt"/>
              <a:buAutoNum type="arabicPeriod" startAt="10"/>
            </a:pPr>
            <a:r>
              <a:rPr lang="en-US" dirty="0">
                <a:latin typeface="Arial"/>
                <a:cs typeface="Arial"/>
              </a:rPr>
              <a:t>Effective supervisory visits and feedback </a:t>
            </a:r>
          </a:p>
          <a:p>
            <a:pPr marL="514350" indent="-514350">
              <a:buFont typeface="+mj-lt"/>
              <a:buAutoNum type="arabicPeriod" startAt="10"/>
            </a:pPr>
            <a:r>
              <a:rPr lang="en-US" dirty="0" smtClean="0">
                <a:latin typeface="Arial"/>
                <a:cs typeface="Arial"/>
              </a:rPr>
              <a:t>Soliciting structured feedback from constituent groups </a:t>
            </a:r>
          </a:p>
          <a:p>
            <a:pPr marL="514350" indent="-514350">
              <a:buFont typeface="+mj-lt"/>
              <a:buAutoNum type="arabicPeriod" startAt="10"/>
            </a:pPr>
            <a:r>
              <a:rPr lang="en-US" dirty="0" smtClean="0">
                <a:latin typeface="Arial"/>
                <a:cs typeface="Arial"/>
              </a:rPr>
              <a:t>Reviewing </a:t>
            </a:r>
            <a:r>
              <a:rPr lang="en-US" dirty="0">
                <a:latin typeface="Arial"/>
                <a:cs typeface="Arial"/>
              </a:rPr>
              <a:t>school documents, records, state accountability processes and other measures </a:t>
            </a:r>
          </a:p>
          <a:p>
            <a:pPr marL="514350" indent="-514350">
              <a:buFont typeface="+mj-lt"/>
              <a:buAutoNum type="arabicPeriod" startAt="10"/>
            </a:pPr>
            <a:r>
              <a:rPr lang="en-US" dirty="0">
                <a:latin typeface="Arial"/>
                <a:cs typeface="Arial"/>
              </a:rPr>
              <a:t>Principal contribution to teacher effectiveness </a:t>
            </a:r>
          </a:p>
          <a:p>
            <a:pPr marL="514350" indent="-514350">
              <a:buFont typeface="+mj-lt"/>
              <a:buAutoNum type="arabicPeriod" startAt="10"/>
            </a:pPr>
            <a:r>
              <a:rPr lang="en-US" dirty="0" smtClean="0">
                <a:latin typeface="Arial"/>
                <a:cs typeface="Arial"/>
              </a:rPr>
              <a:t>Increasing the likelihood that it makes a difference</a:t>
            </a:r>
            <a:endParaRPr lang="en-US" dirty="0">
              <a:latin typeface="Arial"/>
              <a:cs typeface="Arial"/>
            </a:endParaRPr>
          </a:p>
        </p:txBody>
      </p:sp>
    </p:spTree>
    <p:extLst>
      <p:ext uri="{BB962C8B-B14F-4D97-AF65-F5344CB8AC3E}">
        <p14:creationId xmlns:p14="http://schemas.microsoft.com/office/powerpoint/2010/main" val="146019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Resources Are Archived</a:t>
            </a:r>
            <a:endParaRPr lang="en-US" b="1" dirty="0">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 y="1515173"/>
            <a:ext cx="8486775" cy="4438039"/>
          </a:xfrm>
          <a:prstGeom prst="rect">
            <a:avLst/>
          </a:prstGeom>
        </p:spPr>
      </p:pic>
    </p:spTree>
    <p:extLst>
      <p:ext uri="{BB962C8B-B14F-4D97-AF65-F5344CB8AC3E}">
        <p14:creationId xmlns:p14="http://schemas.microsoft.com/office/powerpoint/2010/main" val="768705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
        <p:nvSpPr>
          <p:cNvPr id="6" name="Content Placeholder 5"/>
          <p:cNvSpPr>
            <a:spLocks noGrp="1"/>
          </p:cNvSpPr>
          <p:nvPr>
            <p:ph idx="1"/>
          </p:nvPr>
        </p:nvSpPr>
        <p:spPr/>
        <p:txBody>
          <a:bodyPr>
            <a:normAutofit/>
          </a:bodyPr>
          <a:lstStyle/>
          <a:p>
            <a:r>
              <a:rPr lang="en-US" dirty="0">
                <a:latin typeface="Arial"/>
                <a:cs typeface="Arial"/>
              </a:rPr>
              <a:t>Introductions</a:t>
            </a:r>
          </a:p>
          <a:p>
            <a:r>
              <a:rPr lang="en-US" dirty="0">
                <a:latin typeface="Arial"/>
                <a:cs typeface="Arial"/>
              </a:rPr>
              <a:t>Objectives and Agenda </a:t>
            </a:r>
            <a:r>
              <a:rPr lang="en-US" dirty="0" smtClean="0">
                <a:latin typeface="Arial"/>
                <a:cs typeface="Arial"/>
              </a:rPr>
              <a:t>Review</a:t>
            </a:r>
          </a:p>
          <a:p>
            <a:r>
              <a:rPr lang="en-US" dirty="0" smtClean="0">
                <a:latin typeface="Arial"/>
                <a:cs typeface="Arial"/>
              </a:rPr>
              <a:t>Research</a:t>
            </a:r>
          </a:p>
          <a:p>
            <a:r>
              <a:rPr lang="en-US" dirty="0" smtClean="0">
                <a:latin typeface="Arial"/>
                <a:cs typeface="Arial"/>
              </a:rPr>
              <a:t>SED Update: Principal Scores</a:t>
            </a:r>
          </a:p>
          <a:p>
            <a:r>
              <a:rPr lang="en-US" dirty="0" smtClean="0">
                <a:latin typeface="Arial"/>
                <a:cs typeface="Arial"/>
              </a:rPr>
              <a:t>Negotiations</a:t>
            </a:r>
          </a:p>
          <a:p>
            <a:r>
              <a:rPr lang="en-US" dirty="0" smtClean="0">
                <a:latin typeface="Arial"/>
                <a:cs typeface="Arial"/>
              </a:rPr>
              <a:t>Questions</a:t>
            </a:r>
          </a:p>
          <a:p>
            <a:r>
              <a:rPr lang="en-US" dirty="0" smtClean="0">
                <a:latin typeface="Arial"/>
                <a:cs typeface="Arial"/>
              </a:rPr>
              <a:t>Support Your Local Principal</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296859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bg1"/>
                </a:solidFill>
              </a:rPr>
              <a:t>Opening Activity:</a:t>
            </a:r>
            <a:br>
              <a:rPr lang="en-US" b="1" dirty="0" smtClean="0">
                <a:solidFill>
                  <a:schemeClr val="bg1"/>
                </a:solidFill>
              </a:rPr>
            </a:br>
            <a:r>
              <a:rPr lang="en-US" b="1" dirty="0" smtClean="0">
                <a:solidFill>
                  <a:schemeClr val="bg1"/>
                </a:solidFill>
              </a:rPr>
              <a:t>What Matters Most?</a:t>
            </a:r>
            <a:endParaRPr lang="en-US" b="1" dirty="0">
              <a:solidFill>
                <a:schemeClr val="bg1"/>
              </a:solidFill>
            </a:endParaRPr>
          </a:p>
        </p:txBody>
      </p:sp>
    </p:spTree>
    <p:extLst>
      <p:ext uri="{BB962C8B-B14F-4D97-AF65-F5344CB8AC3E}">
        <p14:creationId xmlns:p14="http://schemas.microsoft.com/office/powerpoint/2010/main" val="366891347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a:t>
            </a:r>
            <a:endParaRPr lang="en-US" dirty="0"/>
          </a:p>
        </p:txBody>
      </p:sp>
      <p:sp>
        <p:nvSpPr>
          <p:cNvPr id="3" name="Content Placeholder 2"/>
          <p:cNvSpPr>
            <a:spLocks noGrp="1"/>
          </p:cNvSpPr>
          <p:nvPr>
            <p:ph idx="1"/>
          </p:nvPr>
        </p:nvSpPr>
        <p:spPr/>
        <p:txBody>
          <a:bodyPr/>
          <a:lstStyle/>
          <a:p>
            <a:r>
              <a:rPr lang="en-US" dirty="0" smtClean="0"/>
              <a:t>On the organizer, list the things you most value in a principal.</a:t>
            </a:r>
            <a:endParaRPr lang="en-US" dirty="0"/>
          </a:p>
        </p:txBody>
      </p:sp>
      <p:pic>
        <p:nvPicPr>
          <p:cNvPr id="4" name="Picture 3" descr="WhatMattersMostOrganizer - Microsoft Word"/>
          <p:cNvPicPr>
            <a:picLocks noChangeAspect="1"/>
          </p:cNvPicPr>
          <p:nvPr/>
        </p:nvPicPr>
        <p:blipFill rotWithShape="1">
          <a:blip r:embed="rId2">
            <a:extLst>
              <a:ext uri="{28A0092B-C50C-407E-A947-70E740481C1C}">
                <a14:useLocalDpi xmlns:a14="http://schemas.microsoft.com/office/drawing/2010/main" val="0"/>
              </a:ext>
            </a:extLst>
          </a:blip>
          <a:srcRect l="11948" t="19999" r="51039" b="4220"/>
          <a:stretch/>
        </p:blipFill>
        <p:spPr>
          <a:xfrm rot="446157">
            <a:off x="4892635" y="2660073"/>
            <a:ext cx="2836752" cy="3513592"/>
          </a:xfrm>
          <a:prstGeom prst="rect">
            <a:avLst/>
          </a:prstGeom>
          <a:ln>
            <a:solidFill>
              <a:srgbClr val="7030A0"/>
            </a:solidFill>
          </a:ln>
        </p:spPr>
      </p:pic>
      <p:sp>
        <p:nvSpPr>
          <p:cNvPr id="5" name="Oval 4"/>
          <p:cNvSpPr/>
          <p:nvPr/>
        </p:nvSpPr>
        <p:spPr>
          <a:xfrm rot="5400000">
            <a:off x="3404524" y="3637551"/>
            <a:ext cx="3849073" cy="1128156"/>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2585982"/>
      </p:ext>
    </p:extLst>
  </p:cSld>
  <p:clrMapOvr>
    <a:masterClrMapping/>
  </p:clrMapOvr>
</p:sld>
</file>

<file path=ppt/theme/theme1.xml><?xml version="1.0" encoding="utf-8"?>
<a:theme xmlns:a="http://schemas.openxmlformats.org/drawingml/2006/main" name="~39679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~3967918</Template>
  <TotalTime>1180</TotalTime>
  <Words>1789</Words>
  <Application>Microsoft Office PowerPoint</Application>
  <PresentationFormat>On-screen Show (4:3)</PresentationFormat>
  <Paragraphs>437</Paragraphs>
  <Slides>48</Slides>
  <Notes>14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~3967918</vt:lpstr>
      <vt:lpstr>Principal Evaluator Training</vt:lpstr>
      <vt:lpstr>Agenda</vt:lpstr>
      <vt:lpstr>Nine Required Components</vt:lpstr>
      <vt:lpstr>Nine Required Components</vt:lpstr>
      <vt:lpstr>Back Again : 9+ Components</vt:lpstr>
      <vt:lpstr>Resources Are Archived</vt:lpstr>
      <vt:lpstr>Agenda</vt:lpstr>
      <vt:lpstr>Opening Activity: What Matters Most?</vt:lpstr>
      <vt:lpstr>What Matters</vt:lpstr>
      <vt:lpstr>Research &amp; Literature Review</vt:lpstr>
      <vt:lpstr>Who matters more?</vt:lpstr>
      <vt:lpstr>Who matters more?</vt:lpstr>
      <vt:lpstr>Principal Conversations</vt:lpstr>
      <vt:lpstr>Principal Conversations</vt:lpstr>
      <vt:lpstr>Principal Conversations</vt:lpstr>
      <vt:lpstr>Principal Conversations</vt:lpstr>
      <vt:lpstr>Principal Conversations</vt:lpstr>
      <vt:lpstr>Principal Conversations</vt:lpstr>
      <vt:lpstr>Principal Conversations</vt:lpstr>
      <vt:lpstr>Principal Conversations</vt:lpstr>
      <vt:lpstr>What Matters</vt:lpstr>
      <vt:lpstr>Three-Minute Pause</vt:lpstr>
      <vt:lpstr>SED Information: Principal and Teacher Scores from the State</vt:lpstr>
      <vt:lpstr>PowerPoint Presentation</vt:lpstr>
      <vt:lpstr>SGPs to MGPs for Principals</vt:lpstr>
      <vt:lpstr>GREs for Principals</vt:lpstr>
      <vt:lpstr>PowerPoint Presentation</vt:lpstr>
      <vt:lpstr>PowerPoint Presentation</vt:lpstr>
      <vt:lpstr>PowerPoint Presentation</vt:lpstr>
      <vt:lpstr>PowerPoint Presentation</vt:lpstr>
      <vt:lpstr>PowerPoint Presentation</vt:lpstr>
      <vt:lpstr>Three-Minute Pause</vt:lpstr>
      <vt:lpstr>SED Information: Principal and Teacher Scores from the State</vt:lpstr>
      <vt:lpstr>Details to Work Out</vt:lpstr>
      <vt:lpstr>Tool School Visits</vt:lpstr>
      <vt:lpstr>Questions and Visits</vt:lpstr>
      <vt:lpstr>Questions and Visits</vt:lpstr>
      <vt:lpstr>What Matters</vt:lpstr>
      <vt:lpstr>What Matters</vt:lpstr>
      <vt:lpstr>What Matters</vt:lpstr>
      <vt:lpstr>Support Your Local Principal</vt:lpstr>
      <vt:lpstr>Principal Learning</vt:lpstr>
      <vt:lpstr>Principal Learning</vt:lpstr>
      <vt:lpstr>Three-Minute Pause</vt:lpstr>
      <vt:lpstr>Compliance</vt:lpstr>
      <vt:lpstr>PowerPoint Presentation</vt:lpstr>
      <vt:lpstr>Next Session</vt:lpstr>
      <vt:lpstr>Principal Evaluator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116</cp:revision>
  <cp:lastPrinted>2015-12-08T11:34:25Z</cp:lastPrinted>
  <dcterms:created xsi:type="dcterms:W3CDTF">2012-08-15T11:27:34Z</dcterms:created>
  <dcterms:modified xsi:type="dcterms:W3CDTF">2015-12-10T17:32:07Z</dcterms:modified>
</cp:coreProperties>
</file>