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8"/>
  </p:notesMasterIdLst>
  <p:handoutMasterIdLst>
    <p:handoutMasterId r:id="rId39"/>
  </p:handoutMasterIdLst>
  <p:sldIdLst>
    <p:sldId id="268" r:id="rId2"/>
    <p:sldId id="471" r:id="rId3"/>
    <p:sldId id="272" r:id="rId4"/>
    <p:sldId id="273" r:id="rId5"/>
    <p:sldId id="274" r:id="rId6"/>
    <p:sldId id="270" r:id="rId7"/>
    <p:sldId id="436" r:id="rId8"/>
    <p:sldId id="338" r:id="rId9"/>
    <p:sldId id="463" r:id="rId10"/>
    <p:sldId id="464" r:id="rId11"/>
    <p:sldId id="465" r:id="rId12"/>
    <p:sldId id="466" r:id="rId13"/>
    <p:sldId id="446" r:id="rId14"/>
    <p:sldId id="447" r:id="rId15"/>
    <p:sldId id="450" r:id="rId16"/>
    <p:sldId id="451" r:id="rId17"/>
    <p:sldId id="438" r:id="rId18"/>
    <p:sldId id="467" r:id="rId19"/>
    <p:sldId id="449" r:id="rId20"/>
    <p:sldId id="469" r:id="rId21"/>
    <p:sldId id="470" r:id="rId22"/>
    <p:sldId id="452" r:id="rId23"/>
    <p:sldId id="453" r:id="rId24"/>
    <p:sldId id="444" r:id="rId25"/>
    <p:sldId id="468" r:id="rId26"/>
    <p:sldId id="427" r:id="rId27"/>
    <p:sldId id="428" r:id="rId28"/>
    <p:sldId id="457" r:id="rId29"/>
    <p:sldId id="473" r:id="rId30"/>
    <p:sldId id="474" r:id="rId31"/>
    <p:sldId id="472" r:id="rId32"/>
    <p:sldId id="424" r:id="rId33"/>
    <p:sldId id="423" r:id="rId34"/>
    <p:sldId id="425" r:id="rId35"/>
    <p:sldId id="435" r:id="rId36"/>
    <p:sldId id="429" r:id="rId37"/>
  </p:sldIdLst>
  <p:sldSz cx="9144000" cy="6858000" type="screen4x3"/>
  <p:notesSz cx="7023100" cy="93091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C6884"/>
    <a:srgbClr val="008FC5"/>
    <a:srgbClr val="3C538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2057" autoAdjust="0"/>
    <p:restoredTop sz="86289" autoAdjust="0"/>
  </p:normalViewPr>
  <p:slideViewPr>
    <p:cSldViewPr snapToGrid="0" snapToObjects="1">
      <p:cViewPr>
        <p:scale>
          <a:sx n="80" d="100"/>
          <a:sy n="80" d="100"/>
        </p:scale>
        <p:origin x="-534" y="-30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260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343" cy="465455"/>
          </a:xfrm>
          <a:prstGeom prst="rect">
            <a:avLst/>
          </a:prstGeom>
        </p:spPr>
        <p:txBody>
          <a:bodyPr vert="horz" lIns="93317" tIns="46659" rIns="93317" bIns="4665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8132" y="0"/>
            <a:ext cx="3043343" cy="465455"/>
          </a:xfrm>
          <a:prstGeom prst="rect">
            <a:avLst/>
          </a:prstGeom>
        </p:spPr>
        <p:txBody>
          <a:bodyPr vert="horz" lIns="93317" tIns="46659" rIns="93317" bIns="46659" rtlCol="0"/>
          <a:lstStyle>
            <a:lvl1pPr algn="r">
              <a:defRPr sz="1200"/>
            </a:lvl1pPr>
          </a:lstStyle>
          <a:p>
            <a:fld id="{68D08B4C-0DAC-4AE9-AC6A-D397F6063650}" type="datetimeFigureOut">
              <a:rPr lang="en-US" smtClean="0"/>
              <a:t>10/7/2014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42030"/>
            <a:ext cx="3043343" cy="465455"/>
          </a:xfrm>
          <a:prstGeom prst="rect">
            <a:avLst/>
          </a:prstGeom>
        </p:spPr>
        <p:txBody>
          <a:bodyPr vert="horz" lIns="93317" tIns="46659" rIns="93317" bIns="4665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8132" y="8842030"/>
            <a:ext cx="3043343" cy="465455"/>
          </a:xfrm>
          <a:prstGeom prst="rect">
            <a:avLst/>
          </a:prstGeom>
        </p:spPr>
        <p:txBody>
          <a:bodyPr vert="horz" lIns="93317" tIns="46659" rIns="93317" bIns="46659" rtlCol="0" anchor="b"/>
          <a:lstStyle>
            <a:lvl1pPr algn="r">
              <a:defRPr sz="1200"/>
            </a:lvl1pPr>
          </a:lstStyle>
          <a:p>
            <a:fld id="{E3E80BD1-FE98-4D98-83D8-FF71905008F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812659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343" cy="465455"/>
          </a:xfrm>
          <a:prstGeom prst="rect">
            <a:avLst/>
          </a:prstGeom>
        </p:spPr>
        <p:txBody>
          <a:bodyPr vert="horz" lIns="93317" tIns="46659" rIns="93317" bIns="4665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8132" y="0"/>
            <a:ext cx="3043343" cy="465455"/>
          </a:xfrm>
          <a:prstGeom prst="rect">
            <a:avLst/>
          </a:prstGeom>
        </p:spPr>
        <p:txBody>
          <a:bodyPr vert="horz" lIns="93317" tIns="46659" rIns="93317" bIns="46659" rtlCol="0"/>
          <a:lstStyle>
            <a:lvl1pPr algn="r">
              <a:defRPr sz="1200"/>
            </a:lvl1pPr>
          </a:lstStyle>
          <a:p>
            <a:fld id="{630DF15F-B4CC-44FE-A238-8A68F438C055}" type="datetimeFigureOut">
              <a:rPr lang="en-US" smtClean="0"/>
              <a:t>10/7/2014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4275" y="698500"/>
            <a:ext cx="4654550" cy="34909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317" tIns="46659" rIns="93317" bIns="46659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2310" y="4421823"/>
            <a:ext cx="5618480" cy="4189095"/>
          </a:xfrm>
          <a:prstGeom prst="rect">
            <a:avLst/>
          </a:prstGeom>
        </p:spPr>
        <p:txBody>
          <a:bodyPr vert="horz" lIns="93317" tIns="46659" rIns="93317" bIns="46659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2030"/>
            <a:ext cx="3043343" cy="465455"/>
          </a:xfrm>
          <a:prstGeom prst="rect">
            <a:avLst/>
          </a:prstGeom>
        </p:spPr>
        <p:txBody>
          <a:bodyPr vert="horz" lIns="93317" tIns="46659" rIns="93317" bIns="4665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8132" y="8842030"/>
            <a:ext cx="3043343" cy="465455"/>
          </a:xfrm>
          <a:prstGeom prst="rect">
            <a:avLst/>
          </a:prstGeom>
        </p:spPr>
        <p:txBody>
          <a:bodyPr vert="horz" lIns="93317" tIns="46659" rIns="93317" bIns="46659" rtlCol="0" anchor="b"/>
          <a:lstStyle>
            <a:lvl1pPr algn="r">
              <a:defRPr sz="1200"/>
            </a:lvl1pPr>
          </a:lstStyle>
          <a:p>
            <a:fld id="{DA92B3DE-9066-452C-AF54-0D5040A4AF8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0898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578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24579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C9673510-8917-49C0-B3AB-25CB24539961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8</a:t>
            </a:fld>
            <a:endParaRPr lang="en-US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578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24579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C9673510-8917-49C0-B3AB-25CB24539961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22</a:t>
            </a:fld>
            <a:endParaRPr lang="en-US"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578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24579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C9673510-8917-49C0-B3AB-25CB24539961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26</a:t>
            </a:fld>
            <a:endParaRPr lang="en-US"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578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24579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C9673510-8917-49C0-B3AB-25CB24539961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29</a:t>
            </a:fld>
            <a:endParaRPr lang="en-US"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578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24579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C9673510-8917-49C0-B3AB-25CB24539961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31</a:t>
            </a:fld>
            <a:endParaRPr lang="en-US" dirty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This is a repeat from last year,</a:t>
            </a:r>
            <a:r>
              <a:rPr lang="en-US" baseline="0" dirty="0" smtClean="0"/>
              <a:t> based on the fact that principals reported their learning continued to be a low priority. </a:t>
            </a:r>
          </a:p>
          <a:p>
            <a:endParaRPr lang="en-US" baseline="0" dirty="0" smtClean="0"/>
          </a:p>
          <a:p>
            <a:r>
              <a:rPr lang="en-US" dirty="0" smtClean="0"/>
              <a:t>From “Rethinking Principal Evaluation: A New Paradigm Informed by Research and Practice,” p. 9.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92B3DE-9066-452C-AF54-0D5040A4AF80}" type="slidenum">
              <a:rPr lang="en-US" smtClean="0"/>
              <a:t>32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648840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Table discussions, start allow</a:t>
            </a:r>
            <a:r>
              <a:rPr lang="en-US" baseline="0" dirty="0" smtClean="0"/>
              <a:t> 5-7 minutes. The point is not to necessarily resolve these questions but to get people thinking about this.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92B3DE-9066-452C-AF54-0D5040A4AF80}" type="slidenum">
              <a:rPr lang="en-US" smtClean="0"/>
              <a:t>33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75042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92B3DE-9066-452C-AF54-0D5040A4AF80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631208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i="1" dirty="0"/>
              <a:t>The school principal as leader: guiding schools to better teaching and learning</a:t>
            </a:r>
            <a:r>
              <a:rPr lang="en-US" dirty="0"/>
              <a:t>  - The Wallace Foundation, January 2012.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9AD2397-D23A-4C3F-8A18-98C116D92EB3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880074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i="1" dirty="0"/>
              <a:t>The school principal as leader: guiding schools to better teaching and learning</a:t>
            </a:r>
            <a:r>
              <a:rPr lang="en-US" dirty="0"/>
              <a:t>  - The Wallace Foundation, January 2012.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9AD2397-D23A-4C3F-8A18-98C116D92EB3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880074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5058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defTabSz="457886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/>
              <a:t>U.S. Census, 2011; Battle &amp; Gruber, 2010; Gates et al., 2002</a:t>
            </a:r>
          </a:p>
          <a:p>
            <a:pPr eaLnBrk="1" hangingPunct="1">
              <a:spcBef>
                <a:spcPct val="0"/>
              </a:spcBef>
            </a:pPr>
            <a:endParaRPr lang="en-US" b="1" dirty="0" smtClean="0"/>
          </a:p>
        </p:txBody>
      </p:sp>
      <p:sp>
        <p:nvSpPr>
          <p:cNvPr id="21507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445D720-13F2-4156-9AAD-5DAD548D82FF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15</a:t>
            </a:fld>
            <a:endParaRPr lang="en-US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5058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defTabSz="457886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/>
              <a:t>U.S. Census, 2011; Battle &amp; Gruber, 2010; Gates et al., 2002</a:t>
            </a:r>
          </a:p>
          <a:p>
            <a:pPr eaLnBrk="1" hangingPunct="1">
              <a:spcBef>
                <a:spcPct val="0"/>
              </a:spcBef>
            </a:pPr>
            <a:endParaRPr lang="en-US" b="1" dirty="0" smtClean="0"/>
          </a:p>
        </p:txBody>
      </p:sp>
      <p:sp>
        <p:nvSpPr>
          <p:cNvPr id="21507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445D720-13F2-4156-9AAD-5DAD548D82FF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16</a:t>
            </a:fld>
            <a:endParaRPr lang="en-US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578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24579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C9673510-8917-49C0-B3AB-25CB24539961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17</a:t>
            </a:fld>
            <a:endParaRPr lang="en-US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3250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b="1" dirty="0" smtClean="0"/>
              <a:t>NOTES</a:t>
            </a:r>
          </a:p>
        </p:txBody>
      </p:sp>
      <p:sp>
        <p:nvSpPr>
          <p:cNvPr id="21507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BEA0BB6-9A61-43AD-9ABB-288704FC9642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19</a:t>
            </a:fld>
            <a:endParaRPr lang="en-US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578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24579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C9673510-8917-49C0-B3AB-25CB24539961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20</a:t>
            </a:fld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>
            <a:normAutofit/>
          </a:bodyPr>
          <a:lstStyle>
            <a:lvl1pPr>
              <a:defRPr sz="44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1765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PP_BodyTemplate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>
                <a:latin typeface="Arial" pitchFamily="34" charset="0"/>
                <a:cs typeface="Arial" pitchFamily="34" charset="0"/>
              </a:defRPr>
            </a:lvl1pPr>
            <a:lvl2pPr>
              <a:defRPr>
                <a:latin typeface="Arial" pitchFamily="34" charset="0"/>
                <a:cs typeface="Arial" pitchFamily="34" charset="0"/>
              </a:defRPr>
            </a:lvl2pPr>
            <a:lvl3pPr>
              <a:defRPr>
                <a:latin typeface="Arial" pitchFamily="34" charset="0"/>
                <a:cs typeface="Arial" pitchFamily="34" charset="0"/>
              </a:defRPr>
            </a:lvl3pPr>
            <a:lvl4pPr>
              <a:defRPr>
                <a:latin typeface="Arial" pitchFamily="34" charset="0"/>
                <a:cs typeface="Arial" pitchFamily="34" charset="0"/>
              </a:defRPr>
            </a:lvl4pPr>
            <a:lvl5pPr>
              <a:defRPr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93488" y="6356350"/>
            <a:ext cx="2133600" cy="365125"/>
          </a:xfrm>
          <a:prstGeom prst="rect">
            <a:avLst/>
          </a:prstGeom>
        </p:spPr>
        <p:txBody>
          <a:bodyPr/>
          <a:lstStyle>
            <a:lvl1pPr algn="l">
              <a:defRPr/>
            </a:lvl1pPr>
          </a:lstStyle>
          <a:p>
            <a:fld id="{822ED5C8-A2B1-FE40-BE4F-E1B4E8067D5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09921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PP_BodyTemplate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lvl1pPr>
              <a:defRPr>
                <a:latin typeface="Arial" pitchFamily="34" charset="0"/>
                <a:cs typeface="Arial" pitchFamily="34" charset="0"/>
              </a:defRPr>
            </a:lvl1pPr>
            <a:lvl2pPr>
              <a:defRPr>
                <a:latin typeface="Arial" pitchFamily="34" charset="0"/>
                <a:cs typeface="Arial" pitchFamily="34" charset="0"/>
              </a:defRPr>
            </a:lvl2pPr>
            <a:lvl3pPr>
              <a:defRPr>
                <a:latin typeface="Arial" pitchFamily="34" charset="0"/>
                <a:cs typeface="Arial" pitchFamily="34" charset="0"/>
              </a:defRPr>
            </a:lvl3pPr>
            <a:lvl4pPr>
              <a:defRPr>
                <a:latin typeface="Arial" pitchFamily="34" charset="0"/>
                <a:cs typeface="Arial" pitchFamily="34" charset="0"/>
              </a:defRPr>
            </a:lvl4pPr>
            <a:lvl5pPr>
              <a:defRPr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93488" y="6356350"/>
            <a:ext cx="2133600" cy="365125"/>
          </a:xfrm>
          <a:prstGeom prst="rect">
            <a:avLst/>
          </a:prstGeom>
        </p:spPr>
        <p:txBody>
          <a:bodyPr/>
          <a:lstStyle>
            <a:lvl1pPr algn="l">
              <a:defRPr/>
            </a:lvl1pPr>
          </a:lstStyle>
          <a:p>
            <a:fld id="{822ED5C8-A2B1-FE40-BE4F-E1B4E8067D5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252519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Background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42863" y="0"/>
            <a:ext cx="9101137" cy="688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FF2B26-FE84-497D-86BF-F5DD660EC733}" type="datetimeFigureOut">
              <a:rPr lang="en-US"/>
              <a:pPr>
                <a:defRPr/>
              </a:pPr>
              <a:t>10/7/2014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5F6F8D-B4AB-4E04-A056-CD3BE5D2C24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3673193"/>
      </p:ext>
    </p:extLst>
  </p:cSld>
  <p:clrMapOvr>
    <a:masterClrMapping/>
  </p:clrMapOvr>
  <p:transition spd="slow">
    <p:wipe dir="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PP_BodyTemplate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  <a:lvl2pPr>
              <a:defRPr>
                <a:latin typeface="Arial" pitchFamily="34" charset="0"/>
                <a:cs typeface="Arial" pitchFamily="34" charset="0"/>
              </a:defRPr>
            </a:lvl2pPr>
            <a:lvl3pPr>
              <a:defRPr>
                <a:latin typeface="Arial" pitchFamily="34" charset="0"/>
                <a:cs typeface="Arial" pitchFamily="34" charset="0"/>
              </a:defRPr>
            </a:lvl3pPr>
            <a:lvl4pPr>
              <a:defRPr>
                <a:latin typeface="Arial" pitchFamily="34" charset="0"/>
                <a:cs typeface="Arial" pitchFamily="34" charset="0"/>
              </a:defRPr>
            </a:lvl4pPr>
            <a:lvl5pPr>
              <a:defRPr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93488" y="6465534"/>
            <a:ext cx="2133600" cy="365125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fld id="{0589918C-7C25-430C-8929-62C603D19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18180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PP_BodyTemplate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93488" y="6465534"/>
            <a:ext cx="2133600" cy="365125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fld id="{822ED5C8-A2B1-FE40-BE4F-E1B4E8067D5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03578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PP_BodyTemplate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>
                <a:latin typeface="Arial" pitchFamily="34" charset="0"/>
                <a:cs typeface="Arial" pitchFamily="34" charset="0"/>
              </a:defRPr>
            </a:lvl1pPr>
            <a:lvl2pPr>
              <a:defRPr sz="2400">
                <a:latin typeface="Arial" pitchFamily="34" charset="0"/>
                <a:cs typeface="Arial" pitchFamily="34" charset="0"/>
              </a:defRPr>
            </a:lvl2pPr>
            <a:lvl3pPr>
              <a:defRPr sz="2000">
                <a:latin typeface="Arial" pitchFamily="34" charset="0"/>
                <a:cs typeface="Arial" pitchFamily="34" charset="0"/>
              </a:defRPr>
            </a:lvl3pPr>
            <a:lvl4pPr>
              <a:defRPr sz="1800">
                <a:latin typeface="Arial" pitchFamily="34" charset="0"/>
                <a:cs typeface="Arial" pitchFamily="34" charset="0"/>
              </a:defRPr>
            </a:lvl4pPr>
            <a:lvl5pPr>
              <a:defRPr sz="1800">
                <a:latin typeface="Arial" pitchFamily="34" charset="0"/>
                <a:cs typeface="Arial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>
                <a:latin typeface="Arial" pitchFamily="34" charset="0"/>
                <a:cs typeface="Arial" pitchFamily="34" charset="0"/>
              </a:defRPr>
            </a:lvl1pPr>
            <a:lvl2pPr>
              <a:defRPr sz="2400">
                <a:latin typeface="Arial" pitchFamily="34" charset="0"/>
                <a:cs typeface="Arial" pitchFamily="34" charset="0"/>
              </a:defRPr>
            </a:lvl2pPr>
            <a:lvl3pPr>
              <a:defRPr sz="2000">
                <a:latin typeface="Arial" pitchFamily="34" charset="0"/>
                <a:cs typeface="Arial" pitchFamily="34" charset="0"/>
              </a:defRPr>
            </a:lvl3pPr>
            <a:lvl4pPr>
              <a:defRPr sz="1800">
                <a:latin typeface="Arial" pitchFamily="34" charset="0"/>
                <a:cs typeface="Arial" pitchFamily="34" charset="0"/>
              </a:defRPr>
            </a:lvl4pPr>
            <a:lvl5pPr>
              <a:defRPr sz="1800">
                <a:latin typeface="Arial" pitchFamily="34" charset="0"/>
                <a:cs typeface="Arial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93488" y="6465534"/>
            <a:ext cx="2133600" cy="365125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fld id="{822ED5C8-A2B1-FE40-BE4F-E1B4E8067D5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64134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PP_BodyTemplate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>
                <a:latin typeface="Arial" pitchFamily="34" charset="0"/>
                <a:cs typeface="Arial" pitchFamily="34" charset="0"/>
              </a:defRPr>
            </a:lvl1pPr>
            <a:lvl2pPr>
              <a:defRPr sz="2000">
                <a:latin typeface="Arial" pitchFamily="34" charset="0"/>
                <a:cs typeface="Arial" pitchFamily="34" charset="0"/>
              </a:defRPr>
            </a:lvl2pPr>
            <a:lvl3pPr>
              <a:defRPr sz="1800">
                <a:latin typeface="Arial" pitchFamily="34" charset="0"/>
                <a:cs typeface="Arial" pitchFamily="34" charset="0"/>
              </a:defRPr>
            </a:lvl3pPr>
            <a:lvl4pPr>
              <a:defRPr sz="1600">
                <a:latin typeface="Arial" pitchFamily="34" charset="0"/>
                <a:cs typeface="Arial" pitchFamily="34" charset="0"/>
              </a:defRPr>
            </a:lvl4pPr>
            <a:lvl5pPr>
              <a:defRPr sz="1600">
                <a:latin typeface="Arial" pitchFamily="34" charset="0"/>
                <a:cs typeface="Arial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>
                <a:latin typeface="Arial" pitchFamily="34" charset="0"/>
                <a:cs typeface="Arial" pitchFamily="34" charset="0"/>
              </a:defRPr>
            </a:lvl1pPr>
            <a:lvl2pPr>
              <a:defRPr sz="2000">
                <a:latin typeface="Arial" pitchFamily="34" charset="0"/>
                <a:cs typeface="Arial" pitchFamily="34" charset="0"/>
              </a:defRPr>
            </a:lvl2pPr>
            <a:lvl3pPr>
              <a:defRPr sz="1800">
                <a:latin typeface="Arial" pitchFamily="34" charset="0"/>
                <a:cs typeface="Arial" pitchFamily="34" charset="0"/>
              </a:defRPr>
            </a:lvl3pPr>
            <a:lvl4pPr>
              <a:defRPr sz="1600">
                <a:latin typeface="Arial" pitchFamily="34" charset="0"/>
                <a:cs typeface="Arial" pitchFamily="34" charset="0"/>
              </a:defRPr>
            </a:lvl4pPr>
            <a:lvl5pPr>
              <a:defRPr sz="1600">
                <a:latin typeface="Arial" pitchFamily="34" charset="0"/>
                <a:cs typeface="Arial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93488" y="6465534"/>
            <a:ext cx="2133600" cy="365125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fld id="{822ED5C8-A2B1-FE40-BE4F-E1B4E8067D5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46164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PP_BodyTemplate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93488" y="6465534"/>
            <a:ext cx="2133600" cy="365125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fld id="{822ED5C8-A2B1-FE40-BE4F-E1B4E8067D5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50233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PP_BodyTemplate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93488" y="6465534"/>
            <a:ext cx="2133600" cy="365125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fld id="{822ED5C8-A2B1-FE40-BE4F-E1B4E8067D5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51679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PP_BodyTemplate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>
                <a:latin typeface="Arial" pitchFamily="34" charset="0"/>
                <a:cs typeface="Arial" pitchFamily="34" charset="0"/>
              </a:defRPr>
            </a:lvl1pPr>
            <a:lvl2pPr>
              <a:defRPr sz="2800">
                <a:latin typeface="Arial" pitchFamily="34" charset="0"/>
                <a:cs typeface="Arial" pitchFamily="34" charset="0"/>
              </a:defRPr>
            </a:lvl2pPr>
            <a:lvl3pPr>
              <a:defRPr sz="2400">
                <a:latin typeface="Arial" pitchFamily="34" charset="0"/>
                <a:cs typeface="Arial" pitchFamily="34" charset="0"/>
              </a:defRPr>
            </a:lvl3pPr>
            <a:lvl4pPr>
              <a:defRPr sz="2000">
                <a:latin typeface="Arial" pitchFamily="34" charset="0"/>
                <a:cs typeface="Arial" pitchFamily="34" charset="0"/>
              </a:defRPr>
            </a:lvl4pPr>
            <a:lvl5pPr>
              <a:defRPr sz="2000">
                <a:latin typeface="Arial" pitchFamily="34" charset="0"/>
                <a:cs typeface="Arial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93488" y="6465534"/>
            <a:ext cx="2133600" cy="365125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fld id="{822ED5C8-A2B1-FE40-BE4F-E1B4E8067D5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67089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PP_BodyTemplate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93488" y="6465534"/>
            <a:ext cx="2133600" cy="365125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fld id="{822ED5C8-A2B1-FE40-BE4F-E1B4E8067D5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48977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93488" y="6356350"/>
            <a:ext cx="2133600" cy="365125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822ED5C8-A2B1-FE40-BE4F-E1B4E8067D5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57882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iming>
    <p:tnLst>
      <p:par>
        <p:cTn id="1" dur="indefinite" restart="never" nodeType="tmRoot"/>
      </p:par>
    </p:tnLst>
  </p:timing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tmp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w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PP_MainTemplate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095846"/>
            <a:ext cx="7772400" cy="1618166"/>
          </a:xfrm>
        </p:spPr>
        <p:txBody>
          <a:bodyPr/>
          <a:lstStyle/>
          <a:p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/>
                <a:cs typeface="Arial"/>
              </a:rPr>
              <a:t>Principal Evaluator Training</a:t>
            </a:r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latin typeface="Arial"/>
              <a:cs typeface="Arial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062225"/>
            <a:ext cx="6400800" cy="1669374"/>
          </a:xfrm>
        </p:spPr>
        <p:txBody>
          <a:bodyPr/>
          <a:lstStyle/>
          <a:p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/>
                <a:cs typeface="Arial"/>
              </a:rPr>
              <a:t>Day 1</a:t>
            </a:r>
          </a:p>
          <a:p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/>
                <a:cs typeface="Arial"/>
              </a:rPr>
              <a:t>2014-2015</a:t>
            </a:r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452501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7200" y="287370"/>
            <a:ext cx="8229600" cy="1143000"/>
          </a:xfrm>
        </p:spPr>
        <p:txBody>
          <a:bodyPr/>
          <a:lstStyle/>
          <a:p>
            <a:r>
              <a:rPr lang="en-US" dirty="0" smtClean="0"/>
              <a:t>ISLLC 2014</a:t>
            </a:r>
            <a:endParaRPr lang="en-US" dirty="0"/>
          </a:p>
        </p:txBody>
      </p:sp>
      <p:pic>
        <p:nvPicPr>
          <p:cNvPr id="5" name="Content Placeholder 4" descr="Draft 2014 ISLLC Standards 09102014.pdf - Google Chrome"/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016" t="34534" r="33968" b="23056"/>
          <a:stretch/>
        </p:blipFill>
        <p:spPr>
          <a:xfrm>
            <a:off x="1662537" y="1417638"/>
            <a:ext cx="6305798" cy="4900035"/>
          </a:xfr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4534" y="322997"/>
            <a:ext cx="2060616" cy="10972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3220981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Central Office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shared vision of principals as instructional leaders</a:t>
            </a:r>
          </a:p>
          <a:p>
            <a:r>
              <a:rPr lang="en-US" dirty="0" smtClean="0"/>
              <a:t>A system of support for developing principals as instructional leaders</a:t>
            </a:r>
          </a:p>
          <a:p>
            <a:r>
              <a:rPr lang="en-US" dirty="0" smtClean="0"/>
              <a:t>Making it possible for principals to be instructional leaders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724474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Fullan’s</a:t>
            </a:r>
            <a:r>
              <a:rPr lang="en-US" dirty="0" smtClean="0"/>
              <a:t> Three Keys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Leading Learning</a:t>
            </a:r>
          </a:p>
          <a:p>
            <a:r>
              <a:rPr lang="en-US" dirty="0" smtClean="0"/>
              <a:t>Being a District and System Player</a:t>
            </a:r>
          </a:p>
          <a:p>
            <a:r>
              <a:rPr lang="en-US" dirty="0" smtClean="0"/>
              <a:t>Becoming a Change Agent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6390" y="2863886"/>
            <a:ext cx="2420094" cy="36038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1944558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/>
          <p:cNvSpPr>
            <a:spLocks noGrp="1"/>
          </p:cNvSpPr>
          <p:nvPr>
            <p:ph type="title"/>
          </p:nvPr>
        </p:nvSpPr>
        <p:spPr>
          <a:xfrm>
            <a:off x="916000" y="756287"/>
            <a:ext cx="7313600" cy="835006"/>
          </a:xfrm>
        </p:spPr>
        <p:txBody>
          <a:bodyPr/>
          <a:lstStyle/>
          <a:p>
            <a:r>
              <a:rPr lang="en-US" dirty="0" smtClean="0"/>
              <a:t>Who matters more?</a:t>
            </a:r>
          </a:p>
        </p:txBody>
      </p:sp>
      <p:pic>
        <p:nvPicPr>
          <p:cNvPr id="2050" name="Picture 2" descr="C:\Users\jcraig\AppData\Local\Microsoft\Windows\Temporary Internet Files\Content.IE5\NN8KHLYE\MC900391028[1].wm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3328" y="2816903"/>
            <a:ext cx="1450927" cy="21422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Down Arrow 2"/>
          <p:cNvSpPr/>
          <p:nvPr/>
        </p:nvSpPr>
        <p:spPr>
          <a:xfrm rot="18371548">
            <a:off x="2717057" y="2020977"/>
            <a:ext cx="788309" cy="145971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 rot="2251307">
            <a:off x="2317586" y="2623977"/>
            <a:ext cx="175118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chemeClr val="bg1"/>
                </a:solidFill>
              </a:rPr>
              <a:t>PRINCIPAL</a:t>
            </a:r>
            <a:endParaRPr lang="en-US" sz="2000" b="1" dirty="0">
              <a:solidFill>
                <a:schemeClr val="bg1"/>
              </a:solidFill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5466385" y="1000903"/>
            <a:ext cx="1282637" cy="2719167"/>
            <a:chOff x="5703891" y="1023143"/>
            <a:chExt cx="1282637" cy="2719167"/>
          </a:xfrm>
        </p:grpSpPr>
        <p:sp>
          <p:nvSpPr>
            <p:cNvPr id="9" name="Down Arrow 8"/>
            <p:cNvSpPr/>
            <p:nvPr/>
          </p:nvSpPr>
          <p:spPr>
            <a:xfrm rot="2563370">
              <a:off x="5703891" y="1367245"/>
              <a:ext cx="1282637" cy="2375065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" name="TextBox 9"/>
            <p:cNvSpPr txBox="1"/>
            <p:nvPr/>
          </p:nvSpPr>
          <p:spPr>
            <a:xfrm rot="18803516">
              <a:off x="5401302" y="2028704"/>
              <a:ext cx="247278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smtClean="0">
                  <a:solidFill>
                    <a:schemeClr val="bg1"/>
                  </a:solidFill>
                </a:rPr>
                <a:t>TEACHER</a:t>
              </a:r>
              <a:endParaRPr lang="en-US" sz="2400" b="1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277824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/>
          <p:cNvSpPr>
            <a:spLocks noGrp="1"/>
          </p:cNvSpPr>
          <p:nvPr>
            <p:ph type="title"/>
          </p:nvPr>
        </p:nvSpPr>
        <p:spPr>
          <a:xfrm>
            <a:off x="916000" y="756287"/>
            <a:ext cx="7313600" cy="835006"/>
          </a:xfrm>
        </p:spPr>
        <p:txBody>
          <a:bodyPr/>
          <a:lstStyle/>
          <a:p>
            <a:r>
              <a:rPr lang="en-US" dirty="0" smtClean="0"/>
              <a:t>Who matters more?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2417" y="4263150"/>
            <a:ext cx="3161578" cy="23169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2417" y="1243593"/>
            <a:ext cx="3161578" cy="23169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287" y="1591293"/>
            <a:ext cx="3161578" cy="23169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783" y="4541066"/>
            <a:ext cx="3161578" cy="23169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6608" y="2749760"/>
            <a:ext cx="3161578" cy="23169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489512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33246" y="871269"/>
            <a:ext cx="7606524" cy="5463430"/>
          </a:xfrm>
          <a:extLst/>
        </p:spPr>
        <p:txBody>
          <a:bodyPr rtlCol="0">
            <a:normAutofit/>
          </a:bodyPr>
          <a:lstStyle/>
          <a:p>
            <a:pPr marL="68580" indent="0" fontAlgn="auto">
              <a:spcAft>
                <a:spcPts val="0"/>
              </a:spcAft>
              <a:buClr>
                <a:schemeClr val="tx1">
                  <a:lumMod val="75000"/>
                  <a:lumOff val="25000"/>
                </a:schemeClr>
              </a:buClr>
              <a:buFont typeface="Wingdings 2" pitchFamily="18" charset="2"/>
              <a:buNone/>
              <a:defRPr/>
            </a:pPr>
            <a:r>
              <a:rPr lang="en-US" sz="2800" b="1" dirty="0" smtClean="0">
                <a:solidFill>
                  <a:schemeClr val="accent1"/>
                </a:solidFill>
              </a:rPr>
              <a:t>Literature Update (AIR)</a:t>
            </a:r>
          </a:p>
          <a:p>
            <a:pPr marL="365760" lvl="1" indent="0" fontAlgn="auto">
              <a:spcAft>
                <a:spcPts val="0"/>
              </a:spcAft>
              <a:buClr>
                <a:schemeClr val="tx1">
                  <a:lumMod val="75000"/>
                  <a:lumOff val="25000"/>
                </a:schemeClr>
              </a:buClr>
              <a:buNone/>
              <a:defRPr/>
            </a:pPr>
            <a:r>
              <a:rPr lang="en-US" sz="2400" dirty="0" smtClean="0">
                <a:solidFill>
                  <a:schemeClr val="accent1"/>
                </a:solidFill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</a:rPr>
              <a:t>The “ripple effect” model:</a:t>
            </a:r>
          </a:p>
          <a:p>
            <a:pPr marL="68580" indent="0" fontAlgn="auto">
              <a:spcAft>
                <a:spcPts val="0"/>
              </a:spcAft>
              <a:buClr>
                <a:schemeClr val="tx1">
                  <a:lumMod val="75000"/>
                  <a:lumOff val="25000"/>
                </a:schemeClr>
              </a:buClr>
              <a:buFont typeface="Wingdings 2" pitchFamily="18" charset="2"/>
              <a:buNone/>
              <a:defRPr/>
            </a:pPr>
            <a:endParaRPr lang="en-US" dirty="0" smtClean="0">
              <a:solidFill>
                <a:schemeClr val="accent1"/>
              </a:solidFill>
              <a:effectLst>
                <a:innerShdw blurRad="63500" dist="50800">
                  <a:prstClr val="black">
                    <a:alpha val="50000"/>
                  </a:prstClr>
                </a:innerShdw>
              </a:effectLst>
            </a:endParaRPr>
          </a:p>
        </p:txBody>
      </p:sp>
      <p:sp>
        <p:nvSpPr>
          <p:cNvPr id="20484" name="Slide Number Placeholder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457200" y="6248400"/>
            <a:ext cx="4038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rtlCol="0"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fld id="{F7F0D03C-260C-4742-B917-272DE8A41715}" type="slidenum">
              <a:rPr lang="en-US">
                <a:solidFill>
                  <a:schemeClr val="bg2">
                    <a:lumMod val="60000"/>
                    <a:lumOff val="40000"/>
                  </a:schemeClr>
                </a:solidFill>
                <a:latin typeface="+mn-lt"/>
              </a:rPr>
              <a:pPr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t>15</a:t>
            </a:fld>
            <a:endParaRPr lang="en-US" dirty="0">
              <a:solidFill>
                <a:schemeClr val="bg2">
                  <a:lumMod val="60000"/>
                  <a:lumOff val="40000"/>
                </a:schemeClr>
              </a:solidFill>
              <a:latin typeface="+mn-lt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909" b="12165"/>
          <a:stretch/>
        </p:blipFill>
        <p:spPr bwMode="auto">
          <a:xfrm>
            <a:off x="865188" y="1698168"/>
            <a:ext cx="7413625" cy="47552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41901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33246" y="871269"/>
            <a:ext cx="7606524" cy="5463430"/>
          </a:xfrm>
          <a:extLst/>
        </p:spPr>
        <p:txBody>
          <a:bodyPr rtlCol="0">
            <a:normAutofit/>
          </a:bodyPr>
          <a:lstStyle/>
          <a:p>
            <a:pPr marL="68580" indent="0" fontAlgn="auto">
              <a:spcAft>
                <a:spcPts val="0"/>
              </a:spcAft>
              <a:buClr>
                <a:schemeClr val="tx1">
                  <a:lumMod val="75000"/>
                  <a:lumOff val="25000"/>
                </a:schemeClr>
              </a:buClr>
              <a:buFont typeface="Wingdings 2" pitchFamily="18" charset="2"/>
              <a:buNone/>
              <a:defRPr/>
            </a:pPr>
            <a:r>
              <a:rPr lang="en-US" sz="2800" b="1" dirty="0" smtClean="0">
                <a:solidFill>
                  <a:schemeClr val="accent1"/>
                </a:solidFill>
              </a:rPr>
              <a:t>Literature Update (AIR)</a:t>
            </a:r>
          </a:p>
          <a:p>
            <a:pPr marL="365760" lvl="1" indent="0" fontAlgn="auto">
              <a:spcAft>
                <a:spcPts val="0"/>
              </a:spcAft>
              <a:buClr>
                <a:schemeClr val="tx1">
                  <a:lumMod val="75000"/>
                  <a:lumOff val="25000"/>
                </a:schemeClr>
              </a:buClr>
              <a:buNone/>
              <a:defRPr/>
            </a:pPr>
            <a:r>
              <a:rPr lang="en-US" sz="2400" dirty="0" smtClean="0">
                <a:solidFill>
                  <a:schemeClr val="accent1"/>
                </a:solidFill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</a:rPr>
              <a:t>The “ripple effect” model:</a:t>
            </a:r>
          </a:p>
          <a:p>
            <a:pPr marL="68580" indent="0" fontAlgn="auto">
              <a:spcAft>
                <a:spcPts val="0"/>
              </a:spcAft>
              <a:buClr>
                <a:schemeClr val="tx1">
                  <a:lumMod val="75000"/>
                  <a:lumOff val="25000"/>
                </a:schemeClr>
              </a:buClr>
              <a:buFont typeface="Wingdings 2" pitchFamily="18" charset="2"/>
              <a:buNone/>
              <a:defRPr/>
            </a:pPr>
            <a:endParaRPr lang="en-US" dirty="0" smtClean="0">
              <a:solidFill>
                <a:schemeClr val="accent1"/>
              </a:solidFill>
              <a:effectLst>
                <a:innerShdw blurRad="63500" dist="50800">
                  <a:prstClr val="black">
                    <a:alpha val="50000"/>
                  </a:prstClr>
                </a:innerShdw>
              </a:effectLst>
            </a:endParaRPr>
          </a:p>
        </p:txBody>
      </p:sp>
      <p:sp>
        <p:nvSpPr>
          <p:cNvPr id="20484" name="Slide Number Placeholder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457200" y="6248400"/>
            <a:ext cx="4038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rtlCol="0"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fld id="{F7F0D03C-260C-4742-B917-272DE8A41715}" type="slidenum">
              <a:rPr lang="en-US">
                <a:solidFill>
                  <a:schemeClr val="bg2">
                    <a:lumMod val="60000"/>
                    <a:lumOff val="40000"/>
                  </a:schemeClr>
                </a:solidFill>
                <a:latin typeface="+mn-lt"/>
              </a:rPr>
              <a:pPr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t>16</a:t>
            </a:fld>
            <a:endParaRPr lang="en-US" dirty="0">
              <a:solidFill>
                <a:schemeClr val="bg2">
                  <a:lumMod val="60000"/>
                  <a:lumOff val="40000"/>
                </a:schemeClr>
              </a:solidFill>
              <a:latin typeface="+mn-lt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934"/>
          <a:stretch/>
        </p:blipFill>
        <p:spPr bwMode="auto">
          <a:xfrm>
            <a:off x="904875" y="1626918"/>
            <a:ext cx="7334250" cy="48161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8169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2517775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Beginning of the Year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255379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Messages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What are the three most important things for your principals this year?</a:t>
            </a:r>
          </a:p>
          <a:p>
            <a:pPr marL="914400" lvl="1" indent="-514350">
              <a:buFont typeface="+mj-lt"/>
              <a:buAutoNum type="arabicPeriod"/>
            </a:pPr>
            <a:r>
              <a:rPr lang="en-US" dirty="0" smtClean="0"/>
              <a:t>__________</a:t>
            </a:r>
          </a:p>
          <a:p>
            <a:pPr marL="914400" lvl="1" indent="-514350">
              <a:buFont typeface="+mj-lt"/>
              <a:buAutoNum type="arabicPeriod"/>
            </a:pPr>
            <a:r>
              <a:rPr lang="en-US" dirty="0" smtClean="0"/>
              <a:t>__________</a:t>
            </a:r>
          </a:p>
          <a:p>
            <a:pPr marL="914400" lvl="1" indent="-514350">
              <a:buFont typeface="+mj-lt"/>
              <a:buAutoNum type="arabicPeriod"/>
            </a:pPr>
            <a:r>
              <a:rPr lang="en-US" dirty="0" smtClean="0"/>
              <a:t>__________</a:t>
            </a:r>
          </a:p>
          <a:p>
            <a:r>
              <a:rPr lang="en-US" dirty="0" smtClean="0"/>
              <a:t>How do they know?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252130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69484" y="788034"/>
            <a:ext cx="7370285" cy="696386"/>
          </a:xfrm>
          <a:extLst/>
        </p:spPr>
        <p:txBody>
          <a:bodyPr rtlCol="0">
            <a:normAutofit lnSpcReduction="10000"/>
          </a:bodyPr>
          <a:lstStyle/>
          <a:p>
            <a:pPr marL="68580" indent="0" algn="ctr" fontAlgn="auto">
              <a:spcAft>
                <a:spcPts val="0"/>
              </a:spcAft>
              <a:buClr>
                <a:schemeClr val="tx1">
                  <a:lumMod val="75000"/>
                  <a:lumOff val="25000"/>
                </a:schemeClr>
              </a:buClr>
              <a:buFont typeface="Wingdings 2" pitchFamily="18" charset="2"/>
              <a:buNone/>
              <a:defRPr/>
            </a:pPr>
            <a:r>
              <a:rPr lang="en-US" sz="4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 Year in the Life</a:t>
            </a:r>
          </a:p>
        </p:txBody>
      </p:sp>
      <p:sp>
        <p:nvSpPr>
          <p:cNvPr id="20484" name="Slide Number Placeholder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457200" y="6248400"/>
            <a:ext cx="4038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rtlCol="0"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fld id="{EF5E644C-6DD3-4822-8A75-CBE934A1288F}" type="slidenum">
              <a:rPr lang="en-US">
                <a:solidFill>
                  <a:schemeClr val="bg2">
                    <a:lumMod val="60000"/>
                    <a:lumOff val="40000"/>
                  </a:schemeClr>
                </a:solidFill>
                <a:latin typeface="+mn-lt"/>
              </a:rPr>
              <a:pPr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t>19</a:t>
            </a:fld>
            <a:endParaRPr lang="en-US" dirty="0">
              <a:solidFill>
                <a:schemeClr val="bg2">
                  <a:lumMod val="60000"/>
                  <a:lumOff val="40000"/>
                </a:schemeClr>
              </a:solidFill>
              <a:latin typeface="+mn-lt"/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833" t="16927" r="10000" b="28385"/>
          <a:stretch/>
        </p:blipFill>
        <p:spPr bwMode="auto">
          <a:xfrm>
            <a:off x="581025" y="1827635"/>
            <a:ext cx="7915275" cy="442076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42256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atin typeface="Arial"/>
                <a:cs typeface="Arial"/>
              </a:rPr>
              <a:t>Agenda</a:t>
            </a:r>
            <a:endParaRPr lang="en-US" b="1" dirty="0">
              <a:latin typeface="Arial"/>
              <a:cs typeface="Arial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>
                <a:latin typeface="Arial"/>
                <a:cs typeface="Arial"/>
              </a:rPr>
              <a:t>Introductions</a:t>
            </a:r>
          </a:p>
          <a:p>
            <a:r>
              <a:rPr lang="en-US" dirty="0">
                <a:latin typeface="Arial"/>
                <a:cs typeface="Arial"/>
              </a:rPr>
              <a:t>Objectives and Agenda </a:t>
            </a:r>
            <a:r>
              <a:rPr lang="en-US" dirty="0" smtClean="0">
                <a:latin typeface="Arial"/>
                <a:cs typeface="Arial"/>
              </a:rPr>
              <a:t>Review</a:t>
            </a:r>
          </a:p>
          <a:p>
            <a:r>
              <a:rPr lang="en-US" dirty="0" smtClean="0">
                <a:latin typeface="Arial"/>
                <a:cs typeface="Arial"/>
              </a:rPr>
              <a:t>Messaging</a:t>
            </a:r>
            <a:endParaRPr lang="en-US" dirty="0">
              <a:latin typeface="Arial"/>
              <a:cs typeface="Arial"/>
            </a:endParaRPr>
          </a:p>
          <a:p>
            <a:r>
              <a:rPr lang="en-US" dirty="0" smtClean="0">
                <a:latin typeface="Arial"/>
                <a:cs typeface="Arial"/>
              </a:rPr>
              <a:t>Research &amp; Literature</a:t>
            </a:r>
          </a:p>
          <a:p>
            <a:r>
              <a:rPr lang="en-US" dirty="0" smtClean="0">
                <a:latin typeface="Arial"/>
                <a:cs typeface="Arial"/>
              </a:rPr>
              <a:t>Article Read</a:t>
            </a:r>
          </a:p>
          <a:p>
            <a:r>
              <a:rPr lang="en-US" dirty="0" smtClean="0">
                <a:latin typeface="Arial"/>
                <a:cs typeface="Arial"/>
              </a:rPr>
              <a:t>Planning Visits (and HW)</a:t>
            </a:r>
          </a:p>
          <a:p>
            <a:r>
              <a:rPr lang="en-US" dirty="0" smtClean="0">
                <a:latin typeface="Arial"/>
                <a:cs typeface="Arial"/>
              </a:rPr>
              <a:t>Artifact Review</a:t>
            </a:r>
          </a:p>
          <a:p>
            <a:r>
              <a:rPr lang="en-US" dirty="0" smtClean="0">
                <a:latin typeface="Arial"/>
                <a:cs typeface="Arial"/>
              </a:rPr>
              <a:t>Support your local principal</a:t>
            </a:r>
          </a:p>
          <a:p>
            <a:endParaRPr lang="en-US" dirty="0">
              <a:latin typeface="Arial"/>
              <a:cs typeface="Arial"/>
            </a:endParaRPr>
          </a:p>
          <a:p>
            <a:endParaRPr lang="en-US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369305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2517775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Supervising Principals: How Superintendents Can Improve Teaching and Learning in the Classroom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742967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Article Read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Divide up article (four sections)</a:t>
            </a:r>
          </a:p>
          <a:p>
            <a:r>
              <a:rPr lang="en-US" dirty="0" smtClean="0"/>
              <a:t>Go to corner of room</a:t>
            </a:r>
          </a:p>
          <a:p>
            <a:r>
              <a:rPr lang="en-US" dirty="0" smtClean="0"/>
              <a:t>Read section; discuss</a:t>
            </a:r>
          </a:p>
          <a:p>
            <a:r>
              <a:rPr lang="en-US" dirty="0" smtClean="0"/>
              <a:t>Return to table; report out</a:t>
            </a:r>
          </a:p>
          <a:p>
            <a:r>
              <a:rPr lang="en-US" dirty="0" smtClean="0"/>
              <a:t>SO WHAT?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391825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2517775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Tool</a:t>
            </a:r>
            <a:br>
              <a:rPr lang="en-US" b="1" dirty="0" smtClean="0">
                <a:solidFill>
                  <a:schemeClr val="bg1"/>
                </a:solidFill>
              </a:rPr>
            </a:br>
            <a:r>
              <a:rPr lang="en-US" sz="4000" dirty="0" smtClean="0">
                <a:solidFill>
                  <a:schemeClr val="bg1"/>
                </a:solidFill>
              </a:rPr>
              <a:t>School Visit Organizer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403227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Planning Visits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97" t="17078" r="75066" b="10974"/>
          <a:stretch/>
        </p:blipFill>
        <p:spPr bwMode="auto">
          <a:xfrm rot="20207724">
            <a:off x="3037615" y="1628901"/>
            <a:ext cx="3425027" cy="441270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5200624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5201" y="468988"/>
            <a:ext cx="8792564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Homework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7517" y="1599725"/>
            <a:ext cx="8027719" cy="3981450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Accompany a principal on an observation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Pre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Evidence Collection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Post</a:t>
            </a:r>
          </a:p>
        </p:txBody>
      </p:sp>
    </p:spTree>
    <p:extLst>
      <p:ext uri="{BB962C8B-B14F-4D97-AF65-F5344CB8AC3E}">
        <p14:creationId xmlns:p14="http://schemas.microsoft.com/office/powerpoint/2010/main" val="1696459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5201" y="468988"/>
            <a:ext cx="8792564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Homework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7517" y="1599725"/>
            <a:ext cx="8027719" cy="680337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Accompany a principal on an observation</a:t>
            </a:r>
          </a:p>
        </p:txBody>
      </p:sp>
      <p:cxnSp>
        <p:nvCxnSpPr>
          <p:cNvPr id="5" name="Straight Connector 4"/>
          <p:cNvCxnSpPr/>
          <p:nvPr/>
        </p:nvCxnSpPr>
        <p:spPr>
          <a:xfrm flipH="1">
            <a:off x="4572000" y="2493818"/>
            <a:ext cx="23751" cy="3716977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1662545" y="2992582"/>
            <a:ext cx="5854536" cy="2375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1662545" y="2375062"/>
            <a:ext cx="29094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Driving Forces &gt;&gt;&gt;</a:t>
            </a:r>
            <a:endParaRPr lang="en-US" sz="2800" dirty="0"/>
          </a:p>
        </p:txBody>
      </p:sp>
      <p:sp>
        <p:nvSpPr>
          <p:cNvPr id="9" name="TextBox 8"/>
          <p:cNvSpPr txBox="1"/>
          <p:nvPr/>
        </p:nvSpPr>
        <p:spPr>
          <a:xfrm>
            <a:off x="4724400" y="2375062"/>
            <a:ext cx="38020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&lt;&lt;&lt;Restraining Forces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401757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Looking at Some Evidence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738751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Evidence Review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Let’s watch a principal providing feedback to a teacher.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How did the principal do?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How would you coach the principal?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052985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Evidence Review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Let’s watch </a:t>
            </a:r>
            <a:r>
              <a:rPr lang="en-US" u="sng" dirty="0" smtClean="0"/>
              <a:t>another</a:t>
            </a:r>
            <a:r>
              <a:rPr lang="en-US" dirty="0" smtClean="0"/>
              <a:t> principal providing feedback to a teacher.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How did the principal do?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How would you coach the principal?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11891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2517775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It’s Not Too Late</a:t>
            </a:r>
            <a:r>
              <a:rPr lang="en-US" b="1" dirty="0" smtClean="0">
                <a:solidFill>
                  <a:schemeClr val="bg1"/>
                </a:solidFill>
              </a:rPr>
              <a:t/>
            </a:r>
            <a:br>
              <a:rPr lang="en-US" b="1" dirty="0" smtClean="0">
                <a:solidFill>
                  <a:schemeClr val="bg1"/>
                </a:solidFill>
              </a:rPr>
            </a:br>
            <a:r>
              <a:rPr lang="en-US" sz="4000" dirty="0" smtClean="0">
                <a:solidFill>
                  <a:schemeClr val="bg1"/>
                </a:solidFill>
              </a:rPr>
              <a:t>Contextualized Goal-Setting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584575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atin typeface="Arial"/>
                <a:cs typeface="Arial"/>
              </a:rPr>
              <a:t>Back Again: 9 Components</a:t>
            </a:r>
            <a:endParaRPr lang="en-US" b="1" dirty="0">
              <a:latin typeface="Arial"/>
              <a:cs typeface="Arial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>
                <a:latin typeface="Arial"/>
                <a:cs typeface="Arial"/>
              </a:rPr>
              <a:t>New York State Teaching Standards and Leadership Standards 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>
                <a:latin typeface="Arial"/>
                <a:cs typeface="Arial"/>
              </a:rPr>
              <a:t>Evidence-based observation 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>
                <a:latin typeface="Arial"/>
                <a:cs typeface="Arial"/>
              </a:rPr>
              <a:t>Application and use of Student Growth Percentile and VA Growth Model data 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>
                <a:latin typeface="Arial"/>
                <a:cs typeface="Arial"/>
              </a:rPr>
              <a:t>Application and use of the State-approved teacher or principal rubrics 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>
                <a:latin typeface="Arial"/>
                <a:cs typeface="Arial"/>
              </a:rPr>
              <a:t>Application and use of any assessment tools used to evaluate teachers and principals </a:t>
            </a:r>
          </a:p>
        </p:txBody>
      </p:sp>
    </p:spTree>
    <p:extLst>
      <p:ext uri="{BB962C8B-B14F-4D97-AF65-F5344CB8AC3E}">
        <p14:creationId xmlns:p14="http://schemas.microsoft.com/office/powerpoint/2010/main" val="3562126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Contextualized Goal Setting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Review the process.</a:t>
            </a:r>
            <a:r>
              <a:rPr lang="en-US" dirty="0"/>
              <a:t> </a:t>
            </a:r>
            <a:r>
              <a:rPr lang="en-US" dirty="0" smtClean="0"/>
              <a:t>How does it work?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Look at the examples (see folder).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It’s not too late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721649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Support Your Local Principal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645848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Principal Learning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2248469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Principals report that while they are attempting to create conditions to support learning for others, their own learning is not well supported.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174176" y="3298371"/>
            <a:ext cx="4031673" cy="30937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3068654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Principal Learning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Do you think the statement from principals is a fair generalization?</a:t>
            </a:r>
          </a:p>
          <a:p>
            <a:r>
              <a:rPr lang="en-US" dirty="0" smtClean="0"/>
              <a:t>Do </a:t>
            </a:r>
            <a:r>
              <a:rPr lang="en-US" i="1" dirty="0" smtClean="0"/>
              <a:t>you</a:t>
            </a:r>
            <a:r>
              <a:rPr lang="en-US" dirty="0" smtClean="0"/>
              <a:t> expect </a:t>
            </a:r>
            <a:r>
              <a:rPr lang="en-US" i="1" dirty="0" smtClean="0"/>
              <a:t>your</a:t>
            </a:r>
            <a:r>
              <a:rPr lang="en-US" dirty="0" smtClean="0"/>
              <a:t> principals to get better?</a:t>
            </a:r>
          </a:p>
          <a:p>
            <a:r>
              <a:rPr lang="en-US" dirty="0" smtClean="0"/>
              <a:t>Would </a:t>
            </a:r>
            <a:r>
              <a:rPr lang="en-US" i="1" dirty="0" smtClean="0"/>
              <a:t>your</a:t>
            </a:r>
            <a:r>
              <a:rPr lang="en-US" dirty="0" smtClean="0"/>
              <a:t> principal(s) agree?</a:t>
            </a:r>
          </a:p>
          <a:p>
            <a:r>
              <a:rPr lang="en-US" dirty="0" smtClean="0"/>
              <a:t>If so, how would she/he </a:t>
            </a:r>
            <a:r>
              <a:rPr lang="en-US" i="1" dirty="0" smtClean="0"/>
              <a:t>know</a:t>
            </a:r>
            <a:r>
              <a:rPr lang="en-US" dirty="0" smtClean="0"/>
              <a:t>?</a:t>
            </a: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915900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Principal Learning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98325"/>
            <a:ext cx="8229600" cy="5257800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What are you planning to…</a:t>
            </a:r>
          </a:p>
          <a:p>
            <a:r>
              <a:rPr lang="en-US" dirty="0" smtClean="0"/>
              <a:t>Help your principal(s) with time management</a:t>
            </a:r>
          </a:p>
          <a:p>
            <a:r>
              <a:rPr lang="en-US" dirty="0" smtClean="0"/>
              <a:t>Increase the inter-rater reliability and agreement among your lead evaluators</a:t>
            </a:r>
          </a:p>
          <a:p>
            <a:r>
              <a:rPr lang="en-US" dirty="0" smtClean="0"/>
              <a:t>Help principals plan their faculty meetings</a:t>
            </a:r>
          </a:p>
          <a:p>
            <a:r>
              <a:rPr lang="en-US" dirty="0" smtClean="0"/>
              <a:t>Help principals remain positive and be good leaders</a:t>
            </a:r>
          </a:p>
          <a:p>
            <a:r>
              <a:rPr lang="en-US" dirty="0" smtClean="0"/>
              <a:t>Help principals with </a:t>
            </a:r>
            <a:r>
              <a:rPr lang="en-US" i="1" dirty="0" smtClean="0"/>
              <a:t>their</a:t>
            </a:r>
            <a:r>
              <a:rPr lang="en-US" dirty="0" smtClean="0"/>
              <a:t> learning</a:t>
            </a: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007539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atin typeface="Arial"/>
                <a:cs typeface="Arial"/>
              </a:rPr>
              <a:t>Next Session</a:t>
            </a:r>
            <a:endParaRPr lang="en-US" b="1" dirty="0">
              <a:latin typeface="Arial"/>
              <a:cs typeface="Arial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dirty="0">
                <a:latin typeface="Arial"/>
                <a:cs typeface="Arial"/>
              </a:rPr>
              <a:t>December </a:t>
            </a:r>
            <a:r>
              <a:rPr lang="en-US" dirty="0" smtClean="0">
                <a:latin typeface="Arial"/>
                <a:cs typeface="Arial"/>
              </a:rPr>
              <a:t>10</a:t>
            </a:r>
            <a:r>
              <a:rPr lang="en-US" baseline="30000" dirty="0" smtClean="0">
                <a:latin typeface="Arial"/>
                <a:cs typeface="Arial"/>
              </a:rPr>
              <a:t>th</a:t>
            </a:r>
            <a:r>
              <a:rPr lang="en-US" dirty="0" smtClean="0">
                <a:latin typeface="Arial"/>
                <a:cs typeface="Arial"/>
              </a:rPr>
              <a:t>: 12:00p </a:t>
            </a:r>
            <a:r>
              <a:rPr lang="en-US" dirty="0">
                <a:latin typeface="Arial"/>
                <a:cs typeface="Arial"/>
              </a:rPr>
              <a:t>- </a:t>
            </a:r>
            <a:r>
              <a:rPr lang="en-US" dirty="0" smtClean="0">
                <a:latin typeface="Arial"/>
                <a:cs typeface="Arial"/>
              </a:rPr>
              <a:t>3:00p</a:t>
            </a:r>
          </a:p>
          <a:p>
            <a:pPr marL="0" indent="0" algn="ctr">
              <a:buNone/>
            </a:pPr>
            <a:endParaRPr lang="en-US" dirty="0">
              <a:latin typeface="Arial"/>
              <a:cs typeface="Arial"/>
            </a:endParaRPr>
          </a:p>
          <a:p>
            <a:pPr marL="0" indent="0">
              <a:buNone/>
            </a:pPr>
            <a:r>
              <a:rPr lang="en-US" dirty="0" smtClean="0">
                <a:latin typeface="Arial"/>
                <a:cs typeface="Arial"/>
              </a:rPr>
              <a:t>Agenda will include:</a:t>
            </a:r>
          </a:p>
          <a:p>
            <a:r>
              <a:rPr lang="en-US" dirty="0" smtClean="0">
                <a:latin typeface="Arial"/>
                <a:cs typeface="Arial"/>
              </a:rPr>
              <a:t>Evidence</a:t>
            </a:r>
          </a:p>
          <a:p>
            <a:r>
              <a:rPr lang="en-US" dirty="0" smtClean="0">
                <a:latin typeface="Arial"/>
                <a:cs typeface="Arial"/>
              </a:rPr>
              <a:t>Giving principals feedback about giving teachers feedback</a:t>
            </a:r>
          </a:p>
          <a:p>
            <a:r>
              <a:rPr lang="en-US" dirty="0" smtClean="0">
                <a:latin typeface="Arial"/>
                <a:cs typeface="Arial"/>
              </a:rPr>
              <a:t>More productive school visits</a:t>
            </a:r>
          </a:p>
        </p:txBody>
      </p:sp>
    </p:spTree>
    <p:extLst>
      <p:ext uri="{BB962C8B-B14F-4D97-AF65-F5344CB8AC3E}">
        <p14:creationId xmlns:p14="http://schemas.microsoft.com/office/powerpoint/2010/main" val="96601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PP_MainTemplate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095846"/>
            <a:ext cx="7772400" cy="1618166"/>
          </a:xfrm>
        </p:spPr>
        <p:txBody>
          <a:bodyPr/>
          <a:lstStyle/>
          <a:p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/>
                <a:cs typeface="Arial"/>
              </a:rPr>
              <a:t>Principal Evaluator Training</a:t>
            </a:r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latin typeface="Arial"/>
              <a:cs typeface="Arial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062225"/>
            <a:ext cx="6400800" cy="1669374"/>
          </a:xfrm>
        </p:spPr>
        <p:txBody>
          <a:bodyPr/>
          <a:lstStyle/>
          <a:p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/>
                <a:cs typeface="Arial"/>
              </a:rPr>
              <a:t>Day 1</a:t>
            </a:r>
          </a:p>
          <a:p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/>
                <a:cs typeface="Arial"/>
              </a:rPr>
              <a:t>2014-2015</a:t>
            </a:r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250714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Arial"/>
                <a:cs typeface="Arial"/>
              </a:rPr>
              <a:t>Back Again : </a:t>
            </a:r>
            <a:r>
              <a:rPr lang="en-US" b="1" dirty="0" smtClean="0">
                <a:latin typeface="Arial"/>
                <a:cs typeface="Arial"/>
              </a:rPr>
              <a:t>9 Components</a:t>
            </a:r>
            <a:endParaRPr lang="en-US" b="1" dirty="0">
              <a:latin typeface="Arial"/>
              <a:cs typeface="Arial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514350" indent="-514350">
              <a:buFont typeface="+mj-lt"/>
              <a:buAutoNum type="arabicPeriod" startAt="6"/>
            </a:pPr>
            <a:r>
              <a:rPr lang="en-US" dirty="0" smtClean="0">
                <a:latin typeface="Arial"/>
                <a:cs typeface="Arial"/>
              </a:rPr>
              <a:t>Application </a:t>
            </a:r>
            <a:r>
              <a:rPr lang="en-US" dirty="0">
                <a:latin typeface="Arial"/>
                <a:cs typeface="Arial"/>
              </a:rPr>
              <a:t>and use of State-approved locally selected measures of student achievement </a:t>
            </a:r>
          </a:p>
          <a:p>
            <a:pPr marL="514350" indent="-514350">
              <a:buFont typeface="+mj-lt"/>
              <a:buAutoNum type="arabicPeriod" startAt="6"/>
            </a:pPr>
            <a:r>
              <a:rPr lang="en-US" dirty="0">
                <a:latin typeface="Arial"/>
                <a:cs typeface="Arial"/>
              </a:rPr>
              <a:t>Use of the Statewide Instructional Reporting System </a:t>
            </a:r>
          </a:p>
          <a:p>
            <a:pPr marL="514350" indent="-514350">
              <a:buFont typeface="+mj-lt"/>
              <a:buAutoNum type="arabicPeriod" startAt="6"/>
            </a:pPr>
            <a:r>
              <a:rPr lang="en-US" dirty="0">
                <a:latin typeface="Arial"/>
                <a:cs typeface="Arial"/>
              </a:rPr>
              <a:t>Scoring methodology used to evaluate teachers and principals </a:t>
            </a:r>
          </a:p>
          <a:p>
            <a:pPr marL="514350" indent="-514350">
              <a:buFont typeface="+mj-lt"/>
              <a:buAutoNum type="arabicPeriod" startAt="6"/>
            </a:pPr>
            <a:r>
              <a:rPr lang="en-US" dirty="0">
                <a:latin typeface="Arial"/>
                <a:cs typeface="Arial"/>
              </a:rPr>
              <a:t>Specific considerations in evaluating teachers and principals of ELLs and students with disabilities </a:t>
            </a:r>
          </a:p>
        </p:txBody>
      </p:sp>
    </p:spTree>
    <p:extLst>
      <p:ext uri="{BB962C8B-B14F-4D97-AF65-F5344CB8AC3E}">
        <p14:creationId xmlns:p14="http://schemas.microsoft.com/office/powerpoint/2010/main" val="2072031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Arial"/>
                <a:cs typeface="Arial"/>
              </a:rPr>
              <a:t>Back Again : </a:t>
            </a:r>
            <a:r>
              <a:rPr lang="en-US" b="1" dirty="0" smtClean="0">
                <a:latin typeface="Arial"/>
                <a:cs typeface="Arial"/>
              </a:rPr>
              <a:t>9+ Components</a:t>
            </a:r>
            <a:endParaRPr lang="en-US" b="1" dirty="0">
              <a:latin typeface="Arial"/>
              <a:cs typeface="Arial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1600199"/>
            <a:ext cx="8686800" cy="5172075"/>
          </a:xfrm>
        </p:spPr>
        <p:txBody>
          <a:bodyPr>
            <a:normAutofit fontScale="92500" lnSpcReduction="10000"/>
          </a:bodyPr>
          <a:lstStyle/>
          <a:p>
            <a:pPr marL="514350" indent="-514350">
              <a:buFont typeface="+mj-lt"/>
              <a:buAutoNum type="arabicPeriod" startAt="10"/>
            </a:pPr>
            <a:r>
              <a:rPr lang="en-US" dirty="0">
                <a:latin typeface="Arial"/>
                <a:cs typeface="Arial"/>
              </a:rPr>
              <a:t>State-determined district-wide student growth goal setting process (Student Learning Objectives) </a:t>
            </a:r>
          </a:p>
          <a:p>
            <a:pPr marL="514350" indent="-514350">
              <a:buFont typeface="+mj-lt"/>
              <a:buAutoNum type="arabicPeriod" startAt="10"/>
            </a:pPr>
            <a:r>
              <a:rPr lang="en-US" dirty="0">
                <a:latin typeface="Arial"/>
                <a:cs typeface="Arial"/>
              </a:rPr>
              <a:t>Effective supervisory visits and feedback </a:t>
            </a:r>
          </a:p>
          <a:p>
            <a:pPr marL="514350" indent="-514350">
              <a:buFont typeface="+mj-lt"/>
              <a:buAutoNum type="arabicPeriod" startAt="10"/>
            </a:pPr>
            <a:r>
              <a:rPr lang="en-US" dirty="0" smtClean="0">
                <a:latin typeface="Arial"/>
                <a:cs typeface="Arial"/>
              </a:rPr>
              <a:t>Soliciting structured feedback from constituent groups </a:t>
            </a:r>
          </a:p>
          <a:p>
            <a:pPr marL="514350" indent="-514350">
              <a:buFont typeface="+mj-lt"/>
              <a:buAutoNum type="arabicPeriod" startAt="10"/>
            </a:pPr>
            <a:r>
              <a:rPr lang="en-US" dirty="0" smtClean="0">
                <a:latin typeface="Arial"/>
                <a:cs typeface="Arial"/>
              </a:rPr>
              <a:t>Reviewing </a:t>
            </a:r>
            <a:r>
              <a:rPr lang="en-US" dirty="0">
                <a:latin typeface="Arial"/>
                <a:cs typeface="Arial"/>
              </a:rPr>
              <a:t>school documents, records, state accountability processes and other measures </a:t>
            </a:r>
          </a:p>
          <a:p>
            <a:pPr marL="514350" indent="-514350">
              <a:buFont typeface="+mj-lt"/>
              <a:buAutoNum type="arabicPeriod" startAt="10"/>
            </a:pPr>
            <a:r>
              <a:rPr lang="en-US" dirty="0">
                <a:latin typeface="Arial"/>
                <a:cs typeface="Arial"/>
              </a:rPr>
              <a:t>Principal contribution to teacher effectiveness </a:t>
            </a:r>
          </a:p>
          <a:p>
            <a:pPr marL="514350" indent="-514350">
              <a:buFont typeface="+mj-lt"/>
              <a:buAutoNum type="arabicPeriod" startAt="10"/>
            </a:pPr>
            <a:r>
              <a:rPr lang="en-US" dirty="0" smtClean="0">
                <a:latin typeface="Arial"/>
                <a:cs typeface="Arial"/>
              </a:rPr>
              <a:t>Increasing the likelihood that it makes a difference</a:t>
            </a:r>
            <a:endParaRPr lang="en-US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460191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atin typeface="Arial"/>
                <a:cs typeface="Arial"/>
              </a:rPr>
              <a:t>Resources Are Archived</a:t>
            </a:r>
            <a:endParaRPr lang="en-US" b="1" dirty="0">
              <a:latin typeface="Arial"/>
              <a:cs typeface="Arial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425" y="1515173"/>
            <a:ext cx="8486775" cy="44380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8705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atin typeface="Arial"/>
                <a:cs typeface="Arial"/>
              </a:rPr>
              <a:t>Agenda</a:t>
            </a:r>
            <a:endParaRPr lang="en-US" b="1" dirty="0">
              <a:latin typeface="Arial"/>
              <a:cs typeface="Arial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>
                <a:latin typeface="Arial"/>
                <a:cs typeface="Arial"/>
              </a:rPr>
              <a:t>Introductions</a:t>
            </a:r>
          </a:p>
          <a:p>
            <a:r>
              <a:rPr lang="en-US" dirty="0">
                <a:latin typeface="Arial"/>
                <a:cs typeface="Arial"/>
              </a:rPr>
              <a:t>Objectives and Agenda </a:t>
            </a:r>
            <a:r>
              <a:rPr lang="en-US" dirty="0" smtClean="0">
                <a:latin typeface="Arial"/>
                <a:cs typeface="Arial"/>
              </a:rPr>
              <a:t>Review</a:t>
            </a:r>
          </a:p>
          <a:p>
            <a:r>
              <a:rPr lang="en-US" dirty="0" smtClean="0">
                <a:latin typeface="Arial"/>
                <a:cs typeface="Arial"/>
              </a:rPr>
              <a:t>Messaging</a:t>
            </a:r>
            <a:endParaRPr lang="en-US" dirty="0">
              <a:latin typeface="Arial"/>
              <a:cs typeface="Arial"/>
            </a:endParaRPr>
          </a:p>
          <a:p>
            <a:r>
              <a:rPr lang="en-US" dirty="0" smtClean="0">
                <a:latin typeface="Arial"/>
                <a:cs typeface="Arial"/>
              </a:rPr>
              <a:t>Research &amp; Literature</a:t>
            </a:r>
          </a:p>
          <a:p>
            <a:r>
              <a:rPr lang="en-US" dirty="0" smtClean="0">
                <a:latin typeface="Arial"/>
                <a:cs typeface="Arial"/>
              </a:rPr>
              <a:t>Article Read</a:t>
            </a:r>
          </a:p>
          <a:p>
            <a:r>
              <a:rPr lang="en-US" dirty="0" smtClean="0">
                <a:latin typeface="Arial"/>
                <a:cs typeface="Arial"/>
              </a:rPr>
              <a:t>Planning Visits (and HW)</a:t>
            </a:r>
          </a:p>
          <a:p>
            <a:r>
              <a:rPr lang="en-US" dirty="0" smtClean="0">
                <a:latin typeface="Arial"/>
                <a:cs typeface="Arial"/>
              </a:rPr>
              <a:t>Artifact Review</a:t>
            </a:r>
          </a:p>
          <a:p>
            <a:r>
              <a:rPr lang="en-US" dirty="0" smtClean="0">
                <a:latin typeface="Arial"/>
                <a:cs typeface="Arial"/>
              </a:rPr>
              <a:t>Support your local principal</a:t>
            </a:r>
          </a:p>
          <a:p>
            <a:endParaRPr lang="en-US" dirty="0">
              <a:latin typeface="Arial"/>
              <a:cs typeface="Arial"/>
            </a:endParaRPr>
          </a:p>
          <a:p>
            <a:endParaRPr lang="en-US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668382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Research &amp; Literature Review</a:t>
            </a:r>
            <a:endParaRPr lang="en-US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891347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</a:t>
            </a:r>
            <a:r>
              <a:rPr lang="en-US" dirty="0" smtClean="0"/>
              <a:t>irst </a:t>
            </a:r>
            <a:r>
              <a:rPr lang="en-US" dirty="0"/>
              <a:t>version </a:t>
            </a:r>
            <a:r>
              <a:rPr lang="en-US" dirty="0" smtClean="0"/>
              <a:t>in 1996</a:t>
            </a:r>
          </a:p>
          <a:p>
            <a:r>
              <a:rPr lang="en-US" dirty="0" smtClean="0"/>
              <a:t>Modest </a:t>
            </a:r>
            <a:r>
              <a:rPr lang="en-US" dirty="0"/>
              <a:t>r</a:t>
            </a:r>
            <a:r>
              <a:rPr lang="en-US" dirty="0" smtClean="0"/>
              <a:t>evisions in 2008</a:t>
            </a:r>
            <a:endParaRPr lang="en-US" dirty="0"/>
          </a:p>
          <a:p>
            <a:r>
              <a:rPr lang="en-US" dirty="0" smtClean="0"/>
              <a:t>So, approximately 20 years old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598" y="5125084"/>
            <a:ext cx="1739116" cy="10596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8874" y="3703974"/>
            <a:ext cx="1721922" cy="1291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4575" y="4871211"/>
            <a:ext cx="1891888" cy="12549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6463" y="1522361"/>
            <a:ext cx="1428750" cy="66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0139" y="2322708"/>
            <a:ext cx="1492370" cy="20076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127" y="3741469"/>
            <a:ext cx="1648691" cy="16560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itle 1"/>
          <p:cNvSpPr txBox="1">
            <a:spLocks/>
          </p:cNvSpPr>
          <p:nvPr/>
        </p:nvSpPr>
        <p:spPr>
          <a:xfrm>
            <a:off x="1217200" y="28737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en-US" smtClean="0"/>
              <a:t>ISLLC 2014</a:t>
            </a:r>
            <a:endParaRPr lang="en-US" dirty="0"/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4534" y="322997"/>
            <a:ext cx="2060616" cy="10972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41283538"/>
      </p:ext>
    </p:extLst>
  </p:cSld>
  <p:clrMapOvr>
    <a:masterClrMapping/>
  </p:clrMapOvr>
</p:sld>
</file>

<file path=ppt/theme/theme1.xml><?xml version="1.0" encoding="utf-8"?>
<a:theme xmlns:a="http://schemas.openxmlformats.org/drawingml/2006/main" name="~3967918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~3967918</Template>
  <TotalTime>936</TotalTime>
  <Words>789</Words>
  <Application>Microsoft Office PowerPoint</Application>
  <PresentationFormat>On-screen Show (4:3)</PresentationFormat>
  <Paragraphs>160</Paragraphs>
  <Slides>36</Slides>
  <Notes>15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37" baseType="lpstr">
      <vt:lpstr>~3967918</vt:lpstr>
      <vt:lpstr>Principal Evaluator Training</vt:lpstr>
      <vt:lpstr>Agenda</vt:lpstr>
      <vt:lpstr>Back Again: 9 Components</vt:lpstr>
      <vt:lpstr>Back Again : 9 Components</vt:lpstr>
      <vt:lpstr>Back Again : 9+ Components</vt:lpstr>
      <vt:lpstr>Resources Are Archived</vt:lpstr>
      <vt:lpstr>Agenda</vt:lpstr>
      <vt:lpstr>Research &amp; Literature Review</vt:lpstr>
      <vt:lpstr>PowerPoint Presentation</vt:lpstr>
      <vt:lpstr>ISLLC 2014</vt:lpstr>
      <vt:lpstr>Central Office</vt:lpstr>
      <vt:lpstr>Fullan’s Three Keys</vt:lpstr>
      <vt:lpstr>Who matters more?</vt:lpstr>
      <vt:lpstr>Who matters more?</vt:lpstr>
      <vt:lpstr>PowerPoint Presentation</vt:lpstr>
      <vt:lpstr>PowerPoint Presentation</vt:lpstr>
      <vt:lpstr>Beginning of the Year</vt:lpstr>
      <vt:lpstr>Messages</vt:lpstr>
      <vt:lpstr>PowerPoint Presentation</vt:lpstr>
      <vt:lpstr>Supervising Principals: How Superintendents Can Improve Teaching and Learning in the Classroom</vt:lpstr>
      <vt:lpstr>Article Read</vt:lpstr>
      <vt:lpstr>Tool School Visit Organizer</vt:lpstr>
      <vt:lpstr>Planning Visits</vt:lpstr>
      <vt:lpstr>Homework</vt:lpstr>
      <vt:lpstr>Homework</vt:lpstr>
      <vt:lpstr>Looking at Some Evidence</vt:lpstr>
      <vt:lpstr>Evidence Review</vt:lpstr>
      <vt:lpstr>Evidence Review</vt:lpstr>
      <vt:lpstr>It’s Not Too Late Contextualized Goal-Setting</vt:lpstr>
      <vt:lpstr>Contextualized Goal Setting</vt:lpstr>
      <vt:lpstr>Support Your Local Principal</vt:lpstr>
      <vt:lpstr>Principal Learning</vt:lpstr>
      <vt:lpstr>Principal Learning</vt:lpstr>
      <vt:lpstr>Principal Learning</vt:lpstr>
      <vt:lpstr>Next Session</vt:lpstr>
      <vt:lpstr>Principal Evaluator Training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Jeff Craig</dc:creator>
  <cp:lastModifiedBy>Jeff Craig</cp:lastModifiedBy>
  <cp:revision>87</cp:revision>
  <cp:lastPrinted>2012-08-15T18:30:42Z</cp:lastPrinted>
  <dcterms:created xsi:type="dcterms:W3CDTF">2012-08-15T11:27:34Z</dcterms:created>
  <dcterms:modified xsi:type="dcterms:W3CDTF">2014-10-07T20:28:40Z</dcterms:modified>
</cp:coreProperties>
</file>