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8" r:id="rId2"/>
    <p:sldId id="269" r:id="rId3"/>
    <p:sldId id="272" r:id="rId4"/>
    <p:sldId id="273" r:id="rId5"/>
    <p:sldId id="274" r:id="rId6"/>
    <p:sldId id="270" r:id="rId7"/>
    <p:sldId id="436" r:id="rId8"/>
    <p:sldId id="338" r:id="rId9"/>
    <p:sldId id="420" r:id="rId10"/>
    <p:sldId id="459" r:id="rId11"/>
    <p:sldId id="460" r:id="rId12"/>
    <p:sldId id="461" r:id="rId13"/>
    <p:sldId id="446" r:id="rId14"/>
    <p:sldId id="447" r:id="rId15"/>
    <p:sldId id="448" r:id="rId16"/>
    <p:sldId id="450" r:id="rId17"/>
    <p:sldId id="451" r:id="rId18"/>
    <p:sldId id="449" r:id="rId19"/>
    <p:sldId id="438" r:id="rId20"/>
    <p:sldId id="439" r:id="rId21"/>
    <p:sldId id="440" r:id="rId22"/>
    <p:sldId id="452" r:id="rId23"/>
    <p:sldId id="453" r:id="rId24"/>
    <p:sldId id="441" r:id="rId25"/>
    <p:sldId id="444" r:id="rId26"/>
    <p:sldId id="454" r:id="rId27"/>
    <p:sldId id="455" r:id="rId28"/>
    <p:sldId id="456" r:id="rId29"/>
    <p:sldId id="427" r:id="rId30"/>
    <p:sldId id="428" r:id="rId31"/>
    <p:sldId id="457" r:id="rId32"/>
    <p:sldId id="422" r:id="rId33"/>
    <p:sldId id="424" r:id="rId34"/>
    <p:sldId id="423" r:id="rId35"/>
    <p:sldId id="425" r:id="rId36"/>
    <p:sldId id="426" r:id="rId37"/>
    <p:sldId id="458" r:id="rId38"/>
    <p:sldId id="435" r:id="rId39"/>
    <p:sldId id="429" r:id="rId4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86289" autoAdjust="0"/>
  </p:normalViewPr>
  <p:slideViewPr>
    <p:cSldViewPr snapToGrid="0" snapToObjects="1">
      <p:cViewPr>
        <p:scale>
          <a:sx n="80" d="100"/>
          <a:sy n="80" d="100"/>
        </p:scale>
        <p:origin x="-53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08B4C-0DAC-4AE9-AC6A-D397F6063650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E80BD1-FE98-4D98-83D8-FF7190500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0DF15F-B4CC-44FE-A238-8A68F438C05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92B3DE-9066-452C-AF54-0D5040A4A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repeat from last year,</a:t>
            </a:r>
            <a:r>
              <a:rPr lang="en-US" baseline="0" dirty="0" smtClean="0"/>
              <a:t> based on the fact that principals reported their learning continued to be a low priority. </a:t>
            </a:r>
          </a:p>
          <a:p>
            <a:endParaRPr lang="en-US" baseline="0" dirty="0" smtClean="0"/>
          </a:p>
          <a:p>
            <a:r>
              <a:rPr lang="en-US" dirty="0" smtClean="0"/>
              <a:t>From “Rethinking Principal Evaluation: A New Paradigm Informed by Research and Practice,” p.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88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discussions, start allow</a:t>
            </a:r>
            <a:r>
              <a:rPr lang="en-US" baseline="0" dirty="0" smtClean="0"/>
              <a:t> 5-7 minutes. The point is not to necessarily resolve these questions but to get people thinking about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0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different was your principal evaluation process from the way you used to do it?
http://www.polleverywhere.com/multiple_choice_polls/sIfcRpswXNBvZWn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0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much more "honest" or "frank" and specific was the feedback you provided your principals?
http://www.polleverywhere.com/multiple_choice_polls/hcN6lgYiA3qi7qq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5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would your principals say about the impact of their evaluation?
http://www.polleverywhere.com/multiple_choice_polls/kbrZsNikXkdtZIA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2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i="1" dirty="0" smtClean="0"/>
              <a:t>The school principal as leader: guiding schools to better teaching and learning</a:t>
            </a:r>
            <a:r>
              <a:rPr lang="en-US" sz="1200" dirty="0" smtClean="0"/>
              <a:t>  - The Wallace Foundation, January 2012.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i="1" dirty="0" smtClean="0"/>
              <a:t>The school principal as leader: guiding schools to better teaching and learning</a:t>
            </a:r>
            <a:r>
              <a:rPr lang="en-US" sz="1200" dirty="0" smtClean="0"/>
              <a:t>  - The Wallace Foundation, January 2012.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i="1" dirty="0" smtClean="0"/>
              <a:t>The school principal as leader: guiding schools to better teaching and learning</a:t>
            </a:r>
            <a:r>
              <a:rPr lang="en-US" sz="1200" dirty="0" smtClean="0"/>
              <a:t>  - The Wallace Foundation, January 2012.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U.S. Census, 2011; Battle &amp; Gruber, 2010; Gates et al., 2002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U.S. Census, 2011; Battle &amp; Gruber, 2010; Gates et al., 2002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319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589918C-7C25-430C-8929-62C603D19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1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2013-2014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pic>
        <p:nvPicPr>
          <p:cNvPr id="2050" name="Picture 2" descr="C:\Users\jcraig\AppData\Local\Microsoft\Windows\Temporary Internet Files\Content.IE5\NN8KHLYE\MC90039102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28" y="2816903"/>
            <a:ext cx="1450927" cy="21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8371548">
            <a:off x="2717057" y="2020977"/>
            <a:ext cx="788309" cy="1459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51307">
            <a:off x="2317586" y="2623977"/>
            <a:ext cx="175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PRINCIPAL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66385" y="1000903"/>
            <a:ext cx="1282637" cy="2719167"/>
            <a:chOff x="5703891" y="1023143"/>
            <a:chExt cx="1282637" cy="2719167"/>
          </a:xfrm>
        </p:grpSpPr>
        <p:sp>
          <p:nvSpPr>
            <p:cNvPr id="9" name="Down Arrow 8"/>
            <p:cNvSpPr/>
            <p:nvPr/>
          </p:nvSpPr>
          <p:spPr>
            <a:xfrm rot="2563370">
              <a:off x="5703891" y="1367245"/>
              <a:ext cx="1282637" cy="2375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803516">
              <a:off x="5401302" y="2028704"/>
              <a:ext cx="247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TEACHER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7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426315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12435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7" y="15912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3" y="4541066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08" y="274976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426315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12435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7" y="15912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3" y="4541066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08" y="274976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8552883">
            <a:off x="2836077" y="1748790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552883">
            <a:off x="2671946" y="4678142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552883">
            <a:off x="5485539" y="2906654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8254887">
            <a:off x="8371101" y="148966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552883">
            <a:off x="8339286" y="4413316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“ripple effect” model: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9" b="12165"/>
          <a:stretch/>
        </p:blipFill>
        <p:spPr bwMode="auto">
          <a:xfrm>
            <a:off x="865188" y="1698168"/>
            <a:ext cx="7413625" cy="47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9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“ripple effect” model: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4"/>
          <a:stretch/>
        </p:blipFill>
        <p:spPr bwMode="auto">
          <a:xfrm>
            <a:off x="904875" y="1626918"/>
            <a:ext cx="7334250" cy="48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updated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Year in the Life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16927" r="10000" b="28385"/>
          <a:stretch/>
        </p:blipFill>
        <p:spPr bwMode="auto">
          <a:xfrm>
            <a:off x="581025" y="1827635"/>
            <a:ext cx="7915275" cy="4420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Using the Supervisor’s Guide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Principal Evaluation: Different?</a:t>
            </a:r>
          </a:p>
          <a:p>
            <a:r>
              <a:rPr lang="en-US" dirty="0" smtClean="0">
                <a:latin typeface="Arial"/>
                <a:cs typeface="Arial"/>
              </a:rPr>
              <a:t>One Year Later</a:t>
            </a:r>
          </a:p>
          <a:p>
            <a:r>
              <a:rPr lang="en-US" dirty="0">
                <a:latin typeface="Arial"/>
                <a:cs typeface="Arial"/>
              </a:rPr>
              <a:t>Coaching Principals</a:t>
            </a:r>
          </a:p>
          <a:p>
            <a:r>
              <a:rPr lang="en-US" dirty="0" smtClean="0">
                <a:latin typeface="Arial"/>
                <a:cs typeface="Arial"/>
              </a:rPr>
              <a:t>Collect evidence</a:t>
            </a:r>
          </a:p>
          <a:p>
            <a:r>
              <a:rPr lang="en-US" dirty="0" smtClean="0">
                <a:latin typeface="Arial"/>
                <a:cs typeface="Arial"/>
              </a:rPr>
              <a:t>Support your local principal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Go through the checklist and review the things you did last year.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When done, talk about which things were easier to do and which were more difficult or problematic.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Discuss the evidence you collected along the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06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Supervisor’s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missing that should be added?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9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School Visit Organizer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Visits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7078" r="75066" b="10974"/>
          <a:stretch/>
        </p:blipFill>
        <p:spPr bwMode="auto">
          <a:xfrm rot="20207724">
            <a:off x="3037615" y="1628901"/>
            <a:ext cx="3425027" cy="441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0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Another Tool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Contextualized Goal-Setting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2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Contextualized 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8" y="1599725"/>
            <a:ext cx="7424738" cy="3981450"/>
          </a:xfrm>
        </p:spPr>
        <p:txBody>
          <a:bodyPr/>
          <a:lstStyle/>
          <a:p>
            <a:r>
              <a:rPr lang="en-US" dirty="0" smtClean="0"/>
              <a:t>This remains a way to provide “focus” to your evaluation process</a:t>
            </a:r>
          </a:p>
          <a:p>
            <a:r>
              <a:rPr lang="en-US" dirty="0" smtClean="0"/>
              <a:t>This employs the ISLLC Standards as intended</a:t>
            </a:r>
          </a:p>
          <a:p>
            <a:r>
              <a:rPr lang="en-US" dirty="0" smtClean="0"/>
              <a:t>This might actually improve the implementation of an initiative</a:t>
            </a:r>
          </a:p>
        </p:txBody>
      </p:sp>
    </p:spTree>
    <p:extLst>
      <p:ext uri="{BB962C8B-B14F-4D97-AF65-F5344CB8AC3E}">
        <p14:creationId xmlns:p14="http://schemas.microsoft.com/office/powerpoint/2010/main" val="1696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Coaching Your Principal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9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some of the synthesis of the coaching literature in the context of principal evaluation. </a:t>
            </a:r>
          </a:p>
          <a:p>
            <a:r>
              <a:rPr lang="en-US" dirty="0" smtClean="0"/>
              <a:t>Everyone reads intro</a:t>
            </a:r>
          </a:p>
          <a:p>
            <a:r>
              <a:rPr lang="en-US" dirty="0" smtClean="0"/>
              <a:t>Each person reads about one competency</a:t>
            </a:r>
          </a:p>
          <a:p>
            <a:r>
              <a:rPr lang="en-US" dirty="0" smtClean="0"/>
              <a:t>Discuss, in 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55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a look at the rubric that accompanies the model described in the literature synthesis. </a:t>
            </a:r>
          </a:p>
          <a:p>
            <a:r>
              <a:rPr lang="en-US" dirty="0" smtClean="0"/>
              <a:t>Look it over </a:t>
            </a:r>
          </a:p>
          <a:p>
            <a:r>
              <a:rPr lang="en-US" dirty="0" smtClean="0"/>
              <a:t>Think about how you did last year</a:t>
            </a:r>
          </a:p>
          <a:p>
            <a:r>
              <a:rPr lang="en-US" dirty="0" smtClean="0"/>
              <a:t>Talk about the rubric at your table; what does the rubric “say” to the principal evaluator?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4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Looking at Some Evidence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87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Back Again: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</p:spTree>
    <p:extLst>
      <p:ext uri="{BB962C8B-B14F-4D97-AF65-F5344CB8AC3E}">
        <p14:creationId xmlns:p14="http://schemas.microsoft.com/office/powerpoint/2010/main" val="3562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watch a principal providing feedback to a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the principal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would you coach the principal?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9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watch </a:t>
            </a:r>
            <a:r>
              <a:rPr lang="en-US" u="sng" dirty="0" smtClean="0"/>
              <a:t>another</a:t>
            </a:r>
            <a:r>
              <a:rPr lang="en-US" dirty="0" smtClean="0"/>
              <a:t> principal providing feedback to a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the principal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would you coach the principal?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Support Your Local Principal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3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484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Principals report that while they are attempting to create conditions to support learning for others, their own learning is not well supported.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4176" y="3298371"/>
            <a:ext cx="4031673" cy="30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86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statement from principals is a fair generalization?</a:t>
            </a:r>
          </a:p>
          <a:p>
            <a:r>
              <a:rPr lang="en-US" dirty="0" smtClean="0"/>
              <a:t>Do </a:t>
            </a:r>
            <a:r>
              <a:rPr lang="en-US" i="1" dirty="0" smtClean="0"/>
              <a:t>you</a:t>
            </a:r>
            <a:r>
              <a:rPr lang="en-US" dirty="0" smtClean="0"/>
              <a:t> expect </a:t>
            </a:r>
            <a:r>
              <a:rPr lang="en-US" i="1" dirty="0" smtClean="0"/>
              <a:t>your</a:t>
            </a:r>
            <a:r>
              <a:rPr lang="en-US" dirty="0" smtClean="0"/>
              <a:t> principals to get better?</a:t>
            </a:r>
          </a:p>
          <a:p>
            <a:r>
              <a:rPr lang="en-US" dirty="0" smtClean="0"/>
              <a:t>Would </a:t>
            </a:r>
            <a:r>
              <a:rPr lang="en-US" i="1" dirty="0" smtClean="0"/>
              <a:t>your</a:t>
            </a:r>
            <a:r>
              <a:rPr lang="en-US" dirty="0" smtClean="0"/>
              <a:t> principal(s) agree?</a:t>
            </a:r>
          </a:p>
          <a:p>
            <a:r>
              <a:rPr lang="en-US" dirty="0" smtClean="0"/>
              <a:t>If so, how would she/he </a:t>
            </a:r>
            <a:r>
              <a:rPr lang="en-US" i="1" dirty="0" smtClean="0"/>
              <a:t>know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59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325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you planning to…</a:t>
            </a:r>
          </a:p>
          <a:p>
            <a:r>
              <a:rPr lang="en-US" dirty="0" smtClean="0"/>
              <a:t>Help your principal(s) with time management</a:t>
            </a:r>
          </a:p>
          <a:p>
            <a:r>
              <a:rPr lang="en-US" dirty="0" smtClean="0"/>
              <a:t>Increase the inter-rater reliability and agreement among your lead evaluators</a:t>
            </a:r>
          </a:p>
          <a:p>
            <a:r>
              <a:rPr lang="en-US" dirty="0" smtClean="0"/>
              <a:t>Help principals plan their faculty meetings</a:t>
            </a:r>
          </a:p>
          <a:p>
            <a:r>
              <a:rPr lang="en-US" dirty="0" smtClean="0"/>
              <a:t>Help principals remain positive and be good leaders</a:t>
            </a:r>
          </a:p>
          <a:p>
            <a:r>
              <a:rPr lang="en-US" dirty="0" smtClean="0"/>
              <a:t>Help principals with </a:t>
            </a:r>
            <a:r>
              <a:rPr lang="en-US" i="1" dirty="0" smtClean="0"/>
              <a:t>their</a:t>
            </a:r>
            <a:r>
              <a:rPr lang="en-US" dirty="0" smtClean="0"/>
              <a:t>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5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do you have planned for your principals: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a group?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Individually?</a:t>
            </a:r>
          </a:p>
        </p:txBody>
      </p:sp>
    </p:spTree>
    <p:extLst>
      <p:ext uri="{BB962C8B-B14F-4D97-AF65-F5344CB8AC3E}">
        <p14:creationId xmlns:p14="http://schemas.microsoft.com/office/powerpoint/2010/main" val="1557955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Principal Evaluation: Different?</a:t>
            </a:r>
          </a:p>
          <a:p>
            <a:r>
              <a:rPr lang="en-US" dirty="0" smtClean="0">
                <a:latin typeface="Arial"/>
                <a:cs typeface="Arial"/>
              </a:rPr>
              <a:t>One Year Later</a:t>
            </a:r>
          </a:p>
          <a:p>
            <a:r>
              <a:rPr lang="en-US" dirty="0">
                <a:latin typeface="Arial"/>
                <a:cs typeface="Arial"/>
              </a:rPr>
              <a:t>Coaching Principals</a:t>
            </a:r>
          </a:p>
          <a:p>
            <a:r>
              <a:rPr lang="en-US" dirty="0" smtClean="0">
                <a:latin typeface="Arial"/>
                <a:cs typeface="Arial"/>
              </a:rPr>
              <a:t>Collect evidence</a:t>
            </a:r>
          </a:p>
          <a:p>
            <a:r>
              <a:rPr lang="en-US" dirty="0" smtClean="0">
                <a:latin typeface="Arial"/>
                <a:cs typeface="Arial"/>
              </a:rPr>
              <a:t>Support your local principal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3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Next Session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December </a:t>
            </a:r>
            <a:r>
              <a:rPr lang="en-US" dirty="0" smtClean="0">
                <a:latin typeface="Arial"/>
                <a:cs typeface="Arial"/>
              </a:rPr>
              <a:t>18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: 12:00p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smtClean="0">
                <a:latin typeface="Arial"/>
                <a:cs typeface="Arial"/>
              </a:rPr>
              <a:t>3:00p</a:t>
            </a:r>
          </a:p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Rodax 8 Large Conference Room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Agenda will include:</a:t>
            </a:r>
          </a:p>
          <a:p>
            <a:r>
              <a:rPr lang="en-US" dirty="0" smtClean="0">
                <a:latin typeface="Arial"/>
                <a:cs typeface="Arial"/>
              </a:rPr>
              <a:t>Evidence from a “Faculty Meeting”</a:t>
            </a:r>
          </a:p>
          <a:p>
            <a:r>
              <a:rPr lang="en-US" dirty="0" smtClean="0">
                <a:latin typeface="Arial"/>
                <a:cs typeface="Arial"/>
              </a:rPr>
              <a:t>Assessments as evidence</a:t>
            </a:r>
          </a:p>
          <a:p>
            <a:r>
              <a:rPr lang="en-US" dirty="0" smtClean="0">
                <a:latin typeface="Arial"/>
                <a:cs typeface="Arial"/>
              </a:rPr>
              <a:t>More productive school visits</a:t>
            </a:r>
          </a:p>
        </p:txBody>
      </p:sp>
    </p:spTree>
    <p:extLst>
      <p:ext uri="{BB962C8B-B14F-4D97-AF65-F5344CB8AC3E}">
        <p14:creationId xmlns:p14="http://schemas.microsoft.com/office/powerpoint/2010/main" val="96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1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2013-2014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</p:spTree>
    <p:extLst>
      <p:ext uri="{BB962C8B-B14F-4D97-AF65-F5344CB8AC3E}">
        <p14:creationId xmlns:p14="http://schemas.microsoft.com/office/powerpoint/2010/main" val="20720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172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State-determined district-wide student growth goal setting process (Student Learning Objectives)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Effective supervisory visits and feedback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Soliciting structured feedback from constituent groups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Reviewing </a:t>
            </a:r>
            <a:r>
              <a:rPr lang="en-US" dirty="0">
                <a:latin typeface="Arial"/>
                <a:cs typeface="Arial"/>
              </a:rPr>
              <a:t>school documents, records, state accountability processes and other measures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Principal contribution to teacher effectiveness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Resources Are Archived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15173"/>
            <a:ext cx="8486775" cy="4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Principal Evaluation: Different?</a:t>
            </a:r>
          </a:p>
          <a:p>
            <a:r>
              <a:rPr lang="en-US" dirty="0" smtClean="0">
                <a:latin typeface="Arial"/>
                <a:cs typeface="Arial"/>
              </a:rPr>
              <a:t>One Year Later</a:t>
            </a:r>
          </a:p>
          <a:p>
            <a:r>
              <a:rPr lang="en-US" dirty="0" smtClean="0">
                <a:latin typeface="Arial"/>
                <a:cs typeface="Arial"/>
              </a:rPr>
              <a:t>Collect evidence</a:t>
            </a:r>
          </a:p>
          <a:p>
            <a:r>
              <a:rPr lang="en-US" dirty="0" smtClean="0">
                <a:latin typeface="Arial"/>
                <a:cs typeface="Arial"/>
              </a:rPr>
              <a:t>Coaching Principals</a:t>
            </a:r>
          </a:p>
          <a:p>
            <a:r>
              <a:rPr lang="en-US" dirty="0" smtClean="0">
                <a:latin typeface="Arial"/>
                <a:cs typeface="Arial"/>
              </a:rPr>
              <a:t>Support your local principal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3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Looking Back at Last Year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Different Was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b="1" dirty="0" smtClean="0"/>
              <a:t>different</a:t>
            </a:r>
            <a:r>
              <a:rPr lang="en-US" dirty="0" smtClean="0"/>
              <a:t> was your evaluation of principals from the way you used to do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“honest, “frank,” and </a:t>
            </a:r>
            <a:r>
              <a:rPr lang="en-US" dirty="0" smtClean="0"/>
              <a:t>specific </a:t>
            </a:r>
            <a:r>
              <a:rPr lang="en-US" dirty="0" smtClean="0"/>
              <a:t>was the </a:t>
            </a:r>
            <a:r>
              <a:rPr lang="en-US" b="1" dirty="0" smtClean="0"/>
              <a:t>feedback </a:t>
            </a:r>
            <a:r>
              <a:rPr lang="en-US" dirty="0" smtClean="0"/>
              <a:t>you provided your principals?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Would your </a:t>
            </a:r>
            <a:r>
              <a:rPr lang="en-US" b="1" dirty="0" smtClean="0"/>
              <a:t>principals say </a:t>
            </a:r>
            <a:r>
              <a:rPr lang="en-US" dirty="0" smtClean="0"/>
              <a:t>that their evaluation helped them to be a better principal?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14e6f38-a359-4ecb-9f1f-f91b607bace2"/>
  <p:tag name="__PE_ORIG_SIZE" val="5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a0cff87-7bdd-46a2-a26b-c3c573f8ac8e"/>
  <p:tag name="__PE_ORIG_SIZE" val="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96a99fb-fa7f-4313-a2cb-81be4cd10cd1"/>
  <p:tag name="__PE_ORIG_SIZE" val="5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~39679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~3967918</Template>
  <TotalTime>815</TotalTime>
  <Words>910</Words>
  <Application>Microsoft Office PowerPoint</Application>
  <PresentationFormat>On-screen Show (4:3)</PresentationFormat>
  <Paragraphs>175</Paragraphs>
  <Slides>39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~3967918</vt:lpstr>
      <vt:lpstr>Principal Evaluator Training</vt:lpstr>
      <vt:lpstr>Agenda</vt:lpstr>
      <vt:lpstr>Back Again: 9 Components</vt:lpstr>
      <vt:lpstr>Back Again : 9 Components</vt:lpstr>
      <vt:lpstr>Back Again : 9+ Components</vt:lpstr>
      <vt:lpstr>Resources Are Archived</vt:lpstr>
      <vt:lpstr>Agenda</vt:lpstr>
      <vt:lpstr>Looking Back at Last Year</vt:lpstr>
      <vt:lpstr>How Different Was It?</vt:lpstr>
      <vt:lpstr>PowerPoint Presentation</vt:lpstr>
      <vt:lpstr>PowerPoint Presentation</vt:lpstr>
      <vt:lpstr>PowerPoint Presentation</vt:lpstr>
      <vt:lpstr>Who matters more?</vt:lpstr>
      <vt:lpstr>Who matters more?</vt:lpstr>
      <vt:lpstr>Who matters more?</vt:lpstr>
      <vt:lpstr>PowerPoint Presentation</vt:lpstr>
      <vt:lpstr>PowerPoint Presentation</vt:lpstr>
      <vt:lpstr>PowerPoint Presentation</vt:lpstr>
      <vt:lpstr>Tool Using the Supervisor’s Guide</vt:lpstr>
      <vt:lpstr>Supervisor’s Guide</vt:lpstr>
      <vt:lpstr>Supervisor’s Guide</vt:lpstr>
      <vt:lpstr>Tool School Visit Organizer</vt:lpstr>
      <vt:lpstr>Planning Visits</vt:lpstr>
      <vt:lpstr>Another Tool Contextualized Goal-Setting</vt:lpstr>
      <vt:lpstr>Contextualized Evidence Collection</vt:lpstr>
      <vt:lpstr>Coaching Your Principal</vt:lpstr>
      <vt:lpstr>Coaching Literature</vt:lpstr>
      <vt:lpstr>Coaching Rubric</vt:lpstr>
      <vt:lpstr>Looking at Some Evidence</vt:lpstr>
      <vt:lpstr>Evidence Review</vt:lpstr>
      <vt:lpstr>Evidence Review</vt:lpstr>
      <vt:lpstr>Support Your Local Principal</vt:lpstr>
      <vt:lpstr>Principal Learning</vt:lpstr>
      <vt:lpstr>Principal Learning</vt:lpstr>
      <vt:lpstr>Principal Learning</vt:lpstr>
      <vt:lpstr>Principal Learning</vt:lpstr>
      <vt:lpstr>Agenda</vt:lpstr>
      <vt:lpstr>Next Session</vt:lpstr>
      <vt:lpstr>Principal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73</cp:revision>
  <cp:lastPrinted>2012-08-15T18:30:42Z</cp:lastPrinted>
  <dcterms:created xsi:type="dcterms:W3CDTF">2012-08-15T11:27:34Z</dcterms:created>
  <dcterms:modified xsi:type="dcterms:W3CDTF">2013-10-08T19:27:36Z</dcterms:modified>
</cp:coreProperties>
</file>