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8"/>
  </p:notesMasterIdLst>
  <p:handoutMasterIdLst>
    <p:handoutMasterId r:id="rId9"/>
  </p:handoutMasterIdLst>
  <p:sldIdLst>
    <p:sldId id="265" r:id="rId2"/>
    <p:sldId id="266" r:id="rId3"/>
    <p:sldId id="267" r:id="rId4"/>
    <p:sldId id="268" r:id="rId5"/>
    <p:sldId id="269" r:id="rId6"/>
    <p:sldId id="270" r:id="rId7"/>
  </p:sldIdLst>
  <p:sldSz cx="9144000" cy="6858000" type="screen4x3"/>
  <p:notesSz cx="7010400" cy="9296400"/>
  <p:defaultTextStyle>
    <a:defPPr>
      <a:defRPr lang="en-US"/>
    </a:defPPr>
    <a:lvl1pPr algn="l" defTabSz="457200" rtl="0" fontAlgn="base">
      <a:spcBef>
        <a:spcPct val="0"/>
      </a:spcBef>
      <a:spcAft>
        <a:spcPct val="0"/>
      </a:spcAft>
      <a:defRPr kern="1200" baseline="-250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baseline="-250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baseline="-250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baseline="-250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baseline="-250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baseline="-250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baseline="-250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baseline="-250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baseline="-250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601"/>
    <a:srgbClr val="6F0000"/>
    <a:srgbClr val="FDC95C"/>
    <a:srgbClr val="EFEACC"/>
    <a:srgbClr val="0A2D6B"/>
    <a:srgbClr val="A69372"/>
    <a:srgbClr val="6F00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27" autoAdjust="0"/>
    <p:restoredTop sz="93248" autoAdjust="0"/>
  </p:normalViewPr>
  <p:slideViewPr>
    <p:cSldViewPr snapToGrid="0" snapToObjects="1">
      <p:cViewPr>
        <p:scale>
          <a:sx n="95" d="100"/>
          <a:sy n="95" d="100"/>
        </p:scale>
        <p:origin x="-180" y="-114"/>
      </p:cViewPr>
      <p:guideLst>
        <p:guide orient="horz" pos="2160"/>
        <p:guide pos="524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0"/>
    </p:cViewPr>
  </p:sorterViewPr>
  <p:notesViewPr>
    <p:cSldViewPr snapToGrid="0" snapToObjects="1">
      <p:cViewPr varScale="1">
        <p:scale>
          <a:sx n="84" d="100"/>
          <a:sy n="84" d="100"/>
        </p:scale>
        <p:origin x="-1980" y="-78"/>
      </p:cViewPr>
      <p:guideLst>
        <p:guide orient="horz" pos="2928"/>
        <p:guide pos="22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2446" tIns="46223" rIns="92446" bIns="46223" rtlCol="0"/>
          <a:lstStyle>
            <a:lvl1pPr algn="l" fontAlgn="auto">
              <a:spcBef>
                <a:spcPts val="0"/>
              </a:spcBef>
              <a:spcAft>
                <a:spcPts val="0"/>
              </a:spcAft>
              <a:defRPr sz="1200" baseline="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2446" tIns="46223" rIns="92446" bIns="46223" rtlCol="0"/>
          <a:lstStyle>
            <a:lvl1pPr algn="r" fontAlgn="auto">
              <a:spcBef>
                <a:spcPts val="0"/>
              </a:spcBef>
              <a:spcAft>
                <a:spcPts val="0"/>
              </a:spcAft>
              <a:defRPr sz="1200" baseline="0">
                <a:latin typeface="+mn-lt"/>
                <a:ea typeface="+mn-ea"/>
                <a:cs typeface="+mn-cs"/>
              </a:defRPr>
            </a:lvl1pPr>
          </a:lstStyle>
          <a:p>
            <a:pPr>
              <a:defRPr/>
            </a:pPr>
            <a:fld id="{6430E0BD-9B9F-44AF-905D-702414F55D44}" type="datetimeFigureOut">
              <a:rPr lang="en-US"/>
              <a:pPr>
                <a:defRPr/>
              </a:pPr>
              <a:t>11/3/2011</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2446" tIns="46223" rIns="92446" bIns="46223" rtlCol="0" anchor="b"/>
          <a:lstStyle>
            <a:lvl1pPr algn="l" fontAlgn="auto">
              <a:spcBef>
                <a:spcPts val="0"/>
              </a:spcBef>
              <a:spcAft>
                <a:spcPts val="0"/>
              </a:spcAft>
              <a:defRPr sz="1200" baseline="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2446" tIns="46223" rIns="92446" bIns="46223" rtlCol="0" anchor="b"/>
          <a:lstStyle>
            <a:lvl1pPr algn="r" fontAlgn="auto">
              <a:spcBef>
                <a:spcPts val="0"/>
              </a:spcBef>
              <a:spcAft>
                <a:spcPts val="0"/>
              </a:spcAft>
              <a:defRPr sz="1200" baseline="0">
                <a:latin typeface="+mn-lt"/>
                <a:ea typeface="+mn-ea"/>
                <a:cs typeface="+mn-cs"/>
              </a:defRPr>
            </a:lvl1pPr>
          </a:lstStyle>
          <a:p>
            <a:pPr>
              <a:defRPr/>
            </a:pPr>
            <a:fld id="{B0A06052-CAB4-4091-9207-FD3959038F1D}" type="slidenum">
              <a:rPr lang="en-US"/>
              <a:pPr>
                <a:defRPr/>
              </a:pPr>
              <a:t>‹#›</a:t>
            </a:fld>
            <a:endParaRPr lang="en-US"/>
          </a:p>
        </p:txBody>
      </p:sp>
    </p:spTree>
    <p:extLst>
      <p:ext uri="{BB962C8B-B14F-4D97-AF65-F5344CB8AC3E}">
        <p14:creationId xmlns:p14="http://schemas.microsoft.com/office/powerpoint/2010/main" val="36131646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2446" tIns="46223" rIns="92446" bIns="46223" numCol="1" anchor="t"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en-US"/>
          </a:p>
        </p:txBody>
      </p:sp>
      <p:sp>
        <p:nvSpPr>
          <p:cNvPr id="28675" name="Rectangle 3"/>
          <p:cNvSpPr>
            <a:spLocks noGrp="1" noChangeArrowheads="1"/>
          </p:cNvSpPr>
          <p:nvPr>
            <p:ph type="dt" idx="1"/>
          </p:nvPr>
        </p:nvSpPr>
        <p:spPr bwMode="auto">
          <a:xfrm>
            <a:off x="3973513" y="0"/>
            <a:ext cx="3036887" cy="465138"/>
          </a:xfrm>
          <a:prstGeom prst="rect">
            <a:avLst/>
          </a:prstGeom>
          <a:noFill/>
          <a:ln w="9525">
            <a:noFill/>
            <a:miter lim="800000"/>
            <a:headEnd/>
            <a:tailEnd/>
          </a:ln>
        </p:spPr>
        <p:txBody>
          <a:bodyPr vert="horz" wrap="square" lIns="92446" tIns="46223" rIns="92446" bIns="46223" numCol="1" anchor="t" anchorCtr="0" compatLnSpc="1">
            <a:prstTxWarp prst="textNoShape">
              <a:avLst/>
            </a:prstTxWarp>
          </a:bodyPr>
          <a:lstStyle>
            <a:lvl1pPr algn="r">
              <a:defRPr sz="1200">
                <a:latin typeface="Arial" charset="0"/>
                <a:ea typeface="ＭＳ Ｐゴシック" charset="-128"/>
                <a:cs typeface="ＭＳ Ｐゴシック" charset="-128"/>
              </a:defRPr>
            </a:lvl1pPr>
          </a:lstStyle>
          <a:p>
            <a:pPr>
              <a:defRPr/>
            </a:pPr>
            <a:fld id="{8D2E249C-CDEF-4BA6-8CAB-BF55E774825A}" type="datetimeFigureOut">
              <a:rPr lang="en-US"/>
              <a:pPr>
                <a:defRPr/>
              </a:pPr>
              <a:t>11/3/2011</a:t>
            </a:fld>
            <a:endParaRPr lang="en-US"/>
          </a:p>
        </p:txBody>
      </p:sp>
      <p:sp>
        <p:nvSpPr>
          <p:cNvPr id="37892" name="Placeholder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2446" tIns="46223" rIns="92446" bIns="4622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p:spPr>
        <p:txBody>
          <a:bodyPr vert="horz" wrap="square" lIns="92446" tIns="46223" rIns="92446" bIns="46223" numCol="1" anchor="b"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en-US"/>
          </a:p>
        </p:txBody>
      </p:sp>
      <p:sp>
        <p:nvSpPr>
          <p:cNvPr id="28679" name="Rectangle 7"/>
          <p:cNvSpPr>
            <a:spLocks noGrp="1" noChangeArrowheads="1"/>
          </p:cNvSpPr>
          <p:nvPr>
            <p:ph type="sldNum" sz="quarter" idx="5"/>
          </p:nvPr>
        </p:nvSpPr>
        <p:spPr bwMode="auto">
          <a:xfrm>
            <a:off x="3973513" y="8831263"/>
            <a:ext cx="3036887" cy="465137"/>
          </a:xfrm>
          <a:prstGeom prst="rect">
            <a:avLst/>
          </a:prstGeom>
          <a:noFill/>
          <a:ln w="9525">
            <a:noFill/>
            <a:miter lim="800000"/>
            <a:headEnd/>
            <a:tailEnd/>
          </a:ln>
        </p:spPr>
        <p:txBody>
          <a:bodyPr vert="horz" wrap="square" lIns="92446" tIns="46223" rIns="92446" bIns="46223" numCol="1" anchor="b" anchorCtr="0" compatLnSpc="1">
            <a:prstTxWarp prst="textNoShape">
              <a:avLst/>
            </a:prstTxWarp>
          </a:bodyPr>
          <a:lstStyle>
            <a:lvl1pPr algn="r">
              <a:defRPr sz="1200">
                <a:latin typeface="Arial" charset="0"/>
                <a:ea typeface="ＭＳ Ｐゴシック" charset="-128"/>
                <a:cs typeface="ＭＳ Ｐゴシック" charset="-128"/>
              </a:defRPr>
            </a:lvl1pPr>
          </a:lstStyle>
          <a:p>
            <a:pPr>
              <a:defRPr/>
            </a:pPr>
            <a:fld id="{12B8F925-1120-4356-8950-BB78E2BA1805}" type="slidenum">
              <a:rPr lang="en-US"/>
              <a:pPr>
                <a:defRPr/>
              </a:pPr>
              <a:t>‹#›</a:t>
            </a:fld>
            <a:endParaRPr lang="en-US"/>
          </a:p>
        </p:txBody>
      </p:sp>
    </p:spTree>
    <p:extLst>
      <p:ext uri="{BB962C8B-B14F-4D97-AF65-F5344CB8AC3E}">
        <p14:creationId xmlns:p14="http://schemas.microsoft.com/office/powerpoint/2010/main" val="241003369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Calibri" pitchFamily="34" charset="0"/>
                <a:ea typeface="ＭＳ Ｐゴシック" pitchFamily="34" charset="-128"/>
              </a:rPr>
              <a:t>This shift involves simply reading more informational text – balancing the amount of literature with informational text.  Elementary teachers are the students tour guide to world – to culture, to society.  Rather than telling students about what is happening out there, we need to have them read about it.  More literary non fiction, more information being conveyed through writing.  Less fiction.  Less telling and summarizing by the teacher.</a:t>
            </a:r>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pitchFamily="34" charset="0"/>
                <a:ea typeface="ＭＳ Ｐゴシック" pitchFamily="34" charset="-128"/>
              </a:defRPr>
            </a:lvl1pPr>
            <a:lvl2pPr marL="742950" indent="-285750" eaLnBrk="0" hangingPunct="0">
              <a:defRPr baseline="-25000">
                <a:solidFill>
                  <a:schemeClr val="tx1"/>
                </a:solidFill>
                <a:latin typeface="Arial" pitchFamily="34" charset="0"/>
                <a:ea typeface="ＭＳ Ｐゴシック" pitchFamily="34" charset="-128"/>
              </a:defRPr>
            </a:lvl2pPr>
            <a:lvl3pPr marL="1143000" indent="-228600" eaLnBrk="0" hangingPunct="0">
              <a:defRPr baseline="-25000">
                <a:solidFill>
                  <a:schemeClr val="tx1"/>
                </a:solidFill>
                <a:latin typeface="Arial" pitchFamily="34" charset="0"/>
                <a:ea typeface="ＭＳ Ｐゴシック" pitchFamily="34" charset="-128"/>
              </a:defRPr>
            </a:lvl3pPr>
            <a:lvl4pPr marL="1600200" indent="-228600" eaLnBrk="0" hangingPunct="0">
              <a:defRPr baseline="-25000">
                <a:solidFill>
                  <a:schemeClr val="tx1"/>
                </a:solidFill>
                <a:latin typeface="Arial" pitchFamily="34" charset="0"/>
                <a:ea typeface="ＭＳ Ｐゴシック" pitchFamily="34" charset="-128"/>
              </a:defRPr>
            </a:lvl4pPr>
            <a:lvl5pPr marL="2057400" indent="-228600" eaLnBrk="0" hangingPunct="0">
              <a:defRPr baseline="-250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9pPr>
          </a:lstStyle>
          <a:p>
            <a:pPr eaLnBrk="1" hangingPunct="1"/>
            <a:fld id="{C9DF226A-A512-40FD-A9E7-6ABE397D3612}" type="slidenum">
              <a:rPr lang="en-US" smtClean="0"/>
              <a:pPr eaLnBrk="1" hangingPunct="1"/>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Calibri" pitchFamily="34" charset="0"/>
                <a:ea typeface="ＭＳ Ｐゴシック" pitchFamily="34" charset="-128"/>
              </a:rPr>
              <a:t>Students must be ready to handle more informational text.  In order to do this, teachers must work to build their own skills to deliver this</a:t>
            </a:r>
          </a:p>
          <a:p>
            <a:r>
              <a:rPr lang="en-US" smtClean="0">
                <a:latin typeface="Calibri" pitchFamily="34" charset="0"/>
                <a:ea typeface="ＭＳ Ｐゴシック" pitchFamily="34" charset="-128"/>
              </a:rPr>
              <a:t>Instead of “telling” the students information, have them read about it.  We all must have a balance of accessing informational text; accessing non-fiction in general.  And, all content teachers 6-12, must do this as well.  The Common Core is asking that all teachers become reading teachers.  For example, instead of telling students about the Civil Rights Movement, teachers find text for them to read about the Civil Rights Movement.  The way that content should be delivered is through sources; through texts, through data, through information online.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Calibri" pitchFamily="34" charset="0"/>
                <a:ea typeface="ＭＳ Ｐゴシック" pitchFamily="34" charset="-128"/>
              </a:rPr>
              <a:t>Students must be reading in all content areas.  Increasingly complex texts throughout P-12. The Common Core is often defining grade level text complexity as texts that are 2-3 grade levels more complex than the current grade level texts in school so that they are actually prepared to access the complexity they encounter in careers and college.  Appendix B of the Common Core State Standards includes a list of texts that model levels of complexity for every grade level.  This is an important portion of standards and should be reviewed.</a:t>
            </a:r>
          </a:p>
          <a:p>
            <a:endParaRPr lang="en-US" smtClean="0">
              <a:latin typeface="Calibri" pitchFamily="34" charset="0"/>
              <a:ea typeface="ＭＳ Ｐゴシック" pitchFamily="34" charset="-128"/>
            </a:endParaRPr>
          </a:p>
          <a:p>
            <a:endParaRPr lang="en-US" smtClean="0">
              <a:latin typeface="Calibri" pitchFamily="34" charset="0"/>
              <a:ea typeface="ＭＳ Ｐゴシック" pitchFamily="34" charset="-128"/>
            </a:endParaRPr>
          </a:p>
          <a:p>
            <a:endParaRPr lang="en-US" smtClean="0">
              <a:latin typeface="Calibri" pitchFamily="34"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Calibri" pitchFamily="34" charset="0"/>
                <a:ea typeface="ＭＳ Ｐゴシック" pitchFamily="34" charset="-128"/>
              </a:rPr>
              <a:t>Students need to develop the ability to engage in rich, evidence-based dialogue about a text they have read.  </a:t>
            </a:r>
            <a:r>
              <a:rPr lang="en-US" i="1" smtClean="0">
                <a:latin typeface="Calibri" pitchFamily="34" charset="0"/>
                <a:ea typeface="ＭＳ Ｐゴシック" pitchFamily="34" charset="-128"/>
              </a:rPr>
              <a:t>Having students have conversations about text and teachers’ facilitation of these conversations, requires a higher level of sophistication for both teachers and students</a:t>
            </a:r>
            <a:r>
              <a:rPr lang="en-US" smtClean="0">
                <a:latin typeface="Calibri" pitchFamily="34" charset="0"/>
                <a:ea typeface="ＭＳ Ｐゴシック" pitchFamily="34" charset="-128"/>
              </a:rPr>
              <a:t>.  Rather than the quicker connections between text and self, teachers must now train students to stay in the text, to draw conclusions and make arguments about the text and do so through the text itself.  Teachers will often be asking, “where do you see that in the text?  What paragraph?  What sentence?  What word?”  students must begin to think and argue through and with texts by constantly being asked to find evidence in what they have read.</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pitchFamily="34" charset="0"/>
                <a:ea typeface="ＭＳ Ｐゴシック" pitchFamily="34" charset="-128"/>
              </a:defRPr>
            </a:lvl1pPr>
            <a:lvl2pPr marL="742950" indent="-285750" eaLnBrk="0" hangingPunct="0">
              <a:defRPr baseline="-25000">
                <a:solidFill>
                  <a:schemeClr val="tx1"/>
                </a:solidFill>
                <a:latin typeface="Arial" pitchFamily="34" charset="0"/>
                <a:ea typeface="ＭＳ Ｐゴシック" pitchFamily="34" charset="-128"/>
              </a:defRPr>
            </a:lvl2pPr>
            <a:lvl3pPr marL="1143000" indent="-228600" eaLnBrk="0" hangingPunct="0">
              <a:defRPr baseline="-25000">
                <a:solidFill>
                  <a:schemeClr val="tx1"/>
                </a:solidFill>
                <a:latin typeface="Arial" pitchFamily="34" charset="0"/>
                <a:ea typeface="ＭＳ Ｐゴシック" pitchFamily="34" charset="-128"/>
              </a:defRPr>
            </a:lvl3pPr>
            <a:lvl4pPr marL="1600200" indent="-228600" eaLnBrk="0" hangingPunct="0">
              <a:defRPr baseline="-25000">
                <a:solidFill>
                  <a:schemeClr val="tx1"/>
                </a:solidFill>
                <a:latin typeface="Arial" pitchFamily="34" charset="0"/>
                <a:ea typeface="ＭＳ Ｐゴシック" pitchFamily="34" charset="-128"/>
              </a:defRPr>
            </a:lvl4pPr>
            <a:lvl5pPr marL="2057400" indent="-228600" eaLnBrk="0" hangingPunct="0">
              <a:defRPr baseline="-250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9pPr>
          </a:lstStyle>
          <a:p>
            <a:pPr eaLnBrk="1" hangingPunct="1"/>
            <a:fld id="{E1BA903B-5ADA-48F0-88E6-9905D752EF13}" type="slidenum">
              <a:rPr lang="en-US" smtClean="0"/>
              <a:pPr eaLnBrk="1" hangingPunct="1"/>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Calibri" pitchFamily="34" charset="0"/>
                <a:ea typeface="ＭＳ Ｐゴシック" pitchFamily="34" charset="-128"/>
              </a:rPr>
              <a:t>This is evidence based WRITING about texts.  We are shifting away from an overemphasis on narrative writing because it is a skill not often demanded by career and college. What IS demanded by career and college is to synthesize and react to what we have read.  Therefore, the Common Core asks that students, across content areas, are being asked to interact with and make arguments through sources – texts, data, etc.  Students must be trained to use the evidence they collect from what they read in order to form cogent and convincing argument in the text they produce.</a:t>
            </a: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pitchFamily="34" charset="0"/>
                <a:ea typeface="ＭＳ Ｐゴシック" pitchFamily="34" charset="-128"/>
              </a:defRPr>
            </a:lvl1pPr>
            <a:lvl2pPr marL="742950" indent="-285750" eaLnBrk="0" hangingPunct="0">
              <a:defRPr baseline="-25000">
                <a:solidFill>
                  <a:schemeClr val="tx1"/>
                </a:solidFill>
                <a:latin typeface="Arial" pitchFamily="34" charset="0"/>
                <a:ea typeface="ＭＳ Ｐゴシック" pitchFamily="34" charset="-128"/>
              </a:defRPr>
            </a:lvl2pPr>
            <a:lvl3pPr marL="1143000" indent="-228600" eaLnBrk="0" hangingPunct="0">
              <a:defRPr baseline="-25000">
                <a:solidFill>
                  <a:schemeClr val="tx1"/>
                </a:solidFill>
                <a:latin typeface="Arial" pitchFamily="34" charset="0"/>
                <a:ea typeface="ＭＳ Ｐゴシック" pitchFamily="34" charset="-128"/>
              </a:defRPr>
            </a:lvl3pPr>
            <a:lvl4pPr marL="1600200" indent="-228600" eaLnBrk="0" hangingPunct="0">
              <a:defRPr baseline="-25000">
                <a:solidFill>
                  <a:schemeClr val="tx1"/>
                </a:solidFill>
                <a:latin typeface="Arial" pitchFamily="34" charset="0"/>
                <a:ea typeface="ＭＳ Ｐゴシック" pitchFamily="34" charset="-128"/>
              </a:defRPr>
            </a:lvl4pPr>
            <a:lvl5pPr marL="2057400" indent="-228600" eaLnBrk="0" hangingPunct="0">
              <a:defRPr baseline="-250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9pPr>
          </a:lstStyle>
          <a:p>
            <a:pPr eaLnBrk="1" hangingPunct="1"/>
            <a:fld id="{52D4F07F-BC5B-4276-A3A6-228A201F8A54}" type="slidenum">
              <a:rPr lang="en-US" smtClean="0"/>
              <a:pPr eaLnBrk="1" hangingPunct="1"/>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smtClean="0">
                <a:latin typeface="Calibri" pitchFamily="34" charset="0"/>
                <a:ea typeface="ＭＳ Ｐゴシック" pitchFamily="34" charset="-128"/>
              </a:rPr>
              <a:t>What the Common Core is asking of us is to consistently develop students ability to use and access words that are showing up in everyday vocabulary but that  are slightly out of reach for our students.  </a:t>
            </a:r>
          </a:p>
          <a:p>
            <a:pPr>
              <a:buFontTx/>
              <a:buChar char="•"/>
            </a:pPr>
            <a:r>
              <a:rPr lang="en-US" smtClean="0">
                <a:latin typeface="Calibri" pitchFamily="34" charset="0"/>
                <a:ea typeface="ＭＳ Ｐゴシック" pitchFamily="34" charset="-128"/>
              </a:rPr>
              <a:t>It is really about giving students the right tools.  There are certain words that are great tools as the students will see them in lots of context; when they read, across different disciplines etc.  There are other words that are interesting and may come up in certain areas; content specific words like “amoeba;” or there are other words that are sort of esoteric and interesting but they are not words that students will confront frequently as they read.  </a:t>
            </a:r>
          </a:p>
          <a:p>
            <a:pPr>
              <a:buFontTx/>
              <a:buChar char="•"/>
            </a:pPr>
            <a:r>
              <a:rPr lang="en-US" smtClean="0">
                <a:latin typeface="Calibri" pitchFamily="34" charset="0"/>
                <a:ea typeface="ＭＳ Ｐゴシック" pitchFamily="34" charset="-128"/>
              </a:rPr>
              <a:t>It is important to be strategic about the kind of vocabulary we are teaching.  We need to consider what category these words fall in to.  </a:t>
            </a:r>
          </a:p>
          <a:p>
            <a:pPr>
              <a:buFontTx/>
              <a:buChar char="•"/>
            </a:pPr>
            <a:r>
              <a:rPr lang="en-US" smtClean="0">
                <a:latin typeface="Calibri" pitchFamily="34" charset="0"/>
                <a:ea typeface="ＭＳ Ｐゴシック" pitchFamily="34" charset="-128"/>
              </a:rPr>
              <a:t>Isabel Beck talks about Tier I words as very common words, Tier 2 as words that are powerfully useful and frequently occurring and Tier 3 as domain-specific words.  The challenge is in figuring out which words are Tier 2 words and which words to teach.  This takes careful planning.  </a:t>
            </a:r>
          </a:p>
          <a:p>
            <a:pPr>
              <a:buFontTx/>
              <a:buChar char="•"/>
            </a:pPr>
            <a:r>
              <a:rPr lang="en-US" smtClean="0">
                <a:latin typeface="Calibri" pitchFamily="34" charset="0"/>
                <a:ea typeface="ＭＳ Ｐゴシック" pitchFamily="34" charset="-128"/>
              </a:rPr>
              <a:t> it is important to understand the nuances between words, people tend to over rely on synonyms – i.e.. happy and pleased.  The author makes a choice between these words.  To identify these Tier 2 words it is important to understand what the author is conveying and also to know what words are really going to occur most frequently.</a:t>
            </a:r>
          </a:p>
          <a:p>
            <a:pPr>
              <a:buFontTx/>
              <a:buChar char="•"/>
            </a:pPr>
            <a:r>
              <a:rPr lang="en-US" smtClean="0">
                <a:latin typeface="Calibri" pitchFamily="34" charset="0"/>
                <a:ea typeface="ＭＳ Ｐゴシック" pitchFamily="34" charset="-128"/>
              </a:rPr>
              <a:t> Regarding synonyms, fewer words may be taught but also teach the web of words around them.  The goal is for the students to not only know the words as a reader, but invest in the words as a writer.</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pitchFamily="34" charset="0"/>
                <a:ea typeface="ＭＳ Ｐゴシック" pitchFamily="34" charset="-128"/>
              </a:defRPr>
            </a:lvl1pPr>
            <a:lvl2pPr marL="742950" indent="-285750" eaLnBrk="0" hangingPunct="0">
              <a:defRPr baseline="-25000">
                <a:solidFill>
                  <a:schemeClr val="tx1"/>
                </a:solidFill>
                <a:latin typeface="Arial" pitchFamily="34" charset="0"/>
                <a:ea typeface="ＭＳ Ｐゴシック" pitchFamily="34" charset="-128"/>
              </a:defRPr>
            </a:lvl2pPr>
            <a:lvl3pPr marL="1143000" indent="-228600" eaLnBrk="0" hangingPunct="0">
              <a:defRPr baseline="-25000">
                <a:solidFill>
                  <a:schemeClr val="tx1"/>
                </a:solidFill>
                <a:latin typeface="Arial" pitchFamily="34" charset="0"/>
                <a:ea typeface="ＭＳ Ｐゴシック" pitchFamily="34" charset="-128"/>
              </a:defRPr>
            </a:lvl3pPr>
            <a:lvl4pPr marL="1600200" indent="-228600" eaLnBrk="0" hangingPunct="0">
              <a:defRPr baseline="-25000">
                <a:solidFill>
                  <a:schemeClr val="tx1"/>
                </a:solidFill>
                <a:latin typeface="Arial" pitchFamily="34" charset="0"/>
                <a:ea typeface="ＭＳ Ｐゴシック" pitchFamily="34" charset="-128"/>
              </a:defRPr>
            </a:lvl4pPr>
            <a:lvl5pPr marL="2057400" indent="-228600" eaLnBrk="0" hangingPunct="0">
              <a:defRPr baseline="-250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9pPr>
          </a:lstStyle>
          <a:p>
            <a:pPr eaLnBrk="1" hangingPunct="1"/>
            <a:fld id="{74BFD13B-9244-4146-A697-E07A73C27A32}" type="slidenum">
              <a:rPr lang="en-US" smtClean="0"/>
              <a:pPr eaLnBrk="1" hangingPunct="1"/>
              <a:t>6</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bg1"/>
        </a:solidFill>
        <a:effectLst/>
      </p:bgPr>
    </p:bg>
    <p:spTree>
      <p:nvGrpSpPr>
        <p:cNvPr id="1" name=""/>
        <p:cNvGrpSpPr/>
        <p:nvPr/>
      </p:nvGrpSpPr>
      <p:grpSpPr>
        <a:xfrm>
          <a:off x="0" y="0"/>
          <a:ext cx="0" cy="0"/>
          <a:chOff x="0" y="0"/>
          <a:chExt cx="0" cy="0"/>
        </a:xfrm>
      </p:grpSpPr>
      <p:pic>
        <p:nvPicPr>
          <p:cNvPr id="4" name="Picture 13" descr="title_slide_images_lore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319713"/>
            <a:ext cx="9144000" cy="114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3"/>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r>
              <a:rPr lang="en-US" sz="1300" baseline="0" dirty="0" err="1">
                <a:solidFill>
                  <a:srgbClr val="A69372"/>
                </a:solidFill>
                <a:latin typeface="Rockwell"/>
                <a:cs typeface="Rockwell"/>
              </a:rPr>
              <a:t>www.engageNY.org</a:t>
            </a:r>
            <a:endParaRPr lang="en-US" sz="1300" baseline="0" dirty="0">
              <a:solidFill>
                <a:srgbClr val="A69372"/>
              </a:solidFill>
              <a:latin typeface="Rockwell"/>
              <a:cs typeface="Rockwell"/>
            </a:endParaRPr>
          </a:p>
        </p:txBody>
      </p:sp>
      <p:pic>
        <p:nvPicPr>
          <p:cNvPr id="6" name="Picture 17" descr="engageny_logo_rgb_final.png"/>
          <p:cNvPicPr>
            <a:picLocks noChangeAspect="1"/>
          </p:cNvPicPr>
          <p:nvPr userDrawn="1"/>
        </p:nvPicPr>
        <p:blipFill>
          <a:blip r:embed="rId3">
            <a:extLst>
              <a:ext uri="{28A0092B-C50C-407E-A947-70E740481C1C}">
                <a14:useLocalDpi xmlns:a14="http://schemas.microsoft.com/office/drawing/2010/main" val="0"/>
              </a:ext>
            </a:extLst>
          </a:blip>
          <a:srcRect l="18173" t="29816" r="16859" b="34444"/>
          <a:stretch>
            <a:fillRect/>
          </a:stretch>
        </p:blipFill>
        <p:spPr bwMode="auto">
          <a:xfrm>
            <a:off x="3495675" y="490538"/>
            <a:ext cx="2165350" cy="91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9" name="Title Placeholder 1"/>
          <p:cNvSpPr>
            <a:spLocks noGrp="1"/>
          </p:cNvSpPr>
          <p:nvPr>
            <p:ph type="ctrTitle"/>
          </p:nvPr>
        </p:nvSpPr>
        <p:spPr>
          <a:xfrm>
            <a:off x="685800" y="2286000"/>
            <a:ext cx="7772400" cy="1143000"/>
          </a:xfrm>
        </p:spPr>
        <p:txBody>
          <a:bodyPr/>
          <a:lstStyle>
            <a:lvl1pPr>
              <a:defRPr>
                <a:latin typeface="Rockwell" charset="0"/>
              </a:defRPr>
            </a:lvl1pPr>
          </a:lstStyle>
          <a:p>
            <a:r>
              <a:rPr lang="en-US"/>
              <a:t>Click to edit Master title style</a:t>
            </a:r>
          </a:p>
        </p:txBody>
      </p:sp>
      <p:sp>
        <p:nvSpPr>
          <p:cNvPr id="37900" name="Text Placeholder 2"/>
          <p:cNvSpPr>
            <a:spLocks noGrp="1"/>
          </p:cNvSpPr>
          <p:nvPr>
            <p:ph type="subTitle" idx="1"/>
          </p:nvPr>
        </p:nvSpPr>
        <p:spPr>
          <a:xfrm>
            <a:off x="1371600" y="3886200"/>
            <a:ext cx="6400800" cy="1752600"/>
          </a:xfrm>
        </p:spPr>
        <p:txBody>
          <a:bodyPr/>
          <a:lstStyle>
            <a:lvl1pPr algn="ctr">
              <a:defRPr>
                <a:latin typeface="Rockwell" charset="0"/>
              </a:defRPr>
            </a:lvl1pPr>
          </a:lstStyle>
          <a:p>
            <a:r>
              <a:rPr lang="en-US"/>
              <a:t>Click to edit Master subtitle style</a:t>
            </a:r>
          </a:p>
        </p:txBody>
      </p:sp>
    </p:spTree>
    <p:extLst>
      <p:ext uri="{BB962C8B-B14F-4D97-AF65-F5344CB8AC3E}">
        <p14:creationId xmlns:p14="http://schemas.microsoft.com/office/powerpoint/2010/main" val="1428142051"/>
      </p:ext>
    </p:extLst>
  </p:cSld>
  <p:clrMapOvr>
    <a:masterClrMapping/>
  </p:clrMapOvr>
  <p:transition/>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39" descr="title_slide_images_lore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319713"/>
            <a:ext cx="9144000" cy="114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r>
              <a:rPr lang="en-US" sz="1300" baseline="0" dirty="0" err="1">
                <a:solidFill>
                  <a:srgbClr val="A69372"/>
                </a:solidFill>
                <a:latin typeface="Rockwell"/>
                <a:cs typeface="Rockwell"/>
              </a:rPr>
              <a:t>www.engageNY.org</a:t>
            </a:r>
            <a:endParaRPr lang="en-US" sz="1300" baseline="0" dirty="0">
              <a:solidFill>
                <a:srgbClr val="A69372"/>
              </a:solidFill>
              <a:latin typeface="Rockwell"/>
              <a:cs typeface="Rockwell"/>
            </a:endParaRPr>
          </a:p>
        </p:txBody>
      </p:sp>
      <p:pic>
        <p:nvPicPr>
          <p:cNvPr id="6" name="Picture 17" descr="engageny_logo_rgb_final.png"/>
          <p:cNvPicPr>
            <a:picLocks noChangeAspect="1"/>
          </p:cNvPicPr>
          <p:nvPr userDrawn="1"/>
        </p:nvPicPr>
        <p:blipFill>
          <a:blip r:embed="rId3">
            <a:extLst>
              <a:ext uri="{28A0092B-C50C-407E-A947-70E740481C1C}">
                <a14:useLocalDpi xmlns:a14="http://schemas.microsoft.com/office/drawing/2010/main" val="0"/>
              </a:ext>
            </a:extLst>
          </a:blip>
          <a:srcRect l="18173" t="29816" r="16859" b="34444"/>
          <a:stretch>
            <a:fillRect/>
          </a:stretch>
        </p:blipFill>
        <p:spPr bwMode="auto">
          <a:xfrm>
            <a:off x="3495675" y="490538"/>
            <a:ext cx="2165350" cy="91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199" y="2349500"/>
            <a:ext cx="8243387" cy="722577"/>
          </a:xfrm>
        </p:spPr>
        <p:txBody>
          <a:bodyPr>
            <a:noAutofit/>
          </a:bodyPr>
          <a:lstStyle>
            <a:lvl1pPr>
              <a:defRPr sz="4400">
                <a:solidFill>
                  <a:srgbClr val="6F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199" y="3082484"/>
            <a:ext cx="8243388" cy="727203"/>
          </a:xfrm>
        </p:spPr>
        <p:txBody>
          <a:bodyPr/>
          <a:lstStyle>
            <a:lvl1pPr marL="0" indent="0" algn="ctr">
              <a:buNone/>
              <a:defRPr>
                <a:solidFill>
                  <a:schemeClr val="tx1">
                    <a:lumMod val="75000"/>
                    <a:lumOff val="2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746307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r>
              <a:rPr lang="en-US" sz="1300" baseline="0" dirty="0" err="1">
                <a:solidFill>
                  <a:srgbClr val="A69372"/>
                </a:solidFill>
                <a:latin typeface="Rockwell"/>
                <a:cs typeface="Rockwell"/>
              </a:rPr>
              <a:t>www.engageNY.org</a:t>
            </a:r>
            <a:endParaRPr lang="en-US" sz="1300" baseline="0" dirty="0">
              <a:solidFill>
                <a:srgbClr val="A69372"/>
              </a:solidFill>
              <a:latin typeface="Rockwell"/>
              <a:cs typeface="Rockwell"/>
            </a:endParaRPr>
          </a:p>
        </p:txBody>
      </p:sp>
      <p:cxnSp>
        <p:nvCxnSpPr>
          <p:cNvPr id="5" name="Straight Connector 4"/>
          <p:cNvCxnSpPr/>
          <p:nvPr userDrawn="1"/>
        </p:nvCxnSpPr>
        <p:spPr>
          <a:xfrm>
            <a:off x="401638" y="989013"/>
            <a:ext cx="8156575" cy="0"/>
          </a:xfrm>
          <a:prstGeom prst="line">
            <a:avLst/>
          </a:prstGeom>
          <a:ln w="25400">
            <a:solidFill>
              <a:srgbClr val="A6937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13002" y="80210"/>
            <a:ext cx="8229600" cy="1166703"/>
          </a:xfrm>
        </p:spPr>
        <p:txBody>
          <a:bodyPr>
            <a:normAutofit/>
          </a:bodyPr>
          <a:lstStyle>
            <a:lvl1pPr algn="l">
              <a:defRPr sz="3200">
                <a:solidFill>
                  <a:srgbClr val="6F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792653"/>
            <a:ext cx="8229600" cy="483523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6" name="Slide Number Placeholder 5"/>
          <p:cNvSpPr>
            <a:spLocks noGrp="1"/>
          </p:cNvSpPr>
          <p:nvPr>
            <p:ph type="sldNum" sz="quarter" idx="10"/>
          </p:nvPr>
        </p:nvSpPr>
        <p:spPr>
          <a:xfrm>
            <a:off x="8089900" y="6464300"/>
            <a:ext cx="596900" cy="366713"/>
          </a:xfrm>
        </p:spPr>
        <p:txBody>
          <a:bodyPr wrap="square" numCol="1" anchorCtr="0" compatLnSpc="1">
            <a:prstTxWarp prst="textNoShape">
              <a:avLst/>
            </a:prstTxWarp>
          </a:bodyPr>
          <a:lstStyle>
            <a:lvl1pPr fontAlgn="base">
              <a:spcBef>
                <a:spcPct val="0"/>
              </a:spcBef>
              <a:spcAft>
                <a:spcPct val="0"/>
              </a:spcAft>
              <a:defRPr sz="1000">
                <a:solidFill>
                  <a:srgbClr val="0A2D6B"/>
                </a:solidFill>
                <a:latin typeface="Arial" charset="0"/>
                <a:ea typeface="Arial" charset="0"/>
                <a:cs typeface="Arial" charset="0"/>
              </a:defRPr>
            </a:lvl1pPr>
          </a:lstStyle>
          <a:p>
            <a:pPr>
              <a:defRPr/>
            </a:pPr>
            <a:fld id="{7C590FDE-468F-4E87-A07B-870F101E2E24}" type="slidenum">
              <a:rPr lang="en-US"/>
              <a:pPr>
                <a:defRPr/>
              </a:pPr>
              <a:t>‹#›</a:t>
            </a:fld>
            <a:endParaRPr lang="en-US"/>
          </a:p>
        </p:txBody>
      </p:sp>
    </p:spTree>
    <p:extLst>
      <p:ext uri="{BB962C8B-B14F-4D97-AF65-F5344CB8AC3E}">
        <p14:creationId xmlns:p14="http://schemas.microsoft.com/office/powerpoint/2010/main" val="3301410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588963" y="3760788"/>
            <a:ext cx="8156575" cy="0"/>
          </a:xfrm>
          <a:prstGeom prst="line">
            <a:avLst/>
          </a:prstGeom>
          <a:ln w="25400">
            <a:solidFill>
              <a:srgbClr val="A69372"/>
            </a:solidFill>
          </a:ln>
          <a:effectLst/>
        </p:spPr>
        <p:style>
          <a:lnRef idx="2">
            <a:schemeClr val="accent1"/>
          </a:lnRef>
          <a:fillRef idx="0">
            <a:schemeClr val="accent1"/>
          </a:fillRef>
          <a:effectRef idx="1">
            <a:schemeClr val="accent1"/>
          </a:effectRef>
          <a:fontRef idx="minor">
            <a:schemeClr val="tx1"/>
          </a:fontRef>
        </p:style>
      </p:cxnSp>
      <p:sp>
        <p:nvSpPr>
          <p:cNvPr id="4" name="Rectangle 3"/>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r>
              <a:rPr lang="en-US" sz="1300" baseline="0" dirty="0" err="1">
                <a:solidFill>
                  <a:srgbClr val="A69372"/>
                </a:solidFill>
                <a:latin typeface="Rockwell"/>
                <a:cs typeface="Rockwell"/>
              </a:rPr>
              <a:t>www.engageNY.org</a:t>
            </a:r>
            <a:endParaRPr lang="en-US" sz="1300" baseline="0" dirty="0">
              <a:solidFill>
                <a:srgbClr val="A69372"/>
              </a:solidFill>
              <a:latin typeface="Rockwell"/>
              <a:cs typeface="Rockwell"/>
            </a:endParaRPr>
          </a:p>
        </p:txBody>
      </p:sp>
      <p:sp>
        <p:nvSpPr>
          <p:cNvPr id="7" name="Title 1"/>
          <p:cNvSpPr>
            <a:spLocks noGrp="1"/>
          </p:cNvSpPr>
          <p:nvPr>
            <p:ph type="title"/>
          </p:nvPr>
        </p:nvSpPr>
        <p:spPr>
          <a:xfrm>
            <a:off x="541338" y="603580"/>
            <a:ext cx="8229600" cy="599855"/>
          </a:xfrm>
        </p:spPr>
        <p:txBody>
          <a:bodyPr>
            <a:normAutofit/>
          </a:bodyPr>
          <a:lstStyle>
            <a:lvl1pPr algn="l">
              <a:defRPr sz="3200">
                <a:solidFill>
                  <a:srgbClr val="6F0000"/>
                </a:solidFill>
              </a:defRPr>
            </a:lvl1pPr>
          </a:lstStyle>
          <a:p>
            <a:r>
              <a:rPr lang="en-US" dirty="0" smtClean="0"/>
              <a:t>Click to edit Master title style</a:t>
            </a:r>
            <a:endParaRPr lang="en-US" dirty="0"/>
          </a:p>
        </p:txBody>
      </p:sp>
      <p:sp>
        <p:nvSpPr>
          <p:cNvPr id="5" name="Slide Number Placeholder 5"/>
          <p:cNvSpPr>
            <a:spLocks noGrp="1"/>
          </p:cNvSpPr>
          <p:nvPr>
            <p:ph type="sldNum" sz="quarter" idx="10"/>
          </p:nvPr>
        </p:nvSpPr>
        <p:spPr>
          <a:xfrm>
            <a:off x="8089900" y="6464300"/>
            <a:ext cx="596900" cy="366713"/>
          </a:xfrm>
        </p:spPr>
        <p:txBody>
          <a:bodyPr wrap="square" numCol="1" anchorCtr="0" compatLnSpc="1">
            <a:prstTxWarp prst="textNoShape">
              <a:avLst/>
            </a:prstTxWarp>
          </a:bodyPr>
          <a:lstStyle>
            <a:lvl1pPr fontAlgn="base">
              <a:spcBef>
                <a:spcPct val="0"/>
              </a:spcBef>
              <a:spcAft>
                <a:spcPct val="0"/>
              </a:spcAft>
              <a:defRPr sz="1000">
                <a:solidFill>
                  <a:srgbClr val="0A2D6B"/>
                </a:solidFill>
                <a:latin typeface="Arial" charset="0"/>
                <a:ea typeface="Arial" charset="0"/>
                <a:cs typeface="Arial" charset="0"/>
              </a:defRPr>
            </a:lvl1pPr>
          </a:lstStyle>
          <a:p>
            <a:pPr>
              <a:defRPr/>
            </a:pPr>
            <a:fld id="{D7E1BB1F-364F-4F7E-960F-521C02CB28CD}" type="slidenum">
              <a:rPr lang="en-US"/>
              <a:pPr>
                <a:defRPr/>
              </a:pPr>
              <a:t>‹#›</a:t>
            </a:fld>
            <a:endParaRPr lang="en-US"/>
          </a:p>
        </p:txBody>
      </p:sp>
    </p:spTree>
    <p:extLst>
      <p:ext uri="{BB962C8B-B14F-4D97-AF65-F5344CB8AC3E}">
        <p14:creationId xmlns:p14="http://schemas.microsoft.com/office/powerpoint/2010/main" val="1097826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r>
              <a:rPr lang="en-US" sz="1300" baseline="0" dirty="0" err="1">
                <a:solidFill>
                  <a:srgbClr val="A69372"/>
                </a:solidFill>
                <a:latin typeface="Rockwell"/>
                <a:cs typeface="Rockwell"/>
              </a:rPr>
              <a:t>www.engageNY.org</a:t>
            </a:r>
            <a:endParaRPr lang="en-US" sz="1300" baseline="0" dirty="0">
              <a:solidFill>
                <a:srgbClr val="A69372"/>
              </a:solidFill>
              <a:latin typeface="Rockwell"/>
              <a:cs typeface="Rockwell"/>
            </a:endParaRPr>
          </a:p>
        </p:txBody>
      </p:sp>
      <p:sp>
        <p:nvSpPr>
          <p:cNvPr id="3" name="Slide Number Placeholder 5"/>
          <p:cNvSpPr>
            <a:spLocks noGrp="1"/>
          </p:cNvSpPr>
          <p:nvPr>
            <p:ph type="sldNum" sz="quarter" idx="10"/>
          </p:nvPr>
        </p:nvSpPr>
        <p:spPr>
          <a:xfrm>
            <a:off x="8089900" y="6464300"/>
            <a:ext cx="596900" cy="366713"/>
          </a:xfrm>
        </p:spPr>
        <p:txBody>
          <a:bodyPr wrap="square" numCol="1" anchorCtr="0" compatLnSpc="1">
            <a:prstTxWarp prst="textNoShape">
              <a:avLst/>
            </a:prstTxWarp>
          </a:bodyPr>
          <a:lstStyle>
            <a:lvl1pPr fontAlgn="base">
              <a:spcBef>
                <a:spcPct val="0"/>
              </a:spcBef>
              <a:spcAft>
                <a:spcPct val="0"/>
              </a:spcAft>
              <a:defRPr sz="1000">
                <a:solidFill>
                  <a:srgbClr val="0A2D6B"/>
                </a:solidFill>
                <a:latin typeface="Arial" charset="0"/>
                <a:ea typeface="Arial" charset="0"/>
                <a:cs typeface="Arial" charset="0"/>
              </a:defRPr>
            </a:lvl1pPr>
          </a:lstStyle>
          <a:p>
            <a:pPr>
              <a:defRPr/>
            </a:pPr>
            <a:fld id="{935C07AB-71D9-4CDA-B737-F702E2A273A1}" type="slidenum">
              <a:rPr lang="en-US"/>
              <a:pPr>
                <a:defRPr/>
              </a:pPr>
              <a:t>‹#›</a:t>
            </a:fld>
            <a:endParaRPr lang="en-US"/>
          </a:p>
        </p:txBody>
      </p:sp>
    </p:spTree>
    <p:extLst>
      <p:ext uri="{BB962C8B-B14F-4D97-AF65-F5344CB8AC3E}">
        <p14:creationId xmlns:p14="http://schemas.microsoft.com/office/powerpoint/2010/main" val="10055716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49542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baseline="0">
                <a:solidFill>
                  <a:schemeClr val="tx1">
                    <a:tint val="75000"/>
                  </a:schemeClr>
                </a:solidFill>
                <a:latin typeface="+mn-lt"/>
                <a:ea typeface="+mn-ea"/>
                <a:cs typeface="+mn-cs"/>
              </a:defRPr>
            </a:lvl1pPr>
          </a:lstStyle>
          <a:p>
            <a:pPr>
              <a:defRPr/>
            </a:pPr>
            <a:endParaRPr lang="en-US"/>
          </a:p>
        </p:txBody>
      </p:sp>
      <p:sp>
        <p:nvSpPr>
          <p:cNvPr id="1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baseline="0">
                <a:solidFill>
                  <a:schemeClr val="tx1">
                    <a:tint val="75000"/>
                  </a:schemeClr>
                </a:solidFill>
                <a:latin typeface="+mn-lt"/>
                <a:ea typeface="+mn-ea"/>
                <a:cs typeface="+mn-cs"/>
              </a:defRPr>
            </a:lvl1pPr>
          </a:lstStyle>
          <a:p>
            <a:pPr>
              <a:defRPr/>
            </a:pPr>
            <a:r>
              <a:rPr lang="fr-FR"/>
              <a:t>engageNY.org</a:t>
            </a:r>
            <a:endParaRPr lang="en-US"/>
          </a:p>
        </p:txBody>
      </p:sp>
      <p:sp>
        <p:nvSpPr>
          <p:cNvPr id="17" name="Slide Number Placeholder 5"/>
          <p:cNvSpPr>
            <a:spLocks noGrp="1"/>
          </p:cNvSpPr>
          <p:nvPr>
            <p:ph type="sldNum" sz="quarter" idx="4"/>
          </p:nvPr>
        </p:nvSpPr>
        <p:spPr>
          <a:xfrm>
            <a:off x="8234363" y="6356350"/>
            <a:ext cx="452437" cy="365125"/>
          </a:xfrm>
          <a:prstGeom prst="rect">
            <a:avLst/>
          </a:prstGeom>
        </p:spPr>
        <p:txBody>
          <a:bodyPr vert="horz" lIns="91440" tIns="45720" rIns="91440" bIns="45720" rtlCol="0" anchor="ctr"/>
          <a:lstStyle>
            <a:lvl1pPr algn="r" fontAlgn="auto">
              <a:spcBef>
                <a:spcPts val="0"/>
              </a:spcBef>
              <a:spcAft>
                <a:spcPts val="0"/>
              </a:spcAft>
              <a:defRPr sz="1200" baseline="0">
                <a:solidFill>
                  <a:schemeClr val="tx1">
                    <a:tint val="75000"/>
                  </a:schemeClr>
                </a:solidFill>
                <a:latin typeface="+mn-lt"/>
                <a:ea typeface="+mn-ea"/>
                <a:cs typeface="+mn-cs"/>
              </a:defRPr>
            </a:lvl1pPr>
          </a:lstStyle>
          <a:p>
            <a:pPr>
              <a:defRPr/>
            </a:pPr>
            <a:fld id="{C81629A7-C206-4C31-B68A-845982F2B86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Lst>
  <p:hf hdr="0" dt="0"/>
  <p:txStyles>
    <p:titleStyle>
      <a:lvl1pPr algn="ctr" defTabSz="457200" rtl="0" eaLnBrk="0" fontAlgn="base" hangingPunct="0">
        <a:spcBef>
          <a:spcPct val="0"/>
        </a:spcBef>
        <a:spcAft>
          <a:spcPct val="0"/>
        </a:spcAft>
        <a:defRPr sz="3200" kern="1200">
          <a:solidFill>
            <a:srgbClr val="A69372"/>
          </a:solidFill>
          <a:latin typeface="Rockwell"/>
          <a:ea typeface="ＭＳ Ｐゴシック" charset="-128"/>
          <a:cs typeface="ＭＳ Ｐゴシック" charset="-128"/>
        </a:defRPr>
      </a:lvl1pPr>
      <a:lvl2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2pPr>
      <a:lvl3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3pPr>
      <a:lvl4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4pPr>
      <a:lvl5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5pPr>
      <a:lvl6pPr marL="4572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6pPr>
      <a:lvl7pPr marL="9144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7pPr>
      <a:lvl8pPr marL="13716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8pPr>
      <a:lvl9pPr marL="18288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9pPr>
    </p:titleStyle>
    <p:bodyStyle>
      <a:lvl1pPr algn="l" defTabSz="457200" rtl="0" eaLnBrk="0" fontAlgn="base" hangingPunct="0">
        <a:spcBef>
          <a:spcPct val="20000"/>
        </a:spcBef>
        <a:spcAft>
          <a:spcPct val="0"/>
        </a:spcAft>
        <a:buFont typeface="Arial" pitchFamily="34" charset="0"/>
        <a:defRPr sz="2000" kern="1200">
          <a:solidFill>
            <a:srgbClr val="0A2D6B"/>
          </a:solidFill>
          <a:latin typeface="Rockwell"/>
          <a:ea typeface="ＭＳ Ｐゴシック" charset="-128"/>
          <a:cs typeface="ＭＳ Ｐゴシック" charset="-128"/>
        </a:defRPr>
      </a:lvl1pPr>
      <a:lvl2pPr marL="458788" indent="-177800" algn="l" defTabSz="458788" rtl="0" eaLnBrk="0" fontAlgn="base" hangingPunct="0">
        <a:spcBef>
          <a:spcPts val="600"/>
        </a:spcBef>
        <a:spcAft>
          <a:spcPct val="0"/>
        </a:spcAft>
        <a:buFont typeface="Arial" pitchFamily="34" charset="0"/>
        <a:buChar char="•"/>
        <a:defRPr kern="1200">
          <a:solidFill>
            <a:srgbClr val="404040"/>
          </a:solidFill>
          <a:latin typeface="Arial"/>
          <a:ea typeface="ＭＳ Ｐゴシック"/>
          <a:cs typeface="Arial"/>
        </a:defRPr>
      </a:lvl2pPr>
      <a:lvl3pPr marL="739775" indent="-166688" algn="l" defTabSz="457200" rtl="0" eaLnBrk="0" fontAlgn="base" hangingPunct="0">
        <a:spcBef>
          <a:spcPct val="20000"/>
        </a:spcBef>
        <a:spcAft>
          <a:spcPct val="0"/>
        </a:spcAft>
        <a:buFont typeface="Arial" pitchFamily="34" charset="0"/>
        <a:buChar char="•"/>
        <a:defRPr sz="1600" kern="1200">
          <a:solidFill>
            <a:srgbClr val="7F7F7F"/>
          </a:solidFill>
          <a:latin typeface="Arial"/>
          <a:ea typeface="ＭＳ Ｐゴシック"/>
          <a:cs typeface="Arial"/>
        </a:defRPr>
      </a:lvl3pPr>
      <a:lvl4pPr marL="1030288" indent="-176213" algn="l" defTabSz="457200" rtl="0" eaLnBrk="0" fontAlgn="base" hangingPunct="0">
        <a:spcBef>
          <a:spcPct val="20000"/>
        </a:spcBef>
        <a:spcAft>
          <a:spcPct val="0"/>
        </a:spcAft>
        <a:buFont typeface="Arial" pitchFamily="34" charset="0"/>
        <a:buChar char="–"/>
        <a:defRPr sz="1300" kern="1200">
          <a:solidFill>
            <a:srgbClr val="6F0000"/>
          </a:solidFill>
          <a:latin typeface="Arial"/>
          <a:ea typeface="ＭＳ Ｐゴシック"/>
          <a:cs typeface="Arial"/>
        </a:defRPr>
      </a:lvl4pPr>
      <a:lvl5pPr marL="1828800" algn="l" defTabSz="457200" rtl="0" eaLnBrk="0" fontAlgn="base" hangingPunct="0">
        <a:spcBef>
          <a:spcPct val="20000"/>
        </a:spcBef>
        <a:spcAft>
          <a:spcPct val="0"/>
        </a:spcAft>
        <a:buFont typeface="Arial" pitchFamily="34" charset="0"/>
        <a:defRPr sz="2000" kern="1200">
          <a:solidFill>
            <a:schemeClr val="tx1"/>
          </a:solidFill>
          <a:latin typeface="+mn-lt"/>
          <a:ea typeface="ＭＳ Ｐゴシック"/>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3838"/>
            <a:ext cx="8229600" cy="600075"/>
          </a:xfrm>
        </p:spPr>
        <p:txBody>
          <a:bodyPr>
            <a:normAutofit fontScale="90000"/>
          </a:bodyPr>
          <a:lstStyle/>
          <a:p>
            <a:pPr eaLnBrk="1" hangingPunct="1">
              <a:defRPr/>
            </a:pPr>
            <a:r>
              <a:rPr lang="en-US" dirty="0" smtClean="0"/>
              <a:t>ELA/Literacy Shift 1: Balancing Informational and Literary Text</a:t>
            </a:r>
            <a:endParaRPr lang="en-US" dirty="0"/>
          </a:p>
        </p:txBody>
      </p:sp>
      <p:graphicFrame>
        <p:nvGraphicFramePr>
          <p:cNvPr id="5" name="Content Placeholder 4"/>
          <p:cNvGraphicFramePr>
            <a:graphicFrameLocks noGrp="1"/>
          </p:cNvGraphicFramePr>
          <p:nvPr>
            <p:ph idx="1"/>
          </p:nvPr>
        </p:nvGraphicFramePr>
        <p:xfrm>
          <a:off x="457200" y="1114425"/>
          <a:ext cx="8229600" cy="5014913"/>
        </p:xfrm>
        <a:graphic>
          <a:graphicData uri="http://schemas.openxmlformats.org/drawingml/2006/table">
            <a:tbl>
              <a:tblPr firstRow="1" bandRow="1">
                <a:tableStyleId>{5C22544A-7EE6-4342-B048-85BDC9FD1C3A}</a:tableStyleId>
              </a:tblPr>
              <a:tblGrid>
                <a:gridCol w="2743200"/>
                <a:gridCol w="2743200"/>
                <a:gridCol w="2743200"/>
              </a:tblGrid>
              <a:tr h="428551">
                <a:tc>
                  <a:txBody>
                    <a:bodyPr/>
                    <a:lstStyle/>
                    <a:p>
                      <a:r>
                        <a:rPr lang="en-US" sz="1800" dirty="0" smtClean="0"/>
                        <a:t>What</a:t>
                      </a:r>
                      <a:r>
                        <a:rPr lang="en-US" sz="1800" baseline="0" dirty="0" smtClean="0"/>
                        <a:t> the Student Does…</a:t>
                      </a:r>
                      <a:endParaRPr lang="en-US" sz="1800" dirty="0"/>
                    </a:p>
                  </a:txBody>
                  <a:tcPr marT="45723" marB="45723"/>
                </a:tc>
                <a:tc>
                  <a:txBody>
                    <a:bodyPr/>
                    <a:lstStyle/>
                    <a:p>
                      <a:r>
                        <a:rPr lang="en-US" sz="1800" dirty="0" smtClean="0"/>
                        <a:t>What the Teacher Does…</a:t>
                      </a:r>
                      <a:endParaRPr lang="en-US" sz="1800" dirty="0"/>
                    </a:p>
                  </a:txBody>
                  <a:tcPr marT="45723" marB="45723"/>
                </a:tc>
                <a:tc>
                  <a:txBody>
                    <a:bodyPr/>
                    <a:lstStyle/>
                    <a:p>
                      <a:r>
                        <a:rPr lang="en-US" sz="1800" dirty="0" smtClean="0"/>
                        <a:t>What the Principal Does…</a:t>
                      </a:r>
                      <a:endParaRPr lang="en-US" sz="1800" dirty="0"/>
                    </a:p>
                  </a:txBody>
                  <a:tcPr marT="45723" marB="45723"/>
                </a:tc>
              </a:tr>
              <a:tr h="4586362">
                <a:tc>
                  <a:txBody>
                    <a:bodyPr/>
                    <a:lstStyle/>
                    <a:p>
                      <a:pPr>
                        <a:buFont typeface="Arial" pitchFamily="34" charset="0"/>
                        <a:buChar char="•"/>
                      </a:pPr>
                      <a:r>
                        <a:rPr lang="en-US" sz="1600" dirty="0" smtClean="0"/>
                        <a:t>Build </a:t>
                      </a:r>
                      <a:r>
                        <a:rPr lang="en-US" sz="1600" b="1" dirty="0" smtClean="0"/>
                        <a:t>background</a:t>
                      </a:r>
                      <a:r>
                        <a:rPr lang="en-US" sz="1600" b="1" baseline="0" dirty="0" smtClean="0"/>
                        <a:t> knowledge </a:t>
                      </a:r>
                      <a:r>
                        <a:rPr lang="en-US" sz="1600" b="0" baseline="0" dirty="0" smtClean="0"/>
                        <a:t>to increase reading skill</a:t>
                      </a:r>
                      <a:endParaRPr lang="en-US" sz="1600" b="1" baseline="0" dirty="0" smtClean="0"/>
                    </a:p>
                    <a:p>
                      <a:pPr>
                        <a:buFont typeface="Arial" pitchFamily="34" charset="0"/>
                        <a:buChar char="•"/>
                      </a:pPr>
                      <a:r>
                        <a:rPr lang="en-US" sz="1600" baseline="0" dirty="0" smtClean="0"/>
                        <a:t>Exposure to the world through </a:t>
                      </a:r>
                      <a:r>
                        <a:rPr lang="en-US" sz="1600" b="1" baseline="0" dirty="0" smtClean="0"/>
                        <a:t>reading</a:t>
                      </a:r>
                    </a:p>
                    <a:p>
                      <a:pPr>
                        <a:buFont typeface="Arial" pitchFamily="34" charset="0"/>
                        <a:buChar char="•"/>
                      </a:pPr>
                      <a:r>
                        <a:rPr lang="en-US" sz="1600" baseline="0" dirty="0" smtClean="0"/>
                        <a:t>Apply </a:t>
                      </a:r>
                      <a:r>
                        <a:rPr lang="en-US" sz="1600" b="1" baseline="0" dirty="0" smtClean="0"/>
                        <a:t>strategies</a:t>
                      </a:r>
                      <a:r>
                        <a:rPr lang="en-US" sz="1600" baseline="0" dirty="0" smtClean="0"/>
                        <a:t> to reading informational text.</a:t>
                      </a:r>
                    </a:p>
                    <a:p>
                      <a:pPr>
                        <a:buFont typeface="Arial" pitchFamily="34" charset="0"/>
                        <a:buChar char="•"/>
                      </a:pPr>
                      <a:endParaRPr lang="en-US" sz="1600" baseline="0" dirty="0" smtClean="0"/>
                    </a:p>
                    <a:p>
                      <a:pPr>
                        <a:buFont typeface="Arial" pitchFamily="34" charset="0"/>
                        <a:buChar char="•"/>
                      </a:pPr>
                      <a:endParaRPr lang="en-US" sz="1600" baseline="0" dirty="0" smtClean="0"/>
                    </a:p>
                    <a:p>
                      <a:pPr>
                        <a:buFont typeface="Arial" pitchFamily="34" charset="0"/>
                        <a:buChar char="•"/>
                      </a:pPr>
                      <a:endParaRPr lang="en-US" sz="1600" dirty="0"/>
                    </a:p>
                  </a:txBody>
                  <a:tcPr marT="45723" marB="45723"/>
                </a:tc>
                <a:tc>
                  <a:txBody>
                    <a:bodyPr/>
                    <a:lstStyle/>
                    <a:p>
                      <a:pPr>
                        <a:buFont typeface="Arial" pitchFamily="34" charset="0"/>
                        <a:buChar char="•"/>
                      </a:pPr>
                      <a:r>
                        <a:rPr lang="en-US" sz="1600" dirty="0" smtClean="0"/>
                        <a:t>Provide students </a:t>
                      </a:r>
                      <a:r>
                        <a:rPr lang="en-US" sz="1600" b="1" dirty="0" smtClean="0"/>
                        <a:t>equal #s </a:t>
                      </a:r>
                      <a:r>
                        <a:rPr lang="en-US" sz="1600" baseline="0" dirty="0" smtClean="0"/>
                        <a:t>of informational and literary texts</a:t>
                      </a:r>
                    </a:p>
                    <a:p>
                      <a:pPr>
                        <a:buFont typeface="Arial" pitchFamily="34" charset="0"/>
                        <a:buChar char="•"/>
                      </a:pPr>
                      <a:r>
                        <a:rPr lang="en-US" sz="1600" baseline="0" dirty="0" smtClean="0"/>
                        <a:t>Ensure </a:t>
                      </a:r>
                      <a:r>
                        <a:rPr lang="en-US" sz="1600" b="1" baseline="0" dirty="0" smtClean="0"/>
                        <a:t>coherent instruction </a:t>
                      </a:r>
                      <a:r>
                        <a:rPr lang="en-US" sz="1600" baseline="0" dirty="0" smtClean="0"/>
                        <a:t>about content</a:t>
                      </a:r>
                    </a:p>
                    <a:p>
                      <a:pPr>
                        <a:buFont typeface="Arial" pitchFamily="34" charset="0"/>
                        <a:buChar char="•"/>
                      </a:pPr>
                      <a:r>
                        <a:rPr lang="en-US" sz="1600" baseline="0" dirty="0" smtClean="0"/>
                        <a:t>Teach </a:t>
                      </a:r>
                      <a:r>
                        <a:rPr lang="en-US" sz="1600" b="1" baseline="0" dirty="0" smtClean="0"/>
                        <a:t>strategies for informational texts</a:t>
                      </a:r>
                    </a:p>
                    <a:p>
                      <a:pPr>
                        <a:buFont typeface="Arial" pitchFamily="34" charset="0"/>
                        <a:buChar char="•"/>
                      </a:pPr>
                      <a:r>
                        <a:rPr lang="en-US" sz="1600" baseline="0" dirty="0" smtClean="0"/>
                        <a:t>Teach </a:t>
                      </a:r>
                      <a:r>
                        <a:rPr lang="en-US" sz="1600" b="1" baseline="0" dirty="0" smtClean="0"/>
                        <a:t>“through” and “with” </a:t>
                      </a:r>
                      <a:r>
                        <a:rPr lang="en-US" sz="1600" baseline="0" dirty="0" smtClean="0"/>
                        <a:t>informational texts</a:t>
                      </a:r>
                    </a:p>
                    <a:p>
                      <a:pPr>
                        <a:buFont typeface="Arial" pitchFamily="34" charset="0"/>
                        <a:buChar char="•"/>
                      </a:pPr>
                      <a:r>
                        <a:rPr lang="en-US" sz="1600" b="1" baseline="0" dirty="0" smtClean="0"/>
                        <a:t>Scaffold  for  the difficulties </a:t>
                      </a:r>
                      <a:r>
                        <a:rPr lang="en-US" sz="1600" baseline="0" dirty="0" smtClean="0"/>
                        <a:t>that informational text present to students</a:t>
                      </a:r>
                    </a:p>
                    <a:p>
                      <a:pPr>
                        <a:buFont typeface="Arial" pitchFamily="34" charset="0"/>
                        <a:buChar char="•"/>
                      </a:pPr>
                      <a:r>
                        <a:rPr lang="en-US" sz="1600" b="1" baseline="0" dirty="0" smtClean="0"/>
                        <a:t>Ask students, </a:t>
                      </a:r>
                      <a:r>
                        <a:rPr lang="en-US" sz="1600" baseline="0" dirty="0" smtClean="0"/>
                        <a:t>“What is connected here? How does this fit together? What details tell you that? “</a:t>
                      </a:r>
                    </a:p>
                  </a:txBody>
                  <a:tcPr marT="45723" marB="45723"/>
                </a:tc>
                <a:tc>
                  <a:txBody>
                    <a:bodyPr/>
                    <a:lstStyle/>
                    <a:p>
                      <a:pPr>
                        <a:buFont typeface="Arial" pitchFamily="34" charset="0"/>
                        <a:buChar char="•"/>
                      </a:pPr>
                      <a:r>
                        <a:rPr lang="en-US" sz="1600" b="1" baseline="0" dirty="0" smtClean="0"/>
                        <a:t>Purchase and provide </a:t>
                      </a:r>
                      <a:r>
                        <a:rPr lang="en-US" sz="1600" baseline="0" dirty="0" smtClean="0"/>
                        <a:t>equal amounts of informational and literacy text to students</a:t>
                      </a:r>
                    </a:p>
                    <a:p>
                      <a:pPr>
                        <a:buFont typeface="Arial" pitchFamily="34" charset="0"/>
                        <a:buChar char="•"/>
                      </a:pPr>
                      <a:r>
                        <a:rPr lang="en-US" sz="1600" baseline="0" dirty="0" smtClean="0"/>
                        <a:t>Hold </a:t>
                      </a:r>
                      <a:r>
                        <a:rPr lang="en-US" sz="1600" b="1" baseline="0" dirty="0" smtClean="0"/>
                        <a:t>teachers accountable </a:t>
                      </a:r>
                      <a:r>
                        <a:rPr lang="en-US" sz="1600" baseline="0" dirty="0" smtClean="0"/>
                        <a:t>for building student content knowledge through text</a:t>
                      </a:r>
                    </a:p>
                    <a:p>
                      <a:pPr>
                        <a:buFont typeface="Arial" pitchFamily="34" charset="0"/>
                        <a:buChar char="•"/>
                      </a:pPr>
                      <a:r>
                        <a:rPr lang="en-US" sz="1600" baseline="0" dirty="0" smtClean="0"/>
                        <a:t>Provide PD and co-planning opportunities for </a:t>
                      </a:r>
                      <a:r>
                        <a:rPr lang="en-US" sz="1600" b="1" baseline="0" dirty="0" smtClean="0"/>
                        <a:t>teachers to become more intimate </a:t>
                      </a:r>
                      <a:r>
                        <a:rPr lang="en-US" sz="1600" baseline="0" dirty="0" smtClean="0"/>
                        <a:t>with non fiction texts and the way they </a:t>
                      </a:r>
                      <a:r>
                        <a:rPr lang="en-US" sz="1600" b="1" baseline="0" dirty="0" smtClean="0"/>
                        <a:t>spiral </a:t>
                      </a:r>
                      <a:r>
                        <a:rPr lang="en-US" sz="1600" baseline="0" dirty="0" smtClean="0"/>
                        <a:t>together</a:t>
                      </a:r>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a:p>
                  </a:txBody>
                  <a:tcPr marT="45723" marB="45723"/>
                </a:tc>
              </a:tr>
            </a:tbl>
          </a:graphicData>
        </a:graphic>
      </p:graphicFrame>
      <p:sp>
        <p:nvSpPr>
          <p:cNvPr id="14353"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pitchFamily="34" charset="0"/>
                <a:ea typeface="ＭＳ Ｐゴシック" pitchFamily="34" charset="-128"/>
              </a:defRPr>
            </a:lvl1pPr>
            <a:lvl2pPr marL="742950" indent="-285750" eaLnBrk="0" hangingPunct="0">
              <a:defRPr baseline="-25000">
                <a:solidFill>
                  <a:schemeClr val="tx1"/>
                </a:solidFill>
                <a:latin typeface="Arial" pitchFamily="34" charset="0"/>
                <a:ea typeface="ＭＳ Ｐゴシック" pitchFamily="34" charset="-128"/>
              </a:defRPr>
            </a:lvl2pPr>
            <a:lvl3pPr marL="1143000" indent="-228600" eaLnBrk="0" hangingPunct="0">
              <a:defRPr baseline="-25000">
                <a:solidFill>
                  <a:schemeClr val="tx1"/>
                </a:solidFill>
                <a:latin typeface="Arial" pitchFamily="34" charset="0"/>
                <a:ea typeface="ＭＳ Ｐゴシック" pitchFamily="34" charset="-128"/>
              </a:defRPr>
            </a:lvl3pPr>
            <a:lvl4pPr marL="1600200" indent="-228600" eaLnBrk="0" hangingPunct="0">
              <a:defRPr baseline="-25000">
                <a:solidFill>
                  <a:schemeClr val="tx1"/>
                </a:solidFill>
                <a:latin typeface="Arial" pitchFamily="34" charset="0"/>
                <a:ea typeface="ＭＳ Ｐゴシック" pitchFamily="34" charset="-128"/>
              </a:defRPr>
            </a:lvl4pPr>
            <a:lvl5pPr marL="2057400" indent="-228600" eaLnBrk="0" hangingPunct="0">
              <a:defRPr baseline="-250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9pPr>
          </a:lstStyle>
          <a:p>
            <a:pPr eaLnBrk="1" hangingPunct="1"/>
            <a:fld id="{4BA00696-45E7-44EA-9C19-A2B076AEFBF7}" type="slidenum">
              <a:rPr lang="en-US" baseline="0" smtClean="0">
                <a:solidFill>
                  <a:srgbClr val="0A2D6B"/>
                </a:solidFill>
                <a:cs typeface="Arial" pitchFamily="34" charset="0"/>
              </a:rPr>
              <a:pPr eaLnBrk="1" hangingPunct="1"/>
              <a:t>1</a:t>
            </a:fld>
            <a:endParaRPr lang="en-US" baseline="0" smtClean="0">
              <a:solidFill>
                <a:srgbClr val="0A2D6B"/>
              </a:solidFill>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0113"/>
          </a:xfrm>
        </p:spPr>
        <p:txBody>
          <a:bodyPr>
            <a:normAutofit fontScale="90000"/>
          </a:bodyPr>
          <a:lstStyle/>
          <a:p>
            <a:pPr eaLnBrk="1" hangingPunct="1">
              <a:defRPr/>
            </a:pPr>
            <a:r>
              <a:rPr lang="en-US" dirty="0" smtClean="0"/>
              <a:t>ELA/Literacy Shift 2: 6-12 Knowledge in the Disciplines</a:t>
            </a:r>
            <a:endParaRPr lang="en-US" dirty="0"/>
          </a:p>
        </p:txBody>
      </p:sp>
      <p:graphicFrame>
        <p:nvGraphicFramePr>
          <p:cNvPr id="5" name="Content Placeholder 4"/>
          <p:cNvGraphicFramePr>
            <a:graphicFrameLocks noGrp="1"/>
          </p:cNvGraphicFramePr>
          <p:nvPr>
            <p:ph idx="1"/>
          </p:nvPr>
        </p:nvGraphicFramePr>
        <p:xfrm>
          <a:off x="228600" y="1123950"/>
          <a:ext cx="8686800" cy="4999038"/>
        </p:xfrm>
        <a:graphic>
          <a:graphicData uri="http://schemas.openxmlformats.org/drawingml/2006/table">
            <a:tbl>
              <a:tblPr firstRow="1" bandRow="1">
                <a:tableStyleId>{5C22544A-7EE6-4342-B048-85BDC9FD1C3A}</a:tableStyleId>
              </a:tblPr>
              <a:tblGrid>
                <a:gridCol w="2895600"/>
                <a:gridCol w="2895600"/>
                <a:gridCol w="2895600"/>
              </a:tblGrid>
              <a:tr h="365778">
                <a:tc>
                  <a:txBody>
                    <a:bodyPr/>
                    <a:lstStyle/>
                    <a:p>
                      <a:r>
                        <a:rPr lang="en-US" sz="1800" dirty="0" smtClean="0"/>
                        <a:t>What</a:t>
                      </a:r>
                      <a:r>
                        <a:rPr lang="en-US" sz="1800" baseline="0" dirty="0" smtClean="0"/>
                        <a:t> the Student Does…</a:t>
                      </a:r>
                      <a:endParaRPr lang="en-US" sz="1800" dirty="0"/>
                    </a:p>
                  </a:txBody>
                  <a:tcPr marT="45722" marB="45722"/>
                </a:tc>
                <a:tc>
                  <a:txBody>
                    <a:bodyPr/>
                    <a:lstStyle/>
                    <a:p>
                      <a:r>
                        <a:rPr lang="en-US" sz="1800" dirty="0" smtClean="0"/>
                        <a:t>What the Teacher Does…</a:t>
                      </a:r>
                      <a:endParaRPr lang="en-US" sz="1800" dirty="0"/>
                    </a:p>
                  </a:txBody>
                  <a:tcPr marT="45722" marB="45722"/>
                </a:tc>
                <a:tc>
                  <a:txBody>
                    <a:bodyPr/>
                    <a:lstStyle/>
                    <a:p>
                      <a:r>
                        <a:rPr lang="en-US" sz="1800" dirty="0" smtClean="0"/>
                        <a:t>What the Principal Does…</a:t>
                      </a:r>
                      <a:endParaRPr lang="en-US" sz="1800" dirty="0"/>
                    </a:p>
                  </a:txBody>
                  <a:tcPr marT="45722" marB="45722"/>
                </a:tc>
              </a:tr>
              <a:tr h="4633260">
                <a:tc>
                  <a:txBody>
                    <a:bodyPr/>
                    <a:lstStyle/>
                    <a:p>
                      <a:pPr>
                        <a:buFont typeface="Arial" pitchFamily="34" charset="0"/>
                        <a:buChar char="•"/>
                      </a:pPr>
                      <a:r>
                        <a:rPr lang="en-US" sz="1600" dirty="0" smtClean="0"/>
                        <a:t>Become </a:t>
                      </a:r>
                      <a:r>
                        <a:rPr lang="en-US" sz="1600" b="1" dirty="0" smtClean="0"/>
                        <a:t>better readers </a:t>
                      </a:r>
                      <a:r>
                        <a:rPr lang="en-US" sz="1600" dirty="0" smtClean="0"/>
                        <a:t>by building background knowledge</a:t>
                      </a:r>
                    </a:p>
                    <a:p>
                      <a:pPr>
                        <a:buFont typeface="Arial" pitchFamily="34" charset="0"/>
                        <a:buChar char="•"/>
                      </a:pPr>
                      <a:r>
                        <a:rPr lang="en-US" sz="1600" dirty="0" smtClean="0"/>
                        <a:t>Handle </a:t>
                      </a:r>
                      <a:r>
                        <a:rPr lang="en-US" sz="1600" b="1" dirty="0" smtClean="0"/>
                        <a:t>primary source </a:t>
                      </a:r>
                      <a:r>
                        <a:rPr lang="en-US" sz="1600" dirty="0" smtClean="0"/>
                        <a:t>documents with confidence</a:t>
                      </a:r>
                    </a:p>
                    <a:p>
                      <a:pPr>
                        <a:buFont typeface="Arial" pitchFamily="34" charset="0"/>
                        <a:buChar char="•"/>
                      </a:pPr>
                      <a:r>
                        <a:rPr lang="en-US" sz="1600" b="1" dirty="0" smtClean="0"/>
                        <a:t>Infer,</a:t>
                      </a:r>
                      <a:r>
                        <a:rPr lang="en-US" sz="1600" b="1" baseline="0" dirty="0" smtClean="0"/>
                        <a:t> </a:t>
                      </a:r>
                      <a:r>
                        <a:rPr lang="en-US" sz="1600" baseline="0" dirty="0" smtClean="0"/>
                        <a:t>like a detective, where the </a:t>
                      </a:r>
                      <a:r>
                        <a:rPr lang="en-US" sz="1600" b="1" baseline="0" dirty="0" smtClean="0"/>
                        <a:t>evidence</a:t>
                      </a:r>
                      <a:r>
                        <a:rPr lang="en-US" sz="1600" baseline="0" dirty="0" smtClean="0"/>
                        <a:t> is in a text to support an argument or opinion</a:t>
                      </a:r>
                    </a:p>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600" baseline="0" dirty="0" smtClean="0"/>
                        <a:t>See the </a:t>
                      </a:r>
                      <a:r>
                        <a:rPr lang="en-US" sz="1600" b="1" baseline="0" dirty="0" smtClean="0"/>
                        <a:t>text itself as a source of evidence </a:t>
                      </a:r>
                      <a:r>
                        <a:rPr lang="en-US" sz="1600" baseline="0" dirty="0" smtClean="0"/>
                        <a:t>(what did it say vs. what did it not say?)</a:t>
                      </a:r>
                    </a:p>
                  </a:txBody>
                  <a:tcPr marT="45722" marB="45722"/>
                </a:tc>
                <a:tc>
                  <a:txBody>
                    <a:bodyPr/>
                    <a:lstStyle/>
                    <a:p>
                      <a:pPr>
                        <a:buFont typeface="Arial" pitchFamily="34" charset="0"/>
                        <a:buChar char="•"/>
                      </a:pPr>
                      <a:r>
                        <a:rPr lang="en-US" sz="1600" baseline="0" dirty="0" smtClean="0"/>
                        <a:t>Shift  identity: “</a:t>
                      </a:r>
                      <a:r>
                        <a:rPr lang="en-US" sz="1600" b="1" baseline="0" dirty="0" smtClean="0"/>
                        <a:t>I teach reading</a:t>
                      </a:r>
                      <a:r>
                        <a:rPr lang="en-US" sz="1600" baseline="0" dirty="0" smtClean="0"/>
                        <a:t>.”</a:t>
                      </a:r>
                    </a:p>
                    <a:p>
                      <a:pPr>
                        <a:buFont typeface="Arial" pitchFamily="34" charset="0"/>
                        <a:buChar char="•"/>
                      </a:pPr>
                      <a:r>
                        <a:rPr lang="en-US" sz="1600" dirty="0" smtClean="0"/>
                        <a:t>Stop </a:t>
                      </a:r>
                      <a:r>
                        <a:rPr lang="en-US" sz="1600" b="1" dirty="0" smtClean="0"/>
                        <a:t>referring</a:t>
                      </a:r>
                      <a:r>
                        <a:rPr lang="en-US" sz="1600" dirty="0" smtClean="0"/>
                        <a:t> and summarizing and start reading</a:t>
                      </a:r>
                      <a:endParaRPr lang="en-US" sz="1600" baseline="0" dirty="0" smtClean="0"/>
                    </a:p>
                    <a:p>
                      <a:pPr>
                        <a:buFont typeface="Arial" pitchFamily="34" charset="0"/>
                        <a:buChar char="•"/>
                      </a:pPr>
                      <a:r>
                        <a:rPr lang="en-US" sz="1600" b="1" dirty="0" smtClean="0"/>
                        <a:t>Slow</a:t>
                      </a:r>
                      <a:r>
                        <a:rPr lang="en-US" sz="1600" b="1" baseline="0" dirty="0" smtClean="0"/>
                        <a:t> down </a:t>
                      </a:r>
                      <a:r>
                        <a:rPr lang="en-US" sz="1600" baseline="0" dirty="0" smtClean="0"/>
                        <a:t>the history and science classroom</a:t>
                      </a:r>
                    </a:p>
                    <a:p>
                      <a:pPr>
                        <a:buFont typeface="Arial" pitchFamily="34" charset="0"/>
                        <a:buChar char="•"/>
                      </a:pPr>
                      <a:r>
                        <a:rPr lang="en-US" sz="1600" baseline="0" dirty="0" smtClean="0"/>
                        <a:t>Teach </a:t>
                      </a:r>
                      <a:r>
                        <a:rPr lang="en-US" sz="1600" b="1" baseline="0" dirty="0" smtClean="0"/>
                        <a:t>different approaches </a:t>
                      </a:r>
                      <a:r>
                        <a:rPr lang="en-US" sz="1600" baseline="0" dirty="0" smtClean="0"/>
                        <a:t>for different types of texts </a:t>
                      </a:r>
                      <a:endParaRPr lang="en-US" sz="1600" b="1" baseline="0" dirty="0" smtClean="0"/>
                    </a:p>
                    <a:p>
                      <a:pPr>
                        <a:buFont typeface="Arial" pitchFamily="34" charset="0"/>
                        <a:buChar char="•"/>
                      </a:pPr>
                      <a:r>
                        <a:rPr lang="en-US" sz="1600" baseline="0" dirty="0" smtClean="0"/>
                        <a:t>Treat the text itself as a </a:t>
                      </a:r>
                      <a:r>
                        <a:rPr lang="en-US" sz="1600" b="1" baseline="0" dirty="0" smtClean="0"/>
                        <a:t>source of evidence</a:t>
                      </a:r>
                      <a:endParaRPr lang="en-US" sz="1600" baseline="0" dirty="0" smtClean="0"/>
                    </a:p>
                    <a:p>
                      <a:pPr>
                        <a:buFont typeface="Arial" pitchFamily="34" charset="0"/>
                        <a:buChar char="•"/>
                      </a:pPr>
                      <a:r>
                        <a:rPr lang="en-US" sz="1600" b="0" baseline="0" dirty="0" smtClean="0"/>
                        <a:t>Teach students to </a:t>
                      </a:r>
                      <a:r>
                        <a:rPr lang="en-US" sz="1600" b="1" baseline="0" dirty="0" smtClean="0"/>
                        <a:t>write about evidence from </a:t>
                      </a:r>
                      <a:r>
                        <a:rPr lang="en-US" sz="1600" baseline="0" dirty="0" smtClean="0"/>
                        <a:t>the text</a:t>
                      </a:r>
                    </a:p>
                    <a:p>
                      <a:pPr>
                        <a:buFont typeface="Arial" pitchFamily="34" charset="0"/>
                        <a:buChar char="•"/>
                      </a:pPr>
                      <a:r>
                        <a:rPr lang="en-US" sz="1600" baseline="0" dirty="0" smtClean="0"/>
                        <a:t>Teach students to support their </a:t>
                      </a:r>
                      <a:r>
                        <a:rPr lang="en-US" sz="1600" b="1" baseline="0" dirty="0" smtClean="0"/>
                        <a:t>opinion with evidence.</a:t>
                      </a:r>
                    </a:p>
                    <a:p>
                      <a:pPr>
                        <a:buFont typeface="Arial" pitchFamily="34" charset="0"/>
                        <a:buChar char="•"/>
                      </a:pPr>
                      <a:r>
                        <a:rPr lang="en-US" sz="1600" baseline="0" dirty="0" smtClean="0"/>
                        <a:t>Ask : “How do you know? Why do you think that? </a:t>
                      </a:r>
                      <a:r>
                        <a:rPr lang="en-US" sz="1600" b="1" baseline="0" dirty="0" smtClean="0"/>
                        <a:t>Show me in the text </a:t>
                      </a:r>
                      <a:r>
                        <a:rPr lang="en-US" sz="1600" baseline="0" dirty="0" smtClean="0"/>
                        <a:t>where you see evidence for your opinion. “</a:t>
                      </a:r>
                    </a:p>
                  </a:txBody>
                  <a:tcPr marT="45722" marB="45722"/>
                </a:tc>
                <a:tc>
                  <a:txBody>
                    <a:bodyPr/>
                    <a:lstStyle/>
                    <a:p>
                      <a:pPr>
                        <a:buFont typeface="Arial" pitchFamily="34" charset="0"/>
                        <a:buChar char="•"/>
                      </a:pPr>
                      <a:r>
                        <a:rPr lang="en-US" sz="1600" baseline="0" dirty="0" smtClean="0"/>
                        <a:t>Support  and  demand the role of </a:t>
                      </a:r>
                      <a:r>
                        <a:rPr lang="en-US" sz="1600" b="1" baseline="0" dirty="0" smtClean="0"/>
                        <a:t>all teachers </a:t>
                      </a:r>
                      <a:r>
                        <a:rPr lang="en-US" sz="1600" baseline="0" dirty="0" smtClean="0"/>
                        <a:t>in advancing students’ literacy</a:t>
                      </a:r>
                    </a:p>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600" dirty="0" smtClean="0"/>
                        <a:t>Provide guidance and support to ensure the shift to</a:t>
                      </a:r>
                      <a:r>
                        <a:rPr lang="en-US" sz="1600" baseline="0" dirty="0" smtClean="0"/>
                        <a:t> informational texts for 6-12</a:t>
                      </a:r>
                    </a:p>
                    <a:p>
                      <a:pPr>
                        <a:buFont typeface="Arial" pitchFamily="34" charset="0"/>
                        <a:buChar char="•"/>
                      </a:pPr>
                      <a:r>
                        <a:rPr lang="en-US" sz="1600" baseline="0" dirty="0" smtClean="0"/>
                        <a:t>Give teachers </a:t>
                      </a:r>
                      <a:r>
                        <a:rPr lang="en-US" sz="1600" b="1" baseline="0" dirty="0" smtClean="0"/>
                        <a:t>permission</a:t>
                      </a:r>
                      <a:r>
                        <a:rPr lang="en-US" sz="1600" baseline="0" dirty="0" smtClean="0"/>
                        <a:t> to slow down and deeply study texts with students</a:t>
                      </a:r>
                    </a:p>
                    <a:p>
                      <a:pPr>
                        <a:buFont typeface="Arial" pitchFamily="34" charset="0"/>
                        <a:buChar char="•"/>
                      </a:pPr>
                      <a:endParaRPr lang="en-US" sz="1600" dirty="0" smtClean="0"/>
                    </a:p>
                  </a:txBody>
                  <a:tcPr marT="45722" marB="45722"/>
                </a:tc>
              </a:tr>
            </a:tbl>
          </a:graphicData>
        </a:graphic>
      </p:graphicFrame>
      <p:sp>
        <p:nvSpPr>
          <p:cNvPr id="1537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pitchFamily="34" charset="0"/>
                <a:ea typeface="ＭＳ Ｐゴシック" pitchFamily="34" charset="-128"/>
              </a:defRPr>
            </a:lvl1pPr>
            <a:lvl2pPr marL="742950" indent="-285750" eaLnBrk="0" hangingPunct="0">
              <a:defRPr baseline="-25000">
                <a:solidFill>
                  <a:schemeClr val="tx1"/>
                </a:solidFill>
                <a:latin typeface="Arial" pitchFamily="34" charset="0"/>
                <a:ea typeface="ＭＳ Ｐゴシック" pitchFamily="34" charset="-128"/>
              </a:defRPr>
            </a:lvl2pPr>
            <a:lvl3pPr marL="1143000" indent="-228600" eaLnBrk="0" hangingPunct="0">
              <a:defRPr baseline="-25000">
                <a:solidFill>
                  <a:schemeClr val="tx1"/>
                </a:solidFill>
                <a:latin typeface="Arial" pitchFamily="34" charset="0"/>
                <a:ea typeface="ＭＳ Ｐゴシック" pitchFamily="34" charset="-128"/>
              </a:defRPr>
            </a:lvl3pPr>
            <a:lvl4pPr marL="1600200" indent="-228600" eaLnBrk="0" hangingPunct="0">
              <a:defRPr baseline="-25000">
                <a:solidFill>
                  <a:schemeClr val="tx1"/>
                </a:solidFill>
                <a:latin typeface="Arial" pitchFamily="34" charset="0"/>
                <a:ea typeface="ＭＳ Ｐゴシック" pitchFamily="34" charset="-128"/>
              </a:defRPr>
            </a:lvl4pPr>
            <a:lvl5pPr marL="2057400" indent="-228600" eaLnBrk="0" hangingPunct="0">
              <a:defRPr baseline="-250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9pPr>
          </a:lstStyle>
          <a:p>
            <a:pPr eaLnBrk="1" hangingPunct="1"/>
            <a:fld id="{23422797-86D6-455D-A608-0FE98BE5A7C7}" type="slidenum">
              <a:rPr lang="en-US" baseline="0" smtClean="0">
                <a:solidFill>
                  <a:srgbClr val="0A2D6B"/>
                </a:solidFill>
                <a:cs typeface="Arial" pitchFamily="34" charset="0"/>
              </a:rPr>
              <a:pPr eaLnBrk="1" hangingPunct="1"/>
              <a:t>2</a:t>
            </a:fld>
            <a:endParaRPr lang="en-US" baseline="0" smtClean="0">
              <a:solidFill>
                <a:srgbClr val="0A2D6B"/>
              </a:solidFill>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12750" y="-52388"/>
            <a:ext cx="8229600" cy="1165226"/>
          </a:xfrm>
        </p:spPr>
        <p:txBody>
          <a:bodyPr/>
          <a:lstStyle/>
          <a:p>
            <a:pPr eaLnBrk="1" hangingPunct="1"/>
            <a:r>
              <a:rPr lang="en-US" smtClean="0">
                <a:latin typeface="Rockwell" pitchFamily="18" charset="0"/>
                <a:ea typeface="ＭＳ Ｐゴシック" pitchFamily="34" charset="-128"/>
              </a:rPr>
              <a:t>ELA/Literacy Shift 3: </a:t>
            </a:r>
            <a:r>
              <a:rPr lang="en-US" sz="3000" smtClean="0">
                <a:latin typeface="Rockwell" pitchFamily="18" charset="0"/>
                <a:ea typeface="ＭＳ Ｐゴシック" pitchFamily="34" charset="-128"/>
              </a:rPr>
              <a:t>Staircase of Complexity</a:t>
            </a:r>
          </a:p>
        </p:txBody>
      </p:sp>
      <p:graphicFrame>
        <p:nvGraphicFramePr>
          <p:cNvPr id="5" name="Content Placeholder 4"/>
          <p:cNvGraphicFramePr>
            <a:graphicFrameLocks noGrp="1"/>
          </p:cNvGraphicFramePr>
          <p:nvPr>
            <p:ph idx="1"/>
          </p:nvPr>
        </p:nvGraphicFramePr>
        <p:xfrm>
          <a:off x="457200" y="1092200"/>
          <a:ext cx="8229600" cy="4927600"/>
        </p:xfrm>
        <a:graphic>
          <a:graphicData uri="http://schemas.openxmlformats.org/drawingml/2006/table">
            <a:tbl>
              <a:tblPr firstRow="1" bandRow="1">
                <a:tableStyleId>{5C22544A-7EE6-4342-B048-85BDC9FD1C3A}</a:tableStyleId>
              </a:tblPr>
              <a:tblGrid>
                <a:gridCol w="2743200"/>
                <a:gridCol w="2743200"/>
                <a:gridCol w="2743200"/>
              </a:tblGrid>
              <a:tr h="424693">
                <a:tc>
                  <a:txBody>
                    <a:bodyPr/>
                    <a:lstStyle/>
                    <a:p>
                      <a:r>
                        <a:rPr lang="en-US" dirty="0" smtClean="0"/>
                        <a:t>What</a:t>
                      </a:r>
                      <a:r>
                        <a:rPr lang="en-US" baseline="0" dirty="0" smtClean="0"/>
                        <a:t> the Student Does…</a:t>
                      </a:r>
                      <a:endParaRPr lang="en-US" dirty="0"/>
                    </a:p>
                  </a:txBody>
                  <a:tcPr/>
                </a:tc>
                <a:tc>
                  <a:txBody>
                    <a:bodyPr/>
                    <a:lstStyle/>
                    <a:p>
                      <a:r>
                        <a:rPr lang="en-US" dirty="0" smtClean="0"/>
                        <a:t>What the Teacher Does…</a:t>
                      </a:r>
                      <a:endParaRPr lang="en-US" dirty="0"/>
                    </a:p>
                  </a:txBody>
                  <a:tcPr/>
                </a:tc>
                <a:tc>
                  <a:txBody>
                    <a:bodyPr/>
                    <a:lstStyle/>
                    <a:p>
                      <a:r>
                        <a:rPr lang="en-US" dirty="0" smtClean="0"/>
                        <a:t>What the Principal Does…</a:t>
                      </a:r>
                      <a:endParaRPr lang="en-US" dirty="0"/>
                    </a:p>
                  </a:txBody>
                  <a:tcPr/>
                </a:tc>
              </a:tr>
              <a:tr h="4502907">
                <a:tc>
                  <a:txBody>
                    <a:bodyPr/>
                    <a:lstStyle/>
                    <a:p>
                      <a:pPr>
                        <a:buFont typeface="Arial" pitchFamily="34" charset="0"/>
                        <a:buChar char="•"/>
                      </a:pPr>
                      <a:r>
                        <a:rPr lang="en-US" sz="1400" dirty="0" smtClean="0"/>
                        <a:t>Read </a:t>
                      </a:r>
                      <a:r>
                        <a:rPr lang="en-US" sz="1400" baseline="0" dirty="0" smtClean="0"/>
                        <a:t>to see what more they can find and learn as they </a:t>
                      </a:r>
                      <a:r>
                        <a:rPr lang="en-US" sz="1400" b="1" baseline="0" dirty="0" smtClean="0"/>
                        <a:t>re-read</a:t>
                      </a:r>
                      <a:r>
                        <a:rPr lang="en-US" sz="1400" baseline="0" dirty="0" smtClean="0"/>
                        <a:t> texts again and again</a:t>
                      </a:r>
                    </a:p>
                    <a:p>
                      <a:pPr>
                        <a:buFont typeface="Arial" pitchFamily="34" charset="0"/>
                        <a:buChar char="•"/>
                      </a:pPr>
                      <a:r>
                        <a:rPr lang="en-US" sz="1400" baseline="0" dirty="0" smtClean="0"/>
                        <a:t>Read material at </a:t>
                      </a:r>
                      <a:r>
                        <a:rPr lang="en-US" sz="1400" b="1" baseline="0" dirty="0" smtClean="0"/>
                        <a:t>own level to build joy </a:t>
                      </a:r>
                      <a:r>
                        <a:rPr lang="en-US" sz="1400" baseline="0" dirty="0" smtClean="0"/>
                        <a:t>of reading and pleasure in the world</a:t>
                      </a:r>
                    </a:p>
                    <a:p>
                      <a:pPr>
                        <a:buFont typeface="Arial" pitchFamily="34" charset="0"/>
                        <a:buChar char="•"/>
                      </a:pPr>
                      <a:r>
                        <a:rPr lang="en-US" sz="1400" baseline="0" dirty="0" smtClean="0"/>
                        <a:t>Be persistent despite challenges when reading; good readers </a:t>
                      </a:r>
                      <a:r>
                        <a:rPr lang="en-US" sz="1400" b="1" baseline="0" dirty="0" smtClean="0"/>
                        <a:t>tolerate frustration</a:t>
                      </a:r>
                    </a:p>
                  </a:txBody>
                  <a:tcPr/>
                </a:tc>
                <a:tc>
                  <a:txBody>
                    <a:bodyPr/>
                    <a:lstStyle/>
                    <a:p>
                      <a:pPr>
                        <a:buFont typeface="Arial" pitchFamily="34" charset="0"/>
                        <a:buChar char="•"/>
                      </a:pPr>
                      <a:r>
                        <a:rPr lang="en-US" sz="1400" dirty="0" smtClean="0"/>
                        <a:t>Ensure students are </a:t>
                      </a:r>
                      <a:r>
                        <a:rPr lang="en-US" sz="1400" baseline="0" dirty="0" smtClean="0"/>
                        <a:t>engaged in more </a:t>
                      </a:r>
                      <a:r>
                        <a:rPr lang="en-US" sz="1400" b="1" baseline="0" dirty="0" smtClean="0"/>
                        <a:t>complex texts </a:t>
                      </a:r>
                      <a:r>
                        <a:rPr lang="en-US" sz="1400" baseline="0" dirty="0" smtClean="0"/>
                        <a:t>at every grade level</a:t>
                      </a:r>
                    </a:p>
                    <a:p>
                      <a:pPr>
                        <a:buFont typeface="Arial" pitchFamily="34" charset="0"/>
                        <a:buChar char="•"/>
                      </a:pPr>
                      <a:r>
                        <a:rPr lang="en-US" sz="1400" baseline="0" dirty="0" smtClean="0"/>
                        <a:t>Engage students in </a:t>
                      </a:r>
                      <a:r>
                        <a:rPr lang="en-US" sz="1400" b="1" baseline="0" dirty="0" smtClean="0"/>
                        <a:t>rigorous conversation</a:t>
                      </a:r>
                    </a:p>
                    <a:p>
                      <a:pPr>
                        <a:buFont typeface="Arial" pitchFamily="34" charset="0"/>
                        <a:buChar char="•"/>
                      </a:pPr>
                      <a:r>
                        <a:rPr lang="en-US" sz="1400" baseline="0" dirty="0" smtClean="0"/>
                        <a:t>Provide experience with complex texts</a:t>
                      </a:r>
                    </a:p>
                    <a:p>
                      <a:pPr>
                        <a:buFont typeface="Arial" pitchFamily="34" charset="0"/>
                        <a:buChar char="•"/>
                      </a:pPr>
                      <a:r>
                        <a:rPr lang="en-US" sz="1400" baseline="0" dirty="0" smtClean="0"/>
                        <a:t>Give students </a:t>
                      </a:r>
                      <a:r>
                        <a:rPr lang="en-US" sz="1400" b="1" baseline="0" dirty="0" smtClean="0"/>
                        <a:t>less to read</a:t>
                      </a:r>
                      <a:r>
                        <a:rPr lang="en-US" sz="1400" baseline="0" dirty="0" smtClean="0"/>
                        <a:t>, let them re-read</a:t>
                      </a:r>
                    </a:p>
                    <a:p>
                      <a:pPr>
                        <a:buFont typeface="Arial" pitchFamily="34" charset="0"/>
                        <a:buChar char="•"/>
                      </a:pPr>
                      <a:r>
                        <a:rPr lang="en-US" sz="1400" baseline="0" dirty="0" smtClean="0"/>
                        <a:t>Use </a:t>
                      </a:r>
                      <a:r>
                        <a:rPr lang="en-US" sz="1400" b="1" baseline="0" dirty="0" smtClean="0"/>
                        <a:t>leveled texts </a:t>
                      </a:r>
                      <a:r>
                        <a:rPr lang="en-US" sz="1400" baseline="0" dirty="0" smtClean="0"/>
                        <a:t>carefully to build independence in struggling readers</a:t>
                      </a:r>
                    </a:p>
                    <a:p>
                      <a:pPr>
                        <a:buFont typeface="Arial" pitchFamily="34" charset="0"/>
                        <a:buChar char="•"/>
                      </a:pPr>
                      <a:r>
                        <a:rPr lang="en-US" sz="1400" b="1" baseline="0" dirty="0" smtClean="0"/>
                        <a:t>More time </a:t>
                      </a:r>
                      <a:r>
                        <a:rPr lang="en-US" sz="1400" baseline="0" dirty="0" smtClean="0"/>
                        <a:t>on more complex texts</a:t>
                      </a:r>
                    </a:p>
                    <a:p>
                      <a:pPr>
                        <a:buFont typeface="Arial" pitchFamily="34" charset="0"/>
                        <a:buChar char="•"/>
                      </a:pPr>
                      <a:r>
                        <a:rPr lang="en-US" sz="1400" baseline="0" dirty="0" smtClean="0"/>
                        <a:t>Provide </a:t>
                      </a:r>
                      <a:r>
                        <a:rPr lang="en-US" sz="1400" b="1" baseline="0" dirty="0" smtClean="0"/>
                        <a:t>scaffolding</a:t>
                      </a:r>
                    </a:p>
                    <a:p>
                      <a:pPr>
                        <a:buFont typeface="Arial" pitchFamily="34" charset="0"/>
                        <a:buChar char="•"/>
                      </a:pPr>
                      <a:r>
                        <a:rPr lang="en-US" sz="1400" baseline="0" dirty="0" smtClean="0"/>
                        <a:t> Engage with </a:t>
                      </a:r>
                      <a:r>
                        <a:rPr lang="en-US" sz="1400" b="1" baseline="0" dirty="0" smtClean="0"/>
                        <a:t>texts w/ other adults</a:t>
                      </a:r>
                    </a:p>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400" baseline="0" dirty="0" smtClean="0"/>
                        <a:t>Get kids </a:t>
                      </a:r>
                      <a:r>
                        <a:rPr lang="en-US" sz="1400" b="1" baseline="0" dirty="0" smtClean="0"/>
                        <a:t>inspired and excited </a:t>
                      </a:r>
                      <a:r>
                        <a:rPr lang="en-US" sz="1400" baseline="0" dirty="0" smtClean="0"/>
                        <a:t>about the beauty of language</a:t>
                      </a:r>
                    </a:p>
                    <a:p>
                      <a:pPr>
                        <a:buFont typeface="Arial" pitchFamily="34" charset="0"/>
                        <a:buChar char="•"/>
                      </a:pPr>
                      <a:endParaRPr lang="en-US" sz="1400" dirty="0"/>
                    </a:p>
                  </a:txBody>
                  <a:tcPr/>
                </a:tc>
                <a:tc>
                  <a:txBody>
                    <a:bodyPr/>
                    <a:lstStyle/>
                    <a:p>
                      <a:pPr>
                        <a:buFont typeface="Arial" pitchFamily="34" charset="0"/>
                        <a:buChar char="•"/>
                      </a:pPr>
                      <a:r>
                        <a:rPr lang="en-US" sz="1400" dirty="0" smtClean="0"/>
                        <a:t>Ensure that complexity of text </a:t>
                      </a:r>
                      <a:r>
                        <a:rPr lang="en-US" sz="1400" b="1" dirty="0" smtClean="0"/>
                        <a:t>builds from grade</a:t>
                      </a:r>
                      <a:r>
                        <a:rPr lang="en-US" sz="1400" b="1" baseline="0" dirty="0" smtClean="0"/>
                        <a:t> to grade. </a:t>
                      </a:r>
                    </a:p>
                    <a:p>
                      <a:pPr>
                        <a:buFont typeface="Arial" pitchFamily="34" charset="0"/>
                        <a:buChar char="•"/>
                      </a:pPr>
                      <a:r>
                        <a:rPr lang="en-US" sz="1400" baseline="0" dirty="0" smtClean="0"/>
                        <a:t>Look at </a:t>
                      </a:r>
                      <a:r>
                        <a:rPr lang="en-US" sz="1400" b="1" baseline="0" dirty="0" smtClean="0"/>
                        <a:t>current scope and sequence </a:t>
                      </a:r>
                      <a:r>
                        <a:rPr lang="en-US" sz="1400" baseline="0" dirty="0" smtClean="0"/>
                        <a:t>to determine where/how to incorporate greater text complexity</a:t>
                      </a:r>
                    </a:p>
                    <a:p>
                      <a:pPr>
                        <a:buFont typeface="Arial" pitchFamily="34" charset="0"/>
                        <a:buChar char="•"/>
                      </a:pPr>
                      <a:r>
                        <a:rPr lang="en-US" sz="1400" baseline="0" dirty="0" smtClean="0"/>
                        <a:t>Allow and encourage teachers to build a </a:t>
                      </a:r>
                      <a:r>
                        <a:rPr lang="en-US" sz="1400" b="1" baseline="0" dirty="0" smtClean="0"/>
                        <a:t>unit</a:t>
                      </a:r>
                      <a:r>
                        <a:rPr lang="en-US" sz="1400" baseline="0" dirty="0" smtClean="0"/>
                        <a:t> in a way that has students scaffold to more complex texts over time</a:t>
                      </a:r>
                    </a:p>
                    <a:p>
                      <a:pPr>
                        <a:buFont typeface="Arial" pitchFamily="34" charset="0"/>
                        <a:buChar char="•"/>
                      </a:pPr>
                      <a:r>
                        <a:rPr lang="en-US" sz="1400" baseline="0" dirty="0" smtClean="0"/>
                        <a:t>Allow and encourage teachers the opportunity to share </a:t>
                      </a:r>
                      <a:r>
                        <a:rPr lang="en-US" sz="1400" b="1" baseline="0" dirty="0" smtClean="0"/>
                        <a:t>texts with students that may be at frustration level</a:t>
                      </a:r>
                      <a:endParaRPr lang="en-US" sz="1400" baseline="0" dirty="0" smtClean="0"/>
                    </a:p>
                    <a:p>
                      <a:pPr>
                        <a:buFont typeface="Arial" pitchFamily="34" charset="0"/>
                        <a:buChar char="•"/>
                      </a:pPr>
                      <a:endParaRPr lang="en-US" sz="1400" dirty="0" smtClean="0"/>
                    </a:p>
                    <a:p>
                      <a:endParaRPr lang="en-US" sz="1400" dirty="0" smtClean="0"/>
                    </a:p>
                    <a:p>
                      <a:endParaRPr lang="en-US" sz="1400" dirty="0" smtClean="0"/>
                    </a:p>
                    <a:p>
                      <a:endParaRPr lang="en-US" sz="1400" dirty="0"/>
                    </a:p>
                  </a:txBody>
                  <a:tcPr/>
                </a:tc>
              </a:tr>
            </a:tbl>
          </a:graphicData>
        </a:graphic>
      </p:graphicFrame>
      <p:sp>
        <p:nvSpPr>
          <p:cNvPr id="16401"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pitchFamily="34" charset="0"/>
                <a:ea typeface="ＭＳ Ｐゴシック" pitchFamily="34" charset="-128"/>
              </a:defRPr>
            </a:lvl1pPr>
            <a:lvl2pPr marL="742950" indent="-285750" eaLnBrk="0" hangingPunct="0">
              <a:defRPr baseline="-25000">
                <a:solidFill>
                  <a:schemeClr val="tx1"/>
                </a:solidFill>
                <a:latin typeface="Arial" pitchFamily="34" charset="0"/>
                <a:ea typeface="ＭＳ Ｐゴシック" pitchFamily="34" charset="-128"/>
              </a:defRPr>
            </a:lvl2pPr>
            <a:lvl3pPr marL="1143000" indent="-228600" eaLnBrk="0" hangingPunct="0">
              <a:defRPr baseline="-25000">
                <a:solidFill>
                  <a:schemeClr val="tx1"/>
                </a:solidFill>
                <a:latin typeface="Arial" pitchFamily="34" charset="0"/>
                <a:ea typeface="ＭＳ Ｐゴシック" pitchFamily="34" charset="-128"/>
              </a:defRPr>
            </a:lvl3pPr>
            <a:lvl4pPr marL="1600200" indent="-228600" eaLnBrk="0" hangingPunct="0">
              <a:defRPr baseline="-25000">
                <a:solidFill>
                  <a:schemeClr val="tx1"/>
                </a:solidFill>
                <a:latin typeface="Arial" pitchFamily="34" charset="0"/>
                <a:ea typeface="ＭＳ Ｐゴシック" pitchFamily="34" charset="-128"/>
              </a:defRPr>
            </a:lvl4pPr>
            <a:lvl5pPr marL="2057400" indent="-228600" eaLnBrk="0" hangingPunct="0">
              <a:defRPr baseline="-250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9pPr>
          </a:lstStyle>
          <a:p>
            <a:pPr eaLnBrk="1" hangingPunct="1"/>
            <a:fld id="{005F1666-4414-490B-9C41-385518A33836}" type="slidenum">
              <a:rPr lang="en-US" baseline="0" smtClean="0">
                <a:solidFill>
                  <a:srgbClr val="0A2D6B"/>
                </a:solidFill>
                <a:cs typeface="Arial" pitchFamily="34" charset="0"/>
              </a:rPr>
              <a:pPr eaLnBrk="1" hangingPunct="1"/>
              <a:t>3</a:t>
            </a:fld>
            <a:endParaRPr lang="en-US" baseline="0" smtClean="0">
              <a:solidFill>
                <a:srgbClr val="0A2D6B"/>
              </a:solidFill>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12750" y="80963"/>
            <a:ext cx="8229600" cy="1165225"/>
          </a:xfrm>
        </p:spPr>
        <p:txBody>
          <a:bodyPr/>
          <a:lstStyle/>
          <a:p>
            <a:pPr eaLnBrk="1" hangingPunct="1"/>
            <a:r>
              <a:rPr lang="en-US" smtClean="0">
                <a:latin typeface="Rockwell" pitchFamily="18" charset="0"/>
                <a:ea typeface="ＭＳ Ｐゴシック" pitchFamily="34" charset="-128"/>
              </a:rPr>
              <a:t>ELA/Literacy Shift 4: Text Based Answers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22294556"/>
              </p:ext>
            </p:extLst>
          </p:nvPr>
        </p:nvGraphicFramePr>
        <p:xfrm>
          <a:off x="574675" y="1227138"/>
          <a:ext cx="7515225" cy="5032985"/>
        </p:xfrm>
        <a:graphic>
          <a:graphicData uri="http://schemas.openxmlformats.org/drawingml/2006/table">
            <a:tbl>
              <a:tblPr firstRow="1" bandRow="1">
                <a:tableStyleId>{5C22544A-7EE6-4342-B048-85BDC9FD1C3A}</a:tableStyleId>
              </a:tblPr>
              <a:tblGrid>
                <a:gridCol w="2505075"/>
                <a:gridCol w="2505075"/>
                <a:gridCol w="2505075"/>
              </a:tblGrid>
              <a:tr h="702277">
                <a:tc>
                  <a:txBody>
                    <a:bodyPr/>
                    <a:lstStyle/>
                    <a:p>
                      <a:r>
                        <a:rPr lang="en-US" sz="1800" dirty="0" smtClean="0"/>
                        <a:t>What</a:t>
                      </a:r>
                      <a:r>
                        <a:rPr lang="en-US" sz="1800" baseline="0" dirty="0" smtClean="0"/>
                        <a:t> the Student Does…</a:t>
                      </a:r>
                      <a:endParaRPr lang="en-US" sz="1800" dirty="0"/>
                    </a:p>
                  </a:txBody>
                  <a:tcPr marT="45726" marB="45726"/>
                </a:tc>
                <a:tc>
                  <a:txBody>
                    <a:bodyPr/>
                    <a:lstStyle/>
                    <a:p>
                      <a:r>
                        <a:rPr lang="en-US" sz="1800" dirty="0" smtClean="0"/>
                        <a:t>What the Teacher Does…</a:t>
                      </a:r>
                      <a:endParaRPr lang="en-US" sz="1800" dirty="0"/>
                    </a:p>
                  </a:txBody>
                  <a:tcPr marT="45726" marB="45726"/>
                </a:tc>
                <a:tc>
                  <a:txBody>
                    <a:bodyPr/>
                    <a:lstStyle/>
                    <a:p>
                      <a:r>
                        <a:rPr lang="en-US" sz="1800" dirty="0" smtClean="0"/>
                        <a:t>What the Principal Does…</a:t>
                      </a:r>
                      <a:endParaRPr lang="en-US" sz="1800" dirty="0"/>
                    </a:p>
                  </a:txBody>
                  <a:tcPr marT="45726" marB="45726"/>
                </a:tc>
              </a:tr>
              <a:tr h="4330708">
                <a:tc>
                  <a:txBody>
                    <a:bodyPr/>
                    <a:lstStyle/>
                    <a:p>
                      <a:pPr>
                        <a:buFont typeface="Arial" pitchFamily="34" charset="0"/>
                        <a:buChar char="•"/>
                      </a:pPr>
                      <a:r>
                        <a:rPr lang="en-US" sz="1100" dirty="0" smtClean="0"/>
                        <a:t>Go </a:t>
                      </a:r>
                      <a:r>
                        <a:rPr lang="en-US" sz="1100" baseline="0" dirty="0" smtClean="0"/>
                        <a:t>back to text to find evidence to </a:t>
                      </a:r>
                      <a:r>
                        <a:rPr lang="en-US" sz="1100" b="1" baseline="0" dirty="0" smtClean="0"/>
                        <a:t>support their argument i</a:t>
                      </a:r>
                      <a:r>
                        <a:rPr lang="en-US" sz="1100" baseline="0" dirty="0" smtClean="0"/>
                        <a:t>n a thoughtful, careful, precise way</a:t>
                      </a:r>
                    </a:p>
                    <a:p>
                      <a:pPr>
                        <a:buFont typeface="Arial" pitchFamily="34" charset="0"/>
                        <a:buChar char="•"/>
                      </a:pPr>
                      <a:r>
                        <a:rPr lang="en-US" sz="1100" baseline="0" dirty="0" smtClean="0"/>
                        <a:t>Develop a </a:t>
                      </a:r>
                      <a:r>
                        <a:rPr lang="en-US" sz="1100" b="1" baseline="0" dirty="0" smtClean="0"/>
                        <a:t>fascination with reading</a:t>
                      </a:r>
                    </a:p>
                    <a:p>
                      <a:pPr>
                        <a:buFont typeface="Arial" pitchFamily="34" charset="0"/>
                        <a:buChar char="•"/>
                      </a:pPr>
                      <a:r>
                        <a:rPr lang="en-US" sz="1100" baseline="0" dirty="0" smtClean="0"/>
                        <a:t>Create own </a:t>
                      </a:r>
                      <a:r>
                        <a:rPr lang="en-US" sz="1100" b="1" baseline="0" dirty="0" smtClean="0"/>
                        <a:t>judgments and become scholars</a:t>
                      </a:r>
                      <a:r>
                        <a:rPr lang="en-US" sz="1100" baseline="0" dirty="0" smtClean="0"/>
                        <a:t>, rather than witnesses of the text </a:t>
                      </a:r>
                    </a:p>
                    <a:p>
                      <a:pPr>
                        <a:buFont typeface="Arial" pitchFamily="34" charset="0"/>
                        <a:buChar char="•"/>
                      </a:pPr>
                      <a:r>
                        <a:rPr lang="en-US" sz="1100" baseline="0" dirty="0" smtClean="0"/>
                        <a:t>Conducting reading as a close reading of the text and engaging with the author and what the </a:t>
                      </a:r>
                      <a:r>
                        <a:rPr lang="en-US" sz="1100" b="1" baseline="0" dirty="0" smtClean="0"/>
                        <a:t>author is trying to say </a:t>
                      </a:r>
                      <a:endParaRPr lang="en-US" sz="1100" b="1" dirty="0"/>
                    </a:p>
                  </a:txBody>
                  <a:tcPr marT="45726" marB="45726"/>
                </a:tc>
                <a:tc>
                  <a:txBody>
                    <a:bodyPr/>
                    <a:lstStyle/>
                    <a:p>
                      <a:pPr>
                        <a:buFont typeface="Arial" pitchFamily="34" charset="0"/>
                        <a:buChar char="•"/>
                      </a:pPr>
                      <a:r>
                        <a:rPr lang="en-US" sz="1100" dirty="0" smtClean="0"/>
                        <a:t>Facilitate </a:t>
                      </a:r>
                      <a:r>
                        <a:rPr lang="en-US" sz="1100" b="1" dirty="0" smtClean="0"/>
                        <a:t>evidence based</a:t>
                      </a:r>
                      <a:r>
                        <a:rPr lang="en-US" sz="1100" b="1" baseline="0" dirty="0" smtClean="0"/>
                        <a:t> conversations </a:t>
                      </a:r>
                      <a:r>
                        <a:rPr lang="en-US" sz="1100" baseline="0" dirty="0" smtClean="0"/>
                        <a:t>with students, dependent on the text</a:t>
                      </a:r>
                    </a:p>
                    <a:p>
                      <a:pPr>
                        <a:buFont typeface="Arial" pitchFamily="34" charset="0"/>
                        <a:buChar char="•"/>
                      </a:pPr>
                      <a:r>
                        <a:rPr lang="en-US" sz="1100" baseline="0" dirty="0" smtClean="0"/>
                        <a:t>Have discipline about </a:t>
                      </a:r>
                      <a:r>
                        <a:rPr lang="en-US" sz="1100" b="1" baseline="0" dirty="0" smtClean="0"/>
                        <a:t>asking students where in the text </a:t>
                      </a:r>
                      <a:r>
                        <a:rPr lang="en-US" sz="1100" baseline="0" dirty="0" smtClean="0"/>
                        <a:t>to find evidence, where they saw certain details, where the author communicated something, why the author may believe something; show all this in the words from the text.  </a:t>
                      </a:r>
                    </a:p>
                    <a:p>
                      <a:pPr>
                        <a:buFont typeface="Arial" pitchFamily="34" charset="0"/>
                        <a:buChar char="•"/>
                      </a:pPr>
                      <a:r>
                        <a:rPr lang="en-US" sz="1100" b="1" baseline="0" dirty="0" smtClean="0"/>
                        <a:t>Plan and conduct rich conversations </a:t>
                      </a:r>
                      <a:r>
                        <a:rPr lang="en-US" sz="1100" baseline="0" dirty="0" smtClean="0"/>
                        <a:t>about the stuff that the writer is writing about.</a:t>
                      </a:r>
                    </a:p>
                    <a:p>
                      <a:pPr>
                        <a:buFont typeface="Arial" pitchFamily="34" charset="0"/>
                        <a:buChar char="•"/>
                      </a:pPr>
                      <a:r>
                        <a:rPr lang="en-US" sz="1100" b="1" baseline="0" dirty="0" smtClean="0"/>
                        <a:t>Keep students in the text</a:t>
                      </a:r>
                    </a:p>
                    <a:p>
                      <a:pPr>
                        <a:buFont typeface="Arial" pitchFamily="34" charset="0"/>
                        <a:buChar char="•"/>
                      </a:pPr>
                      <a:r>
                        <a:rPr lang="en-US" sz="1100" baseline="0" dirty="0" smtClean="0"/>
                        <a:t>Identify questions that are text-dependent, </a:t>
                      </a:r>
                      <a:r>
                        <a:rPr lang="en-US" sz="1100" b="1" baseline="0" dirty="0" smtClean="0"/>
                        <a:t>worth asking/exploring</a:t>
                      </a:r>
                      <a:r>
                        <a:rPr lang="en-US" sz="1100" baseline="0" dirty="0" smtClean="0"/>
                        <a:t>, deliver richly, </a:t>
                      </a:r>
                    </a:p>
                    <a:p>
                      <a:pPr>
                        <a:buFont typeface="Arial" pitchFamily="34" charset="0"/>
                        <a:buChar char="•"/>
                      </a:pPr>
                      <a:r>
                        <a:rPr lang="en-US" sz="1100" baseline="0" dirty="0" smtClean="0"/>
                        <a:t>Provide students the </a:t>
                      </a:r>
                      <a:r>
                        <a:rPr lang="en-US" sz="1100" b="1" baseline="0" dirty="0" smtClean="0"/>
                        <a:t>opportunity to read </a:t>
                      </a:r>
                      <a:r>
                        <a:rPr lang="en-US" sz="1100" baseline="0" dirty="0" smtClean="0"/>
                        <a:t>the text, encounter references to another text, another event and to dig in more deeply into the text to try and figure out what is going on. </a:t>
                      </a:r>
                    </a:p>
                    <a:p>
                      <a:pPr>
                        <a:buFont typeface="Arial" pitchFamily="34" charset="0"/>
                        <a:buChar char="•"/>
                      </a:pPr>
                      <a:r>
                        <a:rPr lang="en-US" sz="1100" baseline="0" dirty="0" smtClean="0"/>
                        <a:t>Spend much more time preparing for instruction by </a:t>
                      </a:r>
                      <a:r>
                        <a:rPr lang="en-US" sz="1100" b="1" baseline="0" dirty="0" smtClean="0"/>
                        <a:t>reading deeply</a:t>
                      </a:r>
                      <a:r>
                        <a:rPr lang="en-US" sz="1100" baseline="0" dirty="0" smtClean="0"/>
                        <a:t>. </a:t>
                      </a:r>
                    </a:p>
                  </a:txBody>
                  <a:tcPr marT="45726" marB="45726"/>
                </a:tc>
                <a:tc>
                  <a:txBody>
                    <a:bodyPr/>
                    <a:lstStyle/>
                    <a:p>
                      <a:pPr>
                        <a:buFont typeface="Arial" pitchFamily="34" charset="0"/>
                        <a:buChar char="•"/>
                      </a:pPr>
                      <a:r>
                        <a:rPr lang="en-US" sz="1100" dirty="0" smtClean="0"/>
                        <a:t>Allow </a:t>
                      </a:r>
                      <a:r>
                        <a:rPr lang="en-US" sz="1100" b="1" dirty="0" smtClean="0"/>
                        <a:t>teachers the time to spend more</a:t>
                      </a:r>
                      <a:r>
                        <a:rPr lang="en-US" sz="1100" b="1" baseline="0" dirty="0" smtClean="0"/>
                        <a:t> time with students writing about the texts they read- and to revisit the texts to find more evidence to write stronger arguments.</a:t>
                      </a:r>
                    </a:p>
                    <a:p>
                      <a:pPr>
                        <a:buFont typeface="Arial" pitchFamily="34" charset="0"/>
                        <a:buChar char="•"/>
                      </a:pPr>
                      <a:r>
                        <a:rPr lang="en-US" sz="1100" b="1" baseline="0" dirty="0" smtClean="0"/>
                        <a:t>Provide planning time for teachers to engage with the text to prepare and identify appropriate text-dependent questions.</a:t>
                      </a:r>
                    </a:p>
                    <a:p>
                      <a:pPr>
                        <a:buFont typeface="Arial" pitchFamily="34" charset="0"/>
                        <a:buChar char="•"/>
                      </a:pPr>
                      <a:r>
                        <a:rPr lang="en-US" sz="1100" b="1" baseline="0" dirty="0" smtClean="0"/>
                        <a:t>Create working groups to establish common </a:t>
                      </a:r>
                      <a:r>
                        <a:rPr lang="en-US" sz="1100" baseline="0" dirty="0" smtClean="0"/>
                        <a:t>understanding for </a:t>
                      </a:r>
                      <a:r>
                        <a:rPr lang="en-US" sz="1100" b="1" baseline="0" dirty="0" smtClean="0"/>
                        <a:t>what to expect from student writing </a:t>
                      </a:r>
                      <a:r>
                        <a:rPr lang="en-US" sz="1100" baseline="0" dirty="0" smtClean="0"/>
                        <a:t>at different grade levels for text based answers. </a:t>
                      </a:r>
                    </a:p>
                    <a:p>
                      <a:pPr>
                        <a:buFont typeface="Arial" pitchFamily="34" charset="0"/>
                        <a:buChar char="•"/>
                      </a:pPr>
                      <a:r>
                        <a:rPr lang="en-US" sz="1100" baseline="0" dirty="0" smtClean="0"/>
                        <a:t>Structure </a:t>
                      </a:r>
                      <a:r>
                        <a:rPr lang="en-US" sz="1100" b="1" baseline="0" dirty="0" smtClean="0"/>
                        <a:t>student work protocols </a:t>
                      </a:r>
                      <a:r>
                        <a:rPr lang="en-US" sz="1100" baseline="0" dirty="0" smtClean="0"/>
                        <a:t>for teachers to compare student work products; particularly in the area of providing evidence to support arguments/conclusions.</a:t>
                      </a:r>
                    </a:p>
                    <a:p>
                      <a:pPr>
                        <a:buFont typeface="Arial" pitchFamily="34" charset="0"/>
                        <a:buChar char="•"/>
                      </a:pPr>
                      <a:endParaRPr lang="en-US" sz="1100" dirty="0" smtClean="0"/>
                    </a:p>
                    <a:p>
                      <a:endParaRPr lang="en-US" sz="1100" dirty="0" smtClean="0"/>
                    </a:p>
                    <a:p>
                      <a:endParaRPr lang="en-US" sz="1100" dirty="0" smtClean="0"/>
                    </a:p>
                    <a:p>
                      <a:endParaRPr lang="en-US" sz="1100" dirty="0" smtClean="0"/>
                    </a:p>
                  </a:txBody>
                  <a:tcPr marT="45726" marB="45726"/>
                </a:tc>
              </a:tr>
            </a:tbl>
          </a:graphicData>
        </a:graphic>
      </p:graphicFrame>
      <p:sp>
        <p:nvSpPr>
          <p:cNvPr id="17425"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pitchFamily="34" charset="0"/>
                <a:ea typeface="ＭＳ Ｐゴシック" pitchFamily="34" charset="-128"/>
              </a:defRPr>
            </a:lvl1pPr>
            <a:lvl2pPr marL="742950" indent="-285750" eaLnBrk="0" hangingPunct="0">
              <a:defRPr baseline="-25000">
                <a:solidFill>
                  <a:schemeClr val="tx1"/>
                </a:solidFill>
                <a:latin typeface="Arial" pitchFamily="34" charset="0"/>
                <a:ea typeface="ＭＳ Ｐゴシック" pitchFamily="34" charset="-128"/>
              </a:defRPr>
            </a:lvl2pPr>
            <a:lvl3pPr marL="1143000" indent="-228600" eaLnBrk="0" hangingPunct="0">
              <a:defRPr baseline="-25000">
                <a:solidFill>
                  <a:schemeClr val="tx1"/>
                </a:solidFill>
                <a:latin typeface="Arial" pitchFamily="34" charset="0"/>
                <a:ea typeface="ＭＳ Ｐゴシック" pitchFamily="34" charset="-128"/>
              </a:defRPr>
            </a:lvl3pPr>
            <a:lvl4pPr marL="1600200" indent="-228600" eaLnBrk="0" hangingPunct="0">
              <a:defRPr baseline="-25000">
                <a:solidFill>
                  <a:schemeClr val="tx1"/>
                </a:solidFill>
                <a:latin typeface="Arial" pitchFamily="34" charset="0"/>
                <a:ea typeface="ＭＳ Ｐゴシック" pitchFamily="34" charset="-128"/>
              </a:defRPr>
            </a:lvl4pPr>
            <a:lvl5pPr marL="2057400" indent="-228600" eaLnBrk="0" hangingPunct="0">
              <a:defRPr baseline="-250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9pPr>
          </a:lstStyle>
          <a:p>
            <a:pPr eaLnBrk="1" hangingPunct="1"/>
            <a:fld id="{AA1D6252-FEB0-46B9-8CEE-0A3E661B495C}" type="slidenum">
              <a:rPr lang="en-US" baseline="0" smtClean="0">
                <a:solidFill>
                  <a:srgbClr val="0A2D6B"/>
                </a:solidFill>
                <a:cs typeface="Arial" pitchFamily="34" charset="0"/>
              </a:rPr>
              <a:pPr eaLnBrk="1" hangingPunct="1"/>
              <a:t>4</a:t>
            </a:fld>
            <a:endParaRPr lang="en-US" baseline="0" smtClean="0">
              <a:solidFill>
                <a:srgbClr val="0A2D6B"/>
              </a:solidFill>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12750" y="80963"/>
            <a:ext cx="8229600" cy="1165225"/>
          </a:xfrm>
        </p:spPr>
        <p:txBody>
          <a:bodyPr/>
          <a:lstStyle/>
          <a:p>
            <a:pPr eaLnBrk="1" hangingPunct="1"/>
            <a:r>
              <a:rPr lang="en-US" smtClean="0">
                <a:latin typeface="Rockwell" pitchFamily="18" charset="0"/>
                <a:ea typeface="ＭＳ Ｐゴシック" pitchFamily="34" charset="-128"/>
              </a:rPr>
              <a:t>ELA/Literacy Shift 5: Writing from Sources</a:t>
            </a:r>
          </a:p>
        </p:txBody>
      </p:sp>
      <p:graphicFrame>
        <p:nvGraphicFramePr>
          <p:cNvPr id="5" name="Content Placeholder 4"/>
          <p:cNvGraphicFramePr>
            <a:graphicFrameLocks noGrp="1"/>
          </p:cNvGraphicFramePr>
          <p:nvPr>
            <p:ph idx="1"/>
          </p:nvPr>
        </p:nvGraphicFramePr>
        <p:xfrm>
          <a:off x="457200" y="1206500"/>
          <a:ext cx="8229600" cy="4308475"/>
        </p:xfrm>
        <a:graphic>
          <a:graphicData uri="http://schemas.openxmlformats.org/drawingml/2006/table">
            <a:tbl>
              <a:tblPr firstRow="1" bandRow="1">
                <a:tableStyleId>{5C22544A-7EE6-4342-B048-85BDC9FD1C3A}</a:tableStyleId>
              </a:tblPr>
              <a:tblGrid>
                <a:gridCol w="2743200"/>
                <a:gridCol w="2743200"/>
                <a:gridCol w="2743200"/>
              </a:tblGrid>
              <a:tr h="322532">
                <a:tc>
                  <a:txBody>
                    <a:bodyPr/>
                    <a:lstStyle/>
                    <a:p>
                      <a:r>
                        <a:rPr lang="en-US" sz="1200" dirty="0" smtClean="0"/>
                        <a:t>What</a:t>
                      </a:r>
                      <a:r>
                        <a:rPr lang="en-US" sz="1200" baseline="0" dirty="0" smtClean="0"/>
                        <a:t> the Student Does…</a:t>
                      </a:r>
                      <a:endParaRPr lang="en-US" sz="1200" dirty="0"/>
                    </a:p>
                  </a:txBody>
                  <a:tcPr/>
                </a:tc>
                <a:tc>
                  <a:txBody>
                    <a:bodyPr/>
                    <a:lstStyle/>
                    <a:p>
                      <a:r>
                        <a:rPr lang="en-US" sz="1200" dirty="0" smtClean="0"/>
                        <a:t>What the Teacher Does…</a:t>
                      </a:r>
                      <a:endParaRPr lang="en-US" sz="1200" dirty="0"/>
                    </a:p>
                  </a:txBody>
                  <a:tcPr/>
                </a:tc>
                <a:tc>
                  <a:txBody>
                    <a:bodyPr/>
                    <a:lstStyle/>
                    <a:p>
                      <a:r>
                        <a:rPr lang="en-US" sz="1200" dirty="0" smtClean="0"/>
                        <a:t>What the Principal Does…</a:t>
                      </a:r>
                      <a:endParaRPr lang="en-US" sz="1200" dirty="0"/>
                    </a:p>
                  </a:txBody>
                  <a:tcPr/>
                </a:tc>
              </a:tr>
              <a:tr h="3985943">
                <a:tc>
                  <a:txBody>
                    <a:bodyPr/>
                    <a:lstStyle/>
                    <a:p>
                      <a:pPr>
                        <a:buFont typeface="Arial" pitchFamily="34" charset="0"/>
                        <a:buChar char="•"/>
                      </a:pPr>
                      <a:r>
                        <a:rPr lang="en-US" sz="1400" dirty="0" smtClean="0"/>
                        <a:t>Begin to </a:t>
                      </a:r>
                      <a:r>
                        <a:rPr lang="en-US" sz="1400" b="1" dirty="0" smtClean="0"/>
                        <a:t>generate</a:t>
                      </a:r>
                      <a:r>
                        <a:rPr lang="en-US" sz="1400" b="1" baseline="0" dirty="0" smtClean="0"/>
                        <a:t> own informational </a:t>
                      </a:r>
                      <a:r>
                        <a:rPr lang="en-US" sz="1400" baseline="0" dirty="0" smtClean="0"/>
                        <a:t>texts</a:t>
                      </a:r>
                      <a:endParaRPr lang="en-US" sz="1400" dirty="0"/>
                    </a:p>
                  </a:txBody>
                  <a:tcPr/>
                </a:tc>
                <a:tc>
                  <a:txBody>
                    <a:bodyPr/>
                    <a:lstStyle/>
                    <a:p>
                      <a:pPr>
                        <a:buFont typeface="Arial" pitchFamily="34" charset="0"/>
                        <a:buChar char="•"/>
                      </a:pPr>
                      <a:r>
                        <a:rPr lang="en-US" sz="1400" dirty="0" smtClean="0"/>
                        <a:t>Expect that students will generate</a:t>
                      </a:r>
                      <a:r>
                        <a:rPr lang="en-US" sz="1400" baseline="0" dirty="0" smtClean="0"/>
                        <a:t> their own informational texts (spending much less time on </a:t>
                      </a:r>
                      <a:r>
                        <a:rPr lang="en-US" sz="1400" b="1" baseline="0" dirty="0" smtClean="0"/>
                        <a:t>personal narratives</a:t>
                      </a:r>
                      <a:r>
                        <a:rPr lang="en-US" sz="1400" baseline="0" dirty="0" smtClean="0"/>
                        <a:t>)</a:t>
                      </a:r>
                    </a:p>
                    <a:p>
                      <a:pPr>
                        <a:buFont typeface="Arial" pitchFamily="34" charset="0"/>
                        <a:buChar char="•"/>
                      </a:pPr>
                      <a:r>
                        <a:rPr lang="en-US" sz="1400" baseline="0" dirty="0" smtClean="0"/>
                        <a:t>Present opportunities to write from </a:t>
                      </a:r>
                      <a:r>
                        <a:rPr lang="en-US" sz="1400" b="1" baseline="0" dirty="0" smtClean="0"/>
                        <a:t>multiple sources </a:t>
                      </a:r>
                      <a:r>
                        <a:rPr lang="en-US" sz="1400" baseline="0" dirty="0" smtClean="0"/>
                        <a:t>about a single topic.  </a:t>
                      </a:r>
                    </a:p>
                    <a:p>
                      <a:pPr>
                        <a:buFont typeface="Arial" pitchFamily="34" charset="0"/>
                        <a:buChar char="•"/>
                      </a:pPr>
                      <a:r>
                        <a:rPr lang="en-US" sz="1400" baseline="0" dirty="0" smtClean="0"/>
                        <a:t>Give </a:t>
                      </a:r>
                      <a:r>
                        <a:rPr lang="en-US" sz="1400" b="1" baseline="0" dirty="0" smtClean="0"/>
                        <a:t>opportunities to analyze, synthesize</a:t>
                      </a:r>
                      <a:r>
                        <a:rPr lang="en-US" sz="1400" baseline="0" dirty="0" smtClean="0"/>
                        <a:t> ideas across many texts to draw an opinion or conclusion.</a:t>
                      </a:r>
                    </a:p>
                    <a:p>
                      <a:pPr>
                        <a:buFont typeface="Arial" pitchFamily="34" charset="0"/>
                        <a:buChar char="•"/>
                      </a:pPr>
                      <a:r>
                        <a:rPr lang="en-US" sz="1400" baseline="0" dirty="0" smtClean="0"/>
                        <a:t>Find ways to push towards a style of writing where the </a:t>
                      </a:r>
                      <a:r>
                        <a:rPr lang="en-US" sz="1400" b="1" baseline="0" dirty="0" smtClean="0"/>
                        <a:t>voice comes from drawing on powerful, meaningful evidence.</a:t>
                      </a:r>
                    </a:p>
                    <a:p>
                      <a:pPr>
                        <a:buFont typeface="Arial" pitchFamily="34" charset="0"/>
                        <a:buChar char="•"/>
                      </a:pPr>
                      <a:r>
                        <a:rPr lang="en-US" sz="1400" baseline="0" dirty="0" smtClean="0"/>
                        <a:t>Give </a:t>
                      </a:r>
                      <a:r>
                        <a:rPr lang="en-US" sz="1400" b="1" baseline="0" dirty="0" smtClean="0"/>
                        <a:t>permission </a:t>
                      </a:r>
                      <a:r>
                        <a:rPr lang="en-US" sz="1400" baseline="0" dirty="0" smtClean="0"/>
                        <a:t>to students to start to have their own reaction and draw their own connections. </a:t>
                      </a:r>
                      <a:endParaRPr lang="en-US" sz="1400" dirty="0" smtClean="0"/>
                    </a:p>
                    <a:p>
                      <a:pPr>
                        <a:buFont typeface="Arial" pitchFamily="34" charset="0"/>
                        <a:buChar char="•"/>
                      </a:pPr>
                      <a:endParaRPr lang="en-US" sz="1400" dirty="0"/>
                    </a:p>
                  </a:txBody>
                  <a:tcPr/>
                </a:tc>
                <a:tc>
                  <a:txBody>
                    <a:bodyPr/>
                    <a:lstStyle/>
                    <a:p>
                      <a:pPr>
                        <a:buFont typeface="Arial" pitchFamily="34" charset="0"/>
                        <a:buChar char="•"/>
                      </a:pPr>
                      <a:r>
                        <a:rPr lang="en-US" sz="1400" dirty="0" smtClean="0"/>
                        <a:t>Build</a:t>
                      </a:r>
                      <a:r>
                        <a:rPr lang="en-US" sz="1400" baseline="0" dirty="0" smtClean="0"/>
                        <a:t> teacher capacity and hold teachers accountable</a:t>
                      </a:r>
                      <a:r>
                        <a:rPr lang="en-US" sz="1400" dirty="0" smtClean="0"/>
                        <a:t> to move students towards </a:t>
                      </a:r>
                      <a:r>
                        <a:rPr lang="en-US" sz="1400" b="1" dirty="0" smtClean="0"/>
                        <a:t>informational writing </a:t>
                      </a:r>
                      <a:endParaRPr lang="en-US" sz="1400" dirty="0" smtClean="0"/>
                    </a:p>
                    <a:p>
                      <a:pPr>
                        <a:buFont typeface="Arial" pitchFamily="34" charset="0"/>
                        <a:buNone/>
                      </a:pPr>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txBody>
                  <a:tcPr/>
                </a:tc>
              </a:tr>
            </a:tbl>
          </a:graphicData>
        </a:graphic>
      </p:graphicFrame>
      <p:sp>
        <p:nvSpPr>
          <p:cNvPr id="18449"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pitchFamily="34" charset="0"/>
                <a:ea typeface="ＭＳ Ｐゴシック" pitchFamily="34" charset="-128"/>
              </a:defRPr>
            </a:lvl1pPr>
            <a:lvl2pPr marL="742950" indent="-285750" eaLnBrk="0" hangingPunct="0">
              <a:defRPr baseline="-25000">
                <a:solidFill>
                  <a:schemeClr val="tx1"/>
                </a:solidFill>
                <a:latin typeface="Arial" pitchFamily="34" charset="0"/>
                <a:ea typeface="ＭＳ Ｐゴシック" pitchFamily="34" charset="-128"/>
              </a:defRPr>
            </a:lvl2pPr>
            <a:lvl3pPr marL="1143000" indent="-228600" eaLnBrk="0" hangingPunct="0">
              <a:defRPr baseline="-25000">
                <a:solidFill>
                  <a:schemeClr val="tx1"/>
                </a:solidFill>
                <a:latin typeface="Arial" pitchFamily="34" charset="0"/>
                <a:ea typeface="ＭＳ Ｐゴシック" pitchFamily="34" charset="-128"/>
              </a:defRPr>
            </a:lvl3pPr>
            <a:lvl4pPr marL="1600200" indent="-228600" eaLnBrk="0" hangingPunct="0">
              <a:defRPr baseline="-25000">
                <a:solidFill>
                  <a:schemeClr val="tx1"/>
                </a:solidFill>
                <a:latin typeface="Arial" pitchFamily="34" charset="0"/>
                <a:ea typeface="ＭＳ Ｐゴシック" pitchFamily="34" charset="-128"/>
              </a:defRPr>
            </a:lvl4pPr>
            <a:lvl5pPr marL="2057400" indent="-228600" eaLnBrk="0" hangingPunct="0">
              <a:defRPr baseline="-250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9pPr>
          </a:lstStyle>
          <a:p>
            <a:pPr eaLnBrk="1" hangingPunct="1"/>
            <a:fld id="{CD019038-2164-4BD9-B02C-D566BDF0A36A}" type="slidenum">
              <a:rPr lang="en-US" baseline="0" smtClean="0">
                <a:solidFill>
                  <a:srgbClr val="0A2D6B"/>
                </a:solidFill>
                <a:cs typeface="Arial" pitchFamily="34" charset="0"/>
              </a:rPr>
              <a:pPr eaLnBrk="1" hangingPunct="1"/>
              <a:t>5</a:t>
            </a:fld>
            <a:endParaRPr lang="en-US" baseline="0" smtClean="0">
              <a:solidFill>
                <a:srgbClr val="0A2D6B"/>
              </a:solidFill>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12750" y="-80963"/>
            <a:ext cx="8229600" cy="1165226"/>
          </a:xfrm>
        </p:spPr>
        <p:txBody>
          <a:bodyPr/>
          <a:lstStyle/>
          <a:p>
            <a:pPr eaLnBrk="1" hangingPunct="1"/>
            <a:r>
              <a:rPr lang="en-US" smtClean="0">
                <a:latin typeface="Rockwell" pitchFamily="18" charset="0"/>
                <a:ea typeface="ＭＳ Ｐゴシック" pitchFamily="34" charset="-128"/>
              </a:rPr>
              <a:t>ELA/Literacy Shift 6: Academic Vocabulary</a:t>
            </a:r>
          </a:p>
        </p:txBody>
      </p:sp>
      <p:graphicFrame>
        <p:nvGraphicFramePr>
          <p:cNvPr id="5" name="Content Placeholder 4"/>
          <p:cNvGraphicFramePr>
            <a:graphicFrameLocks noGrp="1"/>
          </p:cNvGraphicFramePr>
          <p:nvPr>
            <p:ph idx="1"/>
          </p:nvPr>
        </p:nvGraphicFramePr>
        <p:xfrm>
          <a:off x="457200" y="1017588"/>
          <a:ext cx="8229600" cy="4084637"/>
        </p:xfrm>
        <a:graphic>
          <a:graphicData uri="http://schemas.openxmlformats.org/drawingml/2006/table">
            <a:tbl>
              <a:tblPr firstRow="1" bandRow="1">
                <a:tableStyleId>{5C22544A-7EE6-4342-B048-85BDC9FD1C3A}</a:tableStyleId>
              </a:tblPr>
              <a:tblGrid>
                <a:gridCol w="2743200"/>
                <a:gridCol w="2743200"/>
                <a:gridCol w="2743200"/>
              </a:tblGrid>
              <a:tr h="365788">
                <a:tc>
                  <a:txBody>
                    <a:bodyPr/>
                    <a:lstStyle/>
                    <a:p>
                      <a:r>
                        <a:rPr lang="en-US" sz="1800" dirty="0" smtClean="0"/>
                        <a:t>What</a:t>
                      </a:r>
                      <a:r>
                        <a:rPr lang="en-US" sz="1800" baseline="0" dirty="0" smtClean="0"/>
                        <a:t> the Student Does…</a:t>
                      </a:r>
                      <a:endParaRPr lang="en-US" sz="1800" dirty="0"/>
                    </a:p>
                  </a:txBody>
                  <a:tcPr marT="45724" marB="45724"/>
                </a:tc>
                <a:tc>
                  <a:txBody>
                    <a:bodyPr/>
                    <a:lstStyle/>
                    <a:p>
                      <a:r>
                        <a:rPr lang="en-US" sz="1800" dirty="0" smtClean="0"/>
                        <a:t>What the Teacher Does…</a:t>
                      </a:r>
                      <a:endParaRPr lang="en-US" sz="1800" dirty="0"/>
                    </a:p>
                  </a:txBody>
                  <a:tcPr marT="45724" marB="45724"/>
                </a:tc>
                <a:tc>
                  <a:txBody>
                    <a:bodyPr/>
                    <a:lstStyle/>
                    <a:p>
                      <a:r>
                        <a:rPr lang="en-US" sz="1800" dirty="0" smtClean="0"/>
                        <a:t>What the Principal Does…</a:t>
                      </a:r>
                      <a:endParaRPr lang="en-US" sz="1800" dirty="0"/>
                    </a:p>
                  </a:txBody>
                  <a:tcPr marT="45724" marB="45724"/>
                </a:tc>
              </a:tr>
              <a:tr h="3718849">
                <a:tc>
                  <a:txBody>
                    <a:bodyPr/>
                    <a:lstStyle/>
                    <a:p>
                      <a:pPr>
                        <a:buFont typeface="Arial" pitchFamily="34" charset="0"/>
                        <a:buChar char="•"/>
                      </a:pPr>
                      <a:r>
                        <a:rPr lang="en-US" sz="1400" dirty="0" smtClean="0"/>
                        <a:t>Spend more time learning words across “webs” and </a:t>
                      </a:r>
                      <a:r>
                        <a:rPr lang="en-US" sz="1400" b="1" dirty="0" smtClean="0"/>
                        <a:t>associating</a:t>
                      </a:r>
                      <a:r>
                        <a:rPr lang="en-US" sz="1400" b="1" baseline="0" dirty="0" smtClean="0"/>
                        <a:t> words with others </a:t>
                      </a:r>
                      <a:r>
                        <a:rPr lang="en-US" sz="1400" baseline="0" dirty="0" smtClean="0"/>
                        <a:t>instead of learning individual, isolated vocabulary words.</a:t>
                      </a:r>
                    </a:p>
                    <a:p>
                      <a:pPr>
                        <a:buFont typeface="Arial" pitchFamily="34" charset="0"/>
                        <a:buChar char="•"/>
                      </a:pPr>
                      <a:endParaRPr lang="en-US" sz="1400" dirty="0"/>
                    </a:p>
                  </a:txBody>
                  <a:tcPr marT="45724" marB="45724"/>
                </a:tc>
                <a:tc>
                  <a:txBody>
                    <a:bodyPr/>
                    <a:lstStyle/>
                    <a:p>
                      <a:pPr>
                        <a:buFont typeface="Arial" pitchFamily="34" charset="0"/>
                        <a:buChar char="•"/>
                      </a:pPr>
                      <a:r>
                        <a:rPr lang="en-US" sz="1400" dirty="0" smtClean="0"/>
                        <a:t>Develop students’ ability to </a:t>
                      </a:r>
                      <a:r>
                        <a:rPr lang="en-US" sz="1400" b="1" dirty="0" smtClean="0"/>
                        <a:t>use and access words </a:t>
                      </a:r>
                      <a:r>
                        <a:rPr lang="en-US" sz="1400" dirty="0" smtClean="0"/>
                        <a:t>that show up in everyday</a:t>
                      </a:r>
                      <a:r>
                        <a:rPr lang="en-US" sz="1400" baseline="0" dirty="0" smtClean="0"/>
                        <a:t> text and that may be slightly out of reach</a:t>
                      </a:r>
                    </a:p>
                    <a:p>
                      <a:pPr>
                        <a:buFont typeface="Arial" pitchFamily="34" charset="0"/>
                        <a:buChar char="•"/>
                      </a:pPr>
                      <a:r>
                        <a:rPr lang="en-US" sz="1400" baseline="0" dirty="0" smtClean="0"/>
                        <a:t>Be </a:t>
                      </a:r>
                      <a:r>
                        <a:rPr lang="en-US" sz="1400" b="1" baseline="0" dirty="0" smtClean="0"/>
                        <a:t>strategic</a:t>
                      </a:r>
                      <a:r>
                        <a:rPr lang="en-US" sz="1400" baseline="0" dirty="0" smtClean="0"/>
                        <a:t> about the kind of vocabulary you’re developing and figure out which words fall into which categories- tier 2 vs. tier 3</a:t>
                      </a:r>
                    </a:p>
                    <a:p>
                      <a:pPr>
                        <a:buFont typeface="Arial" pitchFamily="34" charset="0"/>
                        <a:buChar char="•"/>
                      </a:pPr>
                      <a:r>
                        <a:rPr lang="en-US" sz="1400" baseline="0" dirty="0" smtClean="0"/>
                        <a:t>Determine  the words that students are going to read </a:t>
                      </a:r>
                      <a:r>
                        <a:rPr lang="en-US" sz="1400" b="1" baseline="0" dirty="0" smtClean="0"/>
                        <a:t>most frequently </a:t>
                      </a:r>
                      <a:r>
                        <a:rPr lang="en-US" sz="1400" baseline="0" dirty="0" smtClean="0"/>
                        <a:t>and spend time mostly on those words</a:t>
                      </a:r>
                    </a:p>
                    <a:p>
                      <a:pPr>
                        <a:buFont typeface="Arial" pitchFamily="34" charset="0"/>
                        <a:buChar char="•"/>
                      </a:pPr>
                      <a:r>
                        <a:rPr lang="en-US" sz="1400" b="1" baseline="0" dirty="0" smtClean="0"/>
                        <a:t>Teach fewer words </a:t>
                      </a:r>
                      <a:r>
                        <a:rPr lang="en-US" sz="1400" baseline="0" dirty="0" smtClean="0"/>
                        <a:t>but teach the webs of words around it </a:t>
                      </a:r>
                    </a:p>
                    <a:p>
                      <a:pPr>
                        <a:buFont typeface="Arial" pitchFamily="34" charset="0"/>
                        <a:buChar char="•"/>
                      </a:pPr>
                      <a:r>
                        <a:rPr lang="en-US" sz="1400" baseline="0" dirty="0" smtClean="0"/>
                        <a:t>Shift attention on how to plan vocabulary meaningfully using tiers and </a:t>
                      </a:r>
                      <a:r>
                        <a:rPr lang="en-US" sz="1400" b="1" baseline="0" dirty="0" smtClean="0"/>
                        <a:t>transferability </a:t>
                      </a:r>
                      <a:r>
                        <a:rPr lang="en-US" sz="1400" baseline="0" dirty="0" smtClean="0"/>
                        <a:t>strategies</a:t>
                      </a:r>
                    </a:p>
                  </a:txBody>
                  <a:tcPr marT="45724" marB="45724"/>
                </a:tc>
                <a:tc>
                  <a:txBody>
                    <a:bodyPr/>
                    <a:lstStyle/>
                    <a:p>
                      <a:pPr>
                        <a:buFont typeface="Arial" pitchFamily="34" charset="0"/>
                        <a:buChar char="•"/>
                      </a:pPr>
                      <a:r>
                        <a:rPr lang="en-US" sz="1400" dirty="0" smtClean="0"/>
                        <a:t>Provide training to teachers</a:t>
                      </a:r>
                      <a:r>
                        <a:rPr lang="en-US" sz="1400" baseline="0" dirty="0" smtClean="0"/>
                        <a:t> on the shift for </a:t>
                      </a:r>
                      <a:r>
                        <a:rPr lang="en-US" sz="1400" b="1" baseline="0" dirty="0" smtClean="0"/>
                        <a:t>teaching vocabulary </a:t>
                      </a:r>
                      <a:r>
                        <a:rPr lang="en-US" sz="1400" baseline="0" dirty="0" smtClean="0"/>
                        <a:t>in a more meaningful, effective manner.</a:t>
                      </a:r>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a:p>
                  </a:txBody>
                  <a:tcPr marT="45724" marB="45724"/>
                </a:tc>
              </a:tr>
            </a:tbl>
          </a:graphicData>
        </a:graphic>
      </p:graphicFrame>
      <p:sp>
        <p:nvSpPr>
          <p:cNvPr id="19473"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pitchFamily="34" charset="0"/>
                <a:ea typeface="ＭＳ Ｐゴシック" pitchFamily="34" charset="-128"/>
              </a:defRPr>
            </a:lvl1pPr>
            <a:lvl2pPr marL="742950" indent="-285750" eaLnBrk="0" hangingPunct="0">
              <a:defRPr baseline="-25000">
                <a:solidFill>
                  <a:schemeClr val="tx1"/>
                </a:solidFill>
                <a:latin typeface="Arial" pitchFamily="34" charset="0"/>
                <a:ea typeface="ＭＳ Ｐゴシック" pitchFamily="34" charset="-128"/>
              </a:defRPr>
            </a:lvl2pPr>
            <a:lvl3pPr marL="1143000" indent="-228600" eaLnBrk="0" hangingPunct="0">
              <a:defRPr baseline="-25000">
                <a:solidFill>
                  <a:schemeClr val="tx1"/>
                </a:solidFill>
                <a:latin typeface="Arial" pitchFamily="34" charset="0"/>
                <a:ea typeface="ＭＳ Ｐゴシック" pitchFamily="34" charset="-128"/>
              </a:defRPr>
            </a:lvl3pPr>
            <a:lvl4pPr marL="1600200" indent="-228600" eaLnBrk="0" hangingPunct="0">
              <a:defRPr baseline="-25000">
                <a:solidFill>
                  <a:schemeClr val="tx1"/>
                </a:solidFill>
                <a:latin typeface="Arial" pitchFamily="34" charset="0"/>
                <a:ea typeface="ＭＳ Ｐゴシック" pitchFamily="34" charset="-128"/>
              </a:defRPr>
            </a:lvl4pPr>
            <a:lvl5pPr marL="2057400" indent="-228600" eaLnBrk="0" hangingPunct="0">
              <a:defRPr baseline="-250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pitchFamily="34" charset="0"/>
                <a:ea typeface="ＭＳ Ｐゴシック" pitchFamily="34" charset="-128"/>
              </a:defRPr>
            </a:lvl9pPr>
          </a:lstStyle>
          <a:p>
            <a:pPr eaLnBrk="1" hangingPunct="1"/>
            <a:fld id="{B4B5E3D2-E0D1-460B-B55F-C20C71573B2C}" type="slidenum">
              <a:rPr lang="en-US" baseline="0" smtClean="0">
                <a:solidFill>
                  <a:srgbClr val="0A2D6B"/>
                </a:solidFill>
                <a:cs typeface="Arial" pitchFamily="34" charset="0"/>
              </a:rPr>
              <a:pPr eaLnBrk="1" hangingPunct="1"/>
              <a:t>6</a:t>
            </a:fld>
            <a:endParaRPr lang="en-US" baseline="0" smtClean="0">
              <a:solidFill>
                <a:srgbClr val="0A2D6B"/>
              </a:solidFill>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ngageNY_PowerPoint_Template_20110624">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engageNY_PowerPoint_Template_20110624.thmx</Template>
  <TotalTime>4411</TotalTime>
  <Words>1992</Words>
  <Application>Microsoft Office PowerPoint</Application>
  <PresentationFormat>On-screen Show (4:3)</PresentationFormat>
  <Paragraphs>147</Paragraphs>
  <Slides>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ＭＳ Ｐゴシック</vt:lpstr>
      <vt:lpstr>Rockwell</vt:lpstr>
      <vt:lpstr>Calibri</vt:lpstr>
      <vt:lpstr>Tahoma</vt:lpstr>
      <vt:lpstr>Times New Roman</vt:lpstr>
      <vt:lpstr>Symbol</vt:lpstr>
      <vt:lpstr>engageNY_PowerPoint_Template_20110624</vt:lpstr>
      <vt:lpstr>ELA/Literacy Shift 1: Balancing Informational and Literary Text</vt:lpstr>
      <vt:lpstr>ELA/Literacy Shift 2: 6-12 Knowledge in the Disciplines</vt:lpstr>
      <vt:lpstr>ELA/Literacy Shift 3: Staircase of Complexity</vt:lpstr>
      <vt:lpstr>ELA/Literacy Shift 4: Text Based Answers</vt:lpstr>
      <vt:lpstr>ELA/Literacy Shift 5: Writing from Sources</vt:lpstr>
      <vt:lpstr>ELA/Literacy Shift 6: Academic Vocabulary</vt:lpstr>
    </vt:vector>
  </TitlesOfParts>
  <Company>EngageNY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Common Core: College and Career Readiness for Every Student</dc:title>
  <dc:creator>EngageNY</dc:creator>
  <cp:lastModifiedBy>Jeff Craig</cp:lastModifiedBy>
  <cp:revision>264</cp:revision>
  <dcterms:created xsi:type="dcterms:W3CDTF">2011-06-29T20:45:58Z</dcterms:created>
  <dcterms:modified xsi:type="dcterms:W3CDTF">2011-11-03T12:02:58Z</dcterms:modified>
</cp:coreProperties>
</file>