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6" r:id="rId3"/>
    <p:sldId id="277" r:id="rId4"/>
    <p:sldId id="257" r:id="rId5"/>
    <p:sldId id="258" r:id="rId6"/>
    <p:sldId id="261" r:id="rId7"/>
    <p:sldId id="280" r:id="rId8"/>
    <p:sldId id="278" r:id="rId9"/>
    <p:sldId id="262" r:id="rId10"/>
    <p:sldId id="273" r:id="rId11"/>
    <p:sldId id="274" r:id="rId12"/>
    <p:sldId id="281" r:id="rId13"/>
    <p:sldId id="275" r:id="rId14"/>
    <p:sldId id="283" r:id="rId15"/>
    <p:sldId id="284" r:id="rId16"/>
    <p:sldId id="286" r:id="rId17"/>
    <p:sldId id="289" r:id="rId18"/>
    <p:sldId id="287" r:id="rId19"/>
    <p:sldId id="292" r:id="rId20"/>
    <p:sldId id="293"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0885" autoAdjust="0"/>
  </p:normalViewPr>
  <p:slideViewPr>
    <p:cSldViewPr>
      <p:cViewPr varScale="1">
        <p:scale>
          <a:sx n="28" d="100"/>
          <a:sy n="28" d="100"/>
        </p:scale>
        <p:origin x="-1716" y="-84"/>
      </p:cViewPr>
      <p:guideLst>
        <p:guide orient="horz" pos="2160"/>
        <p:guide pos="2880"/>
      </p:guideLst>
    </p:cSldViewPr>
  </p:slideViewPr>
  <p:notesTextViewPr>
    <p:cViewPr>
      <p:scale>
        <a:sx n="1" d="1"/>
        <a:sy n="1" d="1"/>
      </p:scale>
      <p:origin x="3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81873F-761D-4A45-8F0A-12256B4E70F5}" type="datetimeFigureOut">
              <a:rPr lang="en-US" smtClean="0"/>
              <a:t>3/11/2012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3F1F17-F555-46F7-B793-5D81D32562DB}" type="slidenum">
              <a:rPr lang="en-US" smtClean="0"/>
              <a:t>‹#›</a:t>
            </a:fld>
            <a:endParaRPr lang="en-US"/>
          </a:p>
        </p:txBody>
      </p:sp>
    </p:spTree>
    <p:extLst>
      <p:ext uri="{BB962C8B-B14F-4D97-AF65-F5344CB8AC3E}">
        <p14:creationId xmlns:p14="http://schemas.microsoft.com/office/powerpoint/2010/main" val="2910149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How many of you have ELLs in your building?</a:t>
            </a:r>
            <a:endParaRPr lang="en-US" baseline="0" dirty="0" smtClean="0"/>
          </a:p>
          <a:p>
            <a:r>
              <a:rPr lang="en-US" dirty="0" smtClean="0"/>
              <a:t>How many of you supervise ESL teachers?</a:t>
            </a:r>
          </a:p>
          <a:p>
            <a:r>
              <a:rPr lang="en-US" dirty="0" smtClean="0"/>
              <a:t>How many of you supervise other teachers of ELLs?</a:t>
            </a:r>
          </a:p>
          <a:p>
            <a:endParaRPr lang="en-US" dirty="0" smtClean="0"/>
          </a:p>
          <a:p>
            <a:r>
              <a:rPr lang="en-US" dirty="0" smtClean="0"/>
              <a:t>How many</a:t>
            </a:r>
            <a:r>
              <a:rPr lang="en-US" baseline="0" dirty="0" smtClean="0"/>
              <a:t> of you, when you were teachers, were ESL teachers? </a:t>
            </a:r>
          </a:p>
          <a:p>
            <a:r>
              <a:rPr lang="en-US" baseline="0" smtClean="0"/>
              <a:t>How many of you were teachers of English Language Learners? </a:t>
            </a:r>
          </a:p>
          <a:p>
            <a:endParaRPr lang="en-US" dirty="0" smtClean="0"/>
          </a:p>
          <a:p>
            <a:r>
              <a:rPr lang="en-US" dirty="0" smtClean="0"/>
              <a:t>How many of you are served by an itinerant ESL teach? </a:t>
            </a:r>
          </a:p>
          <a:p>
            <a:r>
              <a:rPr lang="en-US" dirty="0" smtClean="0"/>
              <a:t>One ESL</a:t>
            </a:r>
            <a:r>
              <a:rPr lang="en-US" baseline="0" dirty="0" smtClean="0"/>
              <a:t> teachers for the building? </a:t>
            </a:r>
          </a:p>
          <a:p>
            <a:r>
              <a:rPr lang="en-US" baseline="0" dirty="0" smtClean="0"/>
              <a:t>Multiple ESL teachers in a building? </a:t>
            </a:r>
          </a:p>
          <a:p>
            <a:r>
              <a:rPr lang="en-US" baseline="0" dirty="0" smtClean="0"/>
              <a:t>Bilingual program? SIOP training?</a:t>
            </a:r>
          </a:p>
          <a:p>
            <a:endParaRPr lang="en-US" baseline="0" dirty="0" smtClean="0"/>
          </a:p>
          <a:p>
            <a:r>
              <a:rPr lang="en-US" baseline="0" dirty="0" smtClean="0"/>
              <a:t>For those of you with English Language Learners, raise your hands if in your school they are performing &amp; achieving as well as their Native English Speaking peers? </a:t>
            </a:r>
            <a:endParaRPr lang="en-US" dirty="0"/>
          </a:p>
        </p:txBody>
      </p:sp>
      <p:sp>
        <p:nvSpPr>
          <p:cNvPr id="4" name="Slide Number Placeholder 3"/>
          <p:cNvSpPr>
            <a:spLocks noGrp="1"/>
          </p:cNvSpPr>
          <p:nvPr>
            <p:ph type="sldNum" sz="quarter" idx="10"/>
          </p:nvPr>
        </p:nvSpPr>
        <p:spPr/>
        <p:txBody>
          <a:bodyPr/>
          <a:lstStyle/>
          <a:p>
            <a:fld id="{873F1F17-F555-46F7-B793-5D81D32562DB}" type="slidenum">
              <a:rPr lang="en-US" smtClean="0"/>
              <a:t>1</a:t>
            </a:fld>
            <a:endParaRPr lang="en-US"/>
          </a:p>
        </p:txBody>
      </p:sp>
    </p:spTree>
    <p:extLst>
      <p:ext uri="{BB962C8B-B14F-4D97-AF65-F5344CB8AC3E}">
        <p14:creationId xmlns:p14="http://schemas.microsoft.com/office/powerpoint/2010/main" val="39304842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http://www.cal.org/siop/</a:t>
            </a:r>
            <a:endParaRPr lang="en-US" dirty="0"/>
          </a:p>
        </p:txBody>
      </p:sp>
      <p:sp>
        <p:nvSpPr>
          <p:cNvPr id="4" name="Slide Number Placeholder 3"/>
          <p:cNvSpPr>
            <a:spLocks noGrp="1"/>
          </p:cNvSpPr>
          <p:nvPr>
            <p:ph type="sldNum" sz="quarter" idx="10"/>
          </p:nvPr>
        </p:nvSpPr>
        <p:spPr/>
        <p:txBody>
          <a:bodyPr/>
          <a:lstStyle/>
          <a:p>
            <a:fld id="{873F1F17-F555-46F7-B793-5D81D32562DB}" type="slidenum">
              <a:rPr lang="en-US" smtClean="0"/>
              <a:t>11</a:t>
            </a:fld>
            <a:endParaRPr lang="en-US"/>
          </a:p>
        </p:txBody>
      </p:sp>
    </p:spTree>
    <p:extLst>
      <p:ext uri="{BB962C8B-B14F-4D97-AF65-F5344CB8AC3E}">
        <p14:creationId xmlns:p14="http://schemas.microsoft.com/office/powerpoint/2010/main" val="27160786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Interdependence of teachers of ELLs &amp; ESL teachers.</a:t>
            </a:r>
            <a:endParaRPr lang="en-US" dirty="0"/>
          </a:p>
        </p:txBody>
      </p:sp>
      <p:sp>
        <p:nvSpPr>
          <p:cNvPr id="4" name="Slide Number Placeholder 3"/>
          <p:cNvSpPr>
            <a:spLocks noGrp="1"/>
          </p:cNvSpPr>
          <p:nvPr>
            <p:ph type="sldNum" sz="quarter" idx="10"/>
          </p:nvPr>
        </p:nvSpPr>
        <p:spPr/>
        <p:txBody>
          <a:bodyPr/>
          <a:lstStyle/>
          <a:p>
            <a:fld id="{873F1F17-F555-46F7-B793-5D81D32562DB}" type="slidenum">
              <a:rPr lang="en-US" smtClean="0"/>
              <a:t>12</a:t>
            </a:fld>
            <a:endParaRPr lang="en-US"/>
          </a:p>
        </p:txBody>
      </p:sp>
    </p:spTree>
    <p:extLst>
      <p:ext uri="{BB962C8B-B14F-4D97-AF65-F5344CB8AC3E}">
        <p14:creationId xmlns:p14="http://schemas.microsoft.com/office/powerpoint/2010/main" val="1548826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Funds of Knowledge</a:t>
            </a:r>
            <a:endParaRPr lang="en-US" dirty="0"/>
          </a:p>
        </p:txBody>
      </p:sp>
      <p:sp>
        <p:nvSpPr>
          <p:cNvPr id="4" name="Slide Number Placeholder 3"/>
          <p:cNvSpPr>
            <a:spLocks noGrp="1"/>
          </p:cNvSpPr>
          <p:nvPr>
            <p:ph type="sldNum" sz="quarter" idx="10"/>
          </p:nvPr>
        </p:nvSpPr>
        <p:spPr/>
        <p:txBody>
          <a:bodyPr/>
          <a:lstStyle/>
          <a:p>
            <a:fld id="{873F1F17-F555-46F7-B793-5D81D32562DB}" type="slidenum">
              <a:rPr lang="en-US" smtClean="0"/>
              <a:t>13</a:t>
            </a:fld>
            <a:endParaRPr lang="en-US"/>
          </a:p>
        </p:txBody>
      </p:sp>
    </p:spTree>
    <p:extLst>
      <p:ext uri="{BB962C8B-B14F-4D97-AF65-F5344CB8AC3E}">
        <p14:creationId xmlns:p14="http://schemas.microsoft.com/office/powerpoint/2010/main" val="26366264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when people start to be concerned</a:t>
            </a:r>
            <a:r>
              <a:rPr lang="en-US" baseline="0" dirty="0" smtClean="0"/>
              <a:t> about pace &amp; rigor for native English Speakers. </a:t>
            </a:r>
          </a:p>
          <a:p>
            <a:r>
              <a:rPr lang="en-US" baseline="0" dirty="0" smtClean="0"/>
              <a:t>1. A lot of what is best practice for ELLs is best for any struggling student.</a:t>
            </a:r>
          </a:p>
          <a:p>
            <a:r>
              <a:rPr lang="en-US" dirty="0" smtClean="0"/>
              <a:t>2. Yes, teachers need to differentiate</a:t>
            </a:r>
            <a:r>
              <a:rPr lang="en-US" baseline="0" dirty="0" smtClean="0"/>
              <a:t> so kids who can move faster &amp; deeper have opportunities to do so, whether or not there are ELLs in the room. </a:t>
            </a:r>
          </a:p>
          <a:p>
            <a:r>
              <a:rPr lang="en-US" baseline="0" dirty="0" smtClean="0"/>
              <a:t>3. Common Core: Pressure to slow down, build language &amp; literacy, go deeper for higher order thinking skills. We can’t just race through any more. </a:t>
            </a:r>
            <a:endParaRPr lang="en-US" dirty="0"/>
          </a:p>
        </p:txBody>
      </p:sp>
      <p:sp>
        <p:nvSpPr>
          <p:cNvPr id="4" name="Slide Number Placeholder 3"/>
          <p:cNvSpPr>
            <a:spLocks noGrp="1"/>
          </p:cNvSpPr>
          <p:nvPr>
            <p:ph type="sldNum" sz="quarter" idx="10"/>
          </p:nvPr>
        </p:nvSpPr>
        <p:spPr/>
        <p:txBody>
          <a:bodyPr/>
          <a:lstStyle/>
          <a:p>
            <a:fld id="{873F1F17-F555-46F7-B793-5D81D32562DB}" type="slidenum">
              <a:rPr lang="en-US" smtClean="0"/>
              <a:t>14</a:t>
            </a:fld>
            <a:endParaRPr lang="en-US"/>
          </a:p>
        </p:txBody>
      </p:sp>
    </p:spTree>
    <p:extLst>
      <p:ext uri="{BB962C8B-B14F-4D97-AF65-F5344CB8AC3E}">
        <p14:creationId xmlns:p14="http://schemas.microsoft.com/office/powerpoint/2010/main" val="36294364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person who is doing the most learning is doing the most talk. See: “ESL Shadowing”</a:t>
            </a:r>
            <a:endParaRPr lang="en-US" dirty="0"/>
          </a:p>
        </p:txBody>
      </p:sp>
      <p:sp>
        <p:nvSpPr>
          <p:cNvPr id="4" name="Slide Number Placeholder 3"/>
          <p:cNvSpPr>
            <a:spLocks noGrp="1"/>
          </p:cNvSpPr>
          <p:nvPr>
            <p:ph type="sldNum" sz="quarter" idx="10"/>
          </p:nvPr>
        </p:nvSpPr>
        <p:spPr/>
        <p:txBody>
          <a:bodyPr/>
          <a:lstStyle/>
          <a:p>
            <a:fld id="{873F1F17-F555-46F7-B793-5D81D32562DB}" type="slidenum">
              <a:rPr lang="en-US" smtClean="0"/>
              <a:t>15</a:t>
            </a:fld>
            <a:endParaRPr lang="en-US"/>
          </a:p>
        </p:txBody>
      </p:sp>
    </p:spTree>
    <p:extLst>
      <p:ext uri="{BB962C8B-B14F-4D97-AF65-F5344CB8AC3E}">
        <p14:creationId xmlns:p14="http://schemas.microsoft.com/office/powerpoint/2010/main" val="11347974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students benefit from this. Brain research tells us, we just don’t learn as well when we’re stressed out. For students learning both content &amp; language, the likelihood</a:t>
            </a:r>
            <a:r>
              <a:rPr lang="en-US" baseline="0" dirty="0" smtClean="0"/>
              <a:t> of stress is higher, and the penalty doubled.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Check comprehension frequently for corrective measures, to lower anxiety.</a:t>
            </a:r>
          </a:p>
          <a:p>
            <a:endParaRPr lang="en-US" dirty="0"/>
          </a:p>
        </p:txBody>
      </p:sp>
      <p:sp>
        <p:nvSpPr>
          <p:cNvPr id="4" name="Slide Number Placeholder 3"/>
          <p:cNvSpPr>
            <a:spLocks noGrp="1"/>
          </p:cNvSpPr>
          <p:nvPr>
            <p:ph type="sldNum" sz="quarter" idx="10"/>
          </p:nvPr>
        </p:nvSpPr>
        <p:spPr/>
        <p:txBody>
          <a:bodyPr/>
          <a:lstStyle/>
          <a:p>
            <a:fld id="{873F1F17-F555-46F7-B793-5D81D32562DB}" type="slidenum">
              <a:rPr lang="en-US" smtClean="0"/>
              <a:t>16</a:t>
            </a:fld>
            <a:endParaRPr lang="en-US"/>
          </a:p>
        </p:txBody>
      </p:sp>
    </p:spTree>
    <p:extLst>
      <p:ext uri="{BB962C8B-B14F-4D97-AF65-F5344CB8AC3E}">
        <p14:creationId xmlns:p14="http://schemas.microsoft.com/office/powerpoint/2010/main" val="1056558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things look the same, but are different. Some things look different, but are the same. </a:t>
            </a:r>
            <a:endParaRPr lang="en-US" dirty="0"/>
          </a:p>
        </p:txBody>
      </p:sp>
      <p:sp>
        <p:nvSpPr>
          <p:cNvPr id="4" name="Slide Number Placeholder 3"/>
          <p:cNvSpPr>
            <a:spLocks noGrp="1"/>
          </p:cNvSpPr>
          <p:nvPr>
            <p:ph type="sldNum" sz="quarter" idx="10"/>
          </p:nvPr>
        </p:nvSpPr>
        <p:spPr/>
        <p:txBody>
          <a:bodyPr/>
          <a:lstStyle/>
          <a:p>
            <a:fld id="{873F1F17-F555-46F7-B793-5D81D32562DB}" type="slidenum">
              <a:rPr lang="en-US" smtClean="0"/>
              <a:t>2</a:t>
            </a:fld>
            <a:endParaRPr lang="en-US"/>
          </a:p>
        </p:txBody>
      </p:sp>
    </p:spTree>
    <p:extLst>
      <p:ext uri="{BB962C8B-B14F-4D97-AF65-F5344CB8AC3E}">
        <p14:creationId xmlns:p14="http://schemas.microsoft.com/office/powerpoint/2010/main" val="3376704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My goal in this presentation</a:t>
            </a:r>
            <a:r>
              <a:rPr lang="en-US" baseline="0" dirty="0" smtClean="0"/>
              <a:t> is to provide you some basic tool to distinguish between them. I will describe a basic framework for understanding best practice with ELLs. This includes understanding the students, the curriculum, and the instructional practice that research shows is best suited for increasing outcomes fro ELLs. Recognizing that the total evaluation process is complex and to some extent contact-bound, I want to help you learn how to see, hear, and talk about teaching English Language Learners.</a:t>
            </a:r>
            <a:endParaRPr lang="en-US" dirty="0"/>
          </a:p>
        </p:txBody>
      </p:sp>
      <p:sp>
        <p:nvSpPr>
          <p:cNvPr id="4" name="Slide Number Placeholder 3"/>
          <p:cNvSpPr>
            <a:spLocks noGrp="1"/>
          </p:cNvSpPr>
          <p:nvPr>
            <p:ph type="sldNum" sz="quarter" idx="10"/>
          </p:nvPr>
        </p:nvSpPr>
        <p:spPr/>
        <p:txBody>
          <a:bodyPr/>
          <a:lstStyle/>
          <a:p>
            <a:fld id="{873F1F17-F555-46F7-B793-5D81D32562DB}" type="slidenum">
              <a:rPr lang="en-US" smtClean="0"/>
              <a:t>3</a:t>
            </a:fld>
            <a:endParaRPr lang="en-US"/>
          </a:p>
        </p:txBody>
      </p:sp>
    </p:spTree>
    <p:extLst>
      <p:ext uri="{BB962C8B-B14F-4D97-AF65-F5344CB8AC3E}">
        <p14:creationId xmlns:p14="http://schemas.microsoft.com/office/powerpoint/2010/main" val="1338615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a:t>
            </a:r>
            <a:r>
              <a:rPr lang="en-US" baseline="0" dirty="0" smtClean="0"/>
              <a:t> teachers rely on each other. Neither group can succeed without support from the other. Collaboration time has always been vital- the new APPR system underscores this. Please consider, do I need to change systems and schedules within my building to increase this collaboration? Do I need to change the culture in my building?</a:t>
            </a:r>
            <a:endParaRPr lang="en-US" dirty="0"/>
          </a:p>
        </p:txBody>
      </p:sp>
      <p:sp>
        <p:nvSpPr>
          <p:cNvPr id="4" name="Slide Number Placeholder 3"/>
          <p:cNvSpPr>
            <a:spLocks noGrp="1"/>
          </p:cNvSpPr>
          <p:nvPr>
            <p:ph type="sldNum" sz="quarter" idx="10"/>
          </p:nvPr>
        </p:nvSpPr>
        <p:spPr/>
        <p:txBody>
          <a:bodyPr/>
          <a:lstStyle/>
          <a:p>
            <a:fld id="{873F1F17-F555-46F7-B793-5D81D32562DB}" type="slidenum">
              <a:rPr lang="en-US" smtClean="0"/>
              <a:t>4</a:t>
            </a:fld>
            <a:endParaRPr lang="en-US"/>
          </a:p>
        </p:txBody>
      </p:sp>
    </p:spTree>
    <p:extLst>
      <p:ext uri="{BB962C8B-B14F-4D97-AF65-F5344CB8AC3E}">
        <p14:creationId xmlns:p14="http://schemas.microsoft.com/office/powerpoint/2010/main" val="1750148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Emergent Bilinguals: One thing we know: If we can successfully educate bilingual people, we are creating an amazing resource for our communities. Bilingualism</a:t>
            </a:r>
            <a:r>
              <a:rPr lang="en-US" baseline="0" dirty="0" smtClean="0"/>
              <a:t> pay off academically, cognitively, emotionally, socially, culturally, economically. The first step in succeeding with English Language Learners or Emergent Bilinguals is a deeply help conviction of the value of these students and all they bring and all their potential. Any teacher who sees them as deficient, as extra work, as a burden, cannot succeed.</a:t>
            </a:r>
            <a:endParaRPr lang="en-US" dirty="0"/>
          </a:p>
        </p:txBody>
      </p:sp>
      <p:sp>
        <p:nvSpPr>
          <p:cNvPr id="4" name="Slide Number Placeholder 3"/>
          <p:cNvSpPr>
            <a:spLocks noGrp="1"/>
          </p:cNvSpPr>
          <p:nvPr>
            <p:ph type="sldNum" sz="quarter" idx="10"/>
          </p:nvPr>
        </p:nvSpPr>
        <p:spPr/>
        <p:txBody>
          <a:bodyPr/>
          <a:lstStyle/>
          <a:p>
            <a:fld id="{873F1F17-F555-46F7-B793-5D81D32562DB}" type="slidenum">
              <a:rPr lang="en-US" smtClean="0"/>
              <a:t>5</a:t>
            </a:fld>
            <a:endParaRPr lang="en-US"/>
          </a:p>
        </p:txBody>
      </p:sp>
    </p:spTree>
    <p:extLst>
      <p:ext uri="{BB962C8B-B14F-4D97-AF65-F5344CB8AC3E}">
        <p14:creationId xmlns:p14="http://schemas.microsoft.com/office/powerpoint/2010/main" val="2926589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Stage I: Pre-production</a:t>
            </a:r>
          </a:p>
          <a:p>
            <a:r>
              <a:rPr lang="en-US" sz="1200" kern="1200" dirty="0" smtClean="0">
                <a:solidFill>
                  <a:schemeClr val="tx1"/>
                </a:solidFill>
                <a:effectLst/>
                <a:latin typeface="+mn-lt"/>
                <a:ea typeface="+mn-ea"/>
                <a:cs typeface="+mn-cs"/>
              </a:rPr>
              <a:t>up to 500 words in their receptive vocabulary, will repeat, will listen attentively and copy words from the board. respond to pictures and other visuals. Exhausting</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Stage II: Early production</a:t>
            </a:r>
          </a:p>
          <a:p>
            <a:r>
              <a:rPr lang="en-US" sz="1200" kern="1200" dirty="0" smtClean="0">
                <a:solidFill>
                  <a:schemeClr val="tx1"/>
                </a:solidFill>
                <a:effectLst/>
                <a:latin typeface="+mn-lt"/>
                <a:ea typeface="+mn-ea"/>
                <a:cs typeface="+mn-cs"/>
              </a:rPr>
              <a:t>last up to six months, receptive and active vocabulary of about 1000 words,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one- or two-word phrases, short memorized language chunks</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Stage III: Speech emergence</a:t>
            </a:r>
          </a:p>
          <a:p>
            <a:r>
              <a:rPr lang="en-US" sz="1200" kern="1200" dirty="0" smtClean="0">
                <a:solidFill>
                  <a:schemeClr val="tx1"/>
                </a:solidFill>
                <a:effectLst/>
                <a:latin typeface="+mn-lt"/>
                <a:ea typeface="+mn-ea"/>
                <a:cs typeface="+mn-cs"/>
              </a:rPr>
              <a:t>vocabulary of about 3,000 words,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simple phrases and sentences,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ask simple questions, initiate short conversations with classmates.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BICS: </a:t>
            </a:r>
            <a:r>
              <a:rPr lang="en-US" sz="1200" b="1" kern="1200" dirty="0" smtClean="0">
                <a:solidFill>
                  <a:schemeClr val="tx1"/>
                </a:solidFill>
                <a:effectLst/>
                <a:latin typeface="+mn-lt"/>
                <a:ea typeface="+mn-ea"/>
                <a:cs typeface="+mn-cs"/>
              </a:rPr>
              <a:t>Basic Interpersonal Communication Skills</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CALP:</a:t>
            </a:r>
            <a:r>
              <a:rPr lang="en-US" sz="1200" kern="1200" baseline="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Cognitive Academic Language Proficiency</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Stage IV: Intermediate fluency</a:t>
            </a:r>
          </a:p>
          <a:p>
            <a:r>
              <a:rPr lang="en-US" sz="1200" kern="1200" dirty="0" smtClean="0">
                <a:solidFill>
                  <a:schemeClr val="tx1"/>
                </a:solidFill>
                <a:effectLst/>
                <a:latin typeface="+mn-lt"/>
                <a:ea typeface="+mn-ea"/>
                <a:cs typeface="+mn-cs"/>
              </a:rPr>
              <a:t>vocabulary of 6000 active words,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more complex sentences when speaking and writing , will ask questions to clarify , able to work in grade level math and science classes with some teacher support, students will use strategies from their native language to learn content in English,</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writing at this stage will have many errors , time for teachers to focus on learning strategies</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Stage V: Advanced Fluency</a:t>
            </a:r>
          </a:p>
          <a:p>
            <a:r>
              <a:rPr lang="en-US" sz="1200" kern="1200" dirty="0" smtClean="0">
                <a:solidFill>
                  <a:schemeClr val="tx1"/>
                </a:solidFill>
                <a:effectLst/>
                <a:latin typeface="+mn-lt"/>
                <a:ea typeface="+mn-ea"/>
                <a:cs typeface="+mn-cs"/>
              </a:rPr>
              <a:t>4-10 years, near-native,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exited from ESL, need continued support</a:t>
            </a:r>
          </a:p>
          <a:p>
            <a:endParaRPr lang="en-US" dirty="0"/>
          </a:p>
        </p:txBody>
      </p:sp>
      <p:sp>
        <p:nvSpPr>
          <p:cNvPr id="4" name="Slide Number Placeholder 3"/>
          <p:cNvSpPr>
            <a:spLocks noGrp="1"/>
          </p:cNvSpPr>
          <p:nvPr>
            <p:ph type="sldNum" sz="quarter" idx="10"/>
          </p:nvPr>
        </p:nvSpPr>
        <p:spPr/>
        <p:txBody>
          <a:bodyPr/>
          <a:lstStyle/>
          <a:p>
            <a:fld id="{873F1F17-F555-46F7-B793-5D81D32562DB}" type="slidenum">
              <a:rPr lang="en-US" smtClean="0"/>
              <a:t>6</a:t>
            </a:fld>
            <a:endParaRPr lang="en-US"/>
          </a:p>
        </p:txBody>
      </p:sp>
    </p:spTree>
    <p:extLst>
      <p:ext uri="{BB962C8B-B14F-4D97-AF65-F5344CB8AC3E}">
        <p14:creationId xmlns:p14="http://schemas.microsoft.com/office/powerpoint/2010/main" val="3097001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Teachers of ELLs probably won’t be able to answer</a:t>
            </a:r>
            <a:r>
              <a:rPr lang="en-US" baseline="0" dirty="0" smtClean="0"/>
              <a:t> these questions without some training in SLA and consulting with ESL teachers</a:t>
            </a:r>
            <a:endParaRPr lang="en-US" dirty="0"/>
          </a:p>
        </p:txBody>
      </p:sp>
      <p:sp>
        <p:nvSpPr>
          <p:cNvPr id="4" name="Slide Number Placeholder 3"/>
          <p:cNvSpPr>
            <a:spLocks noGrp="1"/>
          </p:cNvSpPr>
          <p:nvPr>
            <p:ph type="sldNum" sz="quarter" idx="10"/>
          </p:nvPr>
        </p:nvSpPr>
        <p:spPr/>
        <p:txBody>
          <a:bodyPr/>
          <a:lstStyle/>
          <a:p>
            <a:fld id="{873F1F17-F555-46F7-B793-5D81D32562DB}" type="slidenum">
              <a:rPr lang="en-US" smtClean="0"/>
              <a:t>8</a:t>
            </a:fld>
            <a:endParaRPr lang="en-US"/>
          </a:p>
        </p:txBody>
      </p:sp>
    </p:spTree>
    <p:extLst>
      <p:ext uri="{BB962C8B-B14F-4D97-AF65-F5344CB8AC3E}">
        <p14:creationId xmlns:p14="http://schemas.microsoft.com/office/powerpoint/2010/main" val="1525427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http://www.cal.org/siop/</a:t>
            </a:r>
            <a:endParaRPr lang="en-US" dirty="0"/>
          </a:p>
        </p:txBody>
      </p:sp>
      <p:sp>
        <p:nvSpPr>
          <p:cNvPr id="4" name="Slide Number Placeholder 3"/>
          <p:cNvSpPr>
            <a:spLocks noGrp="1"/>
          </p:cNvSpPr>
          <p:nvPr>
            <p:ph type="sldNum" sz="quarter" idx="10"/>
          </p:nvPr>
        </p:nvSpPr>
        <p:spPr/>
        <p:txBody>
          <a:bodyPr/>
          <a:lstStyle/>
          <a:p>
            <a:fld id="{873F1F17-F555-46F7-B793-5D81D32562DB}" type="slidenum">
              <a:rPr lang="en-US" smtClean="0"/>
              <a:t>9</a:t>
            </a:fld>
            <a:endParaRPr lang="en-US"/>
          </a:p>
        </p:txBody>
      </p:sp>
    </p:spTree>
    <p:extLst>
      <p:ext uri="{BB962C8B-B14F-4D97-AF65-F5344CB8AC3E}">
        <p14:creationId xmlns:p14="http://schemas.microsoft.com/office/powerpoint/2010/main" val="2716078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http://www.cal.org/siop/</a:t>
            </a:r>
            <a:endParaRPr lang="en-US" dirty="0"/>
          </a:p>
        </p:txBody>
      </p:sp>
      <p:sp>
        <p:nvSpPr>
          <p:cNvPr id="4" name="Slide Number Placeholder 3"/>
          <p:cNvSpPr>
            <a:spLocks noGrp="1"/>
          </p:cNvSpPr>
          <p:nvPr>
            <p:ph type="sldNum" sz="quarter" idx="10"/>
          </p:nvPr>
        </p:nvSpPr>
        <p:spPr/>
        <p:txBody>
          <a:bodyPr/>
          <a:lstStyle/>
          <a:p>
            <a:fld id="{873F1F17-F555-46F7-B793-5D81D32562DB}" type="slidenum">
              <a:rPr lang="en-US" smtClean="0"/>
              <a:t>10</a:t>
            </a:fld>
            <a:endParaRPr lang="en-US"/>
          </a:p>
        </p:txBody>
      </p:sp>
    </p:spTree>
    <p:extLst>
      <p:ext uri="{BB962C8B-B14F-4D97-AF65-F5344CB8AC3E}">
        <p14:creationId xmlns:p14="http://schemas.microsoft.com/office/powerpoint/2010/main" val="2716078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3C695C-7EB1-4911-BCC6-EF5BB0D6022B}" type="datetimeFigureOut">
              <a:rPr lang="en-US" smtClean="0"/>
              <a:t>3/11/2012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AE5723-C03E-4DFE-8633-7BCC6C62E6F6}" type="slidenum">
              <a:rPr lang="en-US" smtClean="0"/>
              <a:t>‹#›</a:t>
            </a:fld>
            <a:endParaRPr lang="en-US"/>
          </a:p>
        </p:txBody>
      </p:sp>
    </p:spTree>
    <p:extLst>
      <p:ext uri="{BB962C8B-B14F-4D97-AF65-F5344CB8AC3E}">
        <p14:creationId xmlns:p14="http://schemas.microsoft.com/office/powerpoint/2010/main" val="3580060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3C695C-7EB1-4911-BCC6-EF5BB0D6022B}" type="datetimeFigureOut">
              <a:rPr lang="en-US" smtClean="0"/>
              <a:t>3/11/2012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AE5723-C03E-4DFE-8633-7BCC6C62E6F6}" type="slidenum">
              <a:rPr lang="en-US" smtClean="0"/>
              <a:t>‹#›</a:t>
            </a:fld>
            <a:endParaRPr lang="en-US"/>
          </a:p>
        </p:txBody>
      </p:sp>
    </p:spTree>
    <p:extLst>
      <p:ext uri="{BB962C8B-B14F-4D97-AF65-F5344CB8AC3E}">
        <p14:creationId xmlns:p14="http://schemas.microsoft.com/office/powerpoint/2010/main" val="1515472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3C695C-7EB1-4911-BCC6-EF5BB0D6022B}" type="datetimeFigureOut">
              <a:rPr lang="en-US" smtClean="0"/>
              <a:t>3/11/2012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AE5723-C03E-4DFE-8633-7BCC6C62E6F6}" type="slidenum">
              <a:rPr lang="en-US" smtClean="0"/>
              <a:t>‹#›</a:t>
            </a:fld>
            <a:endParaRPr lang="en-US"/>
          </a:p>
        </p:txBody>
      </p:sp>
    </p:spTree>
    <p:extLst>
      <p:ext uri="{BB962C8B-B14F-4D97-AF65-F5344CB8AC3E}">
        <p14:creationId xmlns:p14="http://schemas.microsoft.com/office/powerpoint/2010/main" val="1745260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3C695C-7EB1-4911-BCC6-EF5BB0D6022B}" type="datetimeFigureOut">
              <a:rPr lang="en-US" smtClean="0"/>
              <a:t>3/11/2012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AE5723-C03E-4DFE-8633-7BCC6C62E6F6}" type="slidenum">
              <a:rPr lang="en-US" smtClean="0"/>
              <a:t>‹#›</a:t>
            </a:fld>
            <a:endParaRPr lang="en-US"/>
          </a:p>
        </p:txBody>
      </p:sp>
    </p:spTree>
    <p:extLst>
      <p:ext uri="{BB962C8B-B14F-4D97-AF65-F5344CB8AC3E}">
        <p14:creationId xmlns:p14="http://schemas.microsoft.com/office/powerpoint/2010/main" val="9122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3C695C-7EB1-4911-BCC6-EF5BB0D6022B}" type="datetimeFigureOut">
              <a:rPr lang="en-US" smtClean="0"/>
              <a:t>3/11/2012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AE5723-C03E-4DFE-8633-7BCC6C62E6F6}" type="slidenum">
              <a:rPr lang="en-US" smtClean="0"/>
              <a:t>‹#›</a:t>
            </a:fld>
            <a:endParaRPr lang="en-US"/>
          </a:p>
        </p:txBody>
      </p:sp>
    </p:spTree>
    <p:extLst>
      <p:ext uri="{BB962C8B-B14F-4D97-AF65-F5344CB8AC3E}">
        <p14:creationId xmlns:p14="http://schemas.microsoft.com/office/powerpoint/2010/main" val="1269673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3C695C-7EB1-4911-BCC6-EF5BB0D6022B}" type="datetimeFigureOut">
              <a:rPr lang="en-US" smtClean="0"/>
              <a:t>3/11/2012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AE5723-C03E-4DFE-8633-7BCC6C62E6F6}" type="slidenum">
              <a:rPr lang="en-US" smtClean="0"/>
              <a:t>‹#›</a:t>
            </a:fld>
            <a:endParaRPr lang="en-US"/>
          </a:p>
        </p:txBody>
      </p:sp>
    </p:spTree>
    <p:extLst>
      <p:ext uri="{BB962C8B-B14F-4D97-AF65-F5344CB8AC3E}">
        <p14:creationId xmlns:p14="http://schemas.microsoft.com/office/powerpoint/2010/main" val="3259366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3C695C-7EB1-4911-BCC6-EF5BB0D6022B}" type="datetimeFigureOut">
              <a:rPr lang="en-US" smtClean="0"/>
              <a:t>3/11/2012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AE5723-C03E-4DFE-8633-7BCC6C62E6F6}" type="slidenum">
              <a:rPr lang="en-US" smtClean="0"/>
              <a:t>‹#›</a:t>
            </a:fld>
            <a:endParaRPr lang="en-US"/>
          </a:p>
        </p:txBody>
      </p:sp>
    </p:spTree>
    <p:extLst>
      <p:ext uri="{BB962C8B-B14F-4D97-AF65-F5344CB8AC3E}">
        <p14:creationId xmlns:p14="http://schemas.microsoft.com/office/powerpoint/2010/main" val="3750831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3C695C-7EB1-4911-BCC6-EF5BB0D6022B}" type="datetimeFigureOut">
              <a:rPr lang="en-US" smtClean="0"/>
              <a:t>3/11/2012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AE5723-C03E-4DFE-8633-7BCC6C62E6F6}" type="slidenum">
              <a:rPr lang="en-US" smtClean="0"/>
              <a:t>‹#›</a:t>
            </a:fld>
            <a:endParaRPr lang="en-US"/>
          </a:p>
        </p:txBody>
      </p:sp>
    </p:spTree>
    <p:extLst>
      <p:ext uri="{BB962C8B-B14F-4D97-AF65-F5344CB8AC3E}">
        <p14:creationId xmlns:p14="http://schemas.microsoft.com/office/powerpoint/2010/main" val="1781109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3C695C-7EB1-4911-BCC6-EF5BB0D6022B}" type="datetimeFigureOut">
              <a:rPr lang="en-US" smtClean="0"/>
              <a:t>3/11/2012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AE5723-C03E-4DFE-8633-7BCC6C62E6F6}" type="slidenum">
              <a:rPr lang="en-US" smtClean="0"/>
              <a:t>‹#›</a:t>
            </a:fld>
            <a:endParaRPr lang="en-US"/>
          </a:p>
        </p:txBody>
      </p:sp>
    </p:spTree>
    <p:extLst>
      <p:ext uri="{BB962C8B-B14F-4D97-AF65-F5344CB8AC3E}">
        <p14:creationId xmlns:p14="http://schemas.microsoft.com/office/powerpoint/2010/main" val="2274713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3C695C-7EB1-4911-BCC6-EF5BB0D6022B}" type="datetimeFigureOut">
              <a:rPr lang="en-US" smtClean="0"/>
              <a:t>3/11/2012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AE5723-C03E-4DFE-8633-7BCC6C62E6F6}" type="slidenum">
              <a:rPr lang="en-US" smtClean="0"/>
              <a:t>‹#›</a:t>
            </a:fld>
            <a:endParaRPr lang="en-US"/>
          </a:p>
        </p:txBody>
      </p:sp>
    </p:spTree>
    <p:extLst>
      <p:ext uri="{BB962C8B-B14F-4D97-AF65-F5344CB8AC3E}">
        <p14:creationId xmlns:p14="http://schemas.microsoft.com/office/powerpoint/2010/main" val="1935483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3C695C-7EB1-4911-BCC6-EF5BB0D6022B}" type="datetimeFigureOut">
              <a:rPr lang="en-US" smtClean="0"/>
              <a:t>3/11/2012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AE5723-C03E-4DFE-8633-7BCC6C62E6F6}" type="slidenum">
              <a:rPr lang="en-US" smtClean="0"/>
              <a:t>‹#›</a:t>
            </a:fld>
            <a:endParaRPr lang="en-US"/>
          </a:p>
        </p:txBody>
      </p:sp>
    </p:spTree>
    <p:extLst>
      <p:ext uri="{BB962C8B-B14F-4D97-AF65-F5344CB8AC3E}">
        <p14:creationId xmlns:p14="http://schemas.microsoft.com/office/powerpoint/2010/main" val="3135516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3C695C-7EB1-4911-BCC6-EF5BB0D6022B}" type="datetimeFigureOut">
              <a:rPr lang="en-US" smtClean="0"/>
              <a:t>3/11/2012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AE5723-C03E-4DFE-8633-7BCC6C62E6F6}" type="slidenum">
              <a:rPr lang="en-US" smtClean="0"/>
              <a:t>‹#›</a:t>
            </a:fld>
            <a:endParaRPr lang="en-US"/>
          </a:p>
        </p:txBody>
      </p:sp>
    </p:spTree>
    <p:extLst>
      <p:ext uri="{BB962C8B-B14F-4D97-AF65-F5344CB8AC3E}">
        <p14:creationId xmlns:p14="http://schemas.microsoft.com/office/powerpoint/2010/main" val="2121386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rbern.ocmboces.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21927" y="3429000"/>
            <a:ext cx="3422073" cy="2660201"/>
          </a:xfrm>
          <a:prstGeom prst="rect">
            <a:avLst/>
          </a:prstGeom>
        </p:spPr>
      </p:pic>
      <p:sp>
        <p:nvSpPr>
          <p:cNvPr id="2" name="Title 1"/>
          <p:cNvSpPr>
            <a:spLocks noGrp="1"/>
          </p:cNvSpPr>
          <p:nvPr>
            <p:ph type="ctrTitle"/>
          </p:nvPr>
        </p:nvSpPr>
        <p:spPr/>
        <p:txBody>
          <a:bodyPr>
            <a:normAutofit fontScale="90000"/>
          </a:bodyPr>
          <a:lstStyle/>
          <a:p>
            <a:r>
              <a:rPr lang="en-US" dirty="0" smtClean="0"/>
              <a:t>Specific Considerations in Evaluating </a:t>
            </a:r>
            <a:r>
              <a:rPr lang="en-US" dirty="0"/>
              <a:t>T</a:t>
            </a:r>
            <a:r>
              <a:rPr lang="en-US" dirty="0" smtClean="0"/>
              <a:t>eachers of ELLs</a:t>
            </a:r>
            <a:br>
              <a:rPr lang="en-US" dirty="0" smtClean="0"/>
            </a:br>
            <a:endParaRPr lang="en-US" dirty="0"/>
          </a:p>
        </p:txBody>
      </p:sp>
      <p:sp>
        <p:nvSpPr>
          <p:cNvPr id="3" name="Subtitle 2"/>
          <p:cNvSpPr>
            <a:spLocks noGrp="1"/>
          </p:cNvSpPr>
          <p:nvPr>
            <p:ph type="subTitle" idx="1"/>
          </p:nvPr>
        </p:nvSpPr>
        <p:spPr>
          <a:xfrm>
            <a:off x="228600" y="4416425"/>
            <a:ext cx="6400800" cy="1752600"/>
          </a:xfrm>
        </p:spPr>
        <p:txBody>
          <a:bodyPr/>
          <a:lstStyle/>
          <a:p>
            <a:pPr algn="l"/>
            <a:r>
              <a:rPr lang="en-US" dirty="0" smtClean="0"/>
              <a:t>Adam </a:t>
            </a:r>
            <a:r>
              <a:rPr lang="en-US" dirty="0" err="1" smtClean="0"/>
              <a:t>Bauchner</a:t>
            </a:r>
            <a:endParaRPr lang="en-US" dirty="0" smtClean="0"/>
          </a:p>
          <a:p>
            <a:pPr algn="l"/>
            <a:r>
              <a:rPr lang="en-US" dirty="0" smtClean="0"/>
              <a:t>Mid-State Regional Bilingual Education Resource Network</a:t>
            </a:r>
            <a:endParaRPr lang="en-US" dirty="0"/>
          </a:p>
        </p:txBody>
      </p:sp>
    </p:spTree>
    <p:extLst>
      <p:ext uri="{BB962C8B-B14F-4D97-AF65-F5344CB8AC3E}">
        <p14:creationId xmlns:p14="http://schemas.microsoft.com/office/powerpoint/2010/main" val="29752152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82405" y="41329"/>
            <a:ext cx="3314700" cy="3314700"/>
          </a:xfrm>
          <a:prstGeom prst="rect">
            <a:avLst/>
          </a:prstGeom>
        </p:spPr>
      </p:pic>
      <p:sp>
        <p:nvSpPr>
          <p:cNvPr id="3" name="Content Placeholder 2"/>
          <p:cNvSpPr>
            <a:spLocks noGrp="1"/>
          </p:cNvSpPr>
          <p:nvPr>
            <p:ph idx="1"/>
          </p:nvPr>
        </p:nvSpPr>
        <p:spPr/>
        <p:txBody>
          <a:bodyPr>
            <a:normAutofit/>
          </a:bodyPr>
          <a:lstStyle/>
          <a:p>
            <a:endParaRPr lang="en-US" dirty="0" smtClean="0"/>
          </a:p>
          <a:p>
            <a:endParaRPr lang="en-US" dirty="0"/>
          </a:p>
          <a:p>
            <a:r>
              <a:rPr lang="en-US" dirty="0"/>
              <a:t>U</a:t>
            </a:r>
            <a:r>
              <a:rPr lang="en-US" dirty="0" smtClean="0"/>
              <a:t>sually drawn from state standards for the content area </a:t>
            </a:r>
          </a:p>
          <a:p>
            <a:r>
              <a:rPr lang="en-US" dirty="0"/>
              <a:t>R</a:t>
            </a:r>
            <a:r>
              <a:rPr lang="en-US" dirty="0" smtClean="0"/>
              <a:t>ecognized by verbs related to knowledge of the content area: </a:t>
            </a:r>
          </a:p>
          <a:p>
            <a:pPr marL="0" indent="0" algn="ctr">
              <a:buNone/>
            </a:pPr>
            <a:r>
              <a:rPr lang="en-US" b="1" i="1" dirty="0" smtClean="0"/>
              <a:t>identify, analyze, rank, construct, graph, divide, solve, visualize, design</a:t>
            </a:r>
            <a:r>
              <a:rPr lang="en-US" dirty="0" smtClean="0"/>
              <a:t>. </a:t>
            </a:r>
            <a:endParaRPr lang="en-US" dirty="0"/>
          </a:p>
        </p:txBody>
      </p:sp>
      <p:pic>
        <p:nvPicPr>
          <p:cNvPr id="4" name="Content Placeholder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29400" y="5791200"/>
            <a:ext cx="2353491" cy="914400"/>
          </a:xfrm>
          <a:prstGeom prst="rect">
            <a:avLst/>
          </a:prstGeom>
        </p:spPr>
      </p:pic>
      <p:sp>
        <p:nvSpPr>
          <p:cNvPr id="8" name="TextBox 7"/>
          <p:cNvSpPr txBox="1"/>
          <p:nvPr/>
        </p:nvSpPr>
        <p:spPr>
          <a:xfrm>
            <a:off x="2972123" y="720671"/>
            <a:ext cx="2514600" cy="1446550"/>
          </a:xfrm>
          <a:prstGeom prst="rect">
            <a:avLst/>
          </a:prstGeom>
          <a:noFill/>
        </p:spPr>
        <p:txBody>
          <a:bodyPr wrap="square" rtlCol="0">
            <a:spAutoFit/>
          </a:bodyPr>
          <a:lstStyle/>
          <a:p>
            <a:pPr algn="ctr"/>
            <a:r>
              <a:rPr lang="en-US" sz="4400" b="1" dirty="0" smtClean="0"/>
              <a:t>Content Goals</a:t>
            </a:r>
            <a:endParaRPr lang="en-US" sz="4400" b="1" dirty="0"/>
          </a:p>
        </p:txBody>
      </p:sp>
    </p:spTree>
    <p:extLst>
      <p:ext uri="{BB962C8B-B14F-4D97-AF65-F5344CB8AC3E}">
        <p14:creationId xmlns:p14="http://schemas.microsoft.com/office/powerpoint/2010/main" val="21135397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77103" y="-152400"/>
            <a:ext cx="3314700" cy="3314700"/>
          </a:xfrm>
          <a:prstGeom prst="rect">
            <a:avLst/>
          </a:prstGeom>
        </p:spPr>
      </p:pic>
      <p:pic>
        <p:nvPicPr>
          <p:cNvPr id="4" name="Content Placeholder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29400" y="5791200"/>
            <a:ext cx="2353491" cy="914400"/>
          </a:xfrm>
          <a:prstGeom prst="rect">
            <a:avLst/>
          </a:prstGeom>
        </p:spPr>
      </p:pic>
      <p:sp>
        <p:nvSpPr>
          <p:cNvPr id="3" name="Content Placeholder 2"/>
          <p:cNvSpPr>
            <a:spLocks noGrp="1"/>
          </p:cNvSpPr>
          <p:nvPr>
            <p:ph idx="1"/>
          </p:nvPr>
        </p:nvSpPr>
        <p:spPr>
          <a:xfrm>
            <a:off x="457200" y="2255837"/>
            <a:ext cx="8229600" cy="4525963"/>
          </a:xfrm>
        </p:spPr>
        <p:txBody>
          <a:bodyPr>
            <a:normAutofit/>
          </a:bodyPr>
          <a:lstStyle/>
          <a:p>
            <a:r>
              <a:rPr lang="en-US" dirty="0" smtClean="0"/>
              <a:t>Address the </a:t>
            </a:r>
            <a:r>
              <a:rPr lang="en-US" b="1" i="1" dirty="0" smtClean="0"/>
              <a:t>language needed to engage </a:t>
            </a:r>
            <a:r>
              <a:rPr lang="en-US" dirty="0" smtClean="0"/>
              <a:t>with the academic content, perform classroom tasks, and achieve the content objectives:</a:t>
            </a:r>
          </a:p>
          <a:p>
            <a:pPr marL="0" indent="0" algn="ctr">
              <a:buNone/>
            </a:pPr>
            <a:r>
              <a:rPr lang="en-US" b="1" i="1" dirty="0" smtClean="0"/>
              <a:t>read, write, listen, list, tell, discuss, journal, record, persuade, debate, draft</a:t>
            </a:r>
            <a:endParaRPr lang="en-US" dirty="0"/>
          </a:p>
          <a:p>
            <a:r>
              <a:rPr lang="en-US" dirty="0"/>
              <a:t>A</a:t>
            </a:r>
            <a:r>
              <a:rPr lang="en-US" dirty="0" smtClean="0"/>
              <a:t>lso key vocabulary, language functions, grammar or structures, and language learning strategies.</a:t>
            </a:r>
          </a:p>
          <a:p>
            <a:endParaRPr lang="en-US" dirty="0"/>
          </a:p>
        </p:txBody>
      </p:sp>
      <p:sp>
        <p:nvSpPr>
          <p:cNvPr id="7" name="TextBox 6"/>
          <p:cNvSpPr txBox="1"/>
          <p:nvPr/>
        </p:nvSpPr>
        <p:spPr>
          <a:xfrm>
            <a:off x="2985039" y="528234"/>
            <a:ext cx="2514600" cy="1446550"/>
          </a:xfrm>
          <a:prstGeom prst="rect">
            <a:avLst/>
          </a:prstGeom>
          <a:noFill/>
        </p:spPr>
        <p:txBody>
          <a:bodyPr wrap="square" rtlCol="0">
            <a:spAutoFit/>
          </a:bodyPr>
          <a:lstStyle/>
          <a:p>
            <a:pPr algn="ctr"/>
            <a:r>
              <a:rPr lang="en-US" sz="4400" b="1" dirty="0" smtClean="0"/>
              <a:t>Language Goals</a:t>
            </a:r>
            <a:endParaRPr lang="en-US" sz="4400" b="1" dirty="0"/>
          </a:p>
        </p:txBody>
      </p:sp>
    </p:spTree>
    <p:extLst>
      <p:ext uri="{BB962C8B-B14F-4D97-AF65-F5344CB8AC3E}">
        <p14:creationId xmlns:p14="http://schemas.microsoft.com/office/powerpoint/2010/main" val="23637618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So we need to ask</a:t>
            </a:r>
            <a:r>
              <a:rPr lang="en-US" i="1" dirty="0" smtClean="0"/>
              <a:t>:</a:t>
            </a:r>
            <a:endParaRPr lang="en-US" dirty="0"/>
          </a:p>
        </p:txBody>
      </p:sp>
      <p:sp>
        <p:nvSpPr>
          <p:cNvPr id="3" name="Content Placeholder 2"/>
          <p:cNvSpPr>
            <a:spLocks noGrp="1"/>
          </p:cNvSpPr>
          <p:nvPr>
            <p:ph idx="1"/>
          </p:nvPr>
        </p:nvSpPr>
        <p:spPr>
          <a:xfrm>
            <a:off x="4419600" y="1600200"/>
            <a:ext cx="4419600" cy="4525963"/>
          </a:xfrm>
        </p:spPr>
        <p:txBody>
          <a:bodyPr>
            <a:normAutofit/>
          </a:bodyPr>
          <a:lstStyle/>
          <a:p>
            <a:pPr marL="0" indent="0" fontAlgn="t">
              <a:buNone/>
            </a:pPr>
            <a:r>
              <a:rPr lang="en-US" sz="3600" i="1" dirty="0"/>
              <a:t>“What are the lesson’s </a:t>
            </a:r>
            <a:r>
              <a:rPr lang="en-US" sz="3600" i="1" u="sng" dirty="0"/>
              <a:t>content</a:t>
            </a:r>
            <a:r>
              <a:rPr lang="en-US" sz="3600" i="1" dirty="0"/>
              <a:t> objectives and </a:t>
            </a:r>
            <a:r>
              <a:rPr lang="en-US" sz="3600" i="1" u="sng" dirty="0"/>
              <a:t>language</a:t>
            </a:r>
            <a:r>
              <a:rPr lang="en-US" sz="3600" i="1" dirty="0"/>
              <a:t> objectives? </a:t>
            </a:r>
            <a:endParaRPr lang="en-US" sz="3600" i="1" dirty="0" smtClean="0"/>
          </a:p>
          <a:p>
            <a:pPr marL="0" indent="0" fontAlgn="t">
              <a:buNone/>
            </a:pPr>
            <a:r>
              <a:rPr lang="en-US" sz="3600" i="1" dirty="0" smtClean="0"/>
              <a:t>How </a:t>
            </a:r>
            <a:r>
              <a:rPr lang="en-US" sz="3600" i="1" dirty="0"/>
              <a:t>did you determine these objectives?”</a:t>
            </a:r>
            <a:endParaRPr lang="en-US" sz="6600" dirty="0"/>
          </a:p>
          <a:p>
            <a:pPr marL="0" indent="0">
              <a:buNone/>
            </a:pPr>
            <a:endParaRPr lang="en-US" sz="7400" dirty="0" smtClean="0"/>
          </a:p>
          <a:p>
            <a:pPr marL="0" indent="0">
              <a:buNone/>
            </a:pPr>
            <a:endParaRPr lang="en-US" sz="4400" dirty="0"/>
          </a:p>
          <a:p>
            <a:endParaRPr lang="en-US" dirty="0"/>
          </a:p>
        </p:txBody>
      </p:sp>
      <p:pic>
        <p:nvPicPr>
          <p:cNvPr id="5"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9400" y="5791200"/>
            <a:ext cx="2353491" cy="91440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1752600"/>
            <a:ext cx="3861486" cy="3429000"/>
          </a:xfrm>
          <a:prstGeom prst="rect">
            <a:avLst/>
          </a:prstGeom>
        </p:spPr>
      </p:pic>
    </p:spTree>
    <p:extLst>
      <p:ext uri="{BB962C8B-B14F-4D97-AF65-F5344CB8AC3E}">
        <p14:creationId xmlns:p14="http://schemas.microsoft.com/office/powerpoint/2010/main" val="28448008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Instructional Practice for ELLs</a:t>
            </a:r>
            <a:endParaRPr lang="en-US" dirty="0"/>
          </a:p>
        </p:txBody>
      </p:sp>
      <p:sp>
        <p:nvSpPr>
          <p:cNvPr id="3" name="Content Placeholder 2"/>
          <p:cNvSpPr>
            <a:spLocks noGrp="1"/>
          </p:cNvSpPr>
          <p:nvPr>
            <p:ph idx="1"/>
          </p:nvPr>
        </p:nvSpPr>
        <p:spPr/>
        <p:txBody>
          <a:bodyPr/>
          <a:lstStyle/>
          <a:p>
            <a:r>
              <a:rPr lang="en-US" b="1" dirty="0" smtClean="0"/>
              <a:t>Start with what the kids bring, know, are.</a:t>
            </a:r>
          </a:p>
          <a:p>
            <a:pPr marL="457200" lvl="1" indent="0" algn="ctr">
              <a:buNone/>
            </a:pPr>
            <a:r>
              <a:rPr lang="en-US" sz="4000" i="1" dirty="0" smtClean="0"/>
              <a:t>Culture</a:t>
            </a:r>
          </a:p>
          <a:p>
            <a:pPr marL="457200" lvl="1" indent="0" algn="ctr">
              <a:buNone/>
            </a:pPr>
            <a:r>
              <a:rPr lang="en-US" sz="4000" i="1" dirty="0" smtClean="0"/>
              <a:t>Language</a:t>
            </a:r>
          </a:p>
          <a:p>
            <a:pPr marL="457200" lvl="1" indent="0" algn="ctr">
              <a:buNone/>
            </a:pPr>
            <a:r>
              <a:rPr lang="en-US" sz="4000" i="1" dirty="0" smtClean="0"/>
              <a:t>Personal Experiences</a:t>
            </a:r>
          </a:p>
          <a:p>
            <a:pPr marL="457200" lvl="1" indent="0" algn="ctr">
              <a:buNone/>
            </a:pPr>
            <a:r>
              <a:rPr lang="en-US" sz="4000" i="1" dirty="0" smtClean="0"/>
              <a:t>Academic Experience</a:t>
            </a:r>
            <a:endParaRPr lang="en-US" sz="4000" i="1" dirty="0"/>
          </a:p>
          <a:p>
            <a:endParaRPr lang="en-US" dirty="0"/>
          </a:p>
        </p:txBody>
      </p:sp>
      <p:pic>
        <p:nvPicPr>
          <p:cNvPr id="4"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9400" y="5791200"/>
            <a:ext cx="2353491" cy="914400"/>
          </a:xfrm>
          <a:prstGeom prst="rect">
            <a:avLst/>
          </a:prstGeom>
        </p:spPr>
      </p:pic>
    </p:spTree>
    <p:extLst>
      <p:ext uri="{BB962C8B-B14F-4D97-AF65-F5344CB8AC3E}">
        <p14:creationId xmlns:p14="http://schemas.microsoft.com/office/powerpoint/2010/main" val="18352816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Instructional Practice for ELLs</a:t>
            </a:r>
            <a:endParaRPr lang="en-US" dirty="0"/>
          </a:p>
        </p:txBody>
      </p:sp>
      <p:sp>
        <p:nvSpPr>
          <p:cNvPr id="3" name="Content Placeholder 2"/>
          <p:cNvSpPr>
            <a:spLocks noGrp="1"/>
          </p:cNvSpPr>
          <p:nvPr>
            <p:ph idx="1"/>
          </p:nvPr>
        </p:nvSpPr>
        <p:spPr/>
        <p:txBody>
          <a:bodyPr/>
          <a:lstStyle/>
          <a:p>
            <a:r>
              <a:rPr lang="en-US" b="1" dirty="0" smtClean="0"/>
              <a:t>Provide lots of comprehensible input.</a:t>
            </a:r>
          </a:p>
          <a:p>
            <a:pPr marL="0" indent="0" algn="ctr">
              <a:buNone/>
            </a:pPr>
            <a:r>
              <a:rPr lang="en-US" sz="4000" i="1" dirty="0" smtClean="0"/>
              <a:t>Speak slowly &amp; clearly</a:t>
            </a:r>
          </a:p>
          <a:p>
            <a:pPr marL="0" indent="0" algn="ctr">
              <a:buNone/>
            </a:pPr>
            <a:r>
              <a:rPr lang="en-US" sz="4000" i="1" dirty="0" smtClean="0"/>
              <a:t>Minimize idiom</a:t>
            </a:r>
          </a:p>
          <a:p>
            <a:pPr marL="0" indent="0" algn="ctr">
              <a:buNone/>
            </a:pPr>
            <a:r>
              <a:rPr lang="en-US" sz="4000" i="1" dirty="0" smtClean="0"/>
              <a:t>Use gestures &amp; </a:t>
            </a:r>
            <a:r>
              <a:rPr lang="en-US" sz="4000" b="1" i="1" u="sng" dirty="0" smtClean="0"/>
              <a:t>visuals</a:t>
            </a:r>
          </a:p>
          <a:p>
            <a:r>
              <a:rPr lang="en-US" b="1" dirty="0" smtClean="0"/>
              <a:t>Check comprehension frequently</a:t>
            </a:r>
            <a:endParaRPr lang="en-US" b="1" dirty="0"/>
          </a:p>
          <a:p>
            <a:endParaRPr lang="en-US" dirty="0"/>
          </a:p>
        </p:txBody>
      </p:sp>
      <p:pic>
        <p:nvPicPr>
          <p:cNvPr id="4"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9400" y="5791200"/>
            <a:ext cx="2353491" cy="914400"/>
          </a:xfrm>
          <a:prstGeom prst="rect">
            <a:avLst/>
          </a:prstGeom>
        </p:spPr>
      </p:pic>
    </p:spTree>
    <p:extLst>
      <p:ext uri="{BB962C8B-B14F-4D97-AF65-F5344CB8AC3E}">
        <p14:creationId xmlns:p14="http://schemas.microsoft.com/office/powerpoint/2010/main" val="11546295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Instructional Practice for ELLs</a:t>
            </a:r>
            <a:endParaRPr lang="en-US" dirty="0"/>
          </a:p>
        </p:txBody>
      </p:sp>
      <p:sp>
        <p:nvSpPr>
          <p:cNvPr id="3" name="Content Placeholder 2"/>
          <p:cNvSpPr>
            <a:spLocks noGrp="1"/>
          </p:cNvSpPr>
          <p:nvPr>
            <p:ph idx="1"/>
          </p:nvPr>
        </p:nvSpPr>
        <p:spPr/>
        <p:txBody>
          <a:bodyPr/>
          <a:lstStyle/>
          <a:p>
            <a:r>
              <a:rPr lang="en-US" b="1" dirty="0" smtClean="0"/>
              <a:t>Provide lots of opportunity to use English.</a:t>
            </a:r>
          </a:p>
          <a:p>
            <a:pPr marL="0" indent="0" algn="ctr">
              <a:buNone/>
            </a:pPr>
            <a:r>
              <a:rPr lang="en-US" sz="4000" i="1" dirty="0" smtClean="0"/>
              <a:t>Students speaking a lot</a:t>
            </a:r>
          </a:p>
          <a:p>
            <a:pPr marL="0" indent="0" algn="ctr">
              <a:buNone/>
            </a:pPr>
            <a:r>
              <a:rPr lang="en-US" sz="4000" i="1" dirty="0" smtClean="0"/>
              <a:t>Affirm communicative ability</a:t>
            </a:r>
          </a:p>
          <a:p>
            <a:pPr marL="0" indent="0" algn="ctr">
              <a:buNone/>
            </a:pPr>
            <a:r>
              <a:rPr lang="en-US" sz="4000" i="1" dirty="0" smtClean="0"/>
              <a:t>Correct with modeling</a:t>
            </a:r>
          </a:p>
          <a:p>
            <a:pPr marL="0" indent="0">
              <a:buNone/>
            </a:pPr>
            <a:endParaRPr lang="en-US" dirty="0"/>
          </a:p>
          <a:p>
            <a:r>
              <a:rPr lang="en-US" b="1" dirty="0"/>
              <a:t>Check comprehension frequently</a:t>
            </a:r>
          </a:p>
          <a:p>
            <a:endParaRPr lang="en-US" dirty="0"/>
          </a:p>
        </p:txBody>
      </p:sp>
      <p:pic>
        <p:nvPicPr>
          <p:cNvPr id="4"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9400" y="5791200"/>
            <a:ext cx="2353491" cy="914400"/>
          </a:xfrm>
          <a:prstGeom prst="rect">
            <a:avLst/>
          </a:prstGeom>
        </p:spPr>
      </p:pic>
    </p:spTree>
    <p:extLst>
      <p:ext uri="{BB962C8B-B14F-4D97-AF65-F5344CB8AC3E}">
        <p14:creationId xmlns:p14="http://schemas.microsoft.com/office/powerpoint/2010/main" val="6219597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Instructional Practice for ELLs</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7600" y="1600200"/>
            <a:ext cx="4633130" cy="4348089"/>
          </a:xfrm>
          <a:prstGeom prst="rect">
            <a:avLst/>
          </a:prstGeom>
        </p:spPr>
      </p:pic>
      <p:pic>
        <p:nvPicPr>
          <p:cNvPr id="4" name="Content Placeholder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29400" y="5791200"/>
            <a:ext cx="2353491" cy="914400"/>
          </a:xfrm>
          <a:prstGeom prst="rect">
            <a:avLst/>
          </a:prstGeom>
        </p:spPr>
      </p:pic>
      <p:sp>
        <p:nvSpPr>
          <p:cNvPr id="3" name="Content Placeholder 2"/>
          <p:cNvSpPr>
            <a:spLocks noGrp="1"/>
          </p:cNvSpPr>
          <p:nvPr>
            <p:ph idx="1"/>
          </p:nvPr>
        </p:nvSpPr>
        <p:spPr/>
        <p:txBody>
          <a:bodyPr/>
          <a:lstStyle/>
          <a:p>
            <a:r>
              <a:rPr lang="en-US" b="1" dirty="0" smtClean="0"/>
              <a:t>Keep anxiety low.</a:t>
            </a:r>
            <a:endParaRPr lang="en-US" b="1" dirty="0"/>
          </a:p>
          <a:p>
            <a:endParaRPr lang="en-US" dirty="0"/>
          </a:p>
        </p:txBody>
      </p:sp>
    </p:spTree>
    <p:extLst>
      <p:ext uri="{BB962C8B-B14F-4D97-AF65-F5344CB8AC3E}">
        <p14:creationId xmlns:p14="http://schemas.microsoft.com/office/powerpoint/2010/main" val="24719527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So we need to ask</a:t>
            </a:r>
            <a:r>
              <a:rPr lang="en-US" i="1" dirty="0" smtClean="0"/>
              <a:t>:</a:t>
            </a:r>
            <a:endParaRPr lang="en-US" dirty="0"/>
          </a:p>
        </p:txBody>
      </p:sp>
      <p:sp>
        <p:nvSpPr>
          <p:cNvPr id="3" name="Content Placeholder 2"/>
          <p:cNvSpPr>
            <a:spLocks noGrp="1"/>
          </p:cNvSpPr>
          <p:nvPr>
            <p:ph idx="1"/>
          </p:nvPr>
        </p:nvSpPr>
        <p:spPr>
          <a:xfrm>
            <a:off x="4419600" y="1600200"/>
            <a:ext cx="4419600" cy="4525963"/>
          </a:xfrm>
        </p:spPr>
        <p:txBody>
          <a:bodyPr>
            <a:normAutofit fontScale="92500" lnSpcReduction="20000"/>
          </a:bodyPr>
          <a:lstStyle/>
          <a:p>
            <a:pPr marL="0" indent="0" fontAlgn="t">
              <a:buNone/>
            </a:pPr>
            <a:r>
              <a:rPr lang="en-US" sz="4400" i="1" dirty="0"/>
              <a:t>“What are your instructional strategies </a:t>
            </a:r>
            <a:r>
              <a:rPr lang="en-US" sz="4400" i="1" u="sng" dirty="0"/>
              <a:t>specific to ELLs</a:t>
            </a:r>
            <a:r>
              <a:rPr lang="en-US" sz="4400" i="1" dirty="0"/>
              <a:t>? </a:t>
            </a:r>
            <a:endParaRPr lang="en-US" sz="4400" i="1" dirty="0" smtClean="0"/>
          </a:p>
          <a:p>
            <a:pPr marL="0" indent="0" fontAlgn="t">
              <a:buNone/>
            </a:pPr>
            <a:r>
              <a:rPr lang="en-US" sz="4400" i="1" dirty="0" smtClean="0"/>
              <a:t>How </a:t>
            </a:r>
            <a:r>
              <a:rPr lang="en-US" sz="4400" i="1" dirty="0"/>
              <a:t>will you check ELL student comprehension and learning?”</a:t>
            </a:r>
            <a:endParaRPr lang="en-US" sz="7400" dirty="0"/>
          </a:p>
          <a:p>
            <a:pPr marL="0" indent="0">
              <a:buNone/>
            </a:pPr>
            <a:endParaRPr lang="en-US" sz="7400" dirty="0" smtClean="0"/>
          </a:p>
          <a:p>
            <a:pPr marL="0" indent="0">
              <a:buNone/>
            </a:pPr>
            <a:endParaRPr lang="en-US" sz="4400" dirty="0"/>
          </a:p>
          <a:p>
            <a:endParaRPr lang="en-US" dirty="0"/>
          </a:p>
        </p:txBody>
      </p:sp>
      <p:pic>
        <p:nvPicPr>
          <p:cNvPr id="5"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29400" y="5791200"/>
            <a:ext cx="2353491" cy="91440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752600"/>
            <a:ext cx="3861486" cy="3429000"/>
          </a:xfrm>
          <a:prstGeom prst="rect">
            <a:avLst/>
          </a:prstGeom>
        </p:spPr>
      </p:pic>
    </p:spTree>
    <p:extLst>
      <p:ext uri="{BB962C8B-B14F-4D97-AF65-F5344CB8AC3E}">
        <p14:creationId xmlns:p14="http://schemas.microsoft.com/office/powerpoint/2010/main" val="5946944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Always Best Practice</a:t>
            </a:r>
            <a:endParaRPr lang="en-US" dirty="0"/>
          </a:p>
        </p:txBody>
      </p:sp>
      <p:sp>
        <p:nvSpPr>
          <p:cNvPr id="3" name="Content Placeholder 2"/>
          <p:cNvSpPr>
            <a:spLocks noGrp="1"/>
          </p:cNvSpPr>
          <p:nvPr>
            <p:ph idx="1"/>
          </p:nvPr>
        </p:nvSpPr>
        <p:spPr/>
        <p:txBody>
          <a:bodyPr/>
          <a:lstStyle/>
          <a:p>
            <a:r>
              <a:rPr lang="en-US" b="1" i="1" dirty="0"/>
              <a:t>Student </a:t>
            </a:r>
            <a:r>
              <a:rPr lang="en-US" b="1" i="1" dirty="0" smtClean="0"/>
              <a:t>engagement</a:t>
            </a:r>
          </a:p>
          <a:p>
            <a:r>
              <a:rPr lang="en-US" dirty="0" smtClean="0"/>
              <a:t>Higher order thinking skills</a:t>
            </a:r>
          </a:p>
          <a:p>
            <a:r>
              <a:rPr lang="en-US" dirty="0" smtClean="0"/>
              <a:t>Differentiation</a:t>
            </a:r>
          </a:p>
          <a:p>
            <a:r>
              <a:rPr lang="en-US" dirty="0" smtClean="0"/>
              <a:t>Collaboration</a:t>
            </a:r>
          </a:p>
          <a:p>
            <a:r>
              <a:rPr lang="en-US" dirty="0" smtClean="0"/>
              <a:t>Data-driven instruction</a:t>
            </a:r>
          </a:p>
          <a:p>
            <a:r>
              <a:rPr lang="en-US" dirty="0" smtClean="0"/>
              <a:t>More …</a:t>
            </a:r>
          </a:p>
          <a:p>
            <a:r>
              <a:rPr lang="en-US" b="1" i="1" dirty="0"/>
              <a:t>Student engagement</a:t>
            </a:r>
          </a:p>
          <a:p>
            <a:endParaRPr lang="en-US" b="1" dirty="0"/>
          </a:p>
          <a:p>
            <a:endParaRPr lang="en-US" dirty="0"/>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29400" y="5791200"/>
            <a:ext cx="2353491" cy="914400"/>
          </a:xfrm>
          <a:prstGeom prst="rect">
            <a:avLst/>
          </a:prstGeom>
        </p:spPr>
      </p:pic>
    </p:spTree>
    <p:extLst>
      <p:ext uri="{BB962C8B-B14F-4D97-AF65-F5344CB8AC3E}">
        <p14:creationId xmlns:p14="http://schemas.microsoft.com/office/powerpoint/2010/main" val="24244457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So we need to ask</a:t>
            </a:r>
            <a:r>
              <a:rPr lang="en-US" i="1" dirty="0" smtClean="0"/>
              <a:t>:</a:t>
            </a:r>
            <a:endParaRPr lang="en-US" dirty="0"/>
          </a:p>
        </p:txBody>
      </p:sp>
      <p:sp>
        <p:nvSpPr>
          <p:cNvPr id="3" name="Content Placeholder 2"/>
          <p:cNvSpPr>
            <a:spLocks noGrp="1"/>
          </p:cNvSpPr>
          <p:nvPr>
            <p:ph idx="1"/>
          </p:nvPr>
        </p:nvSpPr>
        <p:spPr>
          <a:xfrm>
            <a:off x="4419600" y="1600200"/>
            <a:ext cx="4419600" cy="4525963"/>
          </a:xfrm>
        </p:spPr>
        <p:txBody>
          <a:bodyPr>
            <a:normAutofit/>
          </a:bodyPr>
          <a:lstStyle/>
          <a:p>
            <a:pPr marL="0" indent="0" fontAlgn="t">
              <a:buNone/>
            </a:pPr>
            <a:r>
              <a:rPr lang="en-US" sz="4000" i="1" dirty="0" smtClean="0"/>
              <a:t>“How does this lesson demonstrate great teaching and </a:t>
            </a:r>
            <a:r>
              <a:rPr lang="en-US" sz="4000" i="1" u="sng" dirty="0" smtClean="0"/>
              <a:t>engaged</a:t>
            </a:r>
            <a:r>
              <a:rPr lang="en-US" sz="4000" i="1" dirty="0" smtClean="0"/>
              <a:t> </a:t>
            </a:r>
            <a:r>
              <a:rPr lang="en-US" sz="4000" i="1" u="sng" dirty="0" smtClean="0"/>
              <a:t>learning</a:t>
            </a:r>
            <a:r>
              <a:rPr lang="en-US" sz="4000" i="1" dirty="0" smtClean="0"/>
              <a:t>?”</a:t>
            </a:r>
            <a:endParaRPr lang="en-US" sz="4000" dirty="0"/>
          </a:p>
          <a:p>
            <a:pPr marL="0" indent="0" fontAlgn="t">
              <a:buNone/>
            </a:pPr>
            <a:endParaRPr lang="en-US" sz="7400" dirty="0"/>
          </a:p>
          <a:p>
            <a:pPr marL="0" indent="0">
              <a:buNone/>
            </a:pPr>
            <a:endParaRPr lang="en-US" sz="7400" dirty="0" smtClean="0"/>
          </a:p>
          <a:p>
            <a:pPr marL="0" indent="0">
              <a:buNone/>
            </a:pPr>
            <a:endParaRPr lang="en-US" sz="4400" dirty="0"/>
          </a:p>
          <a:p>
            <a:endParaRPr lang="en-US" dirty="0"/>
          </a:p>
        </p:txBody>
      </p:sp>
      <p:pic>
        <p:nvPicPr>
          <p:cNvPr id="5"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29400" y="5791200"/>
            <a:ext cx="2353491" cy="91440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752600"/>
            <a:ext cx="3861486" cy="3429000"/>
          </a:xfrm>
          <a:prstGeom prst="rect">
            <a:avLst/>
          </a:prstGeom>
        </p:spPr>
      </p:pic>
    </p:spTree>
    <p:extLst>
      <p:ext uri="{BB962C8B-B14F-4D97-AF65-F5344CB8AC3E}">
        <p14:creationId xmlns:p14="http://schemas.microsoft.com/office/powerpoint/2010/main" val="26793732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914400" y="990600"/>
            <a:ext cx="7407925" cy="5760720"/>
          </a:xfrm>
        </p:spPr>
      </p:pic>
      <p:sp>
        <p:nvSpPr>
          <p:cNvPr id="2" name="Title 1"/>
          <p:cNvSpPr>
            <a:spLocks noGrp="1"/>
          </p:cNvSpPr>
          <p:nvPr>
            <p:ph type="title"/>
          </p:nvPr>
        </p:nvSpPr>
        <p:spPr/>
        <p:txBody>
          <a:bodyPr>
            <a:normAutofit fontScale="90000"/>
          </a:bodyPr>
          <a:lstStyle/>
          <a:p>
            <a:pPr algn="l"/>
            <a:r>
              <a:rPr lang="en-US" dirty="0" smtClean="0"/>
              <a:t>Things can look very different in the world of ELLs.</a:t>
            </a:r>
            <a:endParaRPr lang="en-US" dirty="0"/>
          </a:p>
        </p:txBody>
      </p:sp>
    </p:spTree>
    <p:extLst>
      <p:ext uri="{BB962C8B-B14F-4D97-AF65-F5344CB8AC3E}">
        <p14:creationId xmlns:p14="http://schemas.microsoft.com/office/powerpoint/2010/main" val="26891468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Resources</a:t>
            </a:r>
            <a:endParaRPr lang="en-US" dirty="0"/>
          </a:p>
        </p:txBody>
      </p:sp>
      <p:sp>
        <p:nvSpPr>
          <p:cNvPr id="3" name="Content Placeholder 2"/>
          <p:cNvSpPr>
            <a:spLocks noGrp="1"/>
          </p:cNvSpPr>
          <p:nvPr>
            <p:ph idx="1"/>
          </p:nvPr>
        </p:nvSpPr>
        <p:spPr/>
        <p:txBody>
          <a:bodyPr/>
          <a:lstStyle/>
          <a:p>
            <a:r>
              <a:rPr lang="en-US" sz="4800" dirty="0">
                <a:hlinkClick r:id="rId2"/>
              </a:rPr>
              <a:t>http://rbern.ocmboces.org</a:t>
            </a:r>
            <a:r>
              <a:rPr lang="en-US" sz="4800" dirty="0" smtClean="0">
                <a:hlinkClick r:id="rId2"/>
              </a:rPr>
              <a:t>/</a:t>
            </a:r>
            <a:endParaRPr lang="en-US" sz="4800" dirty="0" smtClean="0"/>
          </a:p>
          <a:p>
            <a:r>
              <a:rPr lang="en-US" sz="4400" dirty="0" smtClean="0"/>
              <a:t>Click on </a:t>
            </a:r>
            <a:r>
              <a:rPr lang="en-US" sz="4400" dirty="0"/>
              <a:t>left sidebar</a:t>
            </a:r>
          </a:p>
          <a:p>
            <a:pPr marL="0" indent="0" algn="ctr">
              <a:buNone/>
            </a:pPr>
            <a:r>
              <a:rPr lang="en-US" sz="4400" dirty="0" smtClean="0"/>
              <a:t>“</a:t>
            </a:r>
            <a:r>
              <a:rPr lang="en-US" sz="4400" u="sng" dirty="0" smtClean="0"/>
              <a:t>Lead Evaluator Training</a:t>
            </a:r>
            <a:r>
              <a:rPr lang="en-US" sz="4400" dirty="0" smtClean="0"/>
              <a:t>”</a:t>
            </a:r>
            <a:endParaRPr lang="en-US" sz="2800" dirty="0"/>
          </a:p>
          <a:p>
            <a:r>
              <a:rPr lang="en-US" sz="4400" dirty="0" smtClean="0"/>
              <a:t>Many other resources on the RBERN site.</a:t>
            </a:r>
          </a:p>
        </p:txBody>
      </p:sp>
      <p:pic>
        <p:nvPicPr>
          <p:cNvPr id="4"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9400" y="5791200"/>
            <a:ext cx="2353491" cy="914400"/>
          </a:xfrm>
          <a:prstGeom prst="rect">
            <a:avLst/>
          </a:prstGeom>
        </p:spPr>
      </p:pic>
    </p:spTree>
    <p:extLst>
      <p:ext uri="{BB962C8B-B14F-4D97-AF65-F5344CB8AC3E}">
        <p14:creationId xmlns:p14="http://schemas.microsoft.com/office/powerpoint/2010/main" val="2598434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000" y="2133600"/>
            <a:ext cx="8297092" cy="3223662"/>
          </a:xfrm>
          <a:prstGeom prst="rect">
            <a:avLst/>
          </a:prstGeom>
        </p:spPr>
      </p:pic>
    </p:spTree>
    <p:extLst>
      <p:ext uri="{BB962C8B-B14F-4D97-AF65-F5344CB8AC3E}">
        <p14:creationId xmlns:p14="http://schemas.microsoft.com/office/powerpoint/2010/main" val="35873857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914400" y="990600"/>
            <a:ext cx="7407925" cy="5760720"/>
          </a:xfrm>
        </p:spPr>
      </p:pic>
      <p:sp>
        <p:nvSpPr>
          <p:cNvPr id="2" name="Title 1"/>
          <p:cNvSpPr>
            <a:spLocks noGrp="1"/>
          </p:cNvSpPr>
          <p:nvPr>
            <p:ph type="title"/>
          </p:nvPr>
        </p:nvSpPr>
        <p:spPr/>
        <p:txBody>
          <a:bodyPr>
            <a:normAutofit fontScale="90000"/>
          </a:bodyPr>
          <a:lstStyle/>
          <a:p>
            <a:r>
              <a:rPr lang="en-US" dirty="0" smtClean="0"/>
              <a:t>This presentation aims to help you see.</a:t>
            </a:r>
            <a:endParaRPr lang="en-US" dirty="0"/>
          </a:p>
        </p:txBody>
      </p:sp>
    </p:spTree>
    <p:extLst>
      <p:ext uri="{BB962C8B-B14F-4D97-AF65-F5344CB8AC3E}">
        <p14:creationId xmlns:p14="http://schemas.microsoft.com/office/powerpoint/2010/main" val="21676024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Who are we looking at?</a:t>
            </a:r>
            <a:endParaRPr lang="en-US" dirty="0"/>
          </a:p>
        </p:txBody>
      </p:sp>
      <p:sp>
        <p:nvSpPr>
          <p:cNvPr id="7" name="Text Placeholder 6"/>
          <p:cNvSpPr>
            <a:spLocks noGrp="1"/>
          </p:cNvSpPr>
          <p:nvPr>
            <p:ph type="body" sz="quarter" idx="3"/>
          </p:nvPr>
        </p:nvSpPr>
        <p:spPr>
          <a:xfrm>
            <a:off x="457200" y="1447800"/>
            <a:ext cx="4041775" cy="639762"/>
          </a:xfrm>
        </p:spPr>
        <p:txBody>
          <a:bodyPr>
            <a:noAutofit/>
          </a:bodyPr>
          <a:lstStyle/>
          <a:p>
            <a:r>
              <a:rPr lang="en-US" sz="3600" dirty="0" smtClean="0"/>
              <a:t>“ESL Teachers”</a:t>
            </a:r>
            <a:endParaRPr lang="en-US" sz="3600" dirty="0"/>
          </a:p>
        </p:txBody>
      </p:sp>
      <p:sp>
        <p:nvSpPr>
          <p:cNvPr id="8" name="Content Placeholder 7"/>
          <p:cNvSpPr>
            <a:spLocks noGrp="1"/>
          </p:cNvSpPr>
          <p:nvPr>
            <p:ph sz="quarter" idx="4"/>
          </p:nvPr>
        </p:nvSpPr>
        <p:spPr>
          <a:xfrm>
            <a:off x="381000" y="2087562"/>
            <a:ext cx="4041775" cy="3951288"/>
          </a:xfrm>
        </p:spPr>
        <p:txBody>
          <a:bodyPr/>
          <a:lstStyle/>
          <a:p>
            <a:r>
              <a:rPr lang="en-US" dirty="0" smtClean="0"/>
              <a:t>Second language acquisition</a:t>
            </a:r>
          </a:p>
          <a:p>
            <a:r>
              <a:rPr lang="en-US" dirty="0" smtClean="0"/>
              <a:t>Cultural components</a:t>
            </a:r>
          </a:p>
          <a:p>
            <a:r>
              <a:rPr lang="en-US" dirty="0" smtClean="0"/>
              <a:t>ESL standards, curriculum &amp; assessment</a:t>
            </a:r>
          </a:p>
          <a:p>
            <a:r>
              <a:rPr lang="en-US" dirty="0" smtClean="0"/>
              <a:t>Best instructional practice for ELLs</a:t>
            </a:r>
            <a:endParaRPr lang="en-US" b="1" i="1" dirty="0" smtClean="0"/>
          </a:p>
          <a:p>
            <a:pPr marL="0" indent="0">
              <a:buNone/>
            </a:pPr>
            <a:r>
              <a:rPr lang="en-US" b="1" i="1" dirty="0" smtClean="0"/>
              <a:t>Training or experience with content areas?</a:t>
            </a:r>
            <a:endParaRPr lang="en-US" b="1" i="1" dirty="0"/>
          </a:p>
        </p:txBody>
      </p:sp>
      <p:pic>
        <p:nvPicPr>
          <p:cNvPr id="9"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9400" y="5791200"/>
            <a:ext cx="2353491" cy="914400"/>
          </a:xfrm>
          <a:prstGeom prst="rect">
            <a:avLst/>
          </a:prstGeom>
        </p:spPr>
      </p:pic>
      <p:sp>
        <p:nvSpPr>
          <p:cNvPr id="10" name="Text Placeholder 4"/>
          <p:cNvSpPr txBox="1">
            <a:spLocks/>
          </p:cNvSpPr>
          <p:nvPr/>
        </p:nvSpPr>
        <p:spPr>
          <a:xfrm>
            <a:off x="4609306" y="1438203"/>
            <a:ext cx="4040188" cy="639762"/>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en-US" sz="3600" dirty="0" smtClean="0"/>
              <a:t>“Teachers of ELLs”	</a:t>
            </a:r>
            <a:endParaRPr lang="en-US" sz="3600" dirty="0"/>
          </a:p>
        </p:txBody>
      </p:sp>
      <p:sp>
        <p:nvSpPr>
          <p:cNvPr id="11" name="Content Placeholder 5"/>
          <p:cNvSpPr txBox="1">
            <a:spLocks/>
          </p:cNvSpPr>
          <p:nvPr/>
        </p:nvSpPr>
        <p:spPr>
          <a:xfrm>
            <a:off x="4609306" y="2077965"/>
            <a:ext cx="4040188" cy="395128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r>
              <a:rPr lang="en-US" b="1" i="1" dirty="0" smtClean="0"/>
              <a:t>Any teacher </a:t>
            </a:r>
            <a:r>
              <a:rPr lang="en-US" dirty="0" smtClean="0"/>
              <a:t>with ELLs</a:t>
            </a:r>
          </a:p>
          <a:p>
            <a:r>
              <a:rPr lang="en-US" dirty="0" smtClean="0"/>
              <a:t>Any subject</a:t>
            </a:r>
          </a:p>
          <a:p>
            <a:r>
              <a:rPr lang="en-US" dirty="0" smtClean="0"/>
              <a:t>Any grade level</a:t>
            </a:r>
          </a:p>
          <a:p>
            <a:r>
              <a:rPr lang="en-US" dirty="0"/>
              <a:t>G</a:t>
            </a:r>
            <a:r>
              <a:rPr lang="en-US" dirty="0" smtClean="0"/>
              <a:t>eneralists &amp; specialists</a:t>
            </a:r>
          </a:p>
          <a:p>
            <a:pPr marL="0" indent="0">
              <a:buFont typeface="Arial" pitchFamily="34" charset="0"/>
              <a:buNone/>
            </a:pPr>
            <a:endParaRPr lang="en-US" b="1" i="1" dirty="0" smtClean="0"/>
          </a:p>
          <a:p>
            <a:pPr marL="0" indent="0">
              <a:buFont typeface="Arial" pitchFamily="34" charset="0"/>
              <a:buNone/>
            </a:pPr>
            <a:endParaRPr lang="en-US" sz="2000" b="1" i="1" dirty="0" smtClean="0"/>
          </a:p>
          <a:p>
            <a:pPr marL="0" indent="0">
              <a:buFont typeface="Arial" pitchFamily="34" charset="0"/>
              <a:buNone/>
            </a:pPr>
            <a:r>
              <a:rPr lang="en-US" b="1" i="1" dirty="0" smtClean="0"/>
              <a:t>Training or experience with ELLs &amp; SLA?</a:t>
            </a:r>
            <a:endParaRPr lang="en-US" b="1" i="1" dirty="0"/>
          </a:p>
        </p:txBody>
      </p:sp>
    </p:spTree>
    <p:extLst>
      <p:ext uri="{BB962C8B-B14F-4D97-AF65-F5344CB8AC3E}">
        <p14:creationId xmlns:p14="http://schemas.microsoft.com/office/powerpoint/2010/main" val="22668654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What do they all need to know about second language learners? </a:t>
            </a:r>
            <a:endParaRPr lang="en-US" dirty="0"/>
          </a:p>
        </p:txBody>
      </p:sp>
      <p:pic>
        <p:nvPicPr>
          <p:cNvPr id="4"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9400" y="5791200"/>
            <a:ext cx="2353491" cy="914400"/>
          </a:xfrm>
          <a:prstGeom prst="rect">
            <a:avLst/>
          </a:prstGeom>
        </p:spPr>
      </p:pic>
      <p:pic>
        <p:nvPicPr>
          <p:cNvPr id="3" name="Content Placeholder 2"/>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314419" y="1600200"/>
            <a:ext cx="4515161" cy="4525963"/>
          </a:xfrm>
        </p:spPr>
      </p:pic>
    </p:spTree>
    <p:extLst>
      <p:ext uri="{BB962C8B-B14F-4D97-AF65-F5344CB8AC3E}">
        <p14:creationId xmlns:p14="http://schemas.microsoft.com/office/powerpoint/2010/main" val="31073690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5 Stages of </a:t>
            </a:r>
            <a:br>
              <a:rPr lang="en-US" dirty="0" smtClean="0"/>
            </a:br>
            <a:r>
              <a:rPr lang="en-US" dirty="0" smtClean="0"/>
              <a:t>Second Language Acquisition</a:t>
            </a:r>
            <a:endParaRPr lang="en-US" dirty="0"/>
          </a:p>
        </p:txBody>
      </p:sp>
      <p:sp>
        <p:nvSpPr>
          <p:cNvPr id="3" name="Content Placeholder 2"/>
          <p:cNvSpPr>
            <a:spLocks noGrp="1"/>
          </p:cNvSpPr>
          <p:nvPr>
            <p:ph idx="1"/>
          </p:nvPr>
        </p:nvSpPr>
        <p:spPr>
          <a:xfrm>
            <a:off x="4572000" y="1992927"/>
            <a:ext cx="6934199" cy="3785358"/>
          </a:xfrm>
        </p:spPr>
        <p:txBody>
          <a:bodyPr>
            <a:normAutofit/>
          </a:bodyPr>
          <a:lstStyle/>
          <a:p>
            <a:pPr fontAlgn="t"/>
            <a:r>
              <a:rPr lang="en-US" sz="3600" i="1" dirty="0" smtClean="0"/>
              <a:t>Preproduction</a:t>
            </a:r>
            <a:r>
              <a:rPr lang="en-US" sz="3600" dirty="0"/>
              <a:t>  </a:t>
            </a:r>
          </a:p>
          <a:p>
            <a:pPr fontAlgn="t"/>
            <a:r>
              <a:rPr lang="en-US" sz="3600" i="1" dirty="0"/>
              <a:t>Early Production</a:t>
            </a:r>
            <a:r>
              <a:rPr lang="en-US" sz="3600" dirty="0"/>
              <a:t>  </a:t>
            </a:r>
          </a:p>
          <a:p>
            <a:pPr fontAlgn="t"/>
            <a:r>
              <a:rPr lang="en-US" sz="3600" i="1" dirty="0"/>
              <a:t>Speech Emergence</a:t>
            </a:r>
            <a:r>
              <a:rPr lang="en-US" sz="3600" dirty="0"/>
              <a:t>  </a:t>
            </a:r>
          </a:p>
          <a:p>
            <a:pPr fontAlgn="t"/>
            <a:r>
              <a:rPr lang="en-US" sz="3600" i="1" dirty="0"/>
              <a:t>Intermediate Fluency</a:t>
            </a:r>
            <a:r>
              <a:rPr lang="en-US" sz="3600" dirty="0"/>
              <a:t>  </a:t>
            </a:r>
          </a:p>
          <a:p>
            <a:pPr fontAlgn="t"/>
            <a:r>
              <a:rPr lang="en-US" sz="3600" i="1" dirty="0"/>
              <a:t>Advanced Fluency</a:t>
            </a:r>
            <a:r>
              <a:rPr lang="en-US" sz="3600" dirty="0"/>
              <a:t>  </a:t>
            </a:r>
          </a:p>
          <a:p>
            <a:endParaRPr lang="en-US" sz="24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057400"/>
            <a:ext cx="4703254" cy="3276600"/>
          </a:xfrm>
          <a:prstGeom prst="rect">
            <a:avLst/>
          </a:prstGeom>
        </p:spPr>
      </p:pic>
      <p:pic>
        <p:nvPicPr>
          <p:cNvPr id="4" name="Content Placeholder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29400" y="5791200"/>
            <a:ext cx="2353491" cy="914400"/>
          </a:xfrm>
          <a:prstGeom prst="rect">
            <a:avLst/>
          </a:prstGeom>
        </p:spPr>
      </p:pic>
    </p:spTree>
    <p:extLst>
      <p:ext uri="{BB962C8B-B14F-4D97-AF65-F5344CB8AC3E}">
        <p14:creationId xmlns:p14="http://schemas.microsoft.com/office/powerpoint/2010/main" val="19369228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7973" y="2209800"/>
            <a:ext cx="2625072" cy="1828800"/>
          </a:xfrm>
          <a:prstGeom prst="rect">
            <a:avLst/>
          </a:prstGeom>
        </p:spPr>
      </p:pic>
      <p:sp>
        <p:nvSpPr>
          <p:cNvPr id="2" name="Title 1"/>
          <p:cNvSpPr>
            <a:spLocks noGrp="1"/>
          </p:cNvSpPr>
          <p:nvPr>
            <p:ph type="title"/>
          </p:nvPr>
        </p:nvSpPr>
        <p:spPr/>
        <p:txBody>
          <a:bodyPr>
            <a:normAutofit fontScale="90000"/>
          </a:bodyPr>
          <a:lstStyle/>
          <a:p>
            <a:r>
              <a:rPr lang="en-US" dirty="0" smtClean="0"/>
              <a:t>5 Stages of </a:t>
            </a:r>
            <a:br>
              <a:rPr lang="en-US" dirty="0" smtClean="0"/>
            </a:br>
            <a:r>
              <a:rPr lang="en-US" dirty="0" smtClean="0"/>
              <a:t>Second Language Acquisition</a:t>
            </a:r>
            <a:endParaRPr lang="en-US" dirty="0"/>
          </a:p>
        </p:txBody>
      </p:sp>
      <p:sp>
        <p:nvSpPr>
          <p:cNvPr id="3" name="Content Placeholder 2"/>
          <p:cNvSpPr>
            <a:spLocks noGrp="1"/>
          </p:cNvSpPr>
          <p:nvPr>
            <p:ph idx="1"/>
          </p:nvPr>
        </p:nvSpPr>
        <p:spPr>
          <a:xfrm>
            <a:off x="3124200" y="2003259"/>
            <a:ext cx="6400799" cy="3785358"/>
          </a:xfrm>
        </p:spPr>
        <p:txBody>
          <a:bodyPr>
            <a:normAutofit/>
          </a:bodyPr>
          <a:lstStyle/>
          <a:p>
            <a:pPr marL="0" indent="0" fontAlgn="t">
              <a:buNone/>
            </a:pPr>
            <a:r>
              <a:rPr lang="en-US" sz="3600" i="1" dirty="0" smtClean="0"/>
              <a:t>Affects:</a:t>
            </a:r>
          </a:p>
          <a:p>
            <a:pPr fontAlgn="t"/>
            <a:r>
              <a:rPr lang="en-US" sz="3600" i="1" dirty="0" smtClean="0"/>
              <a:t>Questioning strategies</a:t>
            </a:r>
          </a:p>
          <a:p>
            <a:pPr fontAlgn="t"/>
            <a:r>
              <a:rPr lang="en-US" sz="3600" i="1" dirty="0" smtClean="0"/>
              <a:t>Response expectations</a:t>
            </a:r>
          </a:p>
          <a:p>
            <a:pPr fontAlgn="t"/>
            <a:r>
              <a:rPr lang="en-US" sz="3600" i="1" dirty="0" smtClean="0"/>
              <a:t>Level of independence</a:t>
            </a:r>
          </a:p>
          <a:p>
            <a:pPr fontAlgn="t"/>
            <a:r>
              <a:rPr lang="en-US" sz="3600" i="1" dirty="0" smtClean="0"/>
              <a:t>Level of collaboration</a:t>
            </a:r>
            <a:r>
              <a:rPr lang="en-US" sz="3600" dirty="0"/>
              <a:t>  </a:t>
            </a:r>
          </a:p>
          <a:p>
            <a:endParaRPr lang="en-US" sz="2400" dirty="0"/>
          </a:p>
        </p:txBody>
      </p:sp>
      <p:pic>
        <p:nvPicPr>
          <p:cNvPr id="4"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9400" y="5791200"/>
            <a:ext cx="2353491" cy="914400"/>
          </a:xfrm>
          <a:prstGeom prst="rect">
            <a:avLst/>
          </a:prstGeom>
        </p:spPr>
      </p:pic>
    </p:spTree>
    <p:extLst>
      <p:ext uri="{BB962C8B-B14F-4D97-AF65-F5344CB8AC3E}">
        <p14:creationId xmlns:p14="http://schemas.microsoft.com/office/powerpoint/2010/main" val="30476174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So we need to </a:t>
            </a:r>
            <a:r>
              <a:rPr lang="en-US" i="1" dirty="0" smtClean="0"/>
              <a:t>ask:</a:t>
            </a:r>
            <a:endParaRPr lang="en-US" dirty="0"/>
          </a:p>
        </p:txBody>
      </p:sp>
      <p:sp>
        <p:nvSpPr>
          <p:cNvPr id="3" name="Content Placeholder 2"/>
          <p:cNvSpPr>
            <a:spLocks noGrp="1"/>
          </p:cNvSpPr>
          <p:nvPr>
            <p:ph idx="1"/>
          </p:nvPr>
        </p:nvSpPr>
        <p:spPr>
          <a:xfrm>
            <a:off x="4419600" y="1600200"/>
            <a:ext cx="4419600" cy="4525963"/>
          </a:xfrm>
        </p:spPr>
        <p:txBody>
          <a:bodyPr>
            <a:normAutofit/>
          </a:bodyPr>
          <a:lstStyle/>
          <a:p>
            <a:pPr marL="0" indent="0" fontAlgn="t">
              <a:buNone/>
            </a:pPr>
            <a:r>
              <a:rPr lang="en-US" sz="3600" dirty="0"/>
              <a:t>“</a:t>
            </a:r>
            <a:r>
              <a:rPr lang="en-US" sz="3600" i="1" dirty="0"/>
              <a:t>What are the </a:t>
            </a:r>
            <a:r>
              <a:rPr lang="en-US" sz="3600" i="1" u="sng" dirty="0"/>
              <a:t>language acquisition stages</a:t>
            </a:r>
            <a:r>
              <a:rPr lang="en-US" sz="3600" i="1" dirty="0"/>
              <a:t> of your ELL students? </a:t>
            </a:r>
            <a:endParaRPr lang="en-US" sz="3600" i="1" dirty="0" smtClean="0"/>
          </a:p>
          <a:p>
            <a:pPr marL="0" indent="0" fontAlgn="t">
              <a:buNone/>
            </a:pPr>
            <a:r>
              <a:rPr lang="en-US" sz="3600" i="1" dirty="0" smtClean="0"/>
              <a:t>How </a:t>
            </a:r>
            <a:r>
              <a:rPr lang="en-US" sz="3600" i="1" dirty="0"/>
              <a:t>is this lesson tailored to their levels?”</a:t>
            </a:r>
            <a:endParaRPr lang="en-US" sz="6000" dirty="0"/>
          </a:p>
          <a:p>
            <a:pPr marL="0" indent="0">
              <a:buNone/>
            </a:pPr>
            <a:endParaRPr lang="en-US" sz="7400" dirty="0" smtClean="0"/>
          </a:p>
          <a:p>
            <a:pPr marL="0" indent="0">
              <a:buNone/>
            </a:pPr>
            <a:endParaRPr lang="en-US" sz="4400" dirty="0"/>
          </a:p>
          <a:p>
            <a:endParaRPr lang="en-US" dirty="0"/>
          </a:p>
        </p:txBody>
      </p:sp>
      <p:pic>
        <p:nvPicPr>
          <p:cNvPr id="5"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9400" y="5791200"/>
            <a:ext cx="2353491" cy="91440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1752600"/>
            <a:ext cx="3861486" cy="3429000"/>
          </a:xfrm>
          <a:prstGeom prst="rect">
            <a:avLst/>
          </a:prstGeom>
        </p:spPr>
      </p:pic>
    </p:spTree>
    <p:extLst>
      <p:ext uri="{BB962C8B-B14F-4D97-AF65-F5344CB8AC3E}">
        <p14:creationId xmlns:p14="http://schemas.microsoft.com/office/powerpoint/2010/main" val="34090776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Best Curricular Practice: </a:t>
            </a:r>
            <a:br>
              <a:rPr lang="en-US" dirty="0" smtClean="0"/>
            </a:br>
            <a:endParaRPr lang="en-US" dirty="0"/>
          </a:p>
        </p:txBody>
      </p:sp>
      <p:sp>
        <p:nvSpPr>
          <p:cNvPr id="3" name="Content Placeholder 2"/>
          <p:cNvSpPr>
            <a:spLocks noGrp="1"/>
          </p:cNvSpPr>
          <p:nvPr>
            <p:ph idx="1"/>
          </p:nvPr>
        </p:nvSpPr>
        <p:spPr/>
        <p:txBody>
          <a:bodyPr>
            <a:normAutofit/>
          </a:bodyPr>
          <a:lstStyle/>
          <a:p>
            <a:pPr marL="0" indent="0" algn="ctr">
              <a:buNone/>
            </a:pPr>
            <a:r>
              <a:rPr lang="en-US" dirty="0"/>
              <a:t>Dual </a:t>
            </a:r>
            <a:r>
              <a:rPr lang="en-US" dirty="0" smtClean="0"/>
              <a:t>Objectives</a:t>
            </a:r>
          </a:p>
        </p:txBody>
      </p:sp>
      <p:pic>
        <p:nvPicPr>
          <p:cNvPr id="4"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9400" y="5791200"/>
            <a:ext cx="2353491" cy="9144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81600" y="2286000"/>
            <a:ext cx="3314700" cy="33147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3000" y="2291166"/>
            <a:ext cx="3314700" cy="3314700"/>
          </a:xfrm>
          <a:prstGeom prst="rect">
            <a:avLst/>
          </a:prstGeom>
        </p:spPr>
      </p:pic>
      <p:sp>
        <p:nvSpPr>
          <p:cNvPr id="7" name="TextBox 6"/>
          <p:cNvSpPr txBox="1"/>
          <p:nvPr/>
        </p:nvSpPr>
        <p:spPr>
          <a:xfrm>
            <a:off x="1350936" y="2971800"/>
            <a:ext cx="2514600" cy="1446550"/>
          </a:xfrm>
          <a:prstGeom prst="rect">
            <a:avLst/>
          </a:prstGeom>
          <a:noFill/>
        </p:spPr>
        <p:txBody>
          <a:bodyPr wrap="square" rtlCol="0">
            <a:spAutoFit/>
          </a:bodyPr>
          <a:lstStyle/>
          <a:p>
            <a:pPr algn="ctr"/>
            <a:r>
              <a:rPr lang="en-US" sz="4400" b="1" dirty="0" smtClean="0"/>
              <a:t>Language Goals</a:t>
            </a:r>
            <a:endParaRPr lang="en-US" sz="4400" b="1" dirty="0"/>
          </a:p>
        </p:txBody>
      </p:sp>
      <p:sp>
        <p:nvSpPr>
          <p:cNvPr id="8" name="TextBox 7"/>
          <p:cNvSpPr txBox="1"/>
          <p:nvPr/>
        </p:nvSpPr>
        <p:spPr>
          <a:xfrm>
            <a:off x="5581650" y="3004088"/>
            <a:ext cx="2514600" cy="1446550"/>
          </a:xfrm>
          <a:prstGeom prst="rect">
            <a:avLst/>
          </a:prstGeom>
          <a:noFill/>
        </p:spPr>
        <p:txBody>
          <a:bodyPr wrap="square" rtlCol="0">
            <a:spAutoFit/>
          </a:bodyPr>
          <a:lstStyle/>
          <a:p>
            <a:pPr algn="ctr"/>
            <a:r>
              <a:rPr lang="en-US" sz="4400" b="1" dirty="0" smtClean="0"/>
              <a:t>Content Goals</a:t>
            </a:r>
            <a:endParaRPr lang="en-US" sz="4400" b="1" dirty="0"/>
          </a:p>
        </p:txBody>
      </p:sp>
    </p:spTree>
    <p:extLst>
      <p:ext uri="{BB962C8B-B14F-4D97-AF65-F5344CB8AC3E}">
        <p14:creationId xmlns:p14="http://schemas.microsoft.com/office/powerpoint/2010/main" val="2301926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2527</TotalTime>
  <Words>1245</Words>
  <Application>Microsoft Office PowerPoint</Application>
  <PresentationFormat>On-screen Show (4:3)</PresentationFormat>
  <Paragraphs>160</Paragraphs>
  <Slides>21</Slides>
  <Notes>15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Specific Considerations in Evaluating Teachers of ELLs </vt:lpstr>
      <vt:lpstr>Things can look very different in the world of ELLs.</vt:lpstr>
      <vt:lpstr>This presentation aims to help you see.</vt:lpstr>
      <vt:lpstr>Who are we looking at?</vt:lpstr>
      <vt:lpstr>What do they all need to know about second language learners? </vt:lpstr>
      <vt:lpstr>5 Stages of  Second Language Acquisition</vt:lpstr>
      <vt:lpstr>5 Stages of  Second Language Acquisition</vt:lpstr>
      <vt:lpstr>So we need to ask:</vt:lpstr>
      <vt:lpstr>Best Curricular Practice:  </vt:lpstr>
      <vt:lpstr>PowerPoint Presentation</vt:lpstr>
      <vt:lpstr>PowerPoint Presentation</vt:lpstr>
      <vt:lpstr>So we need to ask:</vt:lpstr>
      <vt:lpstr>Best Instructional Practice for ELLs</vt:lpstr>
      <vt:lpstr>Best Instructional Practice for ELLs</vt:lpstr>
      <vt:lpstr>Best Instructional Practice for ELLs</vt:lpstr>
      <vt:lpstr>Best Instructional Practice for ELLs</vt:lpstr>
      <vt:lpstr>So we need to ask:</vt:lpstr>
      <vt:lpstr>Always Best Practice</vt:lpstr>
      <vt:lpstr>So we need to ask:</vt:lpstr>
      <vt:lpstr>More Resources</vt:lpstr>
      <vt:lpstr>PowerPoint Presentation</vt:lpstr>
    </vt:vector>
  </TitlesOfParts>
  <Company>OCM BOCES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Specific Considerations in Evaluating Teachers of ELLs </dc:title>
  <dc:creator>Adam Bauchner</dc:creator>
  <cp:lastModifiedBy>Adam Bauchner</cp:lastModifiedBy>
  <cp:revision>32</cp:revision>
  <dcterms:created xsi:type="dcterms:W3CDTF">2012-02-29T22:00:12Z</dcterms:created>
  <dcterms:modified xsi:type="dcterms:W3CDTF">2012-03-12T13:56:51Z</dcterms:modified>
</cp:coreProperties>
</file>