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notesMasterIdLst>
    <p:notesMasterId r:id="rId15"/>
  </p:notesMasterIdLst>
  <p:handoutMasterIdLst>
    <p:handoutMasterId r:id="rId16"/>
  </p:handoutMasterIdLst>
  <p:sldIdLst>
    <p:sldId id="262" r:id="rId2"/>
    <p:sldId id="340" r:id="rId3"/>
    <p:sldId id="263" r:id="rId4"/>
    <p:sldId id="264" r:id="rId5"/>
    <p:sldId id="338" r:id="rId6"/>
    <p:sldId id="265" r:id="rId7"/>
    <p:sldId id="266" r:id="rId8"/>
    <p:sldId id="339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1538" autoAdjust="0"/>
    <p:restoredTop sz="94660"/>
  </p:normalViewPr>
  <p:slideViewPr>
    <p:cSldViewPr snapToGrid="0" snapToObjects="1">
      <p:cViewPr>
        <p:scale>
          <a:sx n="30" d="100"/>
          <a:sy n="30" d="100"/>
        </p:scale>
        <p:origin x="-117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-1728" y="144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08000"/>
              </a:solidFill>
            </c:spPr>
          </c:dPt>
          <c:dPt>
            <c:idx val="1"/>
            <c:bubble3D val="0"/>
            <c:spPr>
              <a:solidFill>
                <a:srgbClr val="FF6600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00B050"/>
              </a:solidFill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rgbClr val="C00000"/>
              </a:solidFill>
            </c:spPr>
          </c:dPt>
          <c:dPt>
            <c:idx val="6"/>
            <c:bubble3D val="0"/>
            <c:spPr>
              <a:solidFill>
                <a:schemeClr val="bg2">
                  <a:lumMod val="75000"/>
                </a:schemeClr>
              </a:solidFill>
            </c:spPr>
          </c:dPt>
          <c:cat>
            <c:strRef>
              <c:f>Sheet1!$A$2:$A$8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94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0.27754</cdr:x>
      <cdr:y>0.11576</cdr:y>
    </cdr:from>
    <cdr:to>
      <cdr:x>0.49363</cdr:x>
      <cdr:y>0.33206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66578" y="632467"/>
          <a:ext cx="1531075" cy="11818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u="sng" dirty="0" smtClean="0"/>
            <a:t>Standard 1</a:t>
          </a:r>
        </a:p>
        <a:p xmlns:a="http://schemas.openxmlformats.org/drawingml/2006/main">
          <a:pPr algn="ctr"/>
          <a:r>
            <a:rPr lang="en-US" sz="1400" b="1" dirty="0" smtClean="0"/>
            <a:t>Knowledge of</a:t>
          </a:r>
          <a:br>
            <a:rPr lang="en-US" sz="1400" b="1" dirty="0" smtClean="0"/>
          </a:br>
          <a:r>
            <a:rPr lang="en-US" sz="1400" b="1" dirty="0" smtClean="0"/>
            <a:t>Students</a:t>
          </a:r>
        </a:p>
        <a:p xmlns:a="http://schemas.openxmlformats.org/drawingml/2006/main">
          <a:pPr algn="ctr"/>
          <a:r>
            <a:rPr lang="en-US" sz="1400" b="1" dirty="0" smtClean="0"/>
            <a:t>And Student</a:t>
          </a:r>
          <a:br>
            <a:rPr lang="en-US" sz="1400" b="1" dirty="0" smtClean="0"/>
          </a:br>
          <a:r>
            <a:rPr lang="en-US" sz="1400" b="1" dirty="0" smtClean="0"/>
            <a:t>Learning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0.50939</cdr:x>
      <cdr:y>0.13462</cdr:y>
    </cdr:from>
    <cdr:to>
      <cdr:x>0.72291</cdr:x>
      <cdr:y>0.35837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246418" y="865909"/>
          <a:ext cx="1828800" cy="1447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0.52006</cdr:x>
      <cdr:y>0.0989</cdr:y>
    </cdr:from>
    <cdr:to>
      <cdr:x>0.68185</cdr:x>
      <cdr:y>0.32269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284816" y="628305"/>
          <a:ext cx="1333040" cy="14218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u="sng" dirty="0" smtClean="0">
              <a:solidFill>
                <a:schemeClr val="bg1"/>
              </a:solidFill>
            </a:rPr>
            <a:t>Standard 2</a:t>
          </a:r>
        </a:p>
        <a:p xmlns:a="http://schemas.openxmlformats.org/drawingml/2006/main">
          <a:pPr algn="ctr"/>
          <a:r>
            <a:rPr lang="en-US" sz="1400" b="1" dirty="0" smtClean="0">
              <a:solidFill>
                <a:schemeClr val="bg1"/>
              </a:solidFill>
            </a:rPr>
            <a:t>Knowledge of</a:t>
          </a:r>
          <a:br>
            <a:rPr lang="en-US" sz="1400" b="1" dirty="0" smtClean="0">
              <a:solidFill>
                <a:schemeClr val="bg1"/>
              </a:solidFill>
            </a:rPr>
          </a:br>
          <a:r>
            <a:rPr lang="en-US" sz="1400" b="1" dirty="0" smtClean="0">
              <a:solidFill>
                <a:schemeClr val="bg1"/>
              </a:solidFill>
            </a:rPr>
            <a:t>Content and</a:t>
          </a:r>
        </a:p>
        <a:p xmlns:a="http://schemas.openxmlformats.org/drawingml/2006/main">
          <a:pPr algn="ctr"/>
          <a:r>
            <a:rPr lang="en-US" sz="1400" b="1" dirty="0" smtClean="0">
              <a:solidFill>
                <a:schemeClr val="bg1"/>
              </a:solidFill>
            </a:rPr>
            <a:t>Instructional</a:t>
          </a:r>
          <a:br>
            <a:rPr lang="en-US" sz="1400" b="1" dirty="0" smtClean="0">
              <a:solidFill>
                <a:schemeClr val="bg1"/>
              </a:solidFill>
            </a:rPr>
          </a:br>
          <a:r>
            <a:rPr lang="en-US" sz="1400" b="1" dirty="0" smtClean="0">
              <a:solidFill>
                <a:schemeClr val="bg1"/>
              </a:solidFill>
            </a:rPr>
            <a:t>Planning</a:t>
          </a:r>
          <a:endParaRPr lang="en-US" sz="1100" dirty="0" smtClean="0">
            <a:solidFill>
              <a:schemeClr val="bg1"/>
            </a:solidFill>
          </a:endParaRPr>
        </a:p>
        <a:p xmlns:a="http://schemas.openxmlformats.org/drawingml/2006/main">
          <a:pPr algn="ctr"/>
          <a:endParaRPr lang="en-US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0.61602</cdr:x>
      <cdr:y>0.39378</cdr:y>
    </cdr:from>
    <cdr:to>
      <cdr:x>0.83868</cdr:x>
      <cdr:y>0.51155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160818" y="2542309"/>
          <a:ext cx="190500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u="sng" dirty="0" smtClean="0">
              <a:solidFill>
                <a:srgbClr val="000000"/>
              </a:solidFill>
            </a:rPr>
            <a:t>Standard 3</a:t>
          </a:r>
        </a:p>
        <a:p xmlns:a="http://schemas.openxmlformats.org/drawingml/2006/main">
          <a:pPr algn="ctr"/>
          <a:r>
            <a:rPr lang="en-US" sz="1400" b="1" dirty="0" smtClean="0">
              <a:solidFill>
                <a:srgbClr val="000000"/>
              </a:solidFill>
            </a:rPr>
            <a:t>Instructional Practice</a:t>
          </a:r>
        </a:p>
        <a:p xmlns:a="http://schemas.openxmlformats.org/drawingml/2006/main">
          <a:pPr algn="ctr"/>
          <a:endParaRPr lang="en-US" sz="1100" dirty="0"/>
        </a:p>
      </cdr:txBody>
    </cdr:sp>
  </cdr:relSizeAnchor>
  <cdr:relSizeAnchor xmlns:cdr="http://schemas.openxmlformats.org/drawingml/2006/chartDrawing">
    <cdr:from>
      <cdr:x>0.60498</cdr:x>
      <cdr:y>0.61464</cdr:y>
    </cdr:from>
    <cdr:to>
      <cdr:x>0.80086</cdr:x>
      <cdr:y>0.78742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984532" y="3904918"/>
          <a:ext cx="1613825" cy="10977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u="sng" dirty="0" smtClean="0">
              <a:solidFill>
                <a:schemeClr val="bg1"/>
              </a:solidFill>
            </a:rPr>
            <a:t>Standard 4</a:t>
          </a:r>
        </a:p>
        <a:p xmlns:a="http://schemas.openxmlformats.org/drawingml/2006/main">
          <a:pPr algn="ctr"/>
          <a:r>
            <a:rPr lang="en-US" sz="1400" b="1" dirty="0" smtClean="0">
              <a:solidFill>
                <a:schemeClr val="bg1"/>
              </a:solidFill>
            </a:rPr>
            <a:t>Learning</a:t>
          </a:r>
          <a:br>
            <a:rPr lang="en-US" sz="1400" b="1" dirty="0" smtClean="0">
              <a:solidFill>
                <a:schemeClr val="bg1"/>
              </a:solidFill>
            </a:rPr>
          </a:br>
          <a:r>
            <a:rPr lang="en-US" sz="1400" b="1" dirty="0" smtClean="0">
              <a:solidFill>
                <a:schemeClr val="bg1"/>
              </a:solidFill>
            </a:rPr>
            <a:t>Environment</a:t>
          </a:r>
          <a:endParaRPr lang="en-US" sz="1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0.40581</cdr:x>
      <cdr:y>0.77116</cdr:y>
    </cdr:from>
    <cdr:to>
      <cdr:x>0.60131</cdr:x>
      <cdr:y>0.91279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875437" y="4213406"/>
          <a:ext cx="1385243" cy="7738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u="sng" dirty="0" smtClean="0">
              <a:solidFill>
                <a:srgbClr val="000000"/>
              </a:solidFill>
            </a:rPr>
            <a:t>Standard</a:t>
          </a:r>
          <a:r>
            <a:rPr lang="en-US" sz="1400" b="1" dirty="0" smtClean="0">
              <a:solidFill>
                <a:srgbClr val="000000"/>
              </a:solidFill>
            </a:rPr>
            <a:t> 5</a:t>
          </a:r>
        </a:p>
        <a:p xmlns:a="http://schemas.openxmlformats.org/drawingml/2006/main">
          <a:pPr algn="ctr"/>
          <a:r>
            <a:rPr lang="en-US" sz="1400" b="1" dirty="0" smtClean="0">
              <a:solidFill>
                <a:srgbClr val="000000"/>
              </a:solidFill>
            </a:rPr>
            <a:t>Assessment for</a:t>
          </a:r>
        </a:p>
        <a:p xmlns:a="http://schemas.openxmlformats.org/drawingml/2006/main">
          <a:pPr algn="ctr"/>
          <a:r>
            <a:rPr lang="en-US" sz="1400" b="1" dirty="0" smtClean="0">
              <a:solidFill>
                <a:srgbClr val="000000"/>
              </a:solidFill>
            </a:rPr>
            <a:t>Student Learning</a:t>
          </a:r>
          <a:endParaRPr lang="en-US" sz="1400" b="1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0.19116</cdr:x>
      <cdr:y>0.59933</cdr:y>
    </cdr:from>
    <cdr:to>
      <cdr:x>0.43159</cdr:x>
      <cdr:y>0.72891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354513" y="3274603"/>
          <a:ext cx="1703601" cy="7079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u="sng" dirty="0" smtClean="0">
              <a:solidFill>
                <a:srgbClr val="000000"/>
              </a:solidFill>
            </a:rPr>
            <a:t>Standard 6</a:t>
          </a:r>
        </a:p>
        <a:p xmlns:a="http://schemas.openxmlformats.org/drawingml/2006/main">
          <a:pPr algn="ctr"/>
          <a:r>
            <a:rPr lang="en-US" sz="1400" b="1" dirty="0" smtClean="0">
              <a:solidFill>
                <a:srgbClr val="000000"/>
              </a:solidFill>
            </a:rPr>
            <a:t>Professional </a:t>
          </a:r>
        </a:p>
        <a:p xmlns:a="http://schemas.openxmlformats.org/drawingml/2006/main">
          <a:pPr algn="ctr"/>
          <a:r>
            <a:rPr lang="en-US" sz="1400" b="1" dirty="0" smtClean="0">
              <a:solidFill>
                <a:srgbClr val="000000"/>
              </a:solidFill>
            </a:rPr>
            <a:t>Responsibilities</a:t>
          </a:r>
          <a:endParaRPr lang="en-US" sz="1400" b="1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0.68736</cdr:x>
      <cdr:y>0.91234</cdr:y>
    </cdr:from>
    <cdr:to>
      <cdr:x>0.794</cdr:x>
      <cdr:y>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770418" y="5895108"/>
          <a:ext cx="914400" cy="5611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0.69292</cdr:x>
      <cdr:y>0.89328</cdr:y>
    </cdr:from>
    <cdr:to>
      <cdr:x>0.93761</cdr:x>
      <cdr:y>0.95955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5818892" y="5770442"/>
          <a:ext cx="2036651" cy="4294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solidFill>
                <a:srgbClr val="0000FF"/>
              </a:solidFill>
            </a:rPr>
            <a:t> </a:t>
          </a:r>
          <a:endParaRPr lang="en-US" sz="1600" b="1" dirty="0">
            <a:solidFill>
              <a:srgbClr val="0000FF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854EDFB-DB4E-456D-B344-8F3F449FA43C}" type="datetime1">
              <a:rPr lang="en-US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916EBBE-4CD9-4BA7-933F-B1743D11AE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5142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802DEF9-9E33-4123-AEB6-4EC92F5453F7}" type="datetime1">
              <a:rPr lang="en-US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19BE405-DFDE-47BA-8FA6-7E7336362F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813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z="1000" b="1" dirty="0"/>
              <a:t>NOTES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609F5D-B6C8-40D7-A9D0-765C6503DCF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NOTES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9A10BF-9D0C-4FDD-B8BC-F9D480E7B80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100" b="1" dirty="0"/>
              <a:t>NOTES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971AF0-9260-4661-952E-560F390A2B7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A0CC60-19C0-414C-BADF-40307FFC686B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dirty="0">
              <a:latin typeface="Arial" charset="0"/>
            </a:endParaRPr>
          </a:p>
        </p:txBody>
      </p:sp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2" tIns="46586" rIns="93172" bIns="46586" anchor="b"/>
          <a:lstStyle/>
          <a:p>
            <a:pPr algn="r"/>
            <a:fld id="{44AFA42C-5187-4AAA-9601-071F33478D8C}" type="slidenum">
              <a:rPr lang="en-US" sz="1200">
                <a:latin typeface="Calibri" pitchFamily="34" charset="0"/>
              </a:rPr>
              <a:pPr algn="r"/>
              <a:t>12</a:t>
            </a:fld>
            <a:endParaRPr lang="en-US" sz="1200" dirty="0">
              <a:latin typeface="Calibri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1400" b="1" dirty="0"/>
              <a:t>NOTES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F6124C-8073-4E60-8BD4-98136E553271}" type="slidenum">
              <a:rPr lang="en-US"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dirty="0">
              <a:ea typeface="ＭＳ Ｐゴシック" pitchFamily="34" charset="-128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NOTES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z="1000" b="1" dirty="0"/>
              <a:t>Need for a common languages. Even thought we had a convergent sense of what should be occurring in a classroom, we all have different descriptors and ways of talking about it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609F5D-B6C8-40D7-A9D0-765C6503DCF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NOTES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4EE2B3-1997-4035-9B18-49A0E747FCF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70A364-9152-4C41-BE49-521F9F335079}" type="slidenum">
              <a:rPr lang="en-US"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>
              <a:ea typeface="ＭＳ Ｐゴシック" pitchFamily="34" charset="-128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NOTES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70A364-9152-4C41-BE49-521F9F335079}" type="slidenum">
              <a:rPr lang="en-US"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dirty="0">
              <a:ea typeface="ＭＳ Ｐゴシック" pitchFamily="34" charset="-128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NOTES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B258D70-6654-4E01-AEEF-7E5F591AA17A}" type="slidenum">
              <a:rPr lang="en-US"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dirty="0">
              <a:ea typeface="ＭＳ Ｐゴシック" pitchFamily="34" charset="-128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NOTES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BBDAF1-006D-4936-9989-7F7005DF6522}" type="slidenum">
              <a:rPr lang="en-US"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dirty="0">
              <a:ea typeface="ＭＳ Ｐゴシック" pitchFamily="34" charset="-128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NOTES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BBDAF1-006D-4936-9989-7F7005DF6522}" type="slidenum">
              <a:rPr lang="en-US"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dirty="0">
              <a:ea typeface="ＭＳ Ｐゴシック" pitchFamily="34" charset="-128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NOTES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5C875B-06D1-49F8-BDAD-C9FBCD1E87B7}" type="slidenum">
              <a:rPr lang="en-US"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dirty="0">
              <a:ea typeface="ＭＳ Ｐゴシック" pitchFamily="34" charset="-128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NOTES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6A60BF92-8438-4648-974A-03C1F5CAB01F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C362B2F-ED76-4006-ADBD-C52FFE2FF63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8701612-AD8D-422A-B536-493483EFB7F3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17948A34-C455-4D4C-86C0-31A11E7559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33596A-3688-4485-8ABD-5C43BE346262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91C0A80E-A877-4CBD-8B56-827D3A55A1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459393A-ED11-4CA9-9736-73148990616C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80F4B75F-2EFA-4AF6-B4A9-B25AED3D8D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48F9EEB-8CFD-432A-B212-43AB64C9E14D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8F8E5B00-93D5-4A09-8983-BCC52DFFE3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D1DAF66-78AA-4827-A267-391BAED26807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029792BB-AC07-4892-B842-ADEF9B3C37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D3A80E3-73FE-4AD7-BE49-6E0238C09A7A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AF534443-92A7-4034-B99C-79A474AFEC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AE7338D-E8B6-40A5-8300-6AE21B544B0F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E8E05886-9F8E-40C4-B8AF-7A7A74DA24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E1C67B6-C76E-4BD8-BC89-B45D22B52B19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4F339F1E-886A-4737-85BE-1893A3C185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6C95436-B1A3-4276-BC9D-7DE8437723E0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D4025B83-376D-4B22-82FA-6EC35E7656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D2355EA-8908-480F-8AF8-4D42EDBCC948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7DA8EF34-3D6F-4F16-AA18-B76D95CE04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 userDrawn="1"/>
        </p:nvSpPr>
        <p:spPr>
          <a:xfrm>
            <a:off x="4649096" y="-34321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936434" y="1233889"/>
            <a:ext cx="7105880" cy="498339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Imagine you are in the classroom of a highly effective teacher:</a:t>
            </a:r>
          </a:p>
          <a:p>
            <a:pPr lvl="1"/>
            <a:r>
              <a:rPr lang="en-US" sz="2400" dirty="0" smtClean="0"/>
              <a:t>What would you see?</a:t>
            </a:r>
          </a:p>
          <a:p>
            <a:pPr lvl="1"/>
            <a:r>
              <a:rPr lang="en-US" sz="2400" dirty="0" smtClean="0"/>
              <a:t>What would you hear?</a:t>
            </a:r>
          </a:p>
          <a:p>
            <a:pPr lvl="1"/>
            <a:r>
              <a:rPr lang="en-US" sz="2400" dirty="0" smtClean="0"/>
              <a:t>What would the students be doing or saying?</a:t>
            </a:r>
            <a:br>
              <a:rPr lang="en-US" sz="2400" dirty="0" smtClean="0"/>
            </a:br>
            <a:endParaRPr lang="en-US" sz="2400" dirty="0" smtClean="0"/>
          </a:p>
          <a:p>
            <a:pPr marL="68580" indent="0">
              <a:buNone/>
            </a:pPr>
            <a:r>
              <a:rPr lang="en-US" dirty="0" smtClean="0"/>
              <a:t>Individually, </a:t>
            </a:r>
            <a:r>
              <a:rPr lang="en-US" b="1" dirty="0" smtClean="0"/>
              <a:t>write</a:t>
            </a:r>
            <a:r>
              <a:rPr lang="en-US" dirty="0" smtClean="0"/>
              <a:t> one idea per post-it note.</a:t>
            </a:r>
          </a:p>
        </p:txBody>
      </p:sp>
      <p:sp>
        <p:nvSpPr>
          <p:cNvPr id="30725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248400"/>
            <a:ext cx="4038600" cy="457200"/>
          </a:xfrm>
          <a:ln>
            <a:miter lim="800000"/>
            <a:headEnd/>
            <a:tailEnd/>
          </a:ln>
        </p:spPr>
        <p:txBody>
          <a:bodyPr rtlCol="0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1B1F2CB0-9E77-4764-AD3C-87C4F47B95F1}" type="slidenum"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The Wisdom of Practice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19251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35579" y="4773976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258819" y="4773976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482059" y="4773976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705299" y="4773976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28539" y="4773976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151781" y="4773976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D6FF9431-A105-474E-8B70-2D02C57838F2}" type="slidenum"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0962" name="Content Placeholder 3"/>
          <p:cNvSpPr>
            <a:spLocks noGrp="1"/>
          </p:cNvSpPr>
          <p:nvPr>
            <p:ph sz="quarter" idx="13"/>
          </p:nvPr>
        </p:nvSpPr>
        <p:spPr>
          <a:xfrm>
            <a:off x="914400" y="914400"/>
            <a:ext cx="7229200" cy="4937760"/>
          </a:xfrm>
        </p:spPr>
        <p:txBody>
          <a:bodyPr/>
          <a:lstStyle/>
          <a:p>
            <a:pPr marL="68580" indent="0">
              <a:buNone/>
            </a:pPr>
            <a:r>
              <a:rPr lang="en-US" sz="2400" dirty="0" smtClean="0"/>
              <a:t>Standard 7: Professional Growth</a:t>
            </a:r>
          </a:p>
          <a:p>
            <a:pPr lvl="1"/>
            <a:r>
              <a:rPr lang="en-US" sz="2000" dirty="0" smtClean="0"/>
              <a:t>Reflect on practice</a:t>
            </a:r>
          </a:p>
          <a:p>
            <a:pPr lvl="1"/>
            <a:r>
              <a:rPr lang="en-US" sz="2000" dirty="0" smtClean="0"/>
              <a:t>Set goals for professional development</a:t>
            </a:r>
          </a:p>
          <a:p>
            <a:pPr lvl="1"/>
            <a:r>
              <a:rPr lang="en-US" sz="2000" dirty="0" smtClean="0"/>
              <a:t>Communicate and collaborate to improve practice</a:t>
            </a:r>
          </a:p>
          <a:p>
            <a:pPr lvl="1"/>
            <a:r>
              <a:rPr lang="en-US" sz="2000" dirty="0" smtClean="0"/>
              <a:t>Remain current in knowledge of content and pedagogy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pc="-150" dirty="0">
                <a:solidFill>
                  <a:schemeClr val="bg1"/>
                </a:solidFill>
              </a:rPr>
              <a:t>Professional Responsibilities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59752" y="4891490"/>
            <a:ext cx="2373767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Content Placeholder 3"/>
          <p:cNvSpPr>
            <a:spLocks noGrp="1"/>
          </p:cNvSpPr>
          <p:nvPr>
            <p:ph idx="1"/>
          </p:nvPr>
        </p:nvSpPr>
        <p:spPr>
          <a:xfrm>
            <a:off x="914400" y="914400"/>
            <a:ext cx="7823200" cy="38862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Using the placemat for the NYSED Teaching Framework, </a:t>
            </a:r>
            <a:r>
              <a:rPr lang="en-US" b="1" i="1" dirty="0" smtClean="0"/>
              <a:t>re-sort</a:t>
            </a:r>
            <a:r>
              <a:rPr lang="en-US" i="1" dirty="0" smtClean="0"/>
              <a:t> </a:t>
            </a:r>
            <a:r>
              <a:rPr lang="en-US" dirty="0" smtClean="0"/>
              <a:t>your table’s post-it notes as appropriate to the standard, element and indicator</a:t>
            </a:r>
          </a:p>
        </p:txBody>
      </p:sp>
      <p:sp>
        <p:nvSpPr>
          <p:cNvPr id="45061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248400"/>
            <a:ext cx="4038600" cy="457200"/>
          </a:xfrm>
          <a:ln>
            <a:miter lim="800000"/>
            <a:headEnd/>
            <a:tailEnd/>
          </a:ln>
        </p:spPr>
        <p:txBody>
          <a:bodyPr rtlCol="0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0E059F68-0023-4742-847F-BE3EB427F416}" type="slidenum"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NYS Teaching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Standards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66065" y="4669316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61344" y="4050536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63315" y="4612396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6178198" y="2406269"/>
            <a:ext cx="2160284" cy="2592637"/>
            <a:chOff x="3251073" y="2934159"/>
            <a:chExt cx="2160284" cy="2592637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251073" y="2934159"/>
              <a:ext cx="1003942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491858" y="3391359"/>
              <a:ext cx="1003942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753044" y="3754916"/>
              <a:ext cx="1003942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146229" y="4248839"/>
              <a:ext cx="1003942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2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407415" y="4612396"/>
              <a:ext cx="1003942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" name="Group 3"/>
          <p:cNvGrpSpPr/>
          <p:nvPr/>
        </p:nvGrpSpPr>
        <p:grpSpPr>
          <a:xfrm>
            <a:off x="950082" y="3514384"/>
            <a:ext cx="2603163" cy="2620178"/>
            <a:chOff x="5572692" y="2240098"/>
            <a:chExt cx="2603163" cy="2620178"/>
          </a:xfrm>
        </p:grpSpPr>
        <p:pic>
          <p:nvPicPr>
            <p:cNvPr id="18" name="Picture 2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572692" y="2858878"/>
              <a:ext cx="1003942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2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167971" y="2240098"/>
              <a:ext cx="1003942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2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669942" y="2801958"/>
              <a:ext cx="1003942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2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171913" y="3248142"/>
              <a:ext cx="1003942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2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167971" y="3411558"/>
              <a:ext cx="1003942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2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822342" y="3945876"/>
              <a:ext cx="1003942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235283" y="2381484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491858" y="2821240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051274" y="2561428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77726" y="2809311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ChangeArrowheads="1"/>
          </p:cNvSpPr>
          <p:nvPr/>
        </p:nvSpPr>
        <p:spPr bwMode="auto">
          <a:xfrm>
            <a:off x="7480300" y="8382000"/>
            <a:ext cx="184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latin typeface="Calisto MT" pitchFamily="18" charset="0"/>
            </a:endParaRPr>
          </a:p>
        </p:txBody>
      </p:sp>
      <p:sp>
        <p:nvSpPr>
          <p:cNvPr id="45058" name="Text Box 5"/>
          <p:cNvSpPr txBox="1">
            <a:spLocks noChangeArrowheads="1"/>
          </p:cNvSpPr>
          <p:nvPr/>
        </p:nvSpPr>
        <p:spPr bwMode="auto">
          <a:xfrm>
            <a:off x="601916" y="5033945"/>
            <a:ext cx="29257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latin typeface="+mj-lt"/>
              </a:rPr>
              <a:t>Indicators</a:t>
            </a:r>
            <a:endParaRPr lang="en-US" sz="3600" b="1" dirty="0"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en-US" sz="2400" i="1" dirty="0" smtClean="0">
                <a:latin typeface="+mj-lt"/>
              </a:rPr>
              <a:t>With </a:t>
            </a:r>
            <a:r>
              <a:rPr lang="en-US" sz="2400" i="1" dirty="0">
                <a:latin typeface="+mj-lt"/>
              </a:rPr>
              <a:t>rubrics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1AB7EE52-4363-42E1-A258-169D1656E492}" type="slidenum"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114800" y="1139324"/>
            <a:ext cx="4335137" cy="4927600"/>
          </a:xfrm>
          <a:prstGeom prst="rect">
            <a:avLst/>
          </a:prstGeom>
          <a:solidFill>
            <a:srgbClr val="EDEDE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i="1" dirty="0">
              <a:solidFill>
                <a:srgbClr val="00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>
                <a:solidFill>
                  <a:srgbClr val="000000"/>
                </a:solidFill>
                <a:latin typeface="+mn-lt"/>
              </a:rPr>
              <a:t>Knowledge of Students &amp; Student Learning</a:t>
            </a:r>
            <a:endParaRPr lang="en-US" sz="2400" dirty="0">
              <a:solidFill>
                <a:srgbClr val="00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Element 1.1 Demonstrate knowledge of child and adolescent development including cognitive, language, social, emotional, and physical developmental levels.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</a:rPr>
              <a:t>A) </a:t>
            </a:r>
            <a:r>
              <a:rPr lang="en-US" sz="2000" dirty="0">
                <a:latin typeface="+mn-lt"/>
              </a:rPr>
              <a:t>Describes developmental characteristics of students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5061" name="Line 9"/>
          <p:cNvSpPr>
            <a:spLocks noChangeShapeType="1"/>
          </p:cNvSpPr>
          <p:nvPr/>
        </p:nvSpPr>
        <p:spPr bwMode="auto">
          <a:xfrm flipH="1">
            <a:off x="2951604" y="1832966"/>
            <a:ext cx="1274763" cy="0"/>
          </a:xfrm>
          <a:prstGeom prst="line">
            <a:avLst/>
          </a:prstGeom>
          <a:noFill/>
          <a:ln w="76200">
            <a:solidFill>
              <a:srgbClr val="FF5B0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H="1">
            <a:off x="3543742" y="3638824"/>
            <a:ext cx="682625" cy="0"/>
          </a:xfrm>
          <a:prstGeom prst="line">
            <a:avLst/>
          </a:prstGeom>
          <a:noFill/>
          <a:ln w="76200">
            <a:solidFill>
              <a:srgbClr val="FF5B0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063" name="Rectangle 1"/>
          <p:cNvSpPr>
            <a:spLocks noChangeArrowheads="1"/>
          </p:cNvSpPr>
          <p:nvPr/>
        </p:nvSpPr>
        <p:spPr bwMode="auto">
          <a:xfrm>
            <a:off x="556353" y="1461205"/>
            <a:ext cx="30925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>
                <a:latin typeface="+mj-lt"/>
              </a:rPr>
              <a:t>Standards</a:t>
            </a:r>
          </a:p>
          <a:p>
            <a:r>
              <a:rPr lang="en-US" sz="2400" i="1" dirty="0">
                <a:latin typeface="+mj-lt"/>
              </a:rPr>
              <a:t>Summary statements</a:t>
            </a:r>
          </a:p>
        </p:txBody>
      </p:sp>
      <p:sp>
        <p:nvSpPr>
          <p:cNvPr id="45064" name="Rectangle 2"/>
          <p:cNvSpPr>
            <a:spLocks noChangeArrowheads="1"/>
          </p:cNvSpPr>
          <p:nvPr/>
        </p:nvSpPr>
        <p:spPr bwMode="auto">
          <a:xfrm>
            <a:off x="1295903" y="3311986"/>
            <a:ext cx="223651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+mj-lt"/>
              </a:rPr>
              <a:t>Elements</a:t>
            </a:r>
            <a:endParaRPr lang="en-US" sz="3600" dirty="0">
              <a:latin typeface="+mj-lt"/>
            </a:endParaRPr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 flipH="1">
            <a:off x="2951604" y="5386329"/>
            <a:ext cx="1274763" cy="0"/>
          </a:xfrm>
          <a:prstGeom prst="line">
            <a:avLst/>
          </a:prstGeom>
          <a:noFill/>
          <a:ln w="76200">
            <a:solidFill>
              <a:srgbClr val="FF5B0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NYS Teaching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Standards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914400"/>
            <a:ext cx="7526338" cy="4303712"/>
          </a:xfrm>
        </p:spPr>
        <p:txBody>
          <a:bodyPr rtlCol="0">
            <a:noAutofit/>
          </a:bodyPr>
          <a:lstStyle/>
          <a:p>
            <a:pPr marL="68580" indent="0" fontAlgn="auto">
              <a:lnSpc>
                <a:spcPct val="90000"/>
              </a:lnSpc>
              <a:spcAft>
                <a:spcPct val="2000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Common Themes across the Elements</a:t>
            </a:r>
          </a:p>
          <a:p>
            <a:pPr lvl="1">
              <a:buClr>
                <a:srgbClr val="629DD1"/>
              </a:buClr>
            </a:pPr>
            <a:r>
              <a:rPr lang="en-US" sz="2400" dirty="0">
                <a:solidFill>
                  <a:srgbClr val="242852"/>
                </a:solidFill>
              </a:rPr>
              <a:t>Upholds standards and </a:t>
            </a:r>
            <a:r>
              <a:rPr lang="en-US" sz="2400" dirty="0" smtClean="0">
                <a:solidFill>
                  <a:srgbClr val="242852"/>
                </a:solidFill>
              </a:rPr>
              <a:t>policies</a:t>
            </a:r>
          </a:p>
          <a:p>
            <a:pPr lvl="1">
              <a:buClr>
                <a:srgbClr val="629DD1"/>
              </a:buClr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Equity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rgbClr val="629DD1"/>
              </a:buClr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Cultural competence</a:t>
            </a:r>
          </a:p>
          <a:p>
            <a:pPr lvl="1">
              <a:buClr>
                <a:srgbClr val="629DD1"/>
              </a:buClr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High expectations</a:t>
            </a:r>
          </a:p>
          <a:p>
            <a:pPr lvl="1">
              <a:buClr>
                <a:srgbClr val="629DD1"/>
              </a:buClr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Developmental appropriateness</a:t>
            </a:r>
          </a:p>
          <a:p>
            <a:pPr lvl="1">
              <a:buClr>
                <a:srgbClr val="629DD1"/>
              </a:buClr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focus on individuals, including those with special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needs</a:t>
            </a:r>
          </a:p>
          <a:p>
            <a:pPr lvl="1">
              <a:buClr>
                <a:srgbClr val="629DD1"/>
              </a:buClr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Appropriate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use of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technology</a:t>
            </a:r>
          </a:p>
          <a:p>
            <a:pPr lvl="1">
              <a:buClr>
                <a:srgbClr val="629DD1"/>
              </a:buClr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Student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assumption of responsibility</a:t>
            </a:r>
          </a:p>
          <a:p>
            <a:pPr marL="68580" indent="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i="1" dirty="0">
              <a:solidFill>
                <a:schemeClr val="hlin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4F385DCB-85E8-477D-B7B2-9D45B301F041}" type="slidenum"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NYS Teaching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Standards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936433" y="1233889"/>
            <a:ext cx="7381301" cy="106863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dirty="0" smtClean="0"/>
              <a:t>As a table group, </a:t>
            </a:r>
            <a:r>
              <a:rPr lang="en-US" b="1" dirty="0" smtClean="0"/>
              <a:t>arrange</a:t>
            </a:r>
            <a:r>
              <a:rPr lang="en-US" dirty="0" smtClean="0"/>
              <a:t> the sticky notes in a way that makes sense, grou</a:t>
            </a:r>
            <a:r>
              <a:rPr lang="en-US" dirty="0"/>
              <a:t>p</a:t>
            </a:r>
            <a:r>
              <a:rPr lang="en-US" dirty="0" smtClean="0"/>
              <a:t>ing similar ideas together.</a:t>
            </a:r>
          </a:p>
        </p:txBody>
      </p:sp>
      <p:sp>
        <p:nvSpPr>
          <p:cNvPr id="30725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248400"/>
            <a:ext cx="4038600" cy="457200"/>
          </a:xfrm>
          <a:ln>
            <a:miter lim="800000"/>
            <a:headEnd/>
            <a:tailEnd/>
          </a:ln>
        </p:spPr>
        <p:txBody>
          <a:bodyPr rtlCol="0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1B1F2CB0-9E77-4764-AD3C-87C4F47B95F1}" type="slidenum"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The Wisdom of Practice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19251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35579" y="4773976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30858" y="4155196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132829" y="4717056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51073" y="2934159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491858" y="3391359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753044" y="3754916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146229" y="4248839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07415" y="4612396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572692" y="2858878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167971" y="2240098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669942" y="2801958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171913" y="3248142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167971" y="3411558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822342" y="3945876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837913" y="2401678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33971" y="2565094"/>
            <a:ext cx="100394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66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552005" y="719600"/>
            <a:ext cx="7085645" cy="5463731"/>
            <a:chOff x="-552005" y="719600"/>
            <a:chExt cx="7085645" cy="5463731"/>
          </a:xfrm>
        </p:grpSpPr>
        <p:graphicFrame>
          <p:nvGraphicFramePr>
            <p:cNvPr id="2" name="Char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71102982"/>
                </p:ext>
              </p:extLst>
            </p:nvPr>
          </p:nvGraphicFramePr>
          <p:xfrm>
            <a:off x="-552005" y="719600"/>
            <a:ext cx="7085645" cy="546373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539826" y="2942382"/>
              <a:ext cx="1935145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u="sng" dirty="0">
                  <a:solidFill>
                    <a:schemeClr val="bg1"/>
                  </a:solidFill>
                  <a:latin typeface="+mj-lt"/>
                </a:rPr>
                <a:t>Standard 7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+mj-lt"/>
                </a:rPr>
                <a:t>Professional Growth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NYS Teaching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Standards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83855" y="1222872"/>
            <a:ext cx="27321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Draw</a:t>
            </a:r>
            <a:r>
              <a:rPr lang="en-US" sz="2400" dirty="0" smtClean="0"/>
              <a:t> the pie on chart paper. </a:t>
            </a:r>
          </a:p>
          <a:p>
            <a:endParaRPr lang="en-US" sz="2400" dirty="0" smtClean="0"/>
          </a:p>
          <a:p>
            <a:r>
              <a:rPr lang="en-US" sz="2400" b="1" dirty="0" smtClean="0"/>
              <a:t>Label</a:t>
            </a:r>
            <a:r>
              <a:rPr lang="en-US" sz="2400" dirty="0" smtClean="0"/>
              <a:t> the slices.</a:t>
            </a:r>
          </a:p>
          <a:p>
            <a:endParaRPr lang="en-US" sz="2400" dirty="0"/>
          </a:p>
          <a:p>
            <a:r>
              <a:rPr lang="en-US" sz="2400" dirty="0" smtClean="0"/>
              <a:t>Now</a:t>
            </a:r>
            <a:r>
              <a:rPr lang="en-US" sz="2400" b="1" dirty="0" smtClean="0"/>
              <a:t> stick</a:t>
            </a:r>
            <a:r>
              <a:rPr lang="en-US" sz="2400" dirty="0" smtClean="0"/>
              <a:t> the sticky notes in the slice of the pie in which they belong</a:t>
            </a:r>
            <a:endParaRPr lang="en-US" sz="2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ADA3CDA4-9017-4843-AED4-E1286A9E6401}" type="slidenum"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914400"/>
            <a:ext cx="7458421" cy="4891490"/>
          </a:xfrm>
        </p:spPr>
        <p:txBody>
          <a:bodyPr rtlCol="0">
            <a:no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Standard 1: Knowledge of Students &amp; Student Learning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Knowledge of child development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Knowledge of research…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Knowledge of diverse learning needs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Knowledge of individual students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Knowledge of economic, social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Knowledge of technological literacy…</a:t>
            </a:r>
          </a:p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Planning &amp; Preparation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  <p:pic>
        <p:nvPicPr>
          <p:cNvPr id="19456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59752" y="4891490"/>
            <a:ext cx="2373767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ADA3CDA4-9017-4843-AED4-E1286A9E6401}" type="slidenum"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914400"/>
            <a:ext cx="7458421" cy="4891490"/>
          </a:xfrm>
        </p:spPr>
        <p:txBody>
          <a:bodyPr rtlCol="0">
            <a:no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Standard 2: Knowledge of Content &amp; Instructional Planning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Knowledge of content…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Connect concepts across disciplines…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Uses a broad range of instructional strategies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Establishes goals &amp; expectations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instruction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Evaluate / utilize resources</a:t>
            </a:r>
          </a:p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Planning &amp; Preparation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59752" y="4891490"/>
            <a:ext cx="2373767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02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0EA59443-2EDD-4639-8583-E30722F53AC2}" type="slidenum"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34818" name="Rectangle 4"/>
          <p:cNvSpPr>
            <a:spLocks noGrp="1" noChangeArrowheads="1"/>
          </p:cNvSpPr>
          <p:nvPr>
            <p:ph sz="quarter" idx="13"/>
          </p:nvPr>
        </p:nvSpPr>
        <p:spPr>
          <a:xfrm>
            <a:off x="914400" y="914400"/>
            <a:ext cx="7141066" cy="426352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b="1" dirty="0" smtClean="0"/>
              <a:t>Standard 3: Instructional Practice</a:t>
            </a:r>
          </a:p>
          <a:p>
            <a:pPr lvl="1"/>
            <a:r>
              <a:rPr lang="en-US" sz="2400" dirty="0" smtClean="0"/>
              <a:t>Research-based practices</a:t>
            </a:r>
          </a:p>
          <a:p>
            <a:pPr lvl="1"/>
            <a:r>
              <a:rPr lang="en-US" sz="2400" dirty="0" smtClean="0"/>
              <a:t>Communicates clearly…</a:t>
            </a:r>
          </a:p>
          <a:p>
            <a:pPr lvl="1"/>
            <a:r>
              <a:rPr lang="en-US" sz="2400" dirty="0" smtClean="0"/>
              <a:t>High expectations…</a:t>
            </a:r>
          </a:p>
          <a:p>
            <a:pPr lvl="1"/>
            <a:r>
              <a:rPr lang="en-US" sz="2400" dirty="0" smtClean="0"/>
              <a:t>Variety of instructional… to engage student</a:t>
            </a:r>
          </a:p>
          <a:p>
            <a:pPr lvl="1"/>
            <a:r>
              <a:rPr lang="en-US" sz="2400" dirty="0" smtClean="0"/>
              <a:t>Engage students in multi-disciplinary skills</a:t>
            </a:r>
          </a:p>
          <a:p>
            <a:pPr lvl="1"/>
            <a:r>
              <a:rPr lang="en-US" sz="2400" dirty="0" smtClean="0"/>
              <a:t>Monitor and assess progress</a:t>
            </a:r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Instruction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59752" y="4891490"/>
            <a:ext cx="2373767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ACFCB72F-DB14-49D9-AAAC-F96FD6D54F37}" type="slidenum"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914400" y="914400"/>
            <a:ext cx="7436386" cy="5302885"/>
          </a:xfrm>
        </p:spPr>
        <p:txBody>
          <a:bodyPr rtlCol="0">
            <a:normAutofit/>
          </a:bodyPr>
          <a:lstStyle/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Standard 4: The Learning Environment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Creates a respectful, safe and supportive environment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Creates an intellectually stimulating environment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Manages the learning environment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Organize and utilize available resources (e.g. physical space, time, technology…)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Observation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59752" y="4891490"/>
            <a:ext cx="2373767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ACFCB72F-DB14-49D9-AAAC-F96FD6D54F37}" type="slidenum"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914400" y="914400"/>
            <a:ext cx="7436386" cy="5302885"/>
          </a:xfrm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Standard 5: Assessment for Student Learning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Range of assessment tools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Understand, analyze, use data for differentiation</a:t>
            </a:r>
            <a:r>
              <a:rPr lang="en-US" sz="2400" dirty="0" smtClean="0">
                <a:solidFill>
                  <a:srgbClr val="0000FF"/>
                </a:solidFill>
              </a:rPr>
              <a:t>*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Communicates assessment system</a:t>
            </a:r>
            <a:r>
              <a:rPr lang="en-US" sz="2400" dirty="0" smtClean="0">
                <a:solidFill>
                  <a:srgbClr val="0000FF"/>
                </a:solidFill>
              </a:rPr>
              <a:t>*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Reflect upon assessment system and adjust</a:t>
            </a:r>
            <a:r>
              <a:rPr lang="en-US" sz="2400" dirty="0" smtClean="0">
                <a:solidFill>
                  <a:srgbClr val="0000FF"/>
                </a:solidFill>
              </a:rPr>
              <a:t>*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Prepare students for assessments</a:t>
            </a:r>
          </a:p>
          <a:p>
            <a:pPr lvl="1">
              <a:buClr>
                <a:schemeClr val="bg2">
                  <a:lumMod val="60000"/>
                  <a:lumOff val="40000"/>
                </a:schemeClr>
              </a:buClr>
              <a:defRPr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lvl="1" indent="0">
              <a:buClr>
                <a:schemeClr val="bg2">
                  <a:lumMod val="60000"/>
                  <a:lumOff val="40000"/>
                </a:schemeClr>
              </a:buClr>
              <a:buNone/>
              <a:defRPr/>
            </a:pPr>
            <a:r>
              <a:rPr lang="en-US" sz="2400" i="1" dirty="0" smtClean="0">
                <a:solidFill>
                  <a:srgbClr val="0000FF"/>
                </a:solidFill>
              </a:rPr>
              <a:t>			</a:t>
            </a:r>
            <a:r>
              <a:rPr lang="en-US" sz="1600" i="1" dirty="0" smtClean="0">
                <a:solidFill>
                  <a:srgbClr val="0000FF"/>
                </a:solidFill>
              </a:rPr>
              <a:t>*</a:t>
            </a:r>
            <a:r>
              <a:rPr lang="en-US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- assessed through “multiple measures”</a:t>
            </a: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Observation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59752" y="4891490"/>
            <a:ext cx="2373767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066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9F0924A5-EC56-46E2-A02E-5FD0C64002ED}" type="slidenum"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38914" name="Content Placeholder 7"/>
          <p:cNvSpPr>
            <a:spLocks noGrp="1"/>
          </p:cNvSpPr>
          <p:nvPr>
            <p:ph sz="quarter" idx="13"/>
          </p:nvPr>
        </p:nvSpPr>
        <p:spPr>
          <a:xfrm>
            <a:off x="914401" y="914399"/>
            <a:ext cx="7116896" cy="5089793"/>
          </a:xfrm>
        </p:spPr>
        <p:txBody>
          <a:bodyPr/>
          <a:lstStyle/>
          <a:p>
            <a:pPr marL="68580" indent="0">
              <a:buNone/>
            </a:pPr>
            <a:r>
              <a:rPr lang="en-US" sz="2400" b="1" dirty="0" smtClean="0"/>
              <a:t>Standard 6: Professional Responsibilities</a:t>
            </a:r>
          </a:p>
          <a:p>
            <a:pPr lvl="1"/>
            <a:r>
              <a:rPr lang="en-US" sz="2000" dirty="0" smtClean="0"/>
              <a:t>Upholds standards and policies</a:t>
            </a:r>
          </a:p>
          <a:p>
            <a:pPr lvl="1"/>
            <a:r>
              <a:rPr lang="en-US" sz="2000" dirty="0" smtClean="0"/>
              <a:t>Collaborate with colleagues</a:t>
            </a:r>
          </a:p>
          <a:p>
            <a:pPr lvl="1"/>
            <a:r>
              <a:rPr lang="en-US" sz="2000" dirty="0" smtClean="0"/>
              <a:t>Communicate &amp; collaborate with families</a:t>
            </a:r>
          </a:p>
          <a:p>
            <a:pPr lvl="1"/>
            <a:r>
              <a:rPr lang="en-US" sz="2000" dirty="0" smtClean="0"/>
              <a:t>Perform non-instructional duties</a:t>
            </a:r>
          </a:p>
          <a:p>
            <a:pPr lvl="1"/>
            <a:r>
              <a:rPr lang="en-US" sz="2000" dirty="0" smtClean="0"/>
              <a:t>Complies with laws and polices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1448" y="77118"/>
            <a:ext cx="3502152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pc="-150" dirty="0" smtClean="0">
                <a:solidFill>
                  <a:schemeClr val="bg1"/>
                </a:solidFill>
              </a:rPr>
              <a:t>Professional Responsibilities</a:t>
            </a:r>
            <a:endParaRPr lang="en-US" sz="2000" b="1" spc="-15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59752" y="4891490"/>
            <a:ext cx="2373767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2771</TotalTime>
  <Words>537</Words>
  <Application>Microsoft Office PowerPoint</Application>
  <PresentationFormat>On-screen Show (4:3)</PresentationFormat>
  <Paragraphs>152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Austin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Teaching &amp; Learning Consultants,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NYSED August 4-5, 2011 Teaching &amp; Learning Solutions teachinglearningsolutions.com Albert (Duffy) Miller Ed.D   Bernadette (Bernie) Cleland, Ed.D</dc:title>
  <dc:creator>Bernadette Cleland</dc:creator>
  <cp:lastModifiedBy>jcraig</cp:lastModifiedBy>
  <cp:revision>133</cp:revision>
  <cp:lastPrinted>2011-08-09T11:01:54Z</cp:lastPrinted>
  <dcterms:created xsi:type="dcterms:W3CDTF">2011-07-19T17:00:47Z</dcterms:created>
  <dcterms:modified xsi:type="dcterms:W3CDTF">2011-08-15T16:13:10Z</dcterms:modified>
</cp:coreProperties>
</file>