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27"/>
  </p:notesMasterIdLst>
  <p:handoutMasterIdLst>
    <p:handoutMasterId r:id="rId128"/>
  </p:handoutMasterIdLst>
  <p:sldIdLst>
    <p:sldId id="257" r:id="rId2"/>
    <p:sldId id="364" r:id="rId3"/>
    <p:sldId id="258" r:id="rId4"/>
    <p:sldId id="362" r:id="rId5"/>
    <p:sldId id="260" r:id="rId6"/>
    <p:sldId id="261" r:id="rId7"/>
    <p:sldId id="259" r:id="rId8"/>
    <p:sldId id="365" r:id="rId9"/>
    <p:sldId id="418" r:id="rId10"/>
    <p:sldId id="366" r:id="rId11"/>
    <p:sldId id="367" r:id="rId12"/>
    <p:sldId id="400" r:id="rId13"/>
    <p:sldId id="372" r:id="rId14"/>
    <p:sldId id="401" r:id="rId15"/>
    <p:sldId id="373" r:id="rId16"/>
    <p:sldId id="402" r:id="rId17"/>
    <p:sldId id="368" r:id="rId18"/>
    <p:sldId id="369" r:id="rId19"/>
    <p:sldId id="370" r:id="rId20"/>
    <p:sldId id="371" r:id="rId21"/>
    <p:sldId id="375" r:id="rId22"/>
    <p:sldId id="374" r:id="rId23"/>
    <p:sldId id="413" r:id="rId24"/>
    <p:sldId id="414" r:id="rId25"/>
    <p:sldId id="415" r:id="rId26"/>
    <p:sldId id="416" r:id="rId27"/>
    <p:sldId id="417" r:id="rId28"/>
    <p:sldId id="419" r:id="rId29"/>
    <p:sldId id="262" r:id="rId30"/>
    <p:sldId id="340" r:id="rId31"/>
    <p:sldId id="263" r:id="rId32"/>
    <p:sldId id="264" r:id="rId33"/>
    <p:sldId id="338" r:id="rId34"/>
    <p:sldId id="265" r:id="rId35"/>
    <p:sldId id="266" r:id="rId36"/>
    <p:sldId id="339" r:id="rId37"/>
    <p:sldId id="267" r:id="rId38"/>
    <p:sldId id="268" r:id="rId39"/>
    <p:sldId id="269" r:id="rId40"/>
    <p:sldId id="270" r:id="rId41"/>
    <p:sldId id="271" r:id="rId42"/>
    <p:sldId id="341" r:id="rId43"/>
    <p:sldId id="342" r:id="rId44"/>
    <p:sldId id="377" r:id="rId45"/>
    <p:sldId id="378" r:id="rId46"/>
    <p:sldId id="379" r:id="rId47"/>
    <p:sldId id="274" r:id="rId48"/>
    <p:sldId id="284" r:id="rId49"/>
    <p:sldId id="380" r:id="rId50"/>
    <p:sldId id="381" r:id="rId51"/>
    <p:sldId id="278" r:id="rId52"/>
    <p:sldId id="351" r:id="rId53"/>
    <p:sldId id="279" r:id="rId54"/>
    <p:sldId id="277" r:id="rId55"/>
    <p:sldId id="392" r:id="rId56"/>
    <p:sldId id="280" r:id="rId57"/>
    <p:sldId id="352" r:id="rId58"/>
    <p:sldId id="353" r:id="rId59"/>
    <p:sldId id="281" r:id="rId60"/>
    <p:sldId id="382" r:id="rId61"/>
    <p:sldId id="383" r:id="rId62"/>
    <p:sldId id="285" r:id="rId63"/>
    <p:sldId id="391" r:id="rId64"/>
    <p:sldId id="393" r:id="rId65"/>
    <p:sldId id="394" r:id="rId66"/>
    <p:sldId id="395" r:id="rId67"/>
    <p:sldId id="386" r:id="rId68"/>
    <p:sldId id="385" r:id="rId69"/>
    <p:sldId id="387" r:id="rId70"/>
    <p:sldId id="346" r:id="rId71"/>
    <p:sldId id="286" r:id="rId72"/>
    <p:sldId id="347" r:id="rId73"/>
    <p:sldId id="348" r:id="rId74"/>
    <p:sldId id="349" r:id="rId75"/>
    <p:sldId id="350" r:id="rId76"/>
    <p:sldId id="344" r:id="rId77"/>
    <p:sldId id="331" r:id="rId78"/>
    <p:sldId id="345" r:id="rId79"/>
    <p:sldId id="384" r:id="rId80"/>
    <p:sldId id="287" r:id="rId81"/>
    <p:sldId id="288" r:id="rId82"/>
    <p:sldId id="354" r:id="rId83"/>
    <p:sldId id="355" r:id="rId84"/>
    <p:sldId id="356" r:id="rId85"/>
    <p:sldId id="290" r:id="rId86"/>
    <p:sldId id="291" r:id="rId87"/>
    <p:sldId id="292" r:id="rId88"/>
    <p:sldId id="293" r:id="rId89"/>
    <p:sldId id="294" r:id="rId90"/>
    <p:sldId id="297" r:id="rId91"/>
    <p:sldId id="298" r:id="rId92"/>
    <p:sldId id="299" r:id="rId93"/>
    <p:sldId id="388" r:id="rId94"/>
    <p:sldId id="302" r:id="rId95"/>
    <p:sldId id="303" r:id="rId96"/>
    <p:sldId id="304" r:id="rId97"/>
    <p:sldId id="305" r:id="rId98"/>
    <p:sldId id="306" r:id="rId99"/>
    <p:sldId id="399" r:id="rId100"/>
    <p:sldId id="307" r:id="rId101"/>
    <p:sldId id="310" r:id="rId102"/>
    <p:sldId id="360" r:id="rId103"/>
    <p:sldId id="313" r:id="rId104"/>
    <p:sldId id="318" r:id="rId105"/>
    <p:sldId id="319" r:id="rId106"/>
    <p:sldId id="320" r:id="rId107"/>
    <p:sldId id="321" r:id="rId108"/>
    <p:sldId id="322" r:id="rId109"/>
    <p:sldId id="396" r:id="rId110"/>
    <p:sldId id="397" r:id="rId111"/>
    <p:sldId id="398" r:id="rId112"/>
    <p:sldId id="358" r:id="rId113"/>
    <p:sldId id="390" r:id="rId114"/>
    <p:sldId id="363" r:id="rId115"/>
    <p:sldId id="389" r:id="rId116"/>
    <p:sldId id="403" r:id="rId117"/>
    <p:sldId id="404" r:id="rId118"/>
    <p:sldId id="405" r:id="rId119"/>
    <p:sldId id="406" r:id="rId120"/>
    <p:sldId id="407" r:id="rId121"/>
    <p:sldId id="408" r:id="rId122"/>
    <p:sldId id="409" r:id="rId123"/>
    <p:sldId id="410" r:id="rId124"/>
    <p:sldId id="411" r:id="rId125"/>
    <p:sldId id="412" r:id="rId12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4660"/>
  </p:normalViewPr>
  <p:slideViewPr>
    <p:cSldViewPr snapToGrid="0" snapToObjects="1">
      <p:cViewPr>
        <p:scale>
          <a:sx n="30" d="100"/>
          <a:sy n="30" d="100"/>
        </p:scale>
        <p:origin x="-117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890"/>
    </p:cViewPr>
  </p:sorterViewPr>
  <p:notesViewPr>
    <p:cSldViewPr snapToGrid="0" snapToObjects="1">
      <p:cViewPr>
        <p:scale>
          <a:sx n="150" d="100"/>
          <a:sy n="150" d="100"/>
        </p:scale>
        <p:origin x="-1728" y="14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8000"/>
              </a:solidFill>
            </c:spPr>
          </c:dPt>
          <c:dPt>
            <c:idx val="1"/>
            <c:bubble3D val="0"/>
            <c:spPr>
              <a:solidFill>
                <a:srgbClr val="FF6600"/>
              </a:solidFill>
            </c:spPr>
          </c:dPt>
          <c:dPt>
            <c:idx val="2"/>
            <c:bubble3D val="0"/>
            <c:spPr>
              <a:solidFill>
                <a:srgbClr val="7030A0"/>
              </a:solidFill>
            </c:spPr>
          </c:dPt>
          <c:dPt>
            <c:idx val="3"/>
            <c:bubble3D val="0"/>
            <c:spPr>
              <a:solidFill>
                <a:srgbClr val="00B050"/>
              </a:solidFill>
            </c:spPr>
          </c:dPt>
          <c:dPt>
            <c:idx val="4"/>
            <c:bubble3D val="0"/>
            <c:spPr>
              <a:solidFill>
                <a:srgbClr val="FFC000"/>
              </a:solidFill>
            </c:spPr>
          </c:dPt>
          <c:dPt>
            <c:idx val="5"/>
            <c:bubble3D val="0"/>
            <c:spPr>
              <a:solidFill>
                <a:srgbClr val="C00000"/>
              </a:solidFill>
            </c:spPr>
          </c:dPt>
          <c:dPt>
            <c:idx val="6"/>
            <c:bubble3D val="0"/>
            <c:spPr>
              <a:solidFill>
                <a:schemeClr val="bg2">
                  <a:lumMod val="75000"/>
                </a:schemeClr>
              </a:solidFill>
            </c:spPr>
          </c:dPt>
          <c:cat>
            <c:strRef>
              <c:f>Sheet1!$A$2:$A$8</c:f>
              <c:strCache>
                <c:ptCount val="4"/>
                <c:pt idx="0">
                  <c:v>1st Qtr</c:v>
                </c:pt>
                <c:pt idx="1">
                  <c:v>2nd Qtr</c:v>
                </c:pt>
                <c:pt idx="2">
                  <c:v>3rd Qtr</c:v>
                </c:pt>
                <c:pt idx="3">
                  <c:v>4th Qtr</c:v>
                </c:pt>
              </c:strCache>
            </c:strRef>
          </c:cat>
          <c:val>
            <c:numRef>
              <c:f>Sheet1!$B$2:$B$8</c:f>
              <c:numCache>
                <c:formatCode>General</c:formatCode>
                <c:ptCount val="7"/>
                <c:pt idx="0">
                  <c:v>6</c:v>
                </c:pt>
                <c:pt idx="1">
                  <c:v>6</c:v>
                </c:pt>
                <c:pt idx="2">
                  <c:v>6</c:v>
                </c:pt>
                <c:pt idx="3">
                  <c:v>6</c:v>
                </c:pt>
                <c:pt idx="4">
                  <c:v>6</c:v>
                </c:pt>
                <c:pt idx="5">
                  <c:v>6</c:v>
                </c:pt>
                <c:pt idx="6">
                  <c:v>6</c:v>
                </c:pt>
              </c:numCache>
            </c:numRef>
          </c:val>
        </c:ser>
        <c:dLbls>
          <c:showLegendKey val="0"/>
          <c:showVal val="0"/>
          <c:showCatName val="0"/>
          <c:showSerName val="0"/>
          <c:showPercent val="0"/>
          <c:showBubbleSize val="0"/>
          <c:showLeaderLines val="1"/>
        </c:dLbls>
        <c:firstSliceAng val="0"/>
      </c:pieChart>
      <c:spPr>
        <a:noFill/>
        <a:ln w="25394">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FB37A-15B9-4A4D-89E9-AD0A9F4E3D06}" type="doc">
      <dgm:prSet loTypeId="urn:microsoft.com/office/officeart/2005/8/layout/process3" loCatId="process" qsTypeId="urn:microsoft.com/office/officeart/2005/8/quickstyle/simple4" qsCatId="simple" csTypeId="urn:microsoft.com/office/officeart/2005/8/colors/accent4_5" csCatId="accent4" phldr="1"/>
      <dgm:spPr/>
      <dgm:t>
        <a:bodyPr/>
        <a:lstStyle/>
        <a:p>
          <a:endParaRPr lang="en-US"/>
        </a:p>
      </dgm:t>
    </dgm:pt>
    <dgm:pt modelId="{3FCB26AA-7D6A-AC40-8C5B-1B0827769822}">
      <dgm:prSet phldrT="[Text]"/>
      <dgm:spPr/>
      <dgm:t>
        <a:bodyPr/>
        <a:lstStyle/>
        <a:p>
          <a:r>
            <a:rPr lang="en-US" b="1" dirty="0" smtClean="0"/>
            <a:t>Basis for evaluation</a:t>
          </a:r>
          <a:endParaRPr lang="en-US" b="1" dirty="0"/>
        </a:p>
      </dgm:t>
    </dgm:pt>
    <dgm:pt modelId="{44338037-8E11-2B4C-8F1D-66DE3E6C4AEF}" type="parTrans" cxnId="{73BB79EF-AC8E-BF42-8440-68E5116FCBFC}">
      <dgm:prSet/>
      <dgm:spPr/>
      <dgm:t>
        <a:bodyPr/>
        <a:lstStyle/>
        <a:p>
          <a:endParaRPr lang="en-US"/>
        </a:p>
      </dgm:t>
    </dgm:pt>
    <dgm:pt modelId="{9981C487-3103-A84E-B60C-8127C3BCC103}" type="sibTrans" cxnId="{73BB79EF-AC8E-BF42-8440-68E5116FCBFC}">
      <dgm:prSet/>
      <dgm:spPr/>
      <dgm:t>
        <a:bodyPr/>
        <a:lstStyle/>
        <a:p>
          <a:endParaRPr lang="en-US" dirty="0"/>
        </a:p>
      </dgm:t>
    </dgm:pt>
    <dgm:pt modelId="{65C77A32-298F-0847-9C3F-C590289FCD7E}">
      <dgm:prSet phldrT="[Text]"/>
      <dgm:spPr/>
      <dgm:t>
        <a:bodyPr/>
        <a:lstStyle/>
        <a:p>
          <a:r>
            <a:rPr lang="en-US" b="1" dirty="0" smtClean="0"/>
            <a:t>Plan for gathering data</a:t>
          </a:r>
          <a:endParaRPr lang="en-US" b="1" dirty="0"/>
        </a:p>
      </dgm:t>
    </dgm:pt>
    <dgm:pt modelId="{DF8D7EF4-28B8-194F-B309-0F6C77F62579}" type="parTrans" cxnId="{B185E0A1-06FC-A440-8EE0-53A49D6B5980}">
      <dgm:prSet/>
      <dgm:spPr/>
      <dgm:t>
        <a:bodyPr/>
        <a:lstStyle/>
        <a:p>
          <a:endParaRPr lang="en-US"/>
        </a:p>
      </dgm:t>
    </dgm:pt>
    <dgm:pt modelId="{22F682C8-3124-8F47-B1C1-E3CCA2FD3566}" type="sibTrans" cxnId="{B185E0A1-06FC-A440-8EE0-53A49D6B5980}">
      <dgm:prSet/>
      <dgm:spPr/>
      <dgm:t>
        <a:bodyPr/>
        <a:lstStyle/>
        <a:p>
          <a:endParaRPr lang="en-US" dirty="0"/>
        </a:p>
      </dgm:t>
    </dgm:pt>
    <dgm:pt modelId="{7DA2C4D2-1E35-B34B-95A1-17F8D773CC4A}">
      <dgm:prSet phldrT="[Text]"/>
      <dgm:spPr/>
      <dgm:t>
        <a:bodyPr/>
        <a:lstStyle/>
        <a:p>
          <a:r>
            <a:rPr lang="en-US" dirty="0"/>
            <a:t>Processes and procedures for gathering </a:t>
          </a:r>
          <a:r>
            <a:rPr lang="en-US" dirty="0" smtClean="0"/>
            <a:t>information </a:t>
          </a:r>
          <a:r>
            <a:rPr lang="en-US" dirty="0"/>
            <a:t>about quality of work</a:t>
          </a:r>
        </a:p>
      </dgm:t>
    </dgm:pt>
    <dgm:pt modelId="{6AA6595A-803E-A44D-B272-8B70BD486874}" type="parTrans" cxnId="{2ED6DABE-7531-E74D-BE98-82F937B069F2}">
      <dgm:prSet/>
      <dgm:spPr/>
      <dgm:t>
        <a:bodyPr/>
        <a:lstStyle/>
        <a:p>
          <a:endParaRPr lang="en-US"/>
        </a:p>
      </dgm:t>
    </dgm:pt>
    <dgm:pt modelId="{32A46E9D-0071-6D4E-9843-133CA0AA4C8F}" type="sibTrans" cxnId="{2ED6DABE-7531-E74D-BE98-82F937B069F2}">
      <dgm:prSet/>
      <dgm:spPr/>
      <dgm:t>
        <a:bodyPr/>
        <a:lstStyle/>
        <a:p>
          <a:endParaRPr lang="en-US"/>
        </a:p>
      </dgm:t>
    </dgm:pt>
    <dgm:pt modelId="{F45D7853-47A0-2E4B-8B5E-4005A9A65FC8}">
      <dgm:prSet phldrT="[Text]"/>
      <dgm:spPr/>
      <dgm:t>
        <a:bodyPr/>
        <a:lstStyle/>
        <a:p>
          <a:r>
            <a:rPr lang="en-US" b="1" dirty="0" smtClean="0"/>
            <a:t>End result</a:t>
          </a:r>
          <a:endParaRPr lang="en-US" b="1" dirty="0"/>
        </a:p>
      </dgm:t>
    </dgm:pt>
    <dgm:pt modelId="{81026857-FB86-6544-9292-8ABA5532B1D7}" type="parTrans" cxnId="{F96FB352-C973-6445-95CD-E0349D6B534B}">
      <dgm:prSet/>
      <dgm:spPr/>
      <dgm:t>
        <a:bodyPr/>
        <a:lstStyle/>
        <a:p>
          <a:endParaRPr lang="en-US"/>
        </a:p>
      </dgm:t>
    </dgm:pt>
    <dgm:pt modelId="{B1D5AFD6-877A-194C-8D50-D7FAEE9CB34A}" type="sibTrans" cxnId="{F96FB352-C973-6445-95CD-E0349D6B534B}">
      <dgm:prSet/>
      <dgm:spPr/>
      <dgm:t>
        <a:bodyPr/>
        <a:lstStyle/>
        <a:p>
          <a:endParaRPr lang="en-US"/>
        </a:p>
      </dgm:t>
    </dgm:pt>
    <dgm:pt modelId="{A771FF3F-66DF-9F42-A1DD-A0A1A330F2D9}">
      <dgm:prSet phldrT="[Text]"/>
      <dgm:spPr/>
      <dgm:t>
        <a:bodyPr/>
        <a:lstStyle/>
        <a:p>
          <a:r>
            <a:rPr lang="en-US" dirty="0"/>
            <a:t>Student progress</a:t>
          </a:r>
        </a:p>
      </dgm:t>
    </dgm:pt>
    <dgm:pt modelId="{81C148F3-5515-2744-9817-DF61F7E21775}" type="parTrans" cxnId="{51C5328D-D20B-0549-92E5-C65738BFCDC8}">
      <dgm:prSet/>
      <dgm:spPr/>
      <dgm:t>
        <a:bodyPr/>
        <a:lstStyle/>
        <a:p>
          <a:endParaRPr lang="en-US"/>
        </a:p>
      </dgm:t>
    </dgm:pt>
    <dgm:pt modelId="{71A44E77-89CB-7246-8467-E32FD4D4FEE4}" type="sibTrans" cxnId="{51C5328D-D20B-0549-92E5-C65738BFCDC8}">
      <dgm:prSet/>
      <dgm:spPr/>
      <dgm:t>
        <a:bodyPr/>
        <a:lstStyle/>
        <a:p>
          <a:endParaRPr lang="en-US"/>
        </a:p>
      </dgm:t>
    </dgm:pt>
    <dgm:pt modelId="{DD1DF0C4-9432-4345-BE51-AF2696B126CD}">
      <dgm:prSet phldrT="[Text]"/>
      <dgm:spPr/>
      <dgm:t>
        <a:bodyPr/>
        <a:lstStyle/>
        <a:p>
          <a:r>
            <a:rPr lang="en-US" dirty="0"/>
            <a:t>Quality of </a:t>
          </a:r>
          <a:r>
            <a:rPr lang="en-US" dirty="0" smtClean="0"/>
            <a:t>work (based on NYS Teaching Standards)</a:t>
          </a:r>
          <a:endParaRPr lang="en-US" dirty="0"/>
        </a:p>
      </dgm:t>
    </dgm:pt>
    <dgm:pt modelId="{C219F448-517C-CA45-8C18-257FAD650BCD}" type="parTrans" cxnId="{BA9F1B02-8557-184E-8D04-1EDE8F657DA7}">
      <dgm:prSet/>
      <dgm:spPr/>
      <dgm:t>
        <a:bodyPr/>
        <a:lstStyle/>
        <a:p>
          <a:endParaRPr lang="en-US"/>
        </a:p>
      </dgm:t>
    </dgm:pt>
    <dgm:pt modelId="{75D1FF47-A76C-E542-BD5E-E837F99F4AAD}" type="sibTrans" cxnId="{BA9F1B02-8557-184E-8D04-1EDE8F657DA7}">
      <dgm:prSet/>
      <dgm:spPr/>
      <dgm:t>
        <a:bodyPr/>
        <a:lstStyle/>
        <a:p>
          <a:endParaRPr lang="en-US"/>
        </a:p>
      </dgm:t>
    </dgm:pt>
    <dgm:pt modelId="{06DCA1CA-8F6E-FB4D-A6DA-85147EFCEE07}">
      <dgm:prSet phldrT="[Text]"/>
      <dgm:spPr/>
      <dgm:t>
        <a:bodyPr/>
        <a:lstStyle/>
        <a:p>
          <a:endParaRPr lang="en-US" dirty="0"/>
        </a:p>
      </dgm:t>
    </dgm:pt>
    <dgm:pt modelId="{DF51FE3F-7A72-4E49-A4BB-AE9600C3DE5B}" type="parTrans" cxnId="{B4349F38-0D59-1343-9D66-A0F3D5CCCD2B}">
      <dgm:prSet/>
      <dgm:spPr/>
      <dgm:t>
        <a:bodyPr/>
        <a:lstStyle/>
        <a:p>
          <a:endParaRPr lang="en-US"/>
        </a:p>
      </dgm:t>
    </dgm:pt>
    <dgm:pt modelId="{5EBEFEBB-EC78-6742-A5EC-4D03E43A4D54}" type="sibTrans" cxnId="{B4349F38-0D59-1343-9D66-A0F3D5CCCD2B}">
      <dgm:prSet/>
      <dgm:spPr/>
      <dgm:t>
        <a:bodyPr/>
        <a:lstStyle/>
        <a:p>
          <a:endParaRPr lang="en-US"/>
        </a:p>
      </dgm:t>
    </dgm:pt>
    <dgm:pt modelId="{598A2E6F-80E1-974D-BA1D-36ED9FD7F38D}">
      <dgm:prSet phldrT="[Text]"/>
      <dgm:spPr/>
      <dgm:t>
        <a:bodyPr/>
        <a:lstStyle/>
        <a:p>
          <a:r>
            <a:rPr lang="en-US" dirty="0"/>
            <a:t>Procedures for gathering information about student  progress</a:t>
          </a:r>
        </a:p>
      </dgm:t>
    </dgm:pt>
    <dgm:pt modelId="{140D972B-8234-804F-9274-C3BE74330E6C}" type="parTrans" cxnId="{6AB8DD8A-B82F-BD45-B40D-EAD40D441BA3}">
      <dgm:prSet/>
      <dgm:spPr/>
      <dgm:t>
        <a:bodyPr/>
        <a:lstStyle/>
        <a:p>
          <a:endParaRPr lang="en-US"/>
        </a:p>
      </dgm:t>
    </dgm:pt>
    <dgm:pt modelId="{0733EBA1-2E87-D349-96FE-BA6BD1EEC2BC}" type="sibTrans" cxnId="{6AB8DD8A-B82F-BD45-B40D-EAD40D441BA3}">
      <dgm:prSet/>
      <dgm:spPr/>
      <dgm:t>
        <a:bodyPr/>
        <a:lstStyle/>
        <a:p>
          <a:endParaRPr lang="en-US"/>
        </a:p>
      </dgm:t>
    </dgm:pt>
    <dgm:pt modelId="{3E0A4E82-1915-0F45-8B17-BE71ED17C6B2}">
      <dgm:prSet phldrT="[Text]"/>
      <dgm:spPr/>
      <dgm:t>
        <a:bodyPr/>
        <a:lstStyle/>
        <a:p>
          <a:r>
            <a:rPr lang="en-US" dirty="0" smtClean="0"/>
            <a:t>Career ladder</a:t>
          </a:r>
          <a:endParaRPr lang="en-US" dirty="0"/>
        </a:p>
      </dgm:t>
    </dgm:pt>
    <dgm:pt modelId="{AF060B17-7F27-5F4F-B1AC-AD56A4EF8F7E}" type="sibTrans" cxnId="{5E2C5DB9-67BE-7E4F-9EEE-01C669556C03}">
      <dgm:prSet/>
      <dgm:spPr/>
      <dgm:t>
        <a:bodyPr/>
        <a:lstStyle/>
        <a:p>
          <a:endParaRPr lang="en-US"/>
        </a:p>
      </dgm:t>
    </dgm:pt>
    <dgm:pt modelId="{C2954423-A7F8-3548-A333-A4D4F53ED16A}" type="parTrans" cxnId="{5E2C5DB9-67BE-7E4F-9EEE-01C669556C03}">
      <dgm:prSet/>
      <dgm:spPr/>
      <dgm:t>
        <a:bodyPr/>
        <a:lstStyle/>
        <a:p>
          <a:endParaRPr lang="en-US"/>
        </a:p>
      </dgm:t>
    </dgm:pt>
    <dgm:pt modelId="{D97C6FAF-58D5-4B4B-8D2B-1B906E08CB0D}">
      <dgm:prSet phldrT="[Text]"/>
      <dgm:spPr/>
      <dgm:t>
        <a:bodyPr/>
        <a:lstStyle/>
        <a:p>
          <a:r>
            <a:rPr lang="en-US" dirty="0" smtClean="0"/>
            <a:t>Compensation</a:t>
          </a:r>
          <a:endParaRPr lang="en-US" dirty="0"/>
        </a:p>
      </dgm:t>
    </dgm:pt>
    <dgm:pt modelId="{83BB5391-737B-F74C-A768-F9EF8F2C21E1}" type="sibTrans" cxnId="{6FD42095-536D-5648-BAFB-C6CC46CF361C}">
      <dgm:prSet/>
      <dgm:spPr/>
      <dgm:t>
        <a:bodyPr/>
        <a:lstStyle/>
        <a:p>
          <a:endParaRPr lang="en-US"/>
        </a:p>
      </dgm:t>
    </dgm:pt>
    <dgm:pt modelId="{98302ADD-CC01-2241-A852-D9B5F8F4CF1E}" type="parTrans" cxnId="{6FD42095-536D-5648-BAFB-C6CC46CF361C}">
      <dgm:prSet/>
      <dgm:spPr/>
      <dgm:t>
        <a:bodyPr/>
        <a:lstStyle/>
        <a:p>
          <a:endParaRPr lang="en-US"/>
        </a:p>
      </dgm:t>
    </dgm:pt>
    <dgm:pt modelId="{9A489CFB-354F-AF41-9732-DC7BCB06823E}">
      <dgm:prSet phldrT="[Text]"/>
      <dgm:spPr/>
      <dgm:t>
        <a:bodyPr/>
        <a:lstStyle/>
        <a:p>
          <a:r>
            <a:rPr lang="en-US" dirty="0" smtClean="0"/>
            <a:t>Determination of employment</a:t>
          </a:r>
          <a:endParaRPr lang="en-US" dirty="0"/>
        </a:p>
      </dgm:t>
    </dgm:pt>
    <dgm:pt modelId="{AEAEB861-21D6-6E48-9B6F-94CED9C84A81}" type="sibTrans" cxnId="{DE6EDD82-44C9-3741-BDFE-9F886842667F}">
      <dgm:prSet/>
      <dgm:spPr/>
      <dgm:t>
        <a:bodyPr/>
        <a:lstStyle/>
        <a:p>
          <a:endParaRPr lang="en-US"/>
        </a:p>
      </dgm:t>
    </dgm:pt>
    <dgm:pt modelId="{2C69380D-5A40-2343-B247-D73C6554097F}" type="parTrans" cxnId="{DE6EDD82-44C9-3741-BDFE-9F886842667F}">
      <dgm:prSet/>
      <dgm:spPr/>
      <dgm:t>
        <a:bodyPr/>
        <a:lstStyle/>
        <a:p>
          <a:endParaRPr lang="en-US"/>
        </a:p>
      </dgm:t>
    </dgm:pt>
    <dgm:pt modelId="{8877712D-0D4F-AA4E-9719-9967DE2335CA}">
      <dgm:prSet phldrT="[Text]"/>
      <dgm:spPr/>
      <dgm:t>
        <a:bodyPr/>
        <a:lstStyle/>
        <a:p>
          <a:r>
            <a:rPr lang="en-US" dirty="0"/>
            <a:t>Direction for professional </a:t>
          </a:r>
          <a:r>
            <a:rPr lang="en-US" dirty="0" smtClean="0"/>
            <a:t>growth</a:t>
          </a:r>
          <a:endParaRPr lang="en-US" dirty="0"/>
        </a:p>
      </dgm:t>
    </dgm:pt>
    <dgm:pt modelId="{35D01BCC-BD4D-EA44-B2C4-FE66B8C470CB}" type="sibTrans" cxnId="{567252D3-D1B1-824F-8998-CA40B44C90B2}">
      <dgm:prSet/>
      <dgm:spPr/>
      <dgm:t>
        <a:bodyPr/>
        <a:lstStyle/>
        <a:p>
          <a:endParaRPr lang="en-US"/>
        </a:p>
      </dgm:t>
    </dgm:pt>
    <dgm:pt modelId="{2B1556C8-F273-A548-B969-97EA4FF06CA7}" type="parTrans" cxnId="{567252D3-D1B1-824F-8998-CA40B44C90B2}">
      <dgm:prSet/>
      <dgm:spPr/>
      <dgm:t>
        <a:bodyPr/>
        <a:lstStyle/>
        <a:p>
          <a:endParaRPr lang="en-US"/>
        </a:p>
      </dgm:t>
    </dgm:pt>
    <dgm:pt modelId="{20F0E662-4B4D-3C43-BEC0-0DD38E90D489}">
      <dgm:prSet phldrT="[Text]"/>
      <dgm:spPr/>
      <dgm:t>
        <a:bodyPr/>
        <a:lstStyle/>
        <a:p>
          <a:r>
            <a:rPr lang="en-US" dirty="0" smtClean="0"/>
            <a:t>Student learning</a:t>
          </a:r>
          <a:endParaRPr lang="en-US" dirty="0"/>
        </a:p>
      </dgm:t>
    </dgm:pt>
    <dgm:pt modelId="{BA991158-0B0F-D945-A4B3-57F2FE1335DD}" type="sibTrans" cxnId="{53CB2B71-AA81-5345-8AD5-766579A5815A}">
      <dgm:prSet/>
      <dgm:spPr/>
      <dgm:t>
        <a:bodyPr/>
        <a:lstStyle/>
        <a:p>
          <a:endParaRPr lang="en-US"/>
        </a:p>
      </dgm:t>
    </dgm:pt>
    <dgm:pt modelId="{796A8C4E-45C1-1947-B430-880A1AC83725}" type="parTrans" cxnId="{53CB2B71-AA81-5345-8AD5-766579A5815A}">
      <dgm:prSet/>
      <dgm:spPr/>
      <dgm:t>
        <a:bodyPr/>
        <a:lstStyle/>
        <a:p>
          <a:endParaRPr lang="en-US"/>
        </a:p>
      </dgm:t>
    </dgm:pt>
    <dgm:pt modelId="{50A0441E-0B1E-8D42-814D-16A162EAB7FB}">
      <dgm:prSet phldrT="[Text]"/>
      <dgm:spPr/>
      <dgm:t>
        <a:bodyPr/>
        <a:lstStyle/>
        <a:p>
          <a:r>
            <a:rPr lang="en-US" dirty="0" smtClean="0"/>
            <a:t>Teacher rating</a:t>
          </a:r>
          <a:endParaRPr lang="en-US" dirty="0"/>
        </a:p>
      </dgm:t>
    </dgm:pt>
    <dgm:pt modelId="{F9E6B7DD-7248-F745-A3DB-FBECD1598BEA}" type="parTrans" cxnId="{F306AFC3-90EE-FD47-846B-BC7B7E4EB28D}">
      <dgm:prSet/>
      <dgm:spPr/>
      <dgm:t>
        <a:bodyPr/>
        <a:lstStyle/>
        <a:p>
          <a:endParaRPr lang="en-US"/>
        </a:p>
      </dgm:t>
    </dgm:pt>
    <dgm:pt modelId="{CF2884CB-3090-7847-875B-2273E5C683B9}" type="sibTrans" cxnId="{F306AFC3-90EE-FD47-846B-BC7B7E4EB28D}">
      <dgm:prSet/>
      <dgm:spPr/>
      <dgm:t>
        <a:bodyPr/>
        <a:lstStyle/>
        <a:p>
          <a:endParaRPr lang="en-US"/>
        </a:p>
      </dgm:t>
    </dgm:pt>
    <dgm:pt modelId="{C93E5A08-8114-6941-9C91-E71C638377F3}">
      <dgm:prSet phldrT="[Text]"/>
      <dgm:spPr/>
      <dgm:t>
        <a:bodyPr/>
        <a:lstStyle/>
        <a:p>
          <a:r>
            <a:rPr lang="en-US" dirty="0" smtClean="0"/>
            <a:t>State Assessment</a:t>
          </a:r>
          <a:endParaRPr lang="en-US" dirty="0"/>
        </a:p>
      </dgm:t>
    </dgm:pt>
    <dgm:pt modelId="{25D05615-8FB3-9A4E-8F5F-E8EAF02E79A9}" type="parTrans" cxnId="{85B0BC2C-BE61-B44C-BD54-78E8B87BCC66}">
      <dgm:prSet/>
      <dgm:spPr/>
      <dgm:t>
        <a:bodyPr/>
        <a:lstStyle/>
        <a:p>
          <a:endParaRPr lang="en-US"/>
        </a:p>
      </dgm:t>
    </dgm:pt>
    <dgm:pt modelId="{15D48938-1A16-4E46-8003-3C8F7ABB0CEB}" type="sibTrans" cxnId="{85B0BC2C-BE61-B44C-BD54-78E8B87BCC66}">
      <dgm:prSet/>
      <dgm:spPr/>
      <dgm:t>
        <a:bodyPr/>
        <a:lstStyle/>
        <a:p>
          <a:endParaRPr lang="en-US"/>
        </a:p>
      </dgm:t>
    </dgm:pt>
    <dgm:pt modelId="{C7B5F112-4874-E544-9199-B0FB509D8020}">
      <dgm:prSet phldrT="[Text]"/>
      <dgm:spPr/>
      <dgm:t>
        <a:bodyPr/>
        <a:lstStyle/>
        <a:p>
          <a:r>
            <a:rPr lang="en-US" dirty="0" smtClean="0"/>
            <a:t>Benchmark assessments</a:t>
          </a:r>
          <a:endParaRPr lang="en-US" dirty="0"/>
        </a:p>
      </dgm:t>
    </dgm:pt>
    <dgm:pt modelId="{9BB17252-2DE8-704B-8B9C-ABF94B923391}" type="parTrans" cxnId="{72C44C71-2CAE-0746-A1E3-C5786E65B511}">
      <dgm:prSet/>
      <dgm:spPr/>
      <dgm:t>
        <a:bodyPr/>
        <a:lstStyle/>
        <a:p>
          <a:endParaRPr lang="en-US"/>
        </a:p>
      </dgm:t>
    </dgm:pt>
    <dgm:pt modelId="{612EAB1B-EB86-C84F-8874-9468C1234440}" type="sibTrans" cxnId="{72C44C71-2CAE-0746-A1E3-C5786E65B511}">
      <dgm:prSet/>
      <dgm:spPr/>
      <dgm:t>
        <a:bodyPr/>
        <a:lstStyle/>
        <a:p>
          <a:endParaRPr lang="en-US"/>
        </a:p>
      </dgm:t>
    </dgm:pt>
    <dgm:pt modelId="{3ECF3242-18FD-8D4D-88A0-81B9473776A7}">
      <dgm:prSet phldrT="[Text]"/>
      <dgm:spPr/>
      <dgm:t>
        <a:bodyPr/>
        <a:lstStyle/>
        <a:p>
          <a:r>
            <a:rPr lang="en-US" dirty="0" smtClean="0"/>
            <a:t>Common assessments</a:t>
          </a:r>
          <a:endParaRPr lang="en-US" dirty="0"/>
        </a:p>
      </dgm:t>
    </dgm:pt>
    <dgm:pt modelId="{6BE8A248-259C-5C40-A82C-3172939E115B}" type="parTrans" cxnId="{CE8A3B5F-F175-BF4B-A4DC-5538BD0EE546}">
      <dgm:prSet/>
      <dgm:spPr/>
      <dgm:t>
        <a:bodyPr/>
        <a:lstStyle/>
        <a:p>
          <a:endParaRPr lang="en-US"/>
        </a:p>
      </dgm:t>
    </dgm:pt>
    <dgm:pt modelId="{5E1C9139-F8A1-E042-916B-50823407B881}" type="sibTrans" cxnId="{CE8A3B5F-F175-BF4B-A4DC-5538BD0EE546}">
      <dgm:prSet/>
      <dgm:spPr/>
      <dgm:t>
        <a:bodyPr/>
        <a:lstStyle/>
        <a:p>
          <a:endParaRPr lang="en-US"/>
        </a:p>
      </dgm:t>
    </dgm:pt>
    <dgm:pt modelId="{AD7AD547-9C7F-D747-8E30-157CD5D66379}">
      <dgm:prSet phldrT="[Text]"/>
      <dgm:spPr/>
      <dgm:t>
        <a:bodyPr/>
        <a:lstStyle/>
        <a:p>
          <a:r>
            <a:rPr lang="en-US" dirty="0" smtClean="0"/>
            <a:t>Teacher-made assessments</a:t>
          </a:r>
          <a:endParaRPr lang="en-US" dirty="0"/>
        </a:p>
      </dgm:t>
    </dgm:pt>
    <dgm:pt modelId="{39FF560B-655D-054C-8518-3283E45BC7C9}" type="parTrans" cxnId="{7A802A28-A5D2-8E42-B6C0-5FD2B2E47A49}">
      <dgm:prSet/>
      <dgm:spPr/>
      <dgm:t>
        <a:bodyPr/>
        <a:lstStyle/>
        <a:p>
          <a:endParaRPr lang="en-US"/>
        </a:p>
      </dgm:t>
    </dgm:pt>
    <dgm:pt modelId="{5D67A617-66E6-6A40-9B11-CC8A3FD1784E}" type="sibTrans" cxnId="{7A802A28-A5D2-8E42-B6C0-5FD2B2E47A49}">
      <dgm:prSet/>
      <dgm:spPr/>
      <dgm:t>
        <a:bodyPr/>
        <a:lstStyle/>
        <a:p>
          <a:endParaRPr lang="en-US"/>
        </a:p>
      </dgm:t>
    </dgm:pt>
    <dgm:pt modelId="{C0272454-1E38-614B-A9B3-AF1F64B681A7}" type="pres">
      <dgm:prSet presAssocID="{B75FB37A-15B9-4A4D-89E9-AD0A9F4E3D06}" presName="linearFlow" presStyleCnt="0">
        <dgm:presLayoutVars>
          <dgm:dir/>
          <dgm:animLvl val="lvl"/>
          <dgm:resizeHandles val="exact"/>
        </dgm:presLayoutVars>
      </dgm:prSet>
      <dgm:spPr/>
      <dgm:t>
        <a:bodyPr/>
        <a:lstStyle/>
        <a:p>
          <a:endParaRPr lang="en-US"/>
        </a:p>
      </dgm:t>
    </dgm:pt>
    <dgm:pt modelId="{DBED2B27-9BCD-3E49-A1E2-E19F1AAF6AC3}" type="pres">
      <dgm:prSet presAssocID="{3FCB26AA-7D6A-AC40-8C5B-1B0827769822}" presName="composite" presStyleCnt="0"/>
      <dgm:spPr/>
      <dgm:t>
        <a:bodyPr/>
        <a:lstStyle/>
        <a:p>
          <a:endParaRPr lang="en-US"/>
        </a:p>
      </dgm:t>
    </dgm:pt>
    <dgm:pt modelId="{93D0FB11-83AD-2E4E-A121-C7AB99119A86}" type="pres">
      <dgm:prSet presAssocID="{3FCB26AA-7D6A-AC40-8C5B-1B0827769822}" presName="parTx" presStyleLbl="node1" presStyleIdx="0" presStyleCnt="3">
        <dgm:presLayoutVars>
          <dgm:chMax val="0"/>
          <dgm:chPref val="0"/>
          <dgm:bulletEnabled val="1"/>
        </dgm:presLayoutVars>
      </dgm:prSet>
      <dgm:spPr/>
      <dgm:t>
        <a:bodyPr/>
        <a:lstStyle/>
        <a:p>
          <a:endParaRPr lang="en-US"/>
        </a:p>
      </dgm:t>
    </dgm:pt>
    <dgm:pt modelId="{48881EDF-EFB2-5E49-A1E0-29A4DF6EF73C}" type="pres">
      <dgm:prSet presAssocID="{3FCB26AA-7D6A-AC40-8C5B-1B0827769822}" presName="parSh" presStyleLbl="node1" presStyleIdx="0" presStyleCnt="3"/>
      <dgm:spPr/>
      <dgm:t>
        <a:bodyPr/>
        <a:lstStyle/>
        <a:p>
          <a:endParaRPr lang="en-US"/>
        </a:p>
      </dgm:t>
    </dgm:pt>
    <dgm:pt modelId="{2CD3E6C6-87E4-094F-9A49-8CD07FA46CC7}" type="pres">
      <dgm:prSet presAssocID="{3FCB26AA-7D6A-AC40-8C5B-1B0827769822}" presName="desTx" presStyleLbl="fgAcc1" presStyleIdx="0" presStyleCnt="3">
        <dgm:presLayoutVars>
          <dgm:bulletEnabled val="1"/>
        </dgm:presLayoutVars>
      </dgm:prSet>
      <dgm:spPr/>
      <dgm:t>
        <a:bodyPr/>
        <a:lstStyle/>
        <a:p>
          <a:endParaRPr lang="en-US"/>
        </a:p>
      </dgm:t>
    </dgm:pt>
    <dgm:pt modelId="{F84FBEA4-D2DC-F947-8748-95254BFE14BA}" type="pres">
      <dgm:prSet presAssocID="{9981C487-3103-A84E-B60C-8127C3BCC103}" presName="sibTrans" presStyleLbl="sibTrans2D1" presStyleIdx="0" presStyleCnt="2"/>
      <dgm:spPr/>
      <dgm:t>
        <a:bodyPr/>
        <a:lstStyle/>
        <a:p>
          <a:endParaRPr lang="en-US"/>
        </a:p>
      </dgm:t>
    </dgm:pt>
    <dgm:pt modelId="{90286C3B-D3DE-B945-B051-71A077A24038}" type="pres">
      <dgm:prSet presAssocID="{9981C487-3103-A84E-B60C-8127C3BCC103}" presName="connTx" presStyleLbl="sibTrans2D1" presStyleIdx="0" presStyleCnt="2"/>
      <dgm:spPr/>
      <dgm:t>
        <a:bodyPr/>
        <a:lstStyle/>
        <a:p>
          <a:endParaRPr lang="en-US"/>
        </a:p>
      </dgm:t>
    </dgm:pt>
    <dgm:pt modelId="{D39A9BD4-0D59-034A-9BAA-BB4DA4DBC14B}" type="pres">
      <dgm:prSet presAssocID="{65C77A32-298F-0847-9C3F-C590289FCD7E}" presName="composite" presStyleCnt="0"/>
      <dgm:spPr/>
      <dgm:t>
        <a:bodyPr/>
        <a:lstStyle/>
        <a:p>
          <a:endParaRPr lang="en-US"/>
        </a:p>
      </dgm:t>
    </dgm:pt>
    <dgm:pt modelId="{858C396A-3C63-F045-87C0-6A9CD0D9CE5A}" type="pres">
      <dgm:prSet presAssocID="{65C77A32-298F-0847-9C3F-C590289FCD7E}" presName="parTx" presStyleLbl="node1" presStyleIdx="0" presStyleCnt="3">
        <dgm:presLayoutVars>
          <dgm:chMax val="0"/>
          <dgm:chPref val="0"/>
          <dgm:bulletEnabled val="1"/>
        </dgm:presLayoutVars>
      </dgm:prSet>
      <dgm:spPr/>
      <dgm:t>
        <a:bodyPr/>
        <a:lstStyle/>
        <a:p>
          <a:endParaRPr lang="en-US"/>
        </a:p>
      </dgm:t>
    </dgm:pt>
    <dgm:pt modelId="{2128E683-F6AA-4049-81B6-F335B1967478}" type="pres">
      <dgm:prSet presAssocID="{65C77A32-298F-0847-9C3F-C590289FCD7E}" presName="parSh" presStyleLbl="node1" presStyleIdx="1" presStyleCnt="3"/>
      <dgm:spPr/>
      <dgm:t>
        <a:bodyPr/>
        <a:lstStyle/>
        <a:p>
          <a:endParaRPr lang="en-US"/>
        </a:p>
      </dgm:t>
    </dgm:pt>
    <dgm:pt modelId="{5EFBFCA1-7A38-524C-A26A-3ECB6ADEB128}" type="pres">
      <dgm:prSet presAssocID="{65C77A32-298F-0847-9C3F-C590289FCD7E}" presName="desTx" presStyleLbl="fgAcc1" presStyleIdx="1" presStyleCnt="3">
        <dgm:presLayoutVars>
          <dgm:bulletEnabled val="1"/>
        </dgm:presLayoutVars>
      </dgm:prSet>
      <dgm:spPr/>
      <dgm:t>
        <a:bodyPr/>
        <a:lstStyle/>
        <a:p>
          <a:endParaRPr lang="en-US"/>
        </a:p>
      </dgm:t>
    </dgm:pt>
    <dgm:pt modelId="{0D9101B8-C2E8-FF4B-8E62-FD93EA619B2E}" type="pres">
      <dgm:prSet presAssocID="{22F682C8-3124-8F47-B1C1-E3CCA2FD3566}" presName="sibTrans" presStyleLbl="sibTrans2D1" presStyleIdx="1" presStyleCnt="2"/>
      <dgm:spPr/>
      <dgm:t>
        <a:bodyPr/>
        <a:lstStyle/>
        <a:p>
          <a:endParaRPr lang="en-US"/>
        </a:p>
      </dgm:t>
    </dgm:pt>
    <dgm:pt modelId="{44F5ECE1-F6B7-F643-A6E4-2754A7D73F31}" type="pres">
      <dgm:prSet presAssocID="{22F682C8-3124-8F47-B1C1-E3CCA2FD3566}" presName="connTx" presStyleLbl="sibTrans2D1" presStyleIdx="1" presStyleCnt="2"/>
      <dgm:spPr/>
      <dgm:t>
        <a:bodyPr/>
        <a:lstStyle/>
        <a:p>
          <a:endParaRPr lang="en-US"/>
        </a:p>
      </dgm:t>
    </dgm:pt>
    <dgm:pt modelId="{F0387877-CCD7-1549-9B32-D4F5AD9845CB}" type="pres">
      <dgm:prSet presAssocID="{F45D7853-47A0-2E4B-8B5E-4005A9A65FC8}" presName="composite" presStyleCnt="0"/>
      <dgm:spPr/>
      <dgm:t>
        <a:bodyPr/>
        <a:lstStyle/>
        <a:p>
          <a:endParaRPr lang="en-US"/>
        </a:p>
      </dgm:t>
    </dgm:pt>
    <dgm:pt modelId="{545E901A-5575-C448-B1F1-B5624B074DFC}" type="pres">
      <dgm:prSet presAssocID="{F45D7853-47A0-2E4B-8B5E-4005A9A65FC8}" presName="parTx" presStyleLbl="node1" presStyleIdx="1" presStyleCnt="3">
        <dgm:presLayoutVars>
          <dgm:chMax val="0"/>
          <dgm:chPref val="0"/>
          <dgm:bulletEnabled val="1"/>
        </dgm:presLayoutVars>
      </dgm:prSet>
      <dgm:spPr/>
      <dgm:t>
        <a:bodyPr/>
        <a:lstStyle/>
        <a:p>
          <a:endParaRPr lang="en-US"/>
        </a:p>
      </dgm:t>
    </dgm:pt>
    <dgm:pt modelId="{0F0E874F-5960-FA4B-87C7-C6788CA3F507}" type="pres">
      <dgm:prSet presAssocID="{F45D7853-47A0-2E4B-8B5E-4005A9A65FC8}" presName="parSh" presStyleLbl="node1" presStyleIdx="2" presStyleCnt="3"/>
      <dgm:spPr/>
      <dgm:t>
        <a:bodyPr/>
        <a:lstStyle/>
        <a:p>
          <a:endParaRPr lang="en-US"/>
        </a:p>
      </dgm:t>
    </dgm:pt>
    <dgm:pt modelId="{29122771-1D94-1245-9697-50D463009E39}" type="pres">
      <dgm:prSet presAssocID="{F45D7853-47A0-2E4B-8B5E-4005A9A65FC8}" presName="desTx" presStyleLbl="fgAcc1" presStyleIdx="2" presStyleCnt="3">
        <dgm:presLayoutVars>
          <dgm:bulletEnabled val="1"/>
        </dgm:presLayoutVars>
      </dgm:prSet>
      <dgm:spPr/>
      <dgm:t>
        <a:bodyPr/>
        <a:lstStyle/>
        <a:p>
          <a:endParaRPr lang="en-US"/>
        </a:p>
      </dgm:t>
    </dgm:pt>
  </dgm:ptLst>
  <dgm:cxnLst>
    <dgm:cxn modelId="{53CB2B71-AA81-5345-8AD5-766579A5815A}" srcId="{F45D7853-47A0-2E4B-8B5E-4005A9A65FC8}" destId="{20F0E662-4B4D-3C43-BEC0-0DD38E90D489}" srcOrd="0" destOrd="0" parTransId="{796A8C4E-45C1-1947-B430-880A1AC83725}" sibTransId="{BA991158-0B0F-D945-A4B3-57F2FE1335DD}"/>
    <dgm:cxn modelId="{72C44C71-2CAE-0746-A1E3-C5786E65B511}" srcId="{A771FF3F-66DF-9F42-A1DD-A0A1A330F2D9}" destId="{C7B5F112-4874-E544-9199-B0FB509D8020}" srcOrd="1" destOrd="0" parTransId="{9BB17252-2DE8-704B-8B9C-ABF94B923391}" sibTransId="{612EAB1B-EB86-C84F-8874-9468C1234440}"/>
    <dgm:cxn modelId="{6E8DFD8D-C22A-7A45-B255-C870D03FB996}" type="presOf" srcId="{3ECF3242-18FD-8D4D-88A0-81B9473776A7}" destId="{2CD3E6C6-87E4-094F-9A49-8CD07FA46CC7}" srcOrd="0" destOrd="4" presId="urn:microsoft.com/office/officeart/2005/8/layout/process3"/>
    <dgm:cxn modelId="{BA9F1B02-8557-184E-8D04-1EDE8F657DA7}" srcId="{3FCB26AA-7D6A-AC40-8C5B-1B0827769822}" destId="{DD1DF0C4-9432-4345-BE51-AF2696B126CD}" srcOrd="0" destOrd="0" parTransId="{C219F448-517C-CA45-8C18-257FAD650BCD}" sibTransId="{75D1FF47-A76C-E542-BD5E-E837F99F4AAD}"/>
    <dgm:cxn modelId="{7A802A28-A5D2-8E42-B6C0-5FD2B2E47A49}" srcId="{A771FF3F-66DF-9F42-A1DD-A0A1A330F2D9}" destId="{AD7AD547-9C7F-D747-8E30-157CD5D66379}" srcOrd="3" destOrd="0" parTransId="{39FF560B-655D-054C-8518-3283E45BC7C9}" sibTransId="{5D67A617-66E6-6A40-9B11-CC8A3FD1784E}"/>
    <dgm:cxn modelId="{1CDBC882-4EC0-2D4E-9DBA-8286C760E4B7}" type="presOf" srcId="{A771FF3F-66DF-9F42-A1DD-A0A1A330F2D9}" destId="{2CD3E6C6-87E4-094F-9A49-8CD07FA46CC7}" srcOrd="0" destOrd="1" presId="urn:microsoft.com/office/officeart/2005/8/layout/process3"/>
    <dgm:cxn modelId="{6FD42095-536D-5648-BAFB-C6CC46CF361C}" srcId="{F45D7853-47A0-2E4B-8B5E-4005A9A65FC8}" destId="{D97C6FAF-58D5-4B4B-8D2B-1B906E08CB0D}" srcOrd="4" destOrd="0" parTransId="{98302ADD-CC01-2241-A852-D9B5F8F4CF1E}" sibTransId="{83BB5391-737B-F74C-A768-F9EF8F2C21E1}"/>
    <dgm:cxn modelId="{34C6B7AD-41EF-E74A-A98C-8A776D41D83C}" type="presOf" srcId="{F45D7853-47A0-2E4B-8B5E-4005A9A65FC8}" destId="{545E901A-5575-C448-B1F1-B5624B074DFC}" srcOrd="0" destOrd="0" presId="urn:microsoft.com/office/officeart/2005/8/layout/process3"/>
    <dgm:cxn modelId="{002915BE-D35C-4B46-9BE3-DF637E0F2017}" type="presOf" srcId="{DD1DF0C4-9432-4345-BE51-AF2696B126CD}" destId="{2CD3E6C6-87E4-094F-9A49-8CD07FA46CC7}" srcOrd="0" destOrd="0" presId="urn:microsoft.com/office/officeart/2005/8/layout/process3"/>
    <dgm:cxn modelId="{F7A51ABB-FD20-B14E-B5DA-DCA5B7C2FEC1}" type="presOf" srcId="{65C77A32-298F-0847-9C3F-C590289FCD7E}" destId="{858C396A-3C63-F045-87C0-6A9CD0D9CE5A}" srcOrd="0" destOrd="0" presId="urn:microsoft.com/office/officeart/2005/8/layout/process3"/>
    <dgm:cxn modelId="{B185E0A1-06FC-A440-8EE0-53A49D6B5980}" srcId="{B75FB37A-15B9-4A4D-89E9-AD0A9F4E3D06}" destId="{65C77A32-298F-0847-9C3F-C590289FCD7E}" srcOrd="1" destOrd="0" parTransId="{DF8D7EF4-28B8-194F-B309-0F6C77F62579}" sibTransId="{22F682C8-3124-8F47-B1C1-E3CCA2FD3566}"/>
    <dgm:cxn modelId="{77FBAAA9-048A-B746-BDC8-8CE833C612BC}" type="presOf" srcId="{3FCB26AA-7D6A-AC40-8C5B-1B0827769822}" destId="{93D0FB11-83AD-2E4E-A121-C7AB99119A86}" srcOrd="0" destOrd="0" presId="urn:microsoft.com/office/officeart/2005/8/layout/process3"/>
    <dgm:cxn modelId="{C3C24D90-83BF-754B-8367-7D5002B06B7C}" type="presOf" srcId="{50A0441E-0B1E-8D42-814D-16A162EAB7FB}" destId="{29122771-1D94-1245-9697-50D463009E39}" srcOrd="0" destOrd="1" presId="urn:microsoft.com/office/officeart/2005/8/layout/process3"/>
    <dgm:cxn modelId="{6AB8DD8A-B82F-BD45-B40D-EAD40D441BA3}" srcId="{65C77A32-298F-0847-9C3F-C590289FCD7E}" destId="{598A2E6F-80E1-974D-BA1D-36ED9FD7F38D}" srcOrd="1" destOrd="0" parTransId="{140D972B-8234-804F-9274-C3BE74330E6C}" sibTransId="{0733EBA1-2E87-D349-96FE-BA6BD1EEC2BC}"/>
    <dgm:cxn modelId="{AF1389F4-2232-C448-9D24-8722CE2208C9}" type="presOf" srcId="{8877712D-0D4F-AA4E-9719-9967DE2335CA}" destId="{29122771-1D94-1245-9697-50D463009E39}" srcOrd="0" destOrd="2" presId="urn:microsoft.com/office/officeart/2005/8/layout/process3"/>
    <dgm:cxn modelId="{B7968B53-9920-864E-9B1E-A183427B5FA7}" type="presOf" srcId="{65C77A32-298F-0847-9C3F-C590289FCD7E}" destId="{2128E683-F6AA-4049-81B6-F335B1967478}" srcOrd="1" destOrd="0" presId="urn:microsoft.com/office/officeart/2005/8/layout/process3"/>
    <dgm:cxn modelId="{CE8A3B5F-F175-BF4B-A4DC-5538BD0EE546}" srcId="{A771FF3F-66DF-9F42-A1DD-A0A1A330F2D9}" destId="{3ECF3242-18FD-8D4D-88A0-81B9473776A7}" srcOrd="2" destOrd="0" parTransId="{6BE8A248-259C-5C40-A82C-3172939E115B}" sibTransId="{5E1C9139-F8A1-E042-916B-50823407B881}"/>
    <dgm:cxn modelId="{264ACC6A-95C1-164E-91B2-E69C4AA719CE}" type="presOf" srcId="{D97C6FAF-58D5-4B4B-8D2B-1B906E08CB0D}" destId="{29122771-1D94-1245-9697-50D463009E39}" srcOrd="0" destOrd="4" presId="urn:microsoft.com/office/officeart/2005/8/layout/process3"/>
    <dgm:cxn modelId="{A6B4FC1D-C006-0641-BA7B-E6604AC0F4C4}" type="presOf" srcId="{22F682C8-3124-8F47-B1C1-E3CCA2FD3566}" destId="{0D9101B8-C2E8-FF4B-8E62-FD93EA619B2E}" srcOrd="0" destOrd="0" presId="urn:microsoft.com/office/officeart/2005/8/layout/process3"/>
    <dgm:cxn modelId="{47983F35-EE7E-1D4F-B912-32131DBF85C0}" type="presOf" srcId="{3FCB26AA-7D6A-AC40-8C5B-1B0827769822}" destId="{48881EDF-EFB2-5E49-A1E0-29A4DF6EF73C}" srcOrd="1" destOrd="0" presId="urn:microsoft.com/office/officeart/2005/8/layout/process3"/>
    <dgm:cxn modelId="{2ED6DABE-7531-E74D-BE98-82F937B069F2}" srcId="{65C77A32-298F-0847-9C3F-C590289FCD7E}" destId="{7DA2C4D2-1E35-B34B-95A1-17F8D773CC4A}" srcOrd="0" destOrd="0" parTransId="{6AA6595A-803E-A44D-B272-8B70BD486874}" sibTransId="{32A46E9D-0071-6D4E-9843-133CA0AA4C8F}"/>
    <dgm:cxn modelId="{B4349F38-0D59-1343-9D66-A0F3D5CCCD2B}" srcId="{3FCB26AA-7D6A-AC40-8C5B-1B0827769822}" destId="{06DCA1CA-8F6E-FB4D-A6DA-85147EFCEE07}" srcOrd="2" destOrd="0" parTransId="{DF51FE3F-7A72-4E49-A4BB-AE9600C3DE5B}" sibTransId="{5EBEFEBB-EC78-6742-A5EC-4D03E43A4D54}"/>
    <dgm:cxn modelId="{ADD798CC-E7DD-994A-86F7-0040ECE5334F}" type="presOf" srcId="{598A2E6F-80E1-974D-BA1D-36ED9FD7F38D}" destId="{5EFBFCA1-7A38-524C-A26A-3ECB6ADEB128}" srcOrd="0" destOrd="1" presId="urn:microsoft.com/office/officeart/2005/8/layout/process3"/>
    <dgm:cxn modelId="{8A90C5A2-A85C-3A4A-9330-D1ECC1D85690}" type="presOf" srcId="{F45D7853-47A0-2E4B-8B5E-4005A9A65FC8}" destId="{0F0E874F-5960-FA4B-87C7-C6788CA3F507}" srcOrd="1" destOrd="0" presId="urn:microsoft.com/office/officeart/2005/8/layout/process3"/>
    <dgm:cxn modelId="{F306AFC3-90EE-FD47-846B-BC7B7E4EB28D}" srcId="{F45D7853-47A0-2E4B-8B5E-4005A9A65FC8}" destId="{50A0441E-0B1E-8D42-814D-16A162EAB7FB}" srcOrd="1" destOrd="0" parTransId="{F9E6B7DD-7248-F745-A3DB-FBECD1598BEA}" sibTransId="{CF2884CB-3090-7847-875B-2273E5C683B9}"/>
    <dgm:cxn modelId="{73BB79EF-AC8E-BF42-8440-68E5116FCBFC}" srcId="{B75FB37A-15B9-4A4D-89E9-AD0A9F4E3D06}" destId="{3FCB26AA-7D6A-AC40-8C5B-1B0827769822}" srcOrd="0" destOrd="0" parTransId="{44338037-8E11-2B4C-8F1D-66DE3E6C4AEF}" sibTransId="{9981C487-3103-A84E-B60C-8127C3BCC103}"/>
    <dgm:cxn modelId="{85B0BC2C-BE61-B44C-BD54-78E8B87BCC66}" srcId="{A771FF3F-66DF-9F42-A1DD-A0A1A330F2D9}" destId="{C93E5A08-8114-6941-9C91-E71C638377F3}" srcOrd="0" destOrd="0" parTransId="{25D05615-8FB3-9A4E-8F5F-E8EAF02E79A9}" sibTransId="{15D48938-1A16-4E46-8003-3C8F7ABB0CEB}"/>
    <dgm:cxn modelId="{5E2C5DB9-67BE-7E4F-9EEE-01C669556C03}" srcId="{F45D7853-47A0-2E4B-8B5E-4005A9A65FC8}" destId="{3E0A4E82-1915-0F45-8B17-BE71ED17C6B2}" srcOrd="5" destOrd="0" parTransId="{C2954423-A7F8-3548-A333-A4D4F53ED16A}" sibTransId="{AF060B17-7F27-5F4F-B1AC-AD56A4EF8F7E}"/>
    <dgm:cxn modelId="{889C70DA-02BA-494A-97E0-FDD32E7A75A4}" type="presOf" srcId="{20F0E662-4B4D-3C43-BEC0-0DD38E90D489}" destId="{29122771-1D94-1245-9697-50D463009E39}" srcOrd="0" destOrd="0" presId="urn:microsoft.com/office/officeart/2005/8/layout/process3"/>
    <dgm:cxn modelId="{F96FB352-C973-6445-95CD-E0349D6B534B}" srcId="{B75FB37A-15B9-4A4D-89E9-AD0A9F4E3D06}" destId="{F45D7853-47A0-2E4B-8B5E-4005A9A65FC8}" srcOrd="2" destOrd="0" parTransId="{81026857-FB86-6544-9292-8ABA5532B1D7}" sibTransId="{B1D5AFD6-877A-194C-8D50-D7FAEE9CB34A}"/>
    <dgm:cxn modelId="{DE6EDD82-44C9-3741-BDFE-9F886842667F}" srcId="{F45D7853-47A0-2E4B-8B5E-4005A9A65FC8}" destId="{9A489CFB-354F-AF41-9732-DC7BCB06823E}" srcOrd="3" destOrd="0" parTransId="{2C69380D-5A40-2343-B247-D73C6554097F}" sibTransId="{AEAEB861-21D6-6E48-9B6F-94CED9C84A81}"/>
    <dgm:cxn modelId="{567252D3-D1B1-824F-8998-CA40B44C90B2}" srcId="{F45D7853-47A0-2E4B-8B5E-4005A9A65FC8}" destId="{8877712D-0D4F-AA4E-9719-9967DE2335CA}" srcOrd="2" destOrd="0" parTransId="{2B1556C8-F273-A548-B969-97EA4FF06CA7}" sibTransId="{35D01BCC-BD4D-EA44-B2C4-FE66B8C470CB}"/>
    <dgm:cxn modelId="{52D6D2F9-68D4-A448-92CE-4D78B24260E3}" type="presOf" srcId="{AD7AD547-9C7F-D747-8E30-157CD5D66379}" destId="{2CD3E6C6-87E4-094F-9A49-8CD07FA46CC7}" srcOrd="0" destOrd="5" presId="urn:microsoft.com/office/officeart/2005/8/layout/process3"/>
    <dgm:cxn modelId="{E39BFECF-BCE6-C640-917A-AD8F5AFE7180}" type="presOf" srcId="{9981C487-3103-A84E-B60C-8127C3BCC103}" destId="{90286C3B-D3DE-B945-B051-71A077A24038}" srcOrd="1" destOrd="0" presId="urn:microsoft.com/office/officeart/2005/8/layout/process3"/>
    <dgm:cxn modelId="{51C5328D-D20B-0549-92E5-C65738BFCDC8}" srcId="{3FCB26AA-7D6A-AC40-8C5B-1B0827769822}" destId="{A771FF3F-66DF-9F42-A1DD-A0A1A330F2D9}" srcOrd="1" destOrd="0" parTransId="{81C148F3-5515-2744-9817-DF61F7E21775}" sibTransId="{71A44E77-89CB-7246-8467-E32FD4D4FEE4}"/>
    <dgm:cxn modelId="{6CADF03E-6B28-094C-97F2-EDE442D5B527}" type="presOf" srcId="{7DA2C4D2-1E35-B34B-95A1-17F8D773CC4A}" destId="{5EFBFCA1-7A38-524C-A26A-3ECB6ADEB128}" srcOrd="0" destOrd="0" presId="urn:microsoft.com/office/officeart/2005/8/layout/process3"/>
    <dgm:cxn modelId="{1B3031D7-6E9E-6D4A-958C-37AE847EE022}" type="presOf" srcId="{C7B5F112-4874-E544-9199-B0FB509D8020}" destId="{2CD3E6C6-87E4-094F-9A49-8CD07FA46CC7}" srcOrd="0" destOrd="3" presId="urn:microsoft.com/office/officeart/2005/8/layout/process3"/>
    <dgm:cxn modelId="{1788AD6A-2AAF-EA48-B0C9-B255388D9B86}" type="presOf" srcId="{9A489CFB-354F-AF41-9732-DC7BCB06823E}" destId="{29122771-1D94-1245-9697-50D463009E39}" srcOrd="0" destOrd="3" presId="urn:microsoft.com/office/officeart/2005/8/layout/process3"/>
    <dgm:cxn modelId="{11FA4DC2-9119-2140-9B17-2B7D0953848F}" type="presOf" srcId="{3E0A4E82-1915-0F45-8B17-BE71ED17C6B2}" destId="{29122771-1D94-1245-9697-50D463009E39}" srcOrd="0" destOrd="5" presId="urn:microsoft.com/office/officeart/2005/8/layout/process3"/>
    <dgm:cxn modelId="{154B0407-22DC-0A43-8434-7A155EBC43A3}" type="presOf" srcId="{9981C487-3103-A84E-B60C-8127C3BCC103}" destId="{F84FBEA4-D2DC-F947-8748-95254BFE14BA}" srcOrd="0" destOrd="0" presId="urn:microsoft.com/office/officeart/2005/8/layout/process3"/>
    <dgm:cxn modelId="{FF6601BE-50FB-774F-AE01-3FAB64FE062F}" type="presOf" srcId="{22F682C8-3124-8F47-B1C1-E3CCA2FD3566}" destId="{44F5ECE1-F6B7-F643-A6E4-2754A7D73F31}" srcOrd="1" destOrd="0" presId="urn:microsoft.com/office/officeart/2005/8/layout/process3"/>
    <dgm:cxn modelId="{29162B66-CC4E-A746-AED4-F9F0281801FB}" type="presOf" srcId="{B75FB37A-15B9-4A4D-89E9-AD0A9F4E3D06}" destId="{C0272454-1E38-614B-A9B3-AF1F64B681A7}" srcOrd="0" destOrd="0" presId="urn:microsoft.com/office/officeart/2005/8/layout/process3"/>
    <dgm:cxn modelId="{A8A2D4AF-80F6-E24F-BB1F-6F69627DFEB8}" type="presOf" srcId="{06DCA1CA-8F6E-FB4D-A6DA-85147EFCEE07}" destId="{2CD3E6C6-87E4-094F-9A49-8CD07FA46CC7}" srcOrd="0" destOrd="6" presId="urn:microsoft.com/office/officeart/2005/8/layout/process3"/>
    <dgm:cxn modelId="{4B6C4CDE-4B69-6944-9871-23CAE76B86BF}" type="presOf" srcId="{C93E5A08-8114-6941-9C91-E71C638377F3}" destId="{2CD3E6C6-87E4-094F-9A49-8CD07FA46CC7}" srcOrd="0" destOrd="2" presId="urn:microsoft.com/office/officeart/2005/8/layout/process3"/>
    <dgm:cxn modelId="{8A2D4CAF-3F64-0D40-9CB7-A148B20FC3EF}" type="presParOf" srcId="{C0272454-1E38-614B-A9B3-AF1F64B681A7}" destId="{DBED2B27-9BCD-3E49-A1E2-E19F1AAF6AC3}" srcOrd="0" destOrd="0" presId="urn:microsoft.com/office/officeart/2005/8/layout/process3"/>
    <dgm:cxn modelId="{F0DFBAD4-53FD-6C48-85D3-4DC385E46B53}" type="presParOf" srcId="{DBED2B27-9BCD-3E49-A1E2-E19F1AAF6AC3}" destId="{93D0FB11-83AD-2E4E-A121-C7AB99119A86}" srcOrd="0" destOrd="0" presId="urn:microsoft.com/office/officeart/2005/8/layout/process3"/>
    <dgm:cxn modelId="{FD6C567B-7ECB-1547-BAE0-96D48B980A9B}" type="presParOf" srcId="{DBED2B27-9BCD-3E49-A1E2-E19F1AAF6AC3}" destId="{48881EDF-EFB2-5E49-A1E0-29A4DF6EF73C}" srcOrd="1" destOrd="0" presId="urn:microsoft.com/office/officeart/2005/8/layout/process3"/>
    <dgm:cxn modelId="{DAE68E96-50A9-4449-B1D9-04FFB9FAAB71}" type="presParOf" srcId="{DBED2B27-9BCD-3E49-A1E2-E19F1AAF6AC3}" destId="{2CD3E6C6-87E4-094F-9A49-8CD07FA46CC7}" srcOrd="2" destOrd="0" presId="urn:microsoft.com/office/officeart/2005/8/layout/process3"/>
    <dgm:cxn modelId="{1CCC8DA8-BED9-4A48-A7F8-3AB12D8A8BCF}" type="presParOf" srcId="{C0272454-1E38-614B-A9B3-AF1F64B681A7}" destId="{F84FBEA4-D2DC-F947-8748-95254BFE14BA}" srcOrd="1" destOrd="0" presId="urn:microsoft.com/office/officeart/2005/8/layout/process3"/>
    <dgm:cxn modelId="{0B23432B-AD9B-F342-9D1F-49D203C1EC07}" type="presParOf" srcId="{F84FBEA4-D2DC-F947-8748-95254BFE14BA}" destId="{90286C3B-D3DE-B945-B051-71A077A24038}" srcOrd="0" destOrd="0" presId="urn:microsoft.com/office/officeart/2005/8/layout/process3"/>
    <dgm:cxn modelId="{A3EE7BD5-BB9D-BB4D-BFDC-6F9464FD25B2}" type="presParOf" srcId="{C0272454-1E38-614B-A9B3-AF1F64B681A7}" destId="{D39A9BD4-0D59-034A-9BAA-BB4DA4DBC14B}" srcOrd="2" destOrd="0" presId="urn:microsoft.com/office/officeart/2005/8/layout/process3"/>
    <dgm:cxn modelId="{E9A3E7D0-2C03-8242-B310-49525DC709BC}" type="presParOf" srcId="{D39A9BD4-0D59-034A-9BAA-BB4DA4DBC14B}" destId="{858C396A-3C63-F045-87C0-6A9CD0D9CE5A}" srcOrd="0" destOrd="0" presId="urn:microsoft.com/office/officeart/2005/8/layout/process3"/>
    <dgm:cxn modelId="{CD3418D4-B44A-FC4E-BA86-C410DE001D49}" type="presParOf" srcId="{D39A9BD4-0D59-034A-9BAA-BB4DA4DBC14B}" destId="{2128E683-F6AA-4049-81B6-F335B1967478}" srcOrd="1" destOrd="0" presId="urn:microsoft.com/office/officeart/2005/8/layout/process3"/>
    <dgm:cxn modelId="{9A1D1B67-D6C2-CD44-B6AD-162B8AF22577}" type="presParOf" srcId="{D39A9BD4-0D59-034A-9BAA-BB4DA4DBC14B}" destId="{5EFBFCA1-7A38-524C-A26A-3ECB6ADEB128}" srcOrd="2" destOrd="0" presId="urn:microsoft.com/office/officeart/2005/8/layout/process3"/>
    <dgm:cxn modelId="{20BF4A39-DEBC-9E43-A29B-FB0751678784}" type="presParOf" srcId="{C0272454-1E38-614B-A9B3-AF1F64B681A7}" destId="{0D9101B8-C2E8-FF4B-8E62-FD93EA619B2E}" srcOrd="3" destOrd="0" presId="urn:microsoft.com/office/officeart/2005/8/layout/process3"/>
    <dgm:cxn modelId="{9115BA7F-48BE-6149-B739-F55558C13539}" type="presParOf" srcId="{0D9101B8-C2E8-FF4B-8E62-FD93EA619B2E}" destId="{44F5ECE1-F6B7-F643-A6E4-2754A7D73F31}" srcOrd="0" destOrd="0" presId="urn:microsoft.com/office/officeart/2005/8/layout/process3"/>
    <dgm:cxn modelId="{865E513A-1D88-DD49-81CA-7DF190479092}" type="presParOf" srcId="{C0272454-1E38-614B-A9B3-AF1F64B681A7}" destId="{F0387877-CCD7-1549-9B32-D4F5AD9845CB}" srcOrd="4" destOrd="0" presId="urn:microsoft.com/office/officeart/2005/8/layout/process3"/>
    <dgm:cxn modelId="{919B54EB-5DF4-7F43-B037-174000F4E619}" type="presParOf" srcId="{F0387877-CCD7-1549-9B32-D4F5AD9845CB}" destId="{545E901A-5575-C448-B1F1-B5624B074DFC}" srcOrd="0" destOrd="0" presId="urn:microsoft.com/office/officeart/2005/8/layout/process3"/>
    <dgm:cxn modelId="{814FAC6E-F4F8-B94D-B67A-28088623B67C}" type="presParOf" srcId="{F0387877-CCD7-1549-9B32-D4F5AD9845CB}" destId="{0F0E874F-5960-FA4B-87C7-C6788CA3F507}" srcOrd="1" destOrd="0" presId="urn:microsoft.com/office/officeart/2005/8/layout/process3"/>
    <dgm:cxn modelId="{DC8A6062-CF8D-364B-8134-92D23C684A50}" type="presParOf" srcId="{F0387877-CCD7-1549-9B32-D4F5AD9845CB}" destId="{29122771-1D94-1245-9697-50D463009E3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5FB37A-15B9-4A4D-89E9-AD0A9F4E3D06}" type="doc">
      <dgm:prSet loTypeId="urn:microsoft.com/office/officeart/2005/8/layout/process3" loCatId="process" qsTypeId="urn:microsoft.com/office/officeart/2005/8/quickstyle/simple4" qsCatId="simple" csTypeId="urn:microsoft.com/office/officeart/2005/8/colors/accent4_2" csCatId="accent4" phldr="1"/>
      <dgm:spPr/>
      <dgm:t>
        <a:bodyPr/>
        <a:lstStyle/>
        <a:p>
          <a:endParaRPr lang="en-US"/>
        </a:p>
      </dgm:t>
    </dgm:pt>
    <dgm:pt modelId="{3FCB26AA-7D6A-AC40-8C5B-1B0827769822}">
      <dgm:prSet phldrT="[Text]" custT="1"/>
      <dgm:spPr/>
      <dgm:t>
        <a:bodyPr/>
        <a:lstStyle/>
        <a:p>
          <a:r>
            <a:rPr lang="en-US" sz="1200" b="1" dirty="0" smtClean="0"/>
            <a:t>Basis for observation– Knowledge of the criteria</a:t>
          </a:r>
          <a:endParaRPr lang="en-US" sz="1200" b="1" dirty="0"/>
        </a:p>
      </dgm:t>
    </dgm:pt>
    <dgm:pt modelId="{44338037-8E11-2B4C-8F1D-66DE3E6C4AEF}" type="parTrans" cxnId="{73BB79EF-AC8E-BF42-8440-68E5116FCBFC}">
      <dgm:prSet/>
      <dgm:spPr/>
      <dgm:t>
        <a:bodyPr/>
        <a:lstStyle/>
        <a:p>
          <a:endParaRPr lang="en-US"/>
        </a:p>
      </dgm:t>
    </dgm:pt>
    <dgm:pt modelId="{9981C487-3103-A84E-B60C-8127C3BCC103}" type="sibTrans" cxnId="{73BB79EF-AC8E-BF42-8440-68E5116FCBFC}">
      <dgm:prSet/>
      <dgm:spPr/>
      <dgm:t>
        <a:bodyPr/>
        <a:lstStyle/>
        <a:p>
          <a:endParaRPr lang="en-US" dirty="0"/>
        </a:p>
      </dgm:t>
    </dgm:pt>
    <dgm:pt modelId="{65C77A32-298F-0847-9C3F-C590289FCD7E}">
      <dgm:prSet phldrT="[Text]" custT="1"/>
      <dgm:spPr/>
      <dgm:t>
        <a:bodyPr/>
        <a:lstStyle/>
        <a:p>
          <a:r>
            <a:rPr lang="en-US" sz="1200" b="1" dirty="0" smtClean="0"/>
            <a:t>Plan for gathering data – Fidelity to process and procedures</a:t>
          </a:r>
          <a:endParaRPr lang="en-US" sz="1200" b="1" dirty="0"/>
        </a:p>
      </dgm:t>
    </dgm:pt>
    <dgm:pt modelId="{DF8D7EF4-28B8-194F-B309-0F6C77F62579}" type="parTrans" cxnId="{B185E0A1-06FC-A440-8EE0-53A49D6B5980}">
      <dgm:prSet/>
      <dgm:spPr/>
      <dgm:t>
        <a:bodyPr/>
        <a:lstStyle/>
        <a:p>
          <a:endParaRPr lang="en-US"/>
        </a:p>
      </dgm:t>
    </dgm:pt>
    <dgm:pt modelId="{22F682C8-3124-8F47-B1C1-E3CCA2FD3566}" type="sibTrans" cxnId="{B185E0A1-06FC-A440-8EE0-53A49D6B5980}">
      <dgm:prSet/>
      <dgm:spPr/>
      <dgm:t>
        <a:bodyPr/>
        <a:lstStyle/>
        <a:p>
          <a:endParaRPr lang="en-US" dirty="0"/>
        </a:p>
      </dgm:t>
    </dgm:pt>
    <dgm:pt modelId="{F45D7853-47A0-2E4B-8B5E-4005A9A65FC8}">
      <dgm:prSet phldrT="[Text]" custT="1"/>
      <dgm:spPr/>
      <dgm:t>
        <a:bodyPr/>
        <a:lstStyle/>
        <a:p>
          <a:r>
            <a:rPr lang="en-US" sz="1200" b="1" dirty="0" smtClean="0"/>
            <a:t>End result – </a:t>
          </a:r>
        </a:p>
        <a:p>
          <a:r>
            <a:rPr lang="en-US" sz="1200" b="1" dirty="0" smtClean="0"/>
            <a:t>Quality of the product</a:t>
          </a:r>
          <a:endParaRPr lang="en-US" sz="1200" b="1" dirty="0"/>
        </a:p>
      </dgm:t>
    </dgm:pt>
    <dgm:pt modelId="{81026857-FB86-6544-9292-8ABA5532B1D7}" type="parTrans" cxnId="{F96FB352-C973-6445-95CD-E0349D6B534B}">
      <dgm:prSet/>
      <dgm:spPr/>
      <dgm:t>
        <a:bodyPr/>
        <a:lstStyle/>
        <a:p>
          <a:endParaRPr lang="en-US"/>
        </a:p>
      </dgm:t>
    </dgm:pt>
    <dgm:pt modelId="{B1D5AFD6-877A-194C-8D50-D7FAEE9CB34A}" type="sibTrans" cxnId="{F96FB352-C973-6445-95CD-E0349D6B534B}">
      <dgm:prSet/>
      <dgm:spPr/>
      <dgm:t>
        <a:bodyPr/>
        <a:lstStyle/>
        <a:p>
          <a:endParaRPr lang="en-US"/>
        </a:p>
      </dgm:t>
    </dgm:pt>
    <dgm:pt modelId="{06DCA1CA-8F6E-FB4D-A6DA-85147EFCEE07}">
      <dgm:prSet phldrT="[Text]" custT="1"/>
      <dgm:spPr/>
      <dgm:t>
        <a:bodyPr/>
        <a:lstStyle/>
        <a:p>
          <a:r>
            <a:rPr lang="en-US" sz="1400" dirty="0" smtClean="0"/>
            <a:t>Observers must </a:t>
          </a:r>
          <a:r>
            <a:rPr lang="en-US" sz="1300" dirty="0" smtClean="0"/>
            <a:t>understand the Criteria</a:t>
          </a:r>
          <a:endParaRPr lang="en-US" sz="1300" dirty="0"/>
        </a:p>
      </dgm:t>
    </dgm:pt>
    <dgm:pt modelId="{DF51FE3F-7A72-4E49-A4BB-AE9600C3DE5B}" type="parTrans" cxnId="{B4349F38-0D59-1343-9D66-A0F3D5CCCD2B}">
      <dgm:prSet/>
      <dgm:spPr/>
      <dgm:t>
        <a:bodyPr/>
        <a:lstStyle/>
        <a:p>
          <a:endParaRPr lang="en-US"/>
        </a:p>
      </dgm:t>
    </dgm:pt>
    <dgm:pt modelId="{5EBEFEBB-EC78-6742-A5EC-4D03E43A4D54}" type="sibTrans" cxnId="{B4349F38-0D59-1343-9D66-A0F3D5CCCD2B}">
      <dgm:prSet/>
      <dgm:spPr/>
      <dgm:t>
        <a:bodyPr/>
        <a:lstStyle/>
        <a:p>
          <a:endParaRPr lang="en-US"/>
        </a:p>
      </dgm:t>
    </dgm:pt>
    <dgm:pt modelId="{AF2CD5BB-CECC-D642-B534-2CAAAF86BCFC}">
      <dgm:prSet phldrT="[Text]"/>
      <dgm:spPr/>
      <dgm:t>
        <a:bodyPr/>
        <a:lstStyle/>
        <a:p>
          <a:r>
            <a:rPr lang="en-US" sz="1300" dirty="0" smtClean="0"/>
            <a:t>Observers must be able to identify appropriate data (evidence) to paint an accurate picture of educators’ work</a:t>
          </a:r>
          <a:endParaRPr lang="en-US" sz="1300" dirty="0"/>
        </a:p>
      </dgm:t>
    </dgm:pt>
    <dgm:pt modelId="{041ACD78-7D49-954B-9EDA-C78748FB7B81}" type="parTrans" cxnId="{68FADD3A-9A2F-FA49-8F31-DB7672E43F78}">
      <dgm:prSet/>
      <dgm:spPr/>
      <dgm:t>
        <a:bodyPr/>
        <a:lstStyle/>
        <a:p>
          <a:endParaRPr lang="en-US"/>
        </a:p>
      </dgm:t>
    </dgm:pt>
    <dgm:pt modelId="{F7649476-C784-FE49-81FB-0CE299FE30CC}" type="sibTrans" cxnId="{68FADD3A-9A2F-FA49-8F31-DB7672E43F78}">
      <dgm:prSet/>
      <dgm:spPr/>
      <dgm:t>
        <a:bodyPr/>
        <a:lstStyle/>
        <a:p>
          <a:endParaRPr lang="en-US"/>
        </a:p>
      </dgm:t>
    </dgm:pt>
    <dgm:pt modelId="{70DD332E-B2CC-6548-8117-15D54D455E42}">
      <dgm:prSet/>
      <dgm:spPr/>
      <dgm:t>
        <a:bodyPr/>
        <a:lstStyle/>
        <a:p>
          <a:r>
            <a:rPr lang="en-US" dirty="0" smtClean="0"/>
            <a:t>Observer must understand the process including it’s intent or purpose.</a:t>
          </a:r>
          <a:endParaRPr lang="en-US" dirty="0"/>
        </a:p>
      </dgm:t>
    </dgm:pt>
    <dgm:pt modelId="{D84E3939-8152-4C42-812F-ECE4ABD98EC2}" type="parTrans" cxnId="{C65C42F4-B415-1645-8AAF-01CBB2A30335}">
      <dgm:prSet/>
      <dgm:spPr/>
      <dgm:t>
        <a:bodyPr/>
        <a:lstStyle/>
        <a:p>
          <a:endParaRPr lang="en-US"/>
        </a:p>
      </dgm:t>
    </dgm:pt>
    <dgm:pt modelId="{172619A0-28AD-6E4A-AE1B-59ADA3229560}" type="sibTrans" cxnId="{C65C42F4-B415-1645-8AAF-01CBB2A30335}">
      <dgm:prSet/>
      <dgm:spPr/>
      <dgm:t>
        <a:bodyPr/>
        <a:lstStyle/>
        <a:p>
          <a:endParaRPr lang="en-US"/>
        </a:p>
      </dgm:t>
    </dgm:pt>
    <dgm:pt modelId="{61D14425-4A39-8844-8FF0-27304731BED6}">
      <dgm:prSet/>
      <dgm:spPr/>
      <dgm:t>
        <a:bodyPr/>
        <a:lstStyle/>
        <a:p>
          <a:r>
            <a:rPr lang="en-US" dirty="0" smtClean="0"/>
            <a:t>Observer must follow process with fidelity, engaging the educator in discussion along the way</a:t>
          </a:r>
          <a:endParaRPr lang="en-US" dirty="0"/>
        </a:p>
      </dgm:t>
    </dgm:pt>
    <dgm:pt modelId="{E8A18D54-8390-1941-ABBE-5E65E5F71385}" type="parTrans" cxnId="{A9238833-82C1-B246-8B98-C25987B7472E}">
      <dgm:prSet/>
      <dgm:spPr/>
      <dgm:t>
        <a:bodyPr/>
        <a:lstStyle/>
        <a:p>
          <a:endParaRPr lang="en-US"/>
        </a:p>
      </dgm:t>
    </dgm:pt>
    <dgm:pt modelId="{C0C86EC4-9BA7-7B42-857E-9128AC2C8367}" type="sibTrans" cxnId="{A9238833-82C1-B246-8B98-C25987B7472E}">
      <dgm:prSet/>
      <dgm:spPr/>
      <dgm:t>
        <a:bodyPr/>
        <a:lstStyle/>
        <a:p>
          <a:endParaRPr lang="en-US"/>
        </a:p>
      </dgm:t>
    </dgm:pt>
    <dgm:pt modelId="{ED5E5ACC-20C8-144F-B3F0-0EAF1A79A128}">
      <dgm:prSet/>
      <dgm:spPr/>
      <dgm:t>
        <a:bodyPr/>
        <a:lstStyle/>
        <a:p>
          <a:r>
            <a:rPr lang="en-US" dirty="0" smtClean="0"/>
            <a:t>Observer must maintain consistency and fairness from educator to educator</a:t>
          </a:r>
          <a:endParaRPr lang="en-US" dirty="0"/>
        </a:p>
      </dgm:t>
    </dgm:pt>
    <dgm:pt modelId="{D3AC8453-2272-1449-9239-B0F9AE5B7458}" type="parTrans" cxnId="{B698A128-2949-2141-B1EF-1D1B81C3B495}">
      <dgm:prSet/>
      <dgm:spPr/>
      <dgm:t>
        <a:bodyPr/>
        <a:lstStyle/>
        <a:p>
          <a:endParaRPr lang="en-US"/>
        </a:p>
      </dgm:t>
    </dgm:pt>
    <dgm:pt modelId="{38DE95C4-7D89-5C4F-837D-637E22CD9314}" type="sibTrans" cxnId="{B698A128-2949-2141-B1EF-1D1B81C3B495}">
      <dgm:prSet/>
      <dgm:spPr/>
      <dgm:t>
        <a:bodyPr/>
        <a:lstStyle/>
        <a:p>
          <a:endParaRPr lang="en-US"/>
        </a:p>
      </dgm:t>
    </dgm:pt>
    <dgm:pt modelId="{8229678C-C01D-0645-9287-9AC35EEA0BB0}">
      <dgm:prSet phldrT="[Text]"/>
      <dgm:spPr/>
      <dgm:t>
        <a:bodyPr/>
        <a:lstStyle/>
        <a:p>
          <a:r>
            <a:rPr lang="en-US" dirty="0" smtClean="0"/>
            <a:t>Observer must align evidence to appropriate component</a:t>
          </a:r>
          <a:endParaRPr lang="en-US" dirty="0"/>
        </a:p>
      </dgm:t>
    </dgm:pt>
    <dgm:pt modelId="{BA04B9F0-2952-1C4C-ACF7-79063EA2CC3C}" type="parTrans" cxnId="{6598FEDB-C304-F14B-825F-DD23EF46AB7F}">
      <dgm:prSet/>
      <dgm:spPr/>
      <dgm:t>
        <a:bodyPr/>
        <a:lstStyle/>
        <a:p>
          <a:endParaRPr lang="en-US"/>
        </a:p>
      </dgm:t>
    </dgm:pt>
    <dgm:pt modelId="{89F50CC0-8E7C-2042-9423-2B5C3F596B1B}" type="sibTrans" cxnId="{6598FEDB-C304-F14B-825F-DD23EF46AB7F}">
      <dgm:prSet/>
      <dgm:spPr/>
      <dgm:t>
        <a:bodyPr/>
        <a:lstStyle/>
        <a:p>
          <a:endParaRPr lang="en-US"/>
        </a:p>
      </dgm:t>
    </dgm:pt>
    <dgm:pt modelId="{34A45B53-7A43-344A-951F-0824DF70E165}">
      <dgm:prSet phldrT="[Text]"/>
      <dgm:spPr/>
      <dgm:t>
        <a:bodyPr/>
        <a:lstStyle/>
        <a:p>
          <a:r>
            <a:rPr lang="en-US" dirty="0" smtClean="0"/>
            <a:t>Observer must level evidence accurately</a:t>
          </a:r>
          <a:endParaRPr lang="en-US" dirty="0"/>
        </a:p>
      </dgm:t>
    </dgm:pt>
    <dgm:pt modelId="{984D4091-F9E2-8A47-A03F-F224809879BE}" type="parTrans" cxnId="{7B4B5E7F-B0F5-C04D-94EE-04BA3C9628B7}">
      <dgm:prSet/>
      <dgm:spPr/>
      <dgm:t>
        <a:bodyPr/>
        <a:lstStyle/>
        <a:p>
          <a:endParaRPr lang="en-US"/>
        </a:p>
      </dgm:t>
    </dgm:pt>
    <dgm:pt modelId="{D04682A9-619D-AA43-B9A6-A0A5E9457979}" type="sibTrans" cxnId="{7B4B5E7F-B0F5-C04D-94EE-04BA3C9628B7}">
      <dgm:prSet/>
      <dgm:spPr/>
      <dgm:t>
        <a:bodyPr/>
        <a:lstStyle/>
        <a:p>
          <a:endParaRPr lang="en-US"/>
        </a:p>
      </dgm:t>
    </dgm:pt>
    <dgm:pt modelId="{41F38238-0AA5-1F4B-830D-DEBBD79AC6C1}">
      <dgm:prSet phldrT="[Text]"/>
      <dgm:spPr/>
      <dgm:t>
        <a:bodyPr/>
        <a:lstStyle/>
        <a:p>
          <a:r>
            <a:rPr lang="en-US" dirty="0" smtClean="0"/>
            <a:t>Observer must have sufficient evidence to support rating</a:t>
          </a:r>
          <a:endParaRPr lang="en-US" dirty="0"/>
        </a:p>
      </dgm:t>
    </dgm:pt>
    <dgm:pt modelId="{0C29E30E-19A6-E64E-BB34-FB8C9F81AD87}" type="parTrans" cxnId="{4DC24560-CCF6-4747-9D52-52AD9E50EA48}">
      <dgm:prSet/>
      <dgm:spPr/>
      <dgm:t>
        <a:bodyPr/>
        <a:lstStyle/>
        <a:p>
          <a:endParaRPr lang="en-US"/>
        </a:p>
      </dgm:t>
    </dgm:pt>
    <dgm:pt modelId="{00EFC648-25B8-174E-A0BD-FAC59BFBEC23}" type="sibTrans" cxnId="{4DC24560-CCF6-4747-9D52-52AD9E50EA48}">
      <dgm:prSet/>
      <dgm:spPr/>
      <dgm:t>
        <a:bodyPr/>
        <a:lstStyle/>
        <a:p>
          <a:endParaRPr lang="en-US"/>
        </a:p>
      </dgm:t>
    </dgm:pt>
    <dgm:pt modelId="{85305C2D-D982-CC41-BD7E-C60452697AB4}">
      <dgm:prSet phldrT="[Text]"/>
      <dgm:spPr/>
      <dgm:t>
        <a:bodyPr/>
        <a:lstStyle/>
        <a:p>
          <a:r>
            <a:rPr lang="en-US" dirty="0" smtClean="0"/>
            <a:t>Observer must have skill in engaging educator in conversation around level and direction for future</a:t>
          </a:r>
          <a:endParaRPr lang="en-US" dirty="0"/>
        </a:p>
      </dgm:t>
    </dgm:pt>
    <dgm:pt modelId="{9FDD10C7-19FF-5F4F-8479-21253A5CCE52}" type="parTrans" cxnId="{A7453A3B-62FD-124F-BA6B-4A7018895C9D}">
      <dgm:prSet/>
      <dgm:spPr/>
      <dgm:t>
        <a:bodyPr/>
        <a:lstStyle/>
        <a:p>
          <a:endParaRPr lang="en-US"/>
        </a:p>
      </dgm:t>
    </dgm:pt>
    <dgm:pt modelId="{DB14F8C9-4F07-374B-A77A-2EAEFDC0CCE9}" type="sibTrans" cxnId="{A7453A3B-62FD-124F-BA6B-4A7018895C9D}">
      <dgm:prSet/>
      <dgm:spPr/>
      <dgm:t>
        <a:bodyPr/>
        <a:lstStyle/>
        <a:p>
          <a:endParaRPr lang="en-US"/>
        </a:p>
      </dgm:t>
    </dgm:pt>
    <dgm:pt modelId="{4818C050-2049-5747-BA06-534739A6A446}">
      <dgm:prSet phldrT="[Text]"/>
      <dgm:spPr/>
      <dgm:t>
        <a:bodyPr/>
        <a:lstStyle/>
        <a:p>
          <a:r>
            <a:rPr lang="en-US" sz="1300" dirty="0" smtClean="0"/>
            <a:t>Observers must have a focus on constructing meaning through cognitive engagement</a:t>
          </a:r>
          <a:endParaRPr lang="en-US" sz="1300" dirty="0"/>
        </a:p>
      </dgm:t>
    </dgm:pt>
    <dgm:pt modelId="{482E516C-9571-CD4E-8AD1-18FF812A5E65}" type="parTrans" cxnId="{922E8007-85E5-CB46-A141-474964F2181F}">
      <dgm:prSet/>
      <dgm:spPr/>
      <dgm:t>
        <a:bodyPr/>
        <a:lstStyle/>
        <a:p>
          <a:endParaRPr lang="en-US"/>
        </a:p>
      </dgm:t>
    </dgm:pt>
    <dgm:pt modelId="{35BD2D20-4795-EC48-A178-F66349B5947A}" type="sibTrans" cxnId="{922E8007-85E5-CB46-A141-474964F2181F}">
      <dgm:prSet/>
      <dgm:spPr/>
      <dgm:t>
        <a:bodyPr/>
        <a:lstStyle/>
        <a:p>
          <a:endParaRPr lang="en-US"/>
        </a:p>
      </dgm:t>
    </dgm:pt>
    <dgm:pt modelId="{C0272454-1E38-614B-A9B3-AF1F64B681A7}" type="pres">
      <dgm:prSet presAssocID="{B75FB37A-15B9-4A4D-89E9-AD0A9F4E3D06}" presName="linearFlow" presStyleCnt="0">
        <dgm:presLayoutVars>
          <dgm:dir/>
          <dgm:animLvl val="lvl"/>
          <dgm:resizeHandles val="exact"/>
        </dgm:presLayoutVars>
      </dgm:prSet>
      <dgm:spPr/>
      <dgm:t>
        <a:bodyPr/>
        <a:lstStyle/>
        <a:p>
          <a:endParaRPr lang="en-US"/>
        </a:p>
      </dgm:t>
    </dgm:pt>
    <dgm:pt modelId="{DBED2B27-9BCD-3E49-A1E2-E19F1AAF6AC3}" type="pres">
      <dgm:prSet presAssocID="{3FCB26AA-7D6A-AC40-8C5B-1B0827769822}" presName="composite" presStyleCnt="0"/>
      <dgm:spPr/>
      <dgm:t>
        <a:bodyPr/>
        <a:lstStyle/>
        <a:p>
          <a:endParaRPr lang="en-US"/>
        </a:p>
      </dgm:t>
    </dgm:pt>
    <dgm:pt modelId="{93D0FB11-83AD-2E4E-A121-C7AB99119A86}" type="pres">
      <dgm:prSet presAssocID="{3FCB26AA-7D6A-AC40-8C5B-1B0827769822}" presName="parTx" presStyleLbl="node1" presStyleIdx="0" presStyleCnt="3">
        <dgm:presLayoutVars>
          <dgm:chMax val="0"/>
          <dgm:chPref val="0"/>
          <dgm:bulletEnabled val="1"/>
        </dgm:presLayoutVars>
      </dgm:prSet>
      <dgm:spPr/>
      <dgm:t>
        <a:bodyPr/>
        <a:lstStyle/>
        <a:p>
          <a:endParaRPr lang="en-US"/>
        </a:p>
      </dgm:t>
    </dgm:pt>
    <dgm:pt modelId="{48881EDF-EFB2-5E49-A1E0-29A4DF6EF73C}" type="pres">
      <dgm:prSet presAssocID="{3FCB26AA-7D6A-AC40-8C5B-1B0827769822}" presName="parSh" presStyleLbl="node1" presStyleIdx="0" presStyleCnt="3"/>
      <dgm:spPr/>
      <dgm:t>
        <a:bodyPr/>
        <a:lstStyle/>
        <a:p>
          <a:endParaRPr lang="en-US"/>
        </a:p>
      </dgm:t>
    </dgm:pt>
    <dgm:pt modelId="{2CD3E6C6-87E4-094F-9A49-8CD07FA46CC7}" type="pres">
      <dgm:prSet presAssocID="{3FCB26AA-7D6A-AC40-8C5B-1B0827769822}" presName="desTx" presStyleLbl="fgAcc1" presStyleIdx="0" presStyleCnt="3" custScaleY="78149" custLinFactNeighborX="-211" custLinFactNeighborY="-3596">
        <dgm:presLayoutVars>
          <dgm:bulletEnabled val="1"/>
        </dgm:presLayoutVars>
      </dgm:prSet>
      <dgm:spPr/>
      <dgm:t>
        <a:bodyPr/>
        <a:lstStyle/>
        <a:p>
          <a:endParaRPr lang="en-US"/>
        </a:p>
      </dgm:t>
    </dgm:pt>
    <dgm:pt modelId="{F84FBEA4-D2DC-F947-8748-95254BFE14BA}" type="pres">
      <dgm:prSet presAssocID="{9981C487-3103-A84E-B60C-8127C3BCC103}" presName="sibTrans" presStyleLbl="sibTrans2D1" presStyleIdx="0" presStyleCnt="2"/>
      <dgm:spPr/>
      <dgm:t>
        <a:bodyPr/>
        <a:lstStyle/>
        <a:p>
          <a:endParaRPr lang="en-US"/>
        </a:p>
      </dgm:t>
    </dgm:pt>
    <dgm:pt modelId="{90286C3B-D3DE-B945-B051-71A077A24038}" type="pres">
      <dgm:prSet presAssocID="{9981C487-3103-A84E-B60C-8127C3BCC103}" presName="connTx" presStyleLbl="sibTrans2D1" presStyleIdx="0" presStyleCnt="2"/>
      <dgm:spPr/>
      <dgm:t>
        <a:bodyPr/>
        <a:lstStyle/>
        <a:p>
          <a:endParaRPr lang="en-US"/>
        </a:p>
      </dgm:t>
    </dgm:pt>
    <dgm:pt modelId="{D39A9BD4-0D59-034A-9BAA-BB4DA4DBC14B}" type="pres">
      <dgm:prSet presAssocID="{65C77A32-298F-0847-9C3F-C590289FCD7E}" presName="composite" presStyleCnt="0"/>
      <dgm:spPr/>
      <dgm:t>
        <a:bodyPr/>
        <a:lstStyle/>
        <a:p>
          <a:endParaRPr lang="en-US"/>
        </a:p>
      </dgm:t>
    </dgm:pt>
    <dgm:pt modelId="{858C396A-3C63-F045-87C0-6A9CD0D9CE5A}" type="pres">
      <dgm:prSet presAssocID="{65C77A32-298F-0847-9C3F-C590289FCD7E}" presName="parTx" presStyleLbl="node1" presStyleIdx="0" presStyleCnt="3">
        <dgm:presLayoutVars>
          <dgm:chMax val="0"/>
          <dgm:chPref val="0"/>
          <dgm:bulletEnabled val="1"/>
        </dgm:presLayoutVars>
      </dgm:prSet>
      <dgm:spPr/>
      <dgm:t>
        <a:bodyPr/>
        <a:lstStyle/>
        <a:p>
          <a:endParaRPr lang="en-US"/>
        </a:p>
      </dgm:t>
    </dgm:pt>
    <dgm:pt modelId="{2128E683-F6AA-4049-81B6-F335B1967478}" type="pres">
      <dgm:prSet presAssocID="{65C77A32-298F-0847-9C3F-C590289FCD7E}" presName="parSh" presStyleLbl="node1" presStyleIdx="1" presStyleCnt="3"/>
      <dgm:spPr/>
      <dgm:t>
        <a:bodyPr/>
        <a:lstStyle/>
        <a:p>
          <a:endParaRPr lang="en-US"/>
        </a:p>
      </dgm:t>
    </dgm:pt>
    <dgm:pt modelId="{5EFBFCA1-7A38-524C-A26A-3ECB6ADEB128}" type="pres">
      <dgm:prSet presAssocID="{65C77A32-298F-0847-9C3F-C590289FCD7E}" presName="desTx" presStyleLbl="fgAcc1" presStyleIdx="1" presStyleCnt="3" custScaleY="79742" custLinFactNeighborX="326" custLinFactNeighborY="-2401">
        <dgm:presLayoutVars>
          <dgm:bulletEnabled val="1"/>
        </dgm:presLayoutVars>
      </dgm:prSet>
      <dgm:spPr/>
      <dgm:t>
        <a:bodyPr/>
        <a:lstStyle/>
        <a:p>
          <a:endParaRPr lang="en-US"/>
        </a:p>
      </dgm:t>
    </dgm:pt>
    <dgm:pt modelId="{0D9101B8-C2E8-FF4B-8E62-FD93EA619B2E}" type="pres">
      <dgm:prSet presAssocID="{22F682C8-3124-8F47-B1C1-E3CCA2FD3566}" presName="sibTrans" presStyleLbl="sibTrans2D1" presStyleIdx="1" presStyleCnt="2"/>
      <dgm:spPr/>
      <dgm:t>
        <a:bodyPr/>
        <a:lstStyle/>
        <a:p>
          <a:endParaRPr lang="en-US"/>
        </a:p>
      </dgm:t>
    </dgm:pt>
    <dgm:pt modelId="{44F5ECE1-F6B7-F643-A6E4-2754A7D73F31}" type="pres">
      <dgm:prSet presAssocID="{22F682C8-3124-8F47-B1C1-E3CCA2FD3566}" presName="connTx" presStyleLbl="sibTrans2D1" presStyleIdx="1" presStyleCnt="2"/>
      <dgm:spPr/>
      <dgm:t>
        <a:bodyPr/>
        <a:lstStyle/>
        <a:p>
          <a:endParaRPr lang="en-US"/>
        </a:p>
      </dgm:t>
    </dgm:pt>
    <dgm:pt modelId="{F0387877-CCD7-1549-9B32-D4F5AD9845CB}" type="pres">
      <dgm:prSet presAssocID="{F45D7853-47A0-2E4B-8B5E-4005A9A65FC8}" presName="composite" presStyleCnt="0"/>
      <dgm:spPr/>
      <dgm:t>
        <a:bodyPr/>
        <a:lstStyle/>
        <a:p>
          <a:endParaRPr lang="en-US"/>
        </a:p>
      </dgm:t>
    </dgm:pt>
    <dgm:pt modelId="{545E901A-5575-C448-B1F1-B5624B074DFC}" type="pres">
      <dgm:prSet presAssocID="{F45D7853-47A0-2E4B-8B5E-4005A9A65FC8}" presName="parTx" presStyleLbl="node1" presStyleIdx="1" presStyleCnt="3">
        <dgm:presLayoutVars>
          <dgm:chMax val="0"/>
          <dgm:chPref val="0"/>
          <dgm:bulletEnabled val="1"/>
        </dgm:presLayoutVars>
      </dgm:prSet>
      <dgm:spPr/>
      <dgm:t>
        <a:bodyPr/>
        <a:lstStyle/>
        <a:p>
          <a:endParaRPr lang="en-US"/>
        </a:p>
      </dgm:t>
    </dgm:pt>
    <dgm:pt modelId="{0F0E874F-5960-FA4B-87C7-C6788CA3F507}" type="pres">
      <dgm:prSet presAssocID="{F45D7853-47A0-2E4B-8B5E-4005A9A65FC8}" presName="parSh" presStyleLbl="node1" presStyleIdx="2" presStyleCnt="3"/>
      <dgm:spPr/>
      <dgm:t>
        <a:bodyPr/>
        <a:lstStyle/>
        <a:p>
          <a:endParaRPr lang="en-US"/>
        </a:p>
      </dgm:t>
    </dgm:pt>
    <dgm:pt modelId="{29122771-1D94-1245-9697-50D463009E39}" type="pres">
      <dgm:prSet presAssocID="{F45D7853-47A0-2E4B-8B5E-4005A9A65FC8}" presName="desTx" presStyleLbl="fgAcc1" presStyleIdx="2" presStyleCnt="3" custScaleY="78945" custLinFactNeighborX="-3270" custLinFactNeighborY="-2999">
        <dgm:presLayoutVars>
          <dgm:bulletEnabled val="1"/>
        </dgm:presLayoutVars>
      </dgm:prSet>
      <dgm:spPr/>
      <dgm:t>
        <a:bodyPr/>
        <a:lstStyle/>
        <a:p>
          <a:endParaRPr lang="en-US"/>
        </a:p>
      </dgm:t>
    </dgm:pt>
  </dgm:ptLst>
  <dgm:cxnLst>
    <dgm:cxn modelId="{28383AC9-4DDA-1A4C-B3DD-AE61E70613E7}" type="presOf" srcId="{61D14425-4A39-8844-8FF0-27304731BED6}" destId="{5EFBFCA1-7A38-524C-A26A-3ECB6ADEB128}" srcOrd="0" destOrd="1" presId="urn:microsoft.com/office/officeart/2005/8/layout/process3"/>
    <dgm:cxn modelId="{1147CCB9-E8FB-BA4D-919C-96E7A7FBFE58}" type="presOf" srcId="{ED5E5ACC-20C8-144F-B3F0-0EAF1A79A128}" destId="{5EFBFCA1-7A38-524C-A26A-3ECB6ADEB128}" srcOrd="0" destOrd="2" presId="urn:microsoft.com/office/officeart/2005/8/layout/process3"/>
    <dgm:cxn modelId="{C65C42F4-B415-1645-8AAF-01CBB2A30335}" srcId="{65C77A32-298F-0847-9C3F-C590289FCD7E}" destId="{70DD332E-B2CC-6548-8117-15D54D455E42}" srcOrd="0" destOrd="0" parTransId="{D84E3939-8152-4C42-812F-ECE4ABD98EC2}" sibTransId="{172619A0-28AD-6E4A-AE1B-59ADA3229560}"/>
    <dgm:cxn modelId="{AFD163A7-5C53-3F46-8816-84B0FBFB1F08}" type="presOf" srcId="{22F682C8-3124-8F47-B1C1-E3CCA2FD3566}" destId="{0D9101B8-C2E8-FF4B-8E62-FD93EA619B2E}" srcOrd="0" destOrd="0" presId="urn:microsoft.com/office/officeart/2005/8/layout/process3"/>
    <dgm:cxn modelId="{7BB7206E-EC83-AB49-9324-CC552161C75D}" type="presOf" srcId="{65C77A32-298F-0847-9C3F-C590289FCD7E}" destId="{858C396A-3C63-F045-87C0-6A9CD0D9CE5A}" srcOrd="0" destOrd="0" presId="urn:microsoft.com/office/officeart/2005/8/layout/process3"/>
    <dgm:cxn modelId="{B185E0A1-06FC-A440-8EE0-53A49D6B5980}" srcId="{B75FB37A-15B9-4A4D-89E9-AD0A9F4E3D06}" destId="{65C77A32-298F-0847-9C3F-C590289FCD7E}" srcOrd="1" destOrd="0" parTransId="{DF8D7EF4-28B8-194F-B309-0F6C77F62579}" sibTransId="{22F682C8-3124-8F47-B1C1-E3CCA2FD3566}"/>
    <dgm:cxn modelId="{B698A128-2949-2141-B1EF-1D1B81C3B495}" srcId="{65C77A32-298F-0847-9C3F-C590289FCD7E}" destId="{ED5E5ACC-20C8-144F-B3F0-0EAF1A79A128}" srcOrd="2" destOrd="0" parTransId="{D3AC8453-2272-1449-9239-B0F9AE5B7458}" sibTransId="{38DE95C4-7D89-5C4F-837D-637E22CD9314}"/>
    <dgm:cxn modelId="{AD5E4009-80B1-AD47-A151-4F2A673C09EC}" type="presOf" srcId="{3FCB26AA-7D6A-AC40-8C5B-1B0827769822}" destId="{48881EDF-EFB2-5E49-A1E0-29A4DF6EF73C}" srcOrd="1" destOrd="0" presId="urn:microsoft.com/office/officeart/2005/8/layout/process3"/>
    <dgm:cxn modelId="{68FADD3A-9A2F-FA49-8F31-DB7672E43F78}" srcId="{3FCB26AA-7D6A-AC40-8C5B-1B0827769822}" destId="{AF2CD5BB-CECC-D642-B534-2CAAAF86BCFC}" srcOrd="2" destOrd="0" parTransId="{041ACD78-7D49-954B-9EDA-C78748FB7B81}" sibTransId="{F7649476-C784-FE49-81FB-0CE299FE30CC}"/>
    <dgm:cxn modelId="{04812E74-B1E7-9D48-BF08-E67B0DCFCF78}" type="presOf" srcId="{9981C487-3103-A84E-B60C-8127C3BCC103}" destId="{F84FBEA4-D2DC-F947-8748-95254BFE14BA}" srcOrd="0" destOrd="0" presId="urn:microsoft.com/office/officeart/2005/8/layout/process3"/>
    <dgm:cxn modelId="{1120A92D-7BF5-8B45-9BD0-627B5A16E057}" type="presOf" srcId="{F45D7853-47A0-2E4B-8B5E-4005A9A65FC8}" destId="{0F0E874F-5960-FA4B-87C7-C6788CA3F507}" srcOrd="1" destOrd="0" presId="urn:microsoft.com/office/officeart/2005/8/layout/process3"/>
    <dgm:cxn modelId="{4DC24560-CCF6-4747-9D52-52AD9E50EA48}" srcId="{F45D7853-47A0-2E4B-8B5E-4005A9A65FC8}" destId="{41F38238-0AA5-1F4B-830D-DEBBD79AC6C1}" srcOrd="2" destOrd="0" parTransId="{0C29E30E-19A6-E64E-BB34-FB8C9F81AD87}" sibTransId="{00EFC648-25B8-174E-A0BD-FAC59BFBEC23}"/>
    <dgm:cxn modelId="{17888D5D-CE45-D145-A9A7-D9D48A715771}" type="presOf" srcId="{3FCB26AA-7D6A-AC40-8C5B-1B0827769822}" destId="{93D0FB11-83AD-2E4E-A121-C7AB99119A86}" srcOrd="0" destOrd="0" presId="urn:microsoft.com/office/officeart/2005/8/layout/process3"/>
    <dgm:cxn modelId="{A7453A3B-62FD-124F-BA6B-4A7018895C9D}" srcId="{F45D7853-47A0-2E4B-8B5E-4005A9A65FC8}" destId="{85305C2D-D982-CC41-BD7E-C60452697AB4}" srcOrd="3" destOrd="0" parTransId="{9FDD10C7-19FF-5F4F-8479-21253A5CCE52}" sibTransId="{DB14F8C9-4F07-374B-A77A-2EAEFDC0CCE9}"/>
    <dgm:cxn modelId="{4179724A-B4A2-FE4C-95FA-704E96ED2BCB}" type="presOf" srcId="{70DD332E-B2CC-6548-8117-15D54D455E42}" destId="{5EFBFCA1-7A38-524C-A26A-3ECB6ADEB128}" srcOrd="0" destOrd="0" presId="urn:microsoft.com/office/officeart/2005/8/layout/process3"/>
    <dgm:cxn modelId="{B4349F38-0D59-1343-9D66-A0F3D5CCCD2B}" srcId="{3FCB26AA-7D6A-AC40-8C5B-1B0827769822}" destId="{06DCA1CA-8F6E-FB4D-A6DA-85147EFCEE07}" srcOrd="0" destOrd="0" parTransId="{DF51FE3F-7A72-4E49-A4BB-AE9600C3DE5B}" sibTransId="{5EBEFEBB-EC78-6742-A5EC-4D03E43A4D54}"/>
    <dgm:cxn modelId="{7982DEFE-C762-AC45-8F34-6C04DD68E4B8}" type="presOf" srcId="{34A45B53-7A43-344A-951F-0824DF70E165}" destId="{29122771-1D94-1245-9697-50D463009E39}" srcOrd="0" destOrd="1" presId="urn:microsoft.com/office/officeart/2005/8/layout/process3"/>
    <dgm:cxn modelId="{7B4B5E7F-B0F5-C04D-94EE-04BA3C9628B7}" srcId="{F45D7853-47A0-2E4B-8B5E-4005A9A65FC8}" destId="{34A45B53-7A43-344A-951F-0824DF70E165}" srcOrd="1" destOrd="0" parTransId="{984D4091-F9E2-8A47-A03F-F224809879BE}" sibTransId="{D04682A9-619D-AA43-B9A6-A0A5E9457979}"/>
    <dgm:cxn modelId="{F0AD9B0E-0D98-0C42-921E-2DE684AEE438}" type="presOf" srcId="{41F38238-0AA5-1F4B-830D-DEBBD79AC6C1}" destId="{29122771-1D94-1245-9697-50D463009E39}" srcOrd="0" destOrd="2" presId="urn:microsoft.com/office/officeart/2005/8/layout/process3"/>
    <dgm:cxn modelId="{EE12F233-9AFA-3245-A78F-8DA417C297AF}" type="presOf" srcId="{8229678C-C01D-0645-9287-9AC35EEA0BB0}" destId="{29122771-1D94-1245-9697-50D463009E39}" srcOrd="0" destOrd="0" presId="urn:microsoft.com/office/officeart/2005/8/layout/process3"/>
    <dgm:cxn modelId="{98F601A5-9B9B-2746-AD7B-FE48865B742D}" type="presOf" srcId="{4818C050-2049-5747-BA06-534739A6A446}" destId="{2CD3E6C6-87E4-094F-9A49-8CD07FA46CC7}" srcOrd="0" destOrd="1" presId="urn:microsoft.com/office/officeart/2005/8/layout/process3"/>
    <dgm:cxn modelId="{73BB79EF-AC8E-BF42-8440-68E5116FCBFC}" srcId="{B75FB37A-15B9-4A4D-89E9-AD0A9F4E3D06}" destId="{3FCB26AA-7D6A-AC40-8C5B-1B0827769822}" srcOrd="0" destOrd="0" parTransId="{44338037-8E11-2B4C-8F1D-66DE3E6C4AEF}" sibTransId="{9981C487-3103-A84E-B60C-8127C3BCC103}"/>
    <dgm:cxn modelId="{2F5674E7-FED7-184C-8CE9-4252B5774ADD}" type="presOf" srcId="{B75FB37A-15B9-4A4D-89E9-AD0A9F4E3D06}" destId="{C0272454-1E38-614B-A9B3-AF1F64B681A7}" srcOrd="0" destOrd="0" presId="urn:microsoft.com/office/officeart/2005/8/layout/process3"/>
    <dgm:cxn modelId="{D017CE88-C3F5-5F44-AC8C-7B911BC42DD2}" type="presOf" srcId="{AF2CD5BB-CECC-D642-B534-2CAAAF86BCFC}" destId="{2CD3E6C6-87E4-094F-9A49-8CD07FA46CC7}" srcOrd="0" destOrd="2" presId="urn:microsoft.com/office/officeart/2005/8/layout/process3"/>
    <dgm:cxn modelId="{35C5976A-567A-F14E-A18C-9F125CC85283}" type="presOf" srcId="{65C77A32-298F-0847-9C3F-C590289FCD7E}" destId="{2128E683-F6AA-4049-81B6-F335B1967478}" srcOrd="1" destOrd="0" presId="urn:microsoft.com/office/officeart/2005/8/layout/process3"/>
    <dgm:cxn modelId="{A9238833-82C1-B246-8B98-C25987B7472E}" srcId="{65C77A32-298F-0847-9C3F-C590289FCD7E}" destId="{61D14425-4A39-8844-8FF0-27304731BED6}" srcOrd="1" destOrd="0" parTransId="{E8A18D54-8390-1941-ABBE-5E65E5F71385}" sibTransId="{C0C86EC4-9BA7-7B42-857E-9128AC2C8367}"/>
    <dgm:cxn modelId="{766F19F3-C8AF-A644-992C-48E4EA750068}" type="presOf" srcId="{85305C2D-D982-CC41-BD7E-C60452697AB4}" destId="{29122771-1D94-1245-9697-50D463009E39}" srcOrd="0" destOrd="3" presId="urn:microsoft.com/office/officeart/2005/8/layout/process3"/>
    <dgm:cxn modelId="{F96FB352-C973-6445-95CD-E0349D6B534B}" srcId="{B75FB37A-15B9-4A4D-89E9-AD0A9F4E3D06}" destId="{F45D7853-47A0-2E4B-8B5E-4005A9A65FC8}" srcOrd="2" destOrd="0" parTransId="{81026857-FB86-6544-9292-8ABA5532B1D7}" sibTransId="{B1D5AFD6-877A-194C-8D50-D7FAEE9CB34A}"/>
    <dgm:cxn modelId="{42ABFD16-00A7-0D4F-A553-07ABC452B3BF}" type="presOf" srcId="{9981C487-3103-A84E-B60C-8127C3BCC103}" destId="{90286C3B-D3DE-B945-B051-71A077A24038}" srcOrd="1" destOrd="0" presId="urn:microsoft.com/office/officeart/2005/8/layout/process3"/>
    <dgm:cxn modelId="{922E8007-85E5-CB46-A141-474964F2181F}" srcId="{3FCB26AA-7D6A-AC40-8C5B-1B0827769822}" destId="{4818C050-2049-5747-BA06-534739A6A446}" srcOrd="1" destOrd="0" parTransId="{482E516C-9571-CD4E-8AD1-18FF812A5E65}" sibTransId="{35BD2D20-4795-EC48-A178-F66349B5947A}"/>
    <dgm:cxn modelId="{6598FEDB-C304-F14B-825F-DD23EF46AB7F}" srcId="{F45D7853-47A0-2E4B-8B5E-4005A9A65FC8}" destId="{8229678C-C01D-0645-9287-9AC35EEA0BB0}" srcOrd="0" destOrd="0" parTransId="{BA04B9F0-2952-1C4C-ACF7-79063EA2CC3C}" sibTransId="{89F50CC0-8E7C-2042-9423-2B5C3F596B1B}"/>
    <dgm:cxn modelId="{C932CF9C-DE91-9947-B8BB-B6406D355CB1}" type="presOf" srcId="{22F682C8-3124-8F47-B1C1-E3CCA2FD3566}" destId="{44F5ECE1-F6B7-F643-A6E4-2754A7D73F31}" srcOrd="1" destOrd="0" presId="urn:microsoft.com/office/officeart/2005/8/layout/process3"/>
    <dgm:cxn modelId="{6B3D964F-6739-2846-AF37-D001BF96E341}" type="presOf" srcId="{F45D7853-47A0-2E4B-8B5E-4005A9A65FC8}" destId="{545E901A-5575-C448-B1F1-B5624B074DFC}" srcOrd="0" destOrd="0" presId="urn:microsoft.com/office/officeart/2005/8/layout/process3"/>
    <dgm:cxn modelId="{EA3AFB60-8C8B-534B-91D6-C981CB23E048}" type="presOf" srcId="{06DCA1CA-8F6E-FB4D-A6DA-85147EFCEE07}" destId="{2CD3E6C6-87E4-094F-9A49-8CD07FA46CC7}" srcOrd="0" destOrd="0" presId="urn:microsoft.com/office/officeart/2005/8/layout/process3"/>
    <dgm:cxn modelId="{160BA608-1092-2942-A8E0-9C1C13D5B7F0}" type="presParOf" srcId="{C0272454-1E38-614B-A9B3-AF1F64B681A7}" destId="{DBED2B27-9BCD-3E49-A1E2-E19F1AAF6AC3}" srcOrd="0" destOrd="0" presId="urn:microsoft.com/office/officeart/2005/8/layout/process3"/>
    <dgm:cxn modelId="{EEE31B0D-251E-BC4A-8C6C-0B2F97E61E12}" type="presParOf" srcId="{DBED2B27-9BCD-3E49-A1E2-E19F1AAF6AC3}" destId="{93D0FB11-83AD-2E4E-A121-C7AB99119A86}" srcOrd="0" destOrd="0" presId="urn:microsoft.com/office/officeart/2005/8/layout/process3"/>
    <dgm:cxn modelId="{7949F4ED-2317-B240-BD3E-F1D7ED59A919}" type="presParOf" srcId="{DBED2B27-9BCD-3E49-A1E2-E19F1AAF6AC3}" destId="{48881EDF-EFB2-5E49-A1E0-29A4DF6EF73C}" srcOrd="1" destOrd="0" presId="urn:microsoft.com/office/officeart/2005/8/layout/process3"/>
    <dgm:cxn modelId="{3F3C2427-F7D8-3E4F-890E-569213356C56}" type="presParOf" srcId="{DBED2B27-9BCD-3E49-A1E2-E19F1AAF6AC3}" destId="{2CD3E6C6-87E4-094F-9A49-8CD07FA46CC7}" srcOrd="2" destOrd="0" presId="urn:microsoft.com/office/officeart/2005/8/layout/process3"/>
    <dgm:cxn modelId="{A3A4996F-8848-3B4A-B1F0-17E4EBC9507D}" type="presParOf" srcId="{C0272454-1E38-614B-A9B3-AF1F64B681A7}" destId="{F84FBEA4-D2DC-F947-8748-95254BFE14BA}" srcOrd="1" destOrd="0" presId="urn:microsoft.com/office/officeart/2005/8/layout/process3"/>
    <dgm:cxn modelId="{5F36AC7B-E029-C345-A6A9-4B21A4D7777F}" type="presParOf" srcId="{F84FBEA4-D2DC-F947-8748-95254BFE14BA}" destId="{90286C3B-D3DE-B945-B051-71A077A24038}" srcOrd="0" destOrd="0" presId="urn:microsoft.com/office/officeart/2005/8/layout/process3"/>
    <dgm:cxn modelId="{2B5DC294-AEEE-104A-BC62-7E1768FB8AB0}" type="presParOf" srcId="{C0272454-1E38-614B-A9B3-AF1F64B681A7}" destId="{D39A9BD4-0D59-034A-9BAA-BB4DA4DBC14B}" srcOrd="2" destOrd="0" presId="urn:microsoft.com/office/officeart/2005/8/layout/process3"/>
    <dgm:cxn modelId="{0B44D660-48BD-C54A-9182-852B836B0656}" type="presParOf" srcId="{D39A9BD4-0D59-034A-9BAA-BB4DA4DBC14B}" destId="{858C396A-3C63-F045-87C0-6A9CD0D9CE5A}" srcOrd="0" destOrd="0" presId="urn:microsoft.com/office/officeart/2005/8/layout/process3"/>
    <dgm:cxn modelId="{45F8C381-D3E0-A34D-A597-DCEDC5E0ED2F}" type="presParOf" srcId="{D39A9BD4-0D59-034A-9BAA-BB4DA4DBC14B}" destId="{2128E683-F6AA-4049-81B6-F335B1967478}" srcOrd="1" destOrd="0" presId="urn:microsoft.com/office/officeart/2005/8/layout/process3"/>
    <dgm:cxn modelId="{5962E553-9B51-EB47-83AB-95CD89BE36C9}" type="presParOf" srcId="{D39A9BD4-0D59-034A-9BAA-BB4DA4DBC14B}" destId="{5EFBFCA1-7A38-524C-A26A-3ECB6ADEB128}" srcOrd="2" destOrd="0" presId="urn:microsoft.com/office/officeart/2005/8/layout/process3"/>
    <dgm:cxn modelId="{D1EE3B7A-D490-0B47-8110-C656528BC14E}" type="presParOf" srcId="{C0272454-1E38-614B-A9B3-AF1F64B681A7}" destId="{0D9101B8-C2E8-FF4B-8E62-FD93EA619B2E}" srcOrd="3" destOrd="0" presId="urn:microsoft.com/office/officeart/2005/8/layout/process3"/>
    <dgm:cxn modelId="{07A96359-DD63-4E43-9D99-443C3C6FBAA1}" type="presParOf" srcId="{0D9101B8-C2E8-FF4B-8E62-FD93EA619B2E}" destId="{44F5ECE1-F6B7-F643-A6E4-2754A7D73F31}" srcOrd="0" destOrd="0" presId="urn:microsoft.com/office/officeart/2005/8/layout/process3"/>
    <dgm:cxn modelId="{469B1776-9743-2940-8652-5F9B00A05B09}" type="presParOf" srcId="{C0272454-1E38-614B-A9B3-AF1F64B681A7}" destId="{F0387877-CCD7-1549-9B32-D4F5AD9845CB}" srcOrd="4" destOrd="0" presId="urn:microsoft.com/office/officeart/2005/8/layout/process3"/>
    <dgm:cxn modelId="{27862D31-9555-8B46-B0DE-58F175F0D799}" type="presParOf" srcId="{F0387877-CCD7-1549-9B32-D4F5AD9845CB}" destId="{545E901A-5575-C448-B1F1-B5624B074DFC}" srcOrd="0" destOrd="0" presId="urn:microsoft.com/office/officeart/2005/8/layout/process3"/>
    <dgm:cxn modelId="{48F1CA01-49BB-FB49-B85C-0B2E355D1319}" type="presParOf" srcId="{F0387877-CCD7-1549-9B32-D4F5AD9845CB}" destId="{0F0E874F-5960-FA4B-87C7-C6788CA3F507}" srcOrd="1" destOrd="0" presId="urn:microsoft.com/office/officeart/2005/8/layout/process3"/>
    <dgm:cxn modelId="{674EFFCB-077D-4344-9976-F1C0FE3689AD}" type="presParOf" srcId="{F0387877-CCD7-1549-9B32-D4F5AD9845CB}" destId="{29122771-1D94-1245-9697-50D463009E3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0.27754</cdr:x>
      <cdr:y>0.11576</cdr:y>
    </cdr:from>
    <cdr:to>
      <cdr:x>0.49363</cdr:x>
      <cdr:y>0.33206</cdr:y>
    </cdr:to>
    <cdr:sp macro="" textlink="">
      <cdr:nvSpPr>
        <cdr:cNvPr id="2" name="TextBox 1"/>
        <cdr:cNvSpPr txBox="1"/>
      </cdr:nvSpPr>
      <cdr:spPr>
        <a:xfrm xmlns:a="http://schemas.openxmlformats.org/drawingml/2006/main">
          <a:off x="1966578" y="632467"/>
          <a:ext cx="1531075" cy="118181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400" b="1" u="sng" dirty="0" smtClean="0"/>
            <a:t>Standard 1</a:t>
          </a:r>
        </a:p>
        <a:p xmlns:a="http://schemas.openxmlformats.org/drawingml/2006/main">
          <a:pPr algn="ctr"/>
          <a:r>
            <a:rPr lang="en-US" sz="1400" b="1" dirty="0" smtClean="0"/>
            <a:t>Knowledge of</a:t>
          </a:r>
          <a:br>
            <a:rPr lang="en-US" sz="1400" b="1" dirty="0" smtClean="0"/>
          </a:br>
          <a:r>
            <a:rPr lang="en-US" sz="1400" b="1" dirty="0" smtClean="0"/>
            <a:t>Students</a:t>
          </a:r>
        </a:p>
        <a:p xmlns:a="http://schemas.openxmlformats.org/drawingml/2006/main">
          <a:pPr algn="ctr"/>
          <a:r>
            <a:rPr lang="en-US" sz="1400" b="1" dirty="0" smtClean="0"/>
            <a:t>And Student</a:t>
          </a:r>
          <a:br>
            <a:rPr lang="en-US" sz="1400" b="1" dirty="0" smtClean="0"/>
          </a:br>
          <a:r>
            <a:rPr lang="en-US" sz="1400" b="1" dirty="0" smtClean="0"/>
            <a:t>Learning</a:t>
          </a:r>
          <a:endParaRPr lang="en-US" sz="1400" b="1" dirty="0"/>
        </a:p>
      </cdr:txBody>
    </cdr:sp>
  </cdr:relSizeAnchor>
  <cdr:relSizeAnchor xmlns:cdr="http://schemas.openxmlformats.org/drawingml/2006/chartDrawing">
    <cdr:from>
      <cdr:x>0.50939</cdr:x>
      <cdr:y>0.13462</cdr:y>
    </cdr:from>
    <cdr:to>
      <cdr:x>0.72291</cdr:x>
      <cdr:y>0.35837</cdr:y>
    </cdr:to>
    <cdr:sp macro="" textlink="">
      <cdr:nvSpPr>
        <cdr:cNvPr id="3" name="TextBox 2"/>
        <cdr:cNvSpPr txBox="1"/>
      </cdr:nvSpPr>
      <cdr:spPr>
        <a:xfrm xmlns:a="http://schemas.openxmlformats.org/drawingml/2006/main">
          <a:off x="4246418" y="865909"/>
          <a:ext cx="1828800" cy="1447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0.52006</cdr:x>
      <cdr:y>0.0989</cdr:y>
    </cdr:from>
    <cdr:to>
      <cdr:x>0.68185</cdr:x>
      <cdr:y>0.32269</cdr:y>
    </cdr:to>
    <cdr:sp macro="" textlink="">
      <cdr:nvSpPr>
        <cdr:cNvPr id="4" name="TextBox 3"/>
        <cdr:cNvSpPr txBox="1"/>
      </cdr:nvSpPr>
      <cdr:spPr>
        <a:xfrm xmlns:a="http://schemas.openxmlformats.org/drawingml/2006/main">
          <a:off x="4284816" y="628305"/>
          <a:ext cx="1333040" cy="142180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400" b="1" u="sng" dirty="0" smtClean="0">
              <a:solidFill>
                <a:schemeClr val="bg1"/>
              </a:solidFill>
            </a:rPr>
            <a:t>Standard 2</a:t>
          </a:r>
        </a:p>
        <a:p xmlns:a="http://schemas.openxmlformats.org/drawingml/2006/main">
          <a:pPr algn="ctr"/>
          <a:r>
            <a:rPr lang="en-US" sz="1400" b="1" dirty="0" smtClean="0">
              <a:solidFill>
                <a:schemeClr val="bg1"/>
              </a:solidFill>
            </a:rPr>
            <a:t>Knowledge of</a:t>
          </a:r>
          <a:br>
            <a:rPr lang="en-US" sz="1400" b="1" dirty="0" smtClean="0">
              <a:solidFill>
                <a:schemeClr val="bg1"/>
              </a:solidFill>
            </a:rPr>
          </a:br>
          <a:r>
            <a:rPr lang="en-US" sz="1400" b="1" dirty="0" smtClean="0">
              <a:solidFill>
                <a:schemeClr val="bg1"/>
              </a:solidFill>
            </a:rPr>
            <a:t>Content and</a:t>
          </a:r>
        </a:p>
        <a:p xmlns:a="http://schemas.openxmlformats.org/drawingml/2006/main">
          <a:pPr algn="ctr"/>
          <a:r>
            <a:rPr lang="en-US" sz="1400" b="1" dirty="0" smtClean="0">
              <a:solidFill>
                <a:schemeClr val="bg1"/>
              </a:solidFill>
            </a:rPr>
            <a:t>Instructional</a:t>
          </a:r>
          <a:br>
            <a:rPr lang="en-US" sz="1400" b="1" dirty="0" smtClean="0">
              <a:solidFill>
                <a:schemeClr val="bg1"/>
              </a:solidFill>
            </a:rPr>
          </a:br>
          <a:r>
            <a:rPr lang="en-US" sz="1400" b="1" dirty="0" smtClean="0">
              <a:solidFill>
                <a:schemeClr val="bg1"/>
              </a:solidFill>
            </a:rPr>
            <a:t>Planning</a:t>
          </a:r>
          <a:endParaRPr lang="en-US" sz="1100" dirty="0" smtClean="0">
            <a:solidFill>
              <a:schemeClr val="bg1"/>
            </a:solidFill>
          </a:endParaRPr>
        </a:p>
        <a:p xmlns:a="http://schemas.openxmlformats.org/drawingml/2006/main">
          <a:pPr algn="ctr"/>
          <a:endParaRPr lang="en-US" sz="1100" dirty="0">
            <a:solidFill>
              <a:schemeClr val="bg1"/>
            </a:solidFill>
          </a:endParaRPr>
        </a:p>
      </cdr:txBody>
    </cdr:sp>
  </cdr:relSizeAnchor>
  <cdr:relSizeAnchor xmlns:cdr="http://schemas.openxmlformats.org/drawingml/2006/chartDrawing">
    <cdr:from>
      <cdr:x>0.61602</cdr:x>
      <cdr:y>0.39378</cdr:y>
    </cdr:from>
    <cdr:to>
      <cdr:x>0.83868</cdr:x>
      <cdr:y>0.51155</cdr:y>
    </cdr:to>
    <cdr:sp macro="" textlink="">
      <cdr:nvSpPr>
        <cdr:cNvPr id="5" name="TextBox 4"/>
        <cdr:cNvSpPr txBox="1"/>
      </cdr:nvSpPr>
      <cdr:spPr>
        <a:xfrm xmlns:a="http://schemas.openxmlformats.org/drawingml/2006/main">
          <a:off x="5160818" y="2542309"/>
          <a:ext cx="1905000" cy="762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400" b="1" u="sng" dirty="0" smtClean="0">
              <a:solidFill>
                <a:srgbClr val="000000"/>
              </a:solidFill>
            </a:rPr>
            <a:t>Standard 3</a:t>
          </a:r>
        </a:p>
        <a:p xmlns:a="http://schemas.openxmlformats.org/drawingml/2006/main">
          <a:pPr algn="ctr"/>
          <a:r>
            <a:rPr lang="en-US" sz="1400" b="1" dirty="0" smtClean="0">
              <a:solidFill>
                <a:srgbClr val="000000"/>
              </a:solidFill>
            </a:rPr>
            <a:t>Instructional Practice</a:t>
          </a:r>
        </a:p>
        <a:p xmlns:a="http://schemas.openxmlformats.org/drawingml/2006/main">
          <a:pPr algn="ctr"/>
          <a:endParaRPr lang="en-US" sz="1100" dirty="0"/>
        </a:p>
      </cdr:txBody>
    </cdr:sp>
  </cdr:relSizeAnchor>
  <cdr:relSizeAnchor xmlns:cdr="http://schemas.openxmlformats.org/drawingml/2006/chartDrawing">
    <cdr:from>
      <cdr:x>0.60498</cdr:x>
      <cdr:y>0.61464</cdr:y>
    </cdr:from>
    <cdr:to>
      <cdr:x>0.80086</cdr:x>
      <cdr:y>0.78742</cdr:y>
    </cdr:to>
    <cdr:sp macro="" textlink="">
      <cdr:nvSpPr>
        <cdr:cNvPr id="6" name="TextBox 5"/>
        <cdr:cNvSpPr txBox="1"/>
      </cdr:nvSpPr>
      <cdr:spPr>
        <a:xfrm xmlns:a="http://schemas.openxmlformats.org/drawingml/2006/main">
          <a:off x="4984532" y="3904918"/>
          <a:ext cx="1613825" cy="109771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400" b="1" u="sng" dirty="0" smtClean="0">
              <a:solidFill>
                <a:schemeClr val="bg1"/>
              </a:solidFill>
            </a:rPr>
            <a:t>Standard 4</a:t>
          </a:r>
        </a:p>
        <a:p xmlns:a="http://schemas.openxmlformats.org/drawingml/2006/main">
          <a:pPr algn="ctr"/>
          <a:r>
            <a:rPr lang="en-US" sz="1400" b="1" dirty="0" smtClean="0">
              <a:solidFill>
                <a:schemeClr val="bg1"/>
              </a:solidFill>
            </a:rPr>
            <a:t>Learning</a:t>
          </a:r>
          <a:br>
            <a:rPr lang="en-US" sz="1400" b="1" dirty="0" smtClean="0">
              <a:solidFill>
                <a:schemeClr val="bg1"/>
              </a:solidFill>
            </a:rPr>
          </a:br>
          <a:r>
            <a:rPr lang="en-US" sz="1400" b="1" dirty="0" smtClean="0">
              <a:solidFill>
                <a:schemeClr val="bg1"/>
              </a:solidFill>
            </a:rPr>
            <a:t>Environment</a:t>
          </a:r>
          <a:endParaRPr lang="en-US" sz="1400" b="1" dirty="0">
            <a:solidFill>
              <a:schemeClr val="bg1"/>
            </a:solidFill>
          </a:endParaRPr>
        </a:p>
      </cdr:txBody>
    </cdr:sp>
  </cdr:relSizeAnchor>
  <cdr:relSizeAnchor xmlns:cdr="http://schemas.openxmlformats.org/drawingml/2006/chartDrawing">
    <cdr:from>
      <cdr:x>0.40581</cdr:x>
      <cdr:y>0.77116</cdr:y>
    </cdr:from>
    <cdr:to>
      <cdr:x>0.60131</cdr:x>
      <cdr:y>0.91279</cdr:y>
    </cdr:to>
    <cdr:sp macro="" textlink="">
      <cdr:nvSpPr>
        <cdr:cNvPr id="7" name="TextBox 6"/>
        <cdr:cNvSpPr txBox="1"/>
      </cdr:nvSpPr>
      <cdr:spPr>
        <a:xfrm xmlns:a="http://schemas.openxmlformats.org/drawingml/2006/main">
          <a:off x="2875437" y="4213406"/>
          <a:ext cx="1385243" cy="7738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400" b="1" u="sng" dirty="0" smtClean="0">
              <a:solidFill>
                <a:srgbClr val="000000"/>
              </a:solidFill>
            </a:rPr>
            <a:t>Standard</a:t>
          </a:r>
          <a:r>
            <a:rPr lang="en-US" sz="1400" b="1" dirty="0" smtClean="0">
              <a:solidFill>
                <a:srgbClr val="000000"/>
              </a:solidFill>
            </a:rPr>
            <a:t> 5</a:t>
          </a:r>
        </a:p>
        <a:p xmlns:a="http://schemas.openxmlformats.org/drawingml/2006/main">
          <a:pPr algn="ctr"/>
          <a:r>
            <a:rPr lang="en-US" sz="1400" b="1" dirty="0" smtClean="0">
              <a:solidFill>
                <a:srgbClr val="000000"/>
              </a:solidFill>
            </a:rPr>
            <a:t>Assessment for</a:t>
          </a:r>
        </a:p>
        <a:p xmlns:a="http://schemas.openxmlformats.org/drawingml/2006/main">
          <a:pPr algn="ctr"/>
          <a:r>
            <a:rPr lang="en-US" sz="1400" b="1" dirty="0" smtClean="0">
              <a:solidFill>
                <a:srgbClr val="000000"/>
              </a:solidFill>
            </a:rPr>
            <a:t>Student Learning</a:t>
          </a:r>
          <a:endParaRPr lang="en-US" sz="1400" b="1" dirty="0">
            <a:solidFill>
              <a:srgbClr val="000000"/>
            </a:solidFill>
          </a:endParaRPr>
        </a:p>
      </cdr:txBody>
    </cdr:sp>
  </cdr:relSizeAnchor>
  <cdr:relSizeAnchor xmlns:cdr="http://schemas.openxmlformats.org/drawingml/2006/chartDrawing">
    <cdr:from>
      <cdr:x>0.19116</cdr:x>
      <cdr:y>0.59933</cdr:y>
    </cdr:from>
    <cdr:to>
      <cdr:x>0.43159</cdr:x>
      <cdr:y>0.72891</cdr:y>
    </cdr:to>
    <cdr:sp macro="" textlink="">
      <cdr:nvSpPr>
        <cdr:cNvPr id="8" name="TextBox 7"/>
        <cdr:cNvSpPr txBox="1"/>
      </cdr:nvSpPr>
      <cdr:spPr>
        <a:xfrm xmlns:a="http://schemas.openxmlformats.org/drawingml/2006/main">
          <a:off x="1354513" y="3274603"/>
          <a:ext cx="1703601" cy="7079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400" b="1" u="sng" dirty="0" smtClean="0">
              <a:solidFill>
                <a:srgbClr val="000000"/>
              </a:solidFill>
            </a:rPr>
            <a:t>Standard 6</a:t>
          </a:r>
        </a:p>
        <a:p xmlns:a="http://schemas.openxmlformats.org/drawingml/2006/main">
          <a:pPr algn="ctr"/>
          <a:r>
            <a:rPr lang="en-US" sz="1400" b="1" dirty="0" smtClean="0">
              <a:solidFill>
                <a:srgbClr val="000000"/>
              </a:solidFill>
            </a:rPr>
            <a:t>Professional </a:t>
          </a:r>
        </a:p>
        <a:p xmlns:a="http://schemas.openxmlformats.org/drawingml/2006/main">
          <a:pPr algn="ctr"/>
          <a:r>
            <a:rPr lang="en-US" sz="1400" b="1" dirty="0" smtClean="0">
              <a:solidFill>
                <a:srgbClr val="000000"/>
              </a:solidFill>
            </a:rPr>
            <a:t>Responsibilities</a:t>
          </a:r>
          <a:endParaRPr lang="en-US" sz="1400" b="1" dirty="0">
            <a:solidFill>
              <a:srgbClr val="000000"/>
            </a:solidFill>
          </a:endParaRPr>
        </a:p>
      </cdr:txBody>
    </cdr:sp>
  </cdr:relSizeAnchor>
  <cdr:relSizeAnchor xmlns:cdr="http://schemas.openxmlformats.org/drawingml/2006/chartDrawing">
    <cdr:from>
      <cdr:x>0.68736</cdr:x>
      <cdr:y>0.91234</cdr:y>
    </cdr:from>
    <cdr:to>
      <cdr:x>0.794</cdr:x>
      <cdr:y>1</cdr:y>
    </cdr:to>
    <cdr:sp macro="" textlink="">
      <cdr:nvSpPr>
        <cdr:cNvPr id="9" name="TextBox 8"/>
        <cdr:cNvSpPr txBox="1"/>
      </cdr:nvSpPr>
      <cdr:spPr>
        <a:xfrm xmlns:a="http://schemas.openxmlformats.org/drawingml/2006/main">
          <a:off x="5770418" y="5895108"/>
          <a:ext cx="914400" cy="56110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0.69292</cdr:x>
      <cdr:y>0.89328</cdr:y>
    </cdr:from>
    <cdr:to>
      <cdr:x>0.93761</cdr:x>
      <cdr:y>0.95955</cdr:y>
    </cdr:to>
    <cdr:sp macro="" textlink="">
      <cdr:nvSpPr>
        <cdr:cNvPr id="10" name="TextBox 9"/>
        <cdr:cNvSpPr txBox="1"/>
      </cdr:nvSpPr>
      <cdr:spPr>
        <a:xfrm xmlns:a="http://schemas.openxmlformats.org/drawingml/2006/main">
          <a:off x="5818892" y="5770442"/>
          <a:ext cx="2036651" cy="42946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smtClean="0">
              <a:solidFill>
                <a:srgbClr val="0000FF"/>
              </a:solidFill>
            </a:rPr>
            <a:t> </a:t>
          </a:r>
          <a:endParaRPr lang="en-US" sz="1600" b="1" dirty="0">
            <a:solidFill>
              <a:srgbClr val="0000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854EDFB-DB4E-456D-B344-8F3F449FA43C}" type="datetime1">
              <a:rPr lang="en-US"/>
              <a:pPr>
                <a:defRPr/>
              </a:pPr>
              <a:t>8/15/2011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A916EBBE-4CD9-4BA7-933F-B1743D11AE74}" type="slidenum">
              <a:rPr lang="en-US"/>
              <a:pPr>
                <a:defRPr/>
              </a:pPr>
              <a:t>‹#›</a:t>
            </a:fld>
            <a:endParaRPr lang="en-US" dirty="0"/>
          </a:p>
        </p:txBody>
      </p:sp>
    </p:spTree>
    <p:extLst>
      <p:ext uri="{BB962C8B-B14F-4D97-AF65-F5344CB8AC3E}">
        <p14:creationId xmlns:p14="http://schemas.microsoft.com/office/powerpoint/2010/main" val="2637514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802DEF9-9E33-4123-AEB6-4EC92F5453F7}" type="datetime1">
              <a:rPr lang="en-US"/>
              <a:pPr>
                <a:defRPr/>
              </a:pPr>
              <a:t>8/15/2011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19BE405-DFDE-47BA-8FA6-7E7336362F58}" type="slidenum">
              <a:rPr lang="en-US"/>
              <a:pPr>
                <a:defRPr/>
              </a:pPr>
              <a:t>‹#›</a:t>
            </a:fld>
            <a:endParaRPr lang="en-US" dirty="0"/>
          </a:p>
        </p:txBody>
      </p:sp>
    </p:spTree>
    <p:extLst>
      <p:ext uri="{BB962C8B-B14F-4D97-AF65-F5344CB8AC3E}">
        <p14:creationId xmlns:p14="http://schemas.microsoft.com/office/powerpoint/2010/main" val="8488131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 TargetMode="Externa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 TargetMode="Externa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oleObject" Target="???" TargetMode="Externa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24.png"/><Relationship Id="rId4" Type="http://schemas.openxmlformats.org/officeDocument/2006/relationships/oleObject" Target="???" TargetMode="Externa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24.png"/><Relationship Id="rId4" Type="http://schemas.openxmlformats.org/officeDocument/2006/relationships/oleObject" Target="???" TargetMode="Externa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24.png"/><Relationship Id="rId4" Type="http://schemas.openxmlformats.org/officeDocument/2006/relationships/oleObject" Target="???"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oleObject" Target="???"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10</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900" b="1" dirty="0"/>
              <a:t>NOTES</a:t>
            </a:r>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3E46DE-AC57-49C9-9262-6476951B0FEB}" type="slidenum">
              <a:rPr lang="en-US"/>
              <a:pPr fontAlgn="base">
                <a:spcBef>
                  <a:spcPct val="0"/>
                </a:spcBef>
                <a:spcAft>
                  <a:spcPct val="0"/>
                </a:spcAft>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103</a:t>
            </a:fld>
            <a:endParaRPr lang="en-US" dirty="0">
              <a:ea typeface="ＭＳ Ｐゴシック"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F8F7F6-DF34-4201-9B89-F0C68E2BCCDF}" type="slidenum">
              <a:rPr lang="en-US"/>
              <a:pPr fontAlgn="base">
                <a:spcBef>
                  <a:spcPct val="0"/>
                </a:spcBef>
                <a:spcAft>
                  <a:spcPct val="0"/>
                </a:spcAft>
              </a:pPr>
              <a:t>104</a:t>
            </a:fld>
            <a:endParaRPr lang="en-US" dirty="0"/>
          </a:p>
        </p:txBody>
      </p:sp>
      <p:sp>
        <p:nvSpPr>
          <p:cNvPr id="291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1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noTextEdit="1"/>
          </p:cNvSpPr>
          <p:nvPr>
            <p:ph type="sldImg"/>
          </p:nvPr>
        </p:nvSpPr>
        <p:spPr bwMode="auto">
          <a:noFill/>
          <a:ln>
            <a:solidFill>
              <a:srgbClr val="000000"/>
            </a:solidFill>
            <a:miter lim="800000"/>
            <a:headEnd/>
            <a:tailEnd/>
          </a:ln>
        </p:spPr>
      </p:sp>
      <p:sp>
        <p:nvSpPr>
          <p:cNvPr id="293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93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CC15FC-1DC1-41DC-BED4-BF74F8867818}" type="slidenum">
              <a:rPr lang="en-US"/>
              <a:pPr fontAlgn="base">
                <a:spcBef>
                  <a:spcPct val="0"/>
                </a:spcBef>
                <a:spcAft>
                  <a:spcPct val="0"/>
                </a:spcAft>
              </a:pPr>
              <a:t>105</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p:cNvSpPr>
            <a:spLocks noGrp="1" noRot="1" noChangeAspect="1" noTextEdit="1"/>
          </p:cNvSpPr>
          <p:nvPr>
            <p:ph type="sldImg"/>
          </p:nvPr>
        </p:nvSpPr>
        <p:spPr bwMode="auto">
          <a:noFill/>
          <a:ln>
            <a:solidFill>
              <a:srgbClr val="000000"/>
            </a:solidFill>
            <a:miter lim="800000"/>
            <a:headEnd/>
            <a:tailEnd/>
          </a:ln>
        </p:spPr>
      </p:sp>
      <p:sp>
        <p:nvSpPr>
          <p:cNvPr id="295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95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780C3B-8D3B-4454-90A2-797CEE1B40C4}" type="slidenum">
              <a:rPr lang="en-US"/>
              <a:pPr fontAlgn="base">
                <a:spcBef>
                  <a:spcPct val="0"/>
                </a:spcBef>
                <a:spcAft>
                  <a:spcPct val="0"/>
                </a:spcAft>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97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7C98D-B7D7-4839-948D-25E4E71C6574}" type="slidenum">
              <a:rPr lang="en-US"/>
              <a:pPr fontAlgn="base">
                <a:spcBef>
                  <a:spcPct val="0"/>
                </a:spcBef>
                <a:spcAft>
                  <a:spcPct val="0"/>
                </a:spcAft>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p:cNvSpPr>
            <a:spLocks noGrp="1" noRot="1" noChangeAspect="1" noTextEdit="1"/>
          </p:cNvSpPr>
          <p:nvPr>
            <p:ph type="sldImg"/>
          </p:nvPr>
        </p:nvSpPr>
        <p:spPr bwMode="auto">
          <a:noFill/>
          <a:ln>
            <a:solidFill>
              <a:srgbClr val="000000"/>
            </a:solidFill>
            <a:miter lim="800000"/>
            <a:headEnd/>
            <a:tailEnd/>
          </a:ln>
        </p:spPr>
      </p:sp>
      <p:sp>
        <p:nvSpPr>
          <p:cNvPr id="300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b="1" dirty="0"/>
              <a:t>NOTES</a:t>
            </a:r>
          </a:p>
        </p:txBody>
      </p:sp>
      <p:sp>
        <p:nvSpPr>
          <p:cNvPr id="300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5F9DC7-C3A8-4CC9-BC71-084909E1866E}" type="slidenum">
              <a:rPr lang="en-US"/>
              <a:pPr fontAlgn="base">
                <a:spcBef>
                  <a:spcPct val="0"/>
                </a:spcBef>
                <a:spcAft>
                  <a:spcPct val="0"/>
                </a:spcAft>
              </a:pPr>
              <a:t>108</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316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8596C-CD83-4A90-9C32-8F21C94161BC}" type="slidenum">
              <a:rPr lang="en-US"/>
              <a:pPr fontAlgn="base">
                <a:spcBef>
                  <a:spcPct val="0"/>
                </a:spcBef>
                <a:spcAft>
                  <a:spcPct val="0"/>
                </a:spcAft>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11</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316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8596C-CD83-4A90-9C32-8F21C94161BC}" type="slidenum">
              <a:rPr lang="en-US"/>
              <a:pPr fontAlgn="base">
                <a:spcBef>
                  <a:spcPct val="0"/>
                </a:spcBef>
                <a:spcAft>
                  <a:spcPct val="0"/>
                </a:spcAft>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316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8596C-CD83-4A90-9C32-8F21C94161BC}" type="slidenum">
              <a:rPr lang="en-US"/>
              <a:pPr fontAlgn="base">
                <a:spcBef>
                  <a:spcPct val="0"/>
                </a:spcBef>
                <a:spcAft>
                  <a:spcPct val="0"/>
                </a:spcAft>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316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8596C-CD83-4A90-9C32-8F21C94161BC}" type="slidenum">
              <a:rPr lang="en-US"/>
              <a:pPr fontAlgn="base">
                <a:spcBef>
                  <a:spcPct val="0"/>
                </a:spcBef>
                <a:spcAft>
                  <a:spcPct val="0"/>
                </a:spcAft>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D3F27-F3D6-4867-B85D-980D5A1F55A8}" type="slidenum">
              <a:rPr lang="en-US"/>
              <a:pPr fontAlgn="base">
                <a:spcBef>
                  <a:spcPct val="0"/>
                </a:spcBef>
                <a:spcAft>
                  <a:spcPct val="0"/>
                </a:spcAft>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115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12</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13</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14</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15</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16</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17</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18</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19</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20</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000" b="1" dirty="0"/>
              <a:t>NOTES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609F5D-B6C8-40D7-A9D0-765C6503DCF2}" type="slidenum">
              <a:rPr lang="en-US"/>
              <a:pPr fontAlgn="base">
                <a:spcBef>
                  <a:spcPct val="0"/>
                </a:spcBef>
                <a:spcAft>
                  <a:spcPct val="0"/>
                </a:spcAft>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000" b="1" dirty="0"/>
              <a:t>Need for a common languages. Even thought we had a convergent sense of what should be occurring in a classroom, we all have different descriptors and ways of talking about it</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609F5D-B6C8-40D7-A9D0-765C6503DCF2}" type="slidenum">
              <a:rPr lang="en-US"/>
              <a:pPr fontAlgn="base">
                <a:spcBef>
                  <a:spcPct val="0"/>
                </a:spcBef>
                <a:spcAft>
                  <a:spcPct val="0"/>
                </a:spcAft>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4EE2B3-1997-4035-9B18-49A0E747FCF4}" type="slidenum">
              <a:rPr lang="en-US"/>
              <a:pPr fontAlgn="base">
                <a:spcBef>
                  <a:spcPct val="0"/>
                </a:spcBef>
                <a:spcAft>
                  <a:spcPct val="0"/>
                </a:spcAft>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70A364-9152-4C41-BE49-521F9F335079}" type="slidenum">
              <a:rPr lang="en-US">
                <a:ea typeface="ＭＳ Ｐゴシック" pitchFamily="34" charset="-128"/>
              </a:rPr>
              <a:pPr fontAlgn="base">
                <a:spcBef>
                  <a:spcPct val="0"/>
                </a:spcBef>
                <a:spcAft>
                  <a:spcPct val="0"/>
                </a:spcAft>
              </a:pPr>
              <a:t>32</a:t>
            </a:fld>
            <a:endParaRPr lang="en-US" dirty="0">
              <a:ea typeface="ＭＳ Ｐゴシック" pitchFamily="34" charset="-128"/>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a:p>
            <a:pPr>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70A364-9152-4C41-BE49-521F9F335079}" type="slidenum">
              <a:rPr lang="en-US">
                <a:ea typeface="ＭＳ Ｐゴシック" pitchFamily="34" charset="-128"/>
              </a:rPr>
              <a:pPr fontAlgn="base">
                <a:spcBef>
                  <a:spcPct val="0"/>
                </a:spcBef>
                <a:spcAft>
                  <a:spcPct val="0"/>
                </a:spcAft>
              </a:pPr>
              <a:t>33</a:t>
            </a:fld>
            <a:endParaRPr lang="en-US" dirty="0">
              <a:ea typeface="ＭＳ Ｐゴシック" pitchFamily="34" charset="-128"/>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a:p>
            <a:pPr>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258D70-6654-4E01-AEEF-7E5F591AA17A}" type="slidenum">
              <a:rPr lang="en-US">
                <a:ea typeface="ＭＳ Ｐゴシック" pitchFamily="34" charset="-128"/>
              </a:rPr>
              <a:pPr fontAlgn="base">
                <a:spcBef>
                  <a:spcPct val="0"/>
                </a:spcBef>
                <a:spcAft>
                  <a:spcPct val="0"/>
                </a:spcAft>
              </a:pPr>
              <a:t>34</a:t>
            </a:fld>
            <a:endParaRPr lang="en-US" dirty="0">
              <a:ea typeface="ＭＳ Ｐゴシック" pitchFamily="34"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BDAF1-006D-4936-9989-7F7005DF6522}" type="slidenum">
              <a:rPr lang="en-US">
                <a:ea typeface="ＭＳ Ｐゴシック" pitchFamily="34" charset="-128"/>
              </a:rPr>
              <a:pPr fontAlgn="base">
                <a:spcBef>
                  <a:spcPct val="0"/>
                </a:spcBef>
                <a:spcAft>
                  <a:spcPct val="0"/>
                </a:spcAft>
              </a:pPr>
              <a:t>35</a:t>
            </a:fld>
            <a:endParaRPr lang="en-US" dirty="0">
              <a:ea typeface="ＭＳ Ｐゴシック" pitchFamily="34" charset="-128"/>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BDAF1-006D-4936-9989-7F7005DF6522}" type="slidenum">
              <a:rPr lang="en-US">
                <a:ea typeface="ＭＳ Ｐゴシック" pitchFamily="34" charset="-128"/>
              </a:rPr>
              <a:pPr fontAlgn="base">
                <a:spcBef>
                  <a:spcPct val="0"/>
                </a:spcBef>
                <a:spcAft>
                  <a:spcPct val="0"/>
                </a:spcAft>
              </a:pPr>
              <a:t>36</a:t>
            </a:fld>
            <a:endParaRPr lang="en-US" dirty="0">
              <a:ea typeface="ＭＳ Ｐゴシック" pitchFamily="34" charset="-128"/>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5C875B-06D1-49F8-BDAD-C9FBCD1E87B7}" type="slidenum">
              <a:rPr lang="en-US">
                <a:ea typeface="ＭＳ Ｐゴシック" pitchFamily="34" charset="-128"/>
              </a:rPr>
              <a:pPr fontAlgn="base">
                <a:spcBef>
                  <a:spcPct val="0"/>
                </a:spcBef>
                <a:spcAft>
                  <a:spcPct val="0"/>
                </a:spcAft>
              </a:pPr>
              <a:t>37</a:t>
            </a:fld>
            <a:endParaRPr lang="en-US" dirty="0">
              <a:ea typeface="ＭＳ Ｐゴシック" pitchFamily="34" charset="-128"/>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9A10BF-9D0C-4FDD-B8BC-F9D480E7B806}" type="slidenum">
              <a:rPr lang="en-US"/>
              <a:pPr fontAlgn="base">
                <a:spcBef>
                  <a:spcPct val="0"/>
                </a:spcBef>
                <a:spcAft>
                  <a:spcPct val="0"/>
                </a:spcAft>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A0CC60-19C0-414C-BADF-40307FFC686B}" type="slidenum">
              <a:rPr lang="en-US">
                <a:latin typeface="Arial" charset="0"/>
              </a:rPr>
              <a:pPr fontAlgn="base">
                <a:spcBef>
                  <a:spcPct val="0"/>
                </a:spcBef>
                <a:spcAft>
                  <a:spcPct val="0"/>
                </a:spcAft>
              </a:pPr>
              <a:t>40</a:t>
            </a:fld>
            <a:endParaRPr lang="en-US" dirty="0">
              <a:latin typeface="Arial" charset="0"/>
            </a:endParaRPr>
          </a:p>
        </p:txBody>
      </p:sp>
      <p:sp>
        <p:nvSpPr>
          <p:cNvPr id="4608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6" rIns="93172" bIns="46586" anchor="b"/>
          <a:lstStyle/>
          <a:p>
            <a:pPr algn="r"/>
            <a:fld id="{44AFA42C-5187-4AAA-9601-071F33478D8C}" type="slidenum">
              <a:rPr lang="en-US" sz="1200">
                <a:latin typeface="Calibri" pitchFamily="34" charset="0"/>
              </a:rPr>
              <a:pPr algn="r"/>
              <a:t>40</a:t>
            </a:fld>
            <a:endParaRPr lang="en-US" sz="1200" dirty="0">
              <a:latin typeface="Calibri" pitchFamily="34" charset="0"/>
            </a:endParaRPr>
          </a:p>
        </p:txBody>
      </p:sp>
      <p:sp>
        <p:nvSpPr>
          <p:cNvPr id="460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lnSpc>
                <a:spcPct val="90000"/>
              </a:lnSpc>
              <a:spcBef>
                <a:spcPct val="20000"/>
              </a:spcBef>
              <a:buClr>
                <a:schemeClr val="tx1"/>
              </a:buClr>
              <a:buSzPct val="75000"/>
              <a:buFont typeface="Wingdings" pitchFamily="2" charset="2"/>
              <a:buNone/>
            </a:pPr>
            <a:r>
              <a:rPr lang="en-US" sz="1400" b="1" dirty="0"/>
              <a:t>NOTES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F6124C-8073-4E60-8BD4-98136E553271}" type="slidenum">
              <a:rPr lang="en-US">
                <a:ea typeface="ＭＳ Ｐゴシック" pitchFamily="34" charset="-128"/>
              </a:rPr>
              <a:pPr fontAlgn="base">
                <a:spcBef>
                  <a:spcPct val="0"/>
                </a:spcBef>
                <a:spcAft>
                  <a:spcPct val="0"/>
                </a:spcAft>
              </a:pPr>
              <a:t>41</a:t>
            </a:fld>
            <a:endParaRPr lang="en-US" dirty="0">
              <a:ea typeface="ＭＳ Ｐゴシック" pitchFamily="34" charset="-128"/>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192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81229B-70CB-495D-809C-DAA9CAC142D6}" type="slidenum">
              <a:rPr lang="en-US"/>
              <a:pPr fontAlgn="base">
                <a:spcBef>
                  <a:spcPct val="0"/>
                </a:spcBef>
                <a:spcAft>
                  <a:spcPct val="0"/>
                </a:spcAft>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We have to make sure we chart these pieces of “evidence” for use later!!!</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We have to make sure we chart these pieces of “evidence” for use later!!!</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759B7F-28EC-4EB5-8D6C-AB864AD00DEB}" type="slidenum">
              <a:rPr lang="en-US"/>
              <a:pPr fontAlgn="base">
                <a:spcBef>
                  <a:spcPct val="0"/>
                </a:spcBef>
                <a:spcAft>
                  <a:spcPct val="0"/>
                </a:spcAft>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334D27-7083-4FA5-BFF7-9E8828ABAE1D}" type="slidenum">
              <a:rPr lang="en-US">
                <a:ea typeface="ＭＳ Ｐゴシック" pitchFamily="34" charset="-128"/>
              </a:rPr>
              <a:pPr fontAlgn="base">
                <a:spcBef>
                  <a:spcPct val="0"/>
                </a:spcBef>
                <a:spcAft>
                  <a:spcPct val="0"/>
                </a:spcAft>
              </a:pPr>
              <a:t>50</a:t>
            </a:fld>
            <a:endParaRPr lang="en-US" dirty="0">
              <a:ea typeface="ＭＳ Ｐゴシック" pitchFamily="34" charset="-128"/>
            </a:endParaRPr>
          </a:p>
        </p:txBody>
      </p:sp>
      <p:sp>
        <p:nvSpPr>
          <p:cNvPr id="206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B92F92-DED8-4712-831D-5DB855ADCB7A}" type="slidenum">
              <a:rPr lang="en-US">
                <a:latin typeface="Arial" charset="0"/>
              </a:rPr>
              <a:pPr fontAlgn="base">
                <a:spcBef>
                  <a:spcPct val="0"/>
                </a:spcBef>
                <a:spcAft>
                  <a:spcPct val="0"/>
                </a:spcAft>
              </a:pPr>
              <a:t>51</a:t>
            </a:fld>
            <a:endParaRPr lang="en-US" dirty="0">
              <a:latin typeface="Arial" charset="0"/>
            </a:endParaRPr>
          </a:p>
        </p:txBody>
      </p:sp>
      <p:sp>
        <p:nvSpPr>
          <p:cNvPr id="2007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07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1" dirty="0" smtClean="0">
                <a:latin typeface="Arial" charset="0"/>
              </a:rPr>
              <a:t>NOTES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B92F92-DED8-4712-831D-5DB855ADCB7A}" type="slidenum">
              <a:rPr lang="en-US">
                <a:latin typeface="Arial" charset="0"/>
              </a:rPr>
              <a:pPr fontAlgn="base">
                <a:spcBef>
                  <a:spcPct val="0"/>
                </a:spcBef>
                <a:spcAft>
                  <a:spcPct val="0"/>
                </a:spcAft>
              </a:pPr>
              <a:t>52</a:t>
            </a:fld>
            <a:endParaRPr lang="en-US" dirty="0">
              <a:latin typeface="Arial" charset="0"/>
            </a:endParaRPr>
          </a:p>
        </p:txBody>
      </p:sp>
      <p:sp>
        <p:nvSpPr>
          <p:cNvPr id="2007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07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1" dirty="0" smtClean="0">
                <a:latin typeface="Arial" charset="0"/>
              </a:rPr>
              <a:t>NOTES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269D7-FA06-472A-9D36-D1C3D3AA9159}" type="slidenum">
              <a:rPr lang="en-US">
                <a:latin typeface="Arial" charset="0"/>
              </a:rPr>
              <a:pPr fontAlgn="base">
                <a:spcBef>
                  <a:spcPct val="0"/>
                </a:spcBef>
                <a:spcAft>
                  <a:spcPct val="0"/>
                </a:spcAft>
              </a:pPr>
              <a:t>53</a:t>
            </a:fld>
            <a:endParaRPr lang="en-US" dirty="0">
              <a:latin typeface="Arial" charset="0"/>
            </a:endParaRPr>
          </a:p>
        </p:txBody>
      </p:sp>
      <p:sp>
        <p:nvSpPr>
          <p:cNvPr id="2027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2755"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z="900" b="1" dirty="0"/>
              <a:t>NOTES</a:t>
            </a:r>
          </a:p>
        </p:txBody>
      </p:sp>
      <p:sp>
        <p:nvSpPr>
          <p:cNvPr id="198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F7BC1-AE43-41A4-B1E2-4B23F820B548}" type="slidenum">
              <a:rPr lang="en-US">
                <a:ea typeface="ＭＳ Ｐゴシック" pitchFamily="34" charset="-128"/>
              </a:rPr>
              <a:pPr fontAlgn="base">
                <a:spcBef>
                  <a:spcPct val="0"/>
                </a:spcBef>
                <a:spcAft>
                  <a:spcPct val="0"/>
                </a:spcAft>
              </a:pPr>
              <a:t>54</a:t>
            </a:fld>
            <a:endParaRPr lang="en-US" dirty="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04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76947-E118-4DB0-9882-41A196B092EC}" type="slidenum">
              <a:rPr lang="en-US"/>
              <a:pPr fontAlgn="base">
                <a:spcBef>
                  <a:spcPct val="0"/>
                </a:spcBef>
                <a:spcAft>
                  <a:spcPct val="0"/>
                </a:spcAft>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269D7-FA06-472A-9D36-D1C3D3AA9159}" type="slidenum">
              <a:rPr lang="en-US">
                <a:latin typeface="Arial" charset="0"/>
              </a:rPr>
              <a:pPr fontAlgn="base">
                <a:spcBef>
                  <a:spcPct val="0"/>
                </a:spcBef>
                <a:spcAft>
                  <a:spcPct val="0"/>
                </a:spcAft>
              </a:pPr>
              <a:t>57</a:t>
            </a:fld>
            <a:endParaRPr lang="en-US" dirty="0">
              <a:latin typeface="Arial" charset="0"/>
            </a:endParaRPr>
          </a:p>
        </p:txBody>
      </p:sp>
      <p:sp>
        <p:nvSpPr>
          <p:cNvPr id="2027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2755"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269D7-FA06-472A-9D36-D1C3D3AA9159}" type="slidenum">
              <a:rPr lang="en-US">
                <a:latin typeface="Arial" charset="0"/>
              </a:rPr>
              <a:pPr fontAlgn="base">
                <a:spcBef>
                  <a:spcPct val="0"/>
                </a:spcBef>
                <a:spcAft>
                  <a:spcPct val="0"/>
                </a:spcAft>
              </a:pPr>
              <a:t>58</a:t>
            </a:fld>
            <a:endParaRPr lang="en-US" dirty="0">
              <a:latin typeface="Arial" charset="0"/>
            </a:endParaRPr>
          </a:p>
        </p:txBody>
      </p:sp>
      <p:sp>
        <p:nvSpPr>
          <p:cNvPr id="2027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2755"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334D27-7083-4FA5-BFF7-9E8828ABAE1D}" type="slidenum">
              <a:rPr lang="en-US">
                <a:ea typeface="ＭＳ Ｐゴシック" pitchFamily="34" charset="-128"/>
              </a:rPr>
              <a:pPr fontAlgn="base">
                <a:spcBef>
                  <a:spcPct val="0"/>
                </a:spcBef>
                <a:spcAft>
                  <a:spcPct val="0"/>
                </a:spcAft>
              </a:pPr>
              <a:t>59</a:t>
            </a:fld>
            <a:endParaRPr lang="en-US" dirty="0">
              <a:ea typeface="ＭＳ Ｐゴシック" pitchFamily="34" charset="-128"/>
            </a:endParaRPr>
          </a:p>
        </p:txBody>
      </p:sp>
      <p:sp>
        <p:nvSpPr>
          <p:cNvPr id="206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D3F27-F3D6-4867-B85D-980D5A1F55A8}" type="slidenum">
              <a:rPr lang="en-US"/>
              <a:pPr fontAlgn="base">
                <a:spcBef>
                  <a:spcPct val="0"/>
                </a:spcBef>
                <a:spcAft>
                  <a:spcPct val="0"/>
                </a:spcAft>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334D27-7083-4FA5-BFF7-9E8828ABAE1D}" type="slidenum">
              <a:rPr lang="en-US">
                <a:ea typeface="ＭＳ Ｐゴシック" pitchFamily="34" charset="-128"/>
              </a:rPr>
              <a:pPr fontAlgn="base">
                <a:spcBef>
                  <a:spcPct val="0"/>
                </a:spcBef>
                <a:spcAft>
                  <a:spcPct val="0"/>
                </a:spcAft>
              </a:pPr>
              <a:t>60</a:t>
            </a:fld>
            <a:endParaRPr lang="en-US" dirty="0">
              <a:ea typeface="ＭＳ Ｐゴシック" pitchFamily="34" charset="-128"/>
            </a:endParaRPr>
          </a:p>
        </p:txBody>
      </p:sp>
      <p:sp>
        <p:nvSpPr>
          <p:cNvPr id="206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334D27-7083-4FA5-BFF7-9E8828ABAE1D}" type="slidenum">
              <a:rPr lang="en-US">
                <a:ea typeface="ＭＳ Ｐゴシック" pitchFamily="34" charset="-128"/>
              </a:rPr>
              <a:pPr fontAlgn="base">
                <a:spcBef>
                  <a:spcPct val="0"/>
                </a:spcBef>
                <a:spcAft>
                  <a:spcPct val="0"/>
                </a:spcAft>
              </a:pPr>
              <a:t>61</a:t>
            </a:fld>
            <a:endParaRPr lang="en-US" dirty="0">
              <a:ea typeface="ＭＳ Ｐゴシック" pitchFamily="34" charset="-128"/>
            </a:endParaRPr>
          </a:p>
        </p:txBody>
      </p:sp>
      <p:sp>
        <p:nvSpPr>
          <p:cNvPr id="206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a:p>
            <a:pPr>
              <a:spcBef>
                <a:spcPct val="0"/>
              </a:spcBef>
            </a:pPr>
            <a:endParaRPr lang="en-US" dirty="0" smtClean="0"/>
          </a:p>
        </p:txBody>
      </p:sp>
      <p:sp>
        <p:nvSpPr>
          <p:cNvPr id="215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61238B-DA51-4640-A97E-ACB9874601D4}" type="slidenum">
              <a:rPr lang="en-US"/>
              <a:pPr fontAlgn="base">
                <a:spcBef>
                  <a:spcPct val="0"/>
                </a:spcBef>
                <a:spcAft>
                  <a:spcPct val="0"/>
                </a:spcAft>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a:p>
            <a:pPr>
              <a:spcBef>
                <a:spcPct val="0"/>
              </a:spcBef>
            </a:pPr>
            <a:endParaRPr lang="en-US" dirty="0" smtClean="0"/>
          </a:p>
        </p:txBody>
      </p:sp>
      <p:sp>
        <p:nvSpPr>
          <p:cNvPr id="215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61238B-DA51-4640-A97E-ACB9874601D4}" type="slidenum">
              <a:rPr lang="en-US"/>
              <a:pPr fontAlgn="base">
                <a:spcBef>
                  <a:spcPct val="0"/>
                </a:spcBef>
                <a:spcAft>
                  <a:spcPct val="0"/>
                </a:spcAft>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316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8596C-CD83-4A90-9C32-8F21C94161BC}" type="slidenum">
              <a:rPr lang="en-US"/>
              <a:pPr fontAlgn="base">
                <a:spcBef>
                  <a:spcPct val="0"/>
                </a:spcBef>
                <a:spcAft>
                  <a:spcPct val="0"/>
                </a:spcAft>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316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8596C-CD83-4A90-9C32-8F21C94161BC}" type="slidenum">
              <a:rPr lang="en-US"/>
              <a:pPr fontAlgn="base">
                <a:spcBef>
                  <a:spcPct val="0"/>
                </a:spcBef>
                <a:spcAft>
                  <a:spcPct val="0"/>
                </a:spcAft>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316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8596C-CD83-4A90-9C32-8F21C94161BC}" type="slidenum">
              <a:rPr lang="en-US"/>
              <a:pPr fontAlgn="base">
                <a:spcBef>
                  <a:spcPct val="0"/>
                </a:spcBef>
                <a:spcAft>
                  <a:spcPct val="0"/>
                </a:spcAft>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C3A849-BF7B-4EE6-A233-332546830E43}" type="slidenum">
              <a:rPr lang="en-US"/>
              <a:pPr fontAlgn="base">
                <a:spcBef>
                  <a:spcPct val="0"/>
                </a:spcBef>
                <a:spcAft>
                  <a:spcPct val="0"/>
                </a:spcAft>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9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2011C-B3A7-4EFD-89BB-36C4675A3746}" type="slidenum">
              <a:rPr lang="en-US"/>
              <a:pPr fontAlgn="base">
                <a:spcBef>
                  <a:spcPct val="0"/>
                </a:spcBef>
                <a:spcAft>
                  <a:spcPct val="0"/>
                </a:spcAft>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72</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786359660"/>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93616"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73</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530218739"/>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95663"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74</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904994568"/>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96687"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75</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729838181"/>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97711"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76</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269614112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92593"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77</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2718000720"/>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89548" name="Document" r:id="rId4" imgW="5625893" imgH="8064203" progId="Word.Document.12">
                  <p:link updateAutomatic="1"/>
                </p:oleObj>
              </mc:Choice>
              <mc:Fallback>
                <p:oleObj name="Document" r:id="rId4" imgW="5625893" imgH="8064203" progId="Word.Document.12">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78</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831154586"/>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94640"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8</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4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DC19F4-03CE-4035-AD5E-A2ED0C466F1D}" type="slidenum">
              <a:rPr lang="en-US"/>
              <a:pPr fontAlgn="base">
                <a:spcBef>
                  <a:spcPct val="0"/>
                </a:spcBef>
                <a:spcAft>
                  <a:spcPct val="0"/>
                </a:spcAft>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Have to get away</a:t>
            </a:r>
            <a:r>
              <a:rPr lang="en-US" b="1" baseline="0" dirty="0" smtClean="0"/>
              <a:t> from the dog and pony show element of this. Many teachers expect evaluators to stay for their whole specially prepared lesson. Have to move away from this to multiple observations not all of full-length.</a:t>
            </a:r>
            <a:endParaRPr lang="en-US" b="1" dirty="0"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FDD74-6ADD-4F1C-BC54-056AC3D64CEC}" type="slidenum">
              <a:rPr lang="en-US"/>
              <a:pPr fontAlgn="base">
                <a:spcBef>
                  <a:spcPct val="0"/>
                </a:spcBef>
                <a:spcAft>
                  <a:spcPct val="0"/>
                </a:spcAft>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a:p>
            <a:pPr>
              <a:spcBef>
                <a:spcPct val="0"/>
              </a:spcBef>
            </a:pPr>
            <a:endParaRPr lang="en-US" dirty="0" smtClean="0"/>
          </a:p>
          <a:p>
            <a:pPr>
              <a:spcBef>
                <a:spcPct val="0"/>
              </a:spcBef>
            </a:pPr>
            <a:endParaRPr lang="en-US" dirty="0" smtClean="0"/>
          </a:p>
        </p:txBody>
      </p:sp>
      <p:sp>
        <p:nvSpPr>
          <p:cNvPr id="232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8A4CD5-C273-44B4-ACD6-8DBE132E1AE1}" type="slidenum">
              <a:rPr lang="en-US"/>
              <a:pPr fontAlgn="base">
                <a:spcBef>
                  <a:spcPct val="0"/>
                </a:spcBef>
                <a:spcAft>
                  <a:spcPct val="0"/>
                </a:spcAft>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4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B37836-CF3F-45A4-8623-A98AC63D0139}" type="slidenum">
              <a:rPr lang="en-US"/>
              <a:pPr fontAlgn="base">
                <a:spcBef>
                  <a:spcPct val="0"/>
                </a:spcBef>
                <a:spcAft>
                  <a:spcPct val="0"/>
                </a:spcAft>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32569-D907-445C-AB1F-D64C48C878D4}" type="slidenum">
              <a:rPr lang="en-US"/>
              <a:pPr fontAlgn="base">
                <a:spcBef>
                  <a:spcPct val="0"/>
                </a:spcBef>
                <a:spcAft>
                  <a:spcPct val="0"/>
                </a:spcAft>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8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802FE-BB6D-4DA6-8732-4FAF83F5B7D4}" type="slidenum">
              <a:rPr lang="en-US"/>
              <a:pPr fontAlgn="base">
                <a:spcBef>
                  <a:spcPct val="0"/>
                </a:spcBef>
                <a:spcAft>
                  <a:spcPct val="0"/>
                </a:spcAft>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BE405-DFDE-47BA-8FA6-7E7336362F58}" type="slidenum">
              <a:rPr lang="en-US" smtClean="0"/>
              <a:pPr>
                <a:defRPr/>
              </a:pPr>
              <a:t>9</a:t>
            </a:fld>
            <a:endParaRPr lang="en-US" dirty="0"/>
          </a:p>
        </p:txBody>
      </p:sp>
    </p:spTree>
    <p:extLst>
      <p:ext uri="{BB962C8B-B14F-4D97-AF65-F5344CB8AC3E}">
        <p14:creationId xmlns:p14="http://schemas.microsoft.com/office/powerpoint/2010/main" val="8551293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Go back to the chart</a:t>
            </a:r>
            <a:r>
              <a:rPr lang="en-US" b="1" baseline="0" dirty="0" smtClean="0"/>
              <a:t> paper list of evidence from the watching of the fist video. Which ones are evidence and which are opinions.</a:t>
            </a:r>
            <a:endParaRPr lang="en-US" b="1" dirty="0" smtClean="0"/>
          </a:p>
        </p:txBody>
      </p:sp>
      <p:sp>
        <p:nvSpPr>
          <p:cNvPr id="247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46AD7-257A-458F-8C7D-8CADBA940F4A}" type="slidenum">
              <a:rPr lang="en-US"/>
              <a:pPr fontAlgn="base">
                <a:spcBef>
                  <a:spcPct val="0"/>
                </a:spcBef>
                <a:spcAft>
                  <a:spcPct val="0"/>
                </a:spcAft>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09C4C0-629D-4A4A-B4DB-2B546D5DE13D}" type="slidenum">
              <a:rPr lang="en-US"/>
              <a:pPr fontAlgn="base">
                <a:spcBef>
                  <a:spcPct val="0"/>
                </a:spcBef>
                <a:spcAft>
                  <a:spcPct val="0"/>
                </a:spcAft>
              </a:pPr>
              <a:t>91</a:t>
            </a:fld>
            <a:endParaRPr lang="en-US" dirty="0"/>
          </a:p>
        </p:txBody>
      </p:sp>
      <p:sp>
        <p:nvSpPr>
          <p:cNvPr id="2498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9859" name="Notes Placeholder 4"/>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pPr defTabSz="454564">
              <a:spcBef>
                <a:spcPct val="0"/>
              </a:spcBef>
            </a:pPr>
            <a:r>
              <a:rPr lang="en-US" b="1" dirty="0" smtClean="0"/>
              <a:t>NOTES</a:t>
            </a:r>
          </a:p>
        </p:txBody>
      </p:sp>
      <p:sp>
        <p:nvSpPr>
          <p:cNvPr id="258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C68F0-DDA4-4522-9E8B-37A9A84BDE81}" type="slidenum">
              <a:rPr lang="en-US"/>
              <a:pPr fontAlgn="base">
                <a:spcBef>
                  <a:spcPct val="0"/>
                </a:spcBef>
                <a:spcAft>
                  <a:spcPct val="0"/>
                </a:spcAft>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60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69507B-3CC0-426E-9FB2-5C1343286EE3}" type="slidenum">
              <a:rPr lang="en-US"/>
              <a:pPr fontAlgn="base">
                <a:spcBef>
                  <a:spcPct val="0"/>
                </a:spcBef>
                <a:spcAft>
                  <a:spcPct val="0"/>
                </a:spcAft>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3F5F6-1489-4F3B-8F6C-A01624489234}" type="slidenum">
              <a:rPr lang="en-US"/>
              <a:pPr fontAlgn="base">
                <a:spcBef>
                  <a:spcPct val="0"/>
                </a:spcBef>
                <a:spcAft>
                  <a:spcPct val="0"/>
                </a:spcAft>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64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344809-F208-474E-A41E-25C0A3953B2D}" type="slidenum">
              <a:rPr lang="en-US"/>
              <a:pPr fontAlgn="base">
                <a:spcBef>
                  <a:spcPct val="0"/>
                </a:spcBef>
                <a:spcAft>
                  <a:spcPct val="0"/>
                </a:spcAft>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2" name="Notes Placeholder 2"/>
          <p:cNvSpPr>
            <a:spLocks noGrp="1"/>
          </p:cNvSpPr>
          <p:nvPr>
            <p:ph type="body" idx="1"/>
          </p:nvPr>
        </p:nvSpPr>
        <p:spPr bwMode="auto">
          <a:xfrm>
            <a:off x="701040" y="4511014"/>
            <a:ext cx="5608320" cy="4183380"/>
          </a:xfrm>
          <a:noFill/>
        </p:spPr>
        <p:txBody>
          <a:bodyPr wrap="square" numCol="1" anchor="t" anchorCtr="0" compatLnSpc="1">
            <a:prstTxWarp prst="textNoShape">
              <a:avLst/>
            </a:prstTxWarp>
          </a:bodyPr>
          <a:lstStyle/>
          <a:p>
            <a:pPr>
              <a:spcBef>
                <a:spcPct val="0"/>
              </a:spcBef>
            </a:pPr>
            <a:r>
              <a:rPr lang="en-US" b="1" dirty="0" smtClean="0"/>
              <a:t>NOTES</a:t>
            </a:r>
          </a:p>
        </p:txBody>
      </p:sp>
      <p:sp>
        <p:nvSpPr>
          <p:cNvPr id="266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8A4735-46AF-44C5-A300-7C5F3031C82B}" type="slidenum">
              <a:rPr lang="en-US"/>
              <a:pPr fontAlgn="base">
                <a:spcBef>
                  <a:spcPct val="0"/>
                </a:spcBef>
                <a:spcAft>
                  <a:spcPct val="0"/>
                </a:spcAft>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fld id="{6A60BF92-8438-4648-974A-03C1F5CAB01F}" type="datetime1">
              <a:rPr lang="en-US" smtClean="0"/>
              <a:pPr>
                <a:defRPr/>
              </a:pPr>
              <a:t>8/15/2011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1C362B2F-ED76-4006-ADBD-C52FFE2FF636}"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58701612-AD8D-422A-B536-493483EFB7F3}" type="datetime1">
              <a:rPr lang="en-US" smtClean="0"/>
              <a:pPr>
                <a:defRPr/>
              </a:pPr>
              <a:t>8/15/2011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17948A34-C455-4D4C-86C0-31A11E7559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4833596A-3688-4485-8ABD-5C43BE346262}" type="datetime1">
              <a:rPr lang="en-US" smtClean="0"/>
              <a:pPr>
                <a:defRPr/>
              </a:pPr>
              <a:t>8/15/2011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91C0A80E-A877-4CBD-8B56-827D3A55A1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0459393A-ED11-4CA9-9736-73148990616C}" type="datetime1">
              <a:rPr lang="en-US" smtClean="0"/>
              <a:pPr>
                <a:defRPr/>
              </a:pPr>
              <a:t>8/15/2011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0F4B75F-2EFA-4AF6-B4A9-B25AED3D8D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648F9EEB-8CFD-432A-B212-43AB64C9E14D}" type="datetime1">
              <a:rPr lang="en-US" smtClean="0"/>
              <a:pPr>
                <a:defRPr/>
              </a:pPr>
              <a:t>8/15/2011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F8E5B00-93D5-4A09-8983-BCC52DFFE3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FD1DAF66-78AA-4827-A267-391BAED26807}" type="datetime1">
              <a:rPr lang="en-US" smtClean="0"/>
              <a:pPr>
                <a:defRPr/>
              </a:pPr>
              <a:t>8/15/2011</a:t>
            </a:fld>
            <a:endParaRPr lang="en-US" dirty="0"/>
          </a:p>
        </p:txBody>
      </p:sp>
      <p:sp>
        <p:nvSpPr>
          <p:cNvPr id="6" name="Footer Placeholder 5"/>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029792BB-AC07-4892-B842-ADEF9B3C378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987480" y="677733"/>
            <a:ext cx="2133600" cy="365125"/>
          </a:xfrm>
          <a:prstGeom prst="rect">
            <a:avLst/>
          </a:prstGeom>
        </p:spPr>
        <p:txBody>
          <a:bodyPr/>
          <a:lstStyle/>
          <a:p>
            <a:pPr>
              <a:defRPr/>
            </a:pPr>
            <a:fld id="{5D3A80E3-73FE-4AD7-BE49-6E0238C09A7A}" type="datetime1">
              <a:rPr lang="en-US" smtClean="0"/>
              <a:pPr>
                <a:defRPr/>
              </a:pPr>
              <a:t>8/15/2011</a:t>
            </a:fld>
            <a:endParaRPr lang="en-US" dirty="0"/>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9" name="Slide Number Placeholder 8"/>
          <p:cNvSpPr>
            <a:spLocks noGrp="1"/>
          </p:cNvSpPr>
          <p:nvPr>
            <p:ph type="sldNum" sz="quarter" idx="12"/>
          </p:nvPr>
        </p:nvSpPr>
        <p:spPr>
          <a:xfrm>
            <a:off x="9788924" y="1656070"/>
            <a:ext cx="1332156" cy="365125"/>
          </a:xfrm>
          <a:prstGeom prst="rect">
            <a:avLst/>
          </a:prstGeom>
        </p:spPr>
        <p:txBody>
          <a:bodyPr/>
          <a:lstStyle/>
          <a:p>
            <a:fld id="{AF534443-92A7-4034-B99C-79A474AFEC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987480" y="677733"/>
            <a:ext cx="2133600" cy="365125"/>
          </a:xfrm>
          <a:prstGeom prst="rect">
            <a:avLst/>
          </a:prstGeom>
        </p:spPr>
        <p:txBody>
          <a:bodyPr/>
          <a:lstStyle/>
          <a:p>
            <a:pPr>
              <a:defRPr/>
            </a:pPr>
            <a:fld id="{2AE7338D-E8B6-40A5-8300-6AE21B544B0F}" type="datetime1">
              <a:rPr lang="en-US" smtClean="0"/>
              <a:pPr>
                <a:defRPr/>
              </a:pPr>
              <a:t>8/15/2011</a:t>
            </a:fld>
            <a:endParaRPr lang="en-US" dirty="0"/>
          </a:p>
        </p:txBody>
      </p:sp>
      <p:sp>
        <p:nvSpPr>
          <p:cNvPr id="4" name="Footer Placeholder 3"/>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5" name="Slide Number Placeholder 4"/>
          <p:cNvSpPr>
            <a:spLocks noGrp="1"/>
          </p:cNvSpPr>
          <p:nvPr>
            <p:ph type="sldNum" sz="quarter" idx="12"/>
          </p:nvPr>
        </p:nvSpPr>
        <p:spPr>
          <a:xfrm>
            <a:off x="9788924" y="1656070"/>
            <a:ext cx="1332156" cy="365125"/>
          </a:xfrm>
          <a:prstGeom prst="rect">
            <a:avLst/>
          </a:prstGeom>
        </p:spPr>
        <p:txBody>
          <a:bodyPr/>
          <a:lstStyle/>
          <a:p>
            <a:fld id="{E8E05886-9F8E-40C4-B8AF-7A7A74DA24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87480" y="677733"/>
            <a:ext cx="2133600" cy="365125"/>
          </a:xfrm>
          <a:prstGeom prst="rect">
            <a:avLst/>
          </a:prstGeom>
        </p:spPr>
        <p:txBody>
          <a:bodyPr/>
          <a:lstStyle/>
          <a:p>
            <a:pPr>
              <a:defRPr/>
            </a:pPr>
            <a:fld id="{CE1C67B6-C76E-4BD8-BC89-B45D22B52B19}" type="datetime1">
              <a:rPr lang="en-US" smtClean="0"/>
              <a:pPr>
                <a:defRPr/>
              </a:pPr>
              <a:t>8/15/2011</a:t>
            </a:fld>
            <a:endParaRPr lang="en-US" dirty="0"/>
          </a:p>
        </p:txBody>
      </p:sp>
      <p:sp>
        <p:nvSpPr>
          <p:cNvPr id="4" name="Slide Number Placeholder 3"/>
          <p:cNvSpPr>
            <a:spLocks noGrp="1"/>
          </p:cNvSpPr>
          <p:nvPr>
            <p:ph type="sldNum" sz="quarter" idx="12"/>
          </p:nvPr>
        </p:nvSpPr>
        <p:spPr>
          <a:xfrm>
            <a:off x="9788924" y="1656070"/>
            <a:ext cx="1332156" cy="365125"/>
          </a:xfrm>
          <a:prstGeom prst="rect">
            <a:avLst/>
          </a:prstGeom>
        </p:spPr>
        <p:txBody>
          <a:bodyPr/>
          <a:lstStyle/>
          <a:p>
            <a:fld id="{4F339F1E-886A-4737-85BE-1893A3C1855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E6C95436-B1A3-4276-BC9D-7DE8437723E0}" type="datetime1">
              <a:rPr lang="en-US" smtClean="0"/>
              <a:pPr>
                <a:defRPr/>
              </a:pPr>
              <a:t>8/15/2011</a:t>
            </a:fld>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D4025B83-376D-4B22-82FA-6EC35E7656F7}"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r>
              <a:rPr lang="en-US" dirty="0" smtClean="0"/>
              <a:t>Developed by TLS, Inc.  NYSUT Rubrics</a:t>
            </a: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BD2355EA-8908-480F-8AF8-4D42EDBCC948}" type="datetime1">
              <a:rPr lang="en-US" smtClean="0"/>
              <a:pPr>
                <a:defRPr/>
              </a:pPr>
              <a:t>8/15/2011</a:t>
            </a:fld>
            <a:endParaRPr lang="en-US" dirty="0"/>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r>
              <a:rPr lang="en-US" dirty="0" smtClean="0"/>
              <a:t>Developed by TLS, Inc.  NYSUT Rubrics</a:t>
            </a:r>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7DA8EF34-3D6F-4F16-AA18-B76D95CE04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userDrawn="1"/>
        </p:nvSpPr>
        <p:spPr>
          <a:xfrm>
            <a:off x="4649096" y="-34321"/>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hyperlink" Target="http://papers.ssrn.com/sol3/papers.cfm?abstract_id=1565963"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tntp.org/index.php/publications/issue-analysis/teacher-evaluation-2.0/"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770304" y="3600450"/>
            <a:ext cx="3187834" cy="2381709"/>
          </a:xfrm>
        </p:spPr>
        <p:txBody>
          <a:bodyPr>
            <a:normAutofit/>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br>
              <a:rPr lang="en-US" sz="2400" dirty="0" smtClean="0">
                <a:solidFill>
                  <a:srgbClr val="404040"/>
                </a:solidFill>
              </a:rPr>
            </a:br>
            <a:r>
              <a:rPr lang="en-US" sz="2400" dirty="0" smtClean="0">
                <a:solidFill>
                  <a:srgbClr val="404040"/>
                </a:solidFill>
              </a:rPr>
              <a:t>Day 1 &amp; 2</a:t>
            </a:r>
            <a:endParaRPr lang="en-US" sz="2000" dirty="0" smtClean="0">
              <a:solidFill>
                <a:srgbClr val="404040"/>
              </a:solidFill>
            </a:endParaRPr>
          </a:p>
        </p:txBody>
      </p:sp>
      <p:sp>
        <p:nvSpPr>
          <p:cNvPr id="18434" name="Rectangle 3"/>
          <p:cNvSpPr>
            <a:spLocks noGrp="1" noChangeArrowheads="1"/>
          </p:cNvSpPr>
          <p:nvPr>
            <p:ph type="subTitle" idx="1"/>
          </p:nvPr>
        </p:nvSpPr>
        <p:spPr>
          <a:xfrm>
            <a:off x="4770304" y="176270"/>
            <a:ext cx="3187834" cy="2027103"/>
          </a:xfrm>
        </p:spPr>
        <p:txBody>
          <a:bodyPr>
            <a:normAutofit/>
          </a:bodyPr>
          <a:lstStyle/>
          <a:p>
            <a:pPr>
              <a:buClr>
                <a:srgbClr val="404040"/>
              </a:buClr>
              <a:buFont typeface="Arial" charset="0"/>
              <a:buNone/>
            </a:pPr>
            <a:r>
              <a:rPr lang="en-US" sz="3600" b="1" dirty="0" smtClean="0">
                <a:solidFill>
                  <a:schemeClr val="bg1"/>
                </a:solidFill>
              </a:rPr>
              <a:t>Lead</a:t>
            </a:r>
          </a:p>
          <a:p>
            <a:pPr>
              <a:buClr>
                <a:srgbClr val="404040"/>
              </a:buClr>
              <a:buFont typeface="Arial" charset="0"/>
              <a:buNone/>
            </a:pPr>
            <a:r>
              <a:rPr lang="en-US" sz="3600" b="1" dirty="0" smtClean="0">
                <a:solidFill>
                  <a:schemeClr val="bg1"/>
                </a:solidFill>
              </a:rPr>
              <a:t>Evaluator</a:t>
            </a:r>
          </a:p>
          <a:p>
            <a:pPr>
              <a:buClr>
                <a:srgbClr val="404040"/>
              </a:buClr>
              <a:buFont typeface="Arial" charset="0"/>
              <a:buNone/>
            </a:pPr>
            <a:r>
              <a:rPr lang="en-US" sz="3600" b="1" dirty="0" smtClean="0">
                <a:solidFill>
                  <a:schemeClr val="bg1"/>
                </a:solidFill>
              </a:rPr>
              <a:t>Training</a:t>
            </a:r>
          </a:p>
        </p:txBody>
      </p:sp>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D30C2ACD-2781-4D1B-AB10-05EE46472372}" type="slidenum">
              <a:rPr lang="en-US">
                <a:solidFill>
                  <a:schemeClr val="bg2">
                    <a:lumMod val="60000"/>
                    <a:lumOff val="40000"/>
                  </a:schemeClr>
                </a:solidFill>
                <a:latin typeface="+mn-lt"/>
              </a:rPr>
              <a:pPr defTabSz="914400" fontAlgn="auto">
                <a:spcBef>
                  <a:spcPts val="0"/>
                </a:spcBef>
                <a:spcAft>
                  <a:spcPts val="0"/>
                </a:spcAft>
                <a:defRPr/>
              </a:pPr>
              <a:t>1</a:t>
            </a:fld>
            <a:endParaRPr lang="en-US" dirty="0">
              <a:solidFill>
                <a:schemeClr val="bg2">
                  <a:lumMod val="60000"/>
                  <a:lumOff val="4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6463417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
        <p:nvSpPr>
          <p:cNvPr id="16" name="TextBox 1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Evidence Cycle</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p:cNvSpPr>
            <a:spLocks noGrp="1"/>
          </p:cNvSpPr>
          <p:nvPr>
            <p:ph idx="1"/>
          </p:nvPr>
        </p:nvSpPr>
        <p:spPr>
          <a:xfrm>
            <a:off x="914400" y="914399"/>
            <a:ext cx="7496175" cy="5305425"/>
          </a:xfrm>
        </p:spPr>
        <p:txBody>
          <a:bodyPr/>
          <a:lstStyle/>
          <a:p>
            <a:pPr marL="68580" indent="0">
              <a:buNone/>
            </a:pPr>
            <a:r>
              <a:rPr lang="en-US" dirty="0" smtClean="0"/>
              <a:t>Remember the Priorities</a:t>
            </a:r>
          </a:p>
          <a:p>
            <a:pPr lvl="1"/>
            <a:r>
              <a:rPr lang="en-US" dirty="0" smtClean="0"/>
              <a:t>Cognitive Engagement</a:t>
            </a:r>
          </a:p>
          <a:p>
            <a:pPr lvl="1"/>
            <a:r>
              <a:rPr lang="en-US" dirty="0" smtClean="0"/>
              <a:t>Constructivist Learning</a:t>
            </a:r>
          </a:p>
          <a:p>
            <a:pPr lvl="1"/>
            <a:r>
              <a:rPr lang="en-US" dirty="0" smtClean="0"/>
              <a:t>21</a:t>
            </a:r>
            <a:r>
              <a:rPr lang="en-US" baseline="30000" dirty="0" smtClean="0"/>
              <a:t>st</a:t>
            </a:r>
            <a:r>
              <a:rPr lang="en-US" dirty="0" smtClean="0"/>
              <a:t> Century Skills</a:t>
            </a:r>
          </a:p>
          <a:p>
            <a:pPr marL="68580" indent="0">
              <a:buNone/>
            </a:pPr>
            <a:r>
              <a:rPr lang="en-US" dirty="0" smtClean="0"/>
              <a:t>Review the Standards/Rubrics</a:t>
            </a:r>
          </a:p>
          <a:p>
            <a:pPr lvl="1"/>
            <a:r>
              <a:rPr lang="en-US" dirty="0" smtClean="0"/>
              <a:t>What type of evidence must you collect to assess the priorities of the rubrics?</a:t>
            </a:r>
          </a:p>
          <a:p>
            <a:pPr marL="68580" indent="0">
              <a:buNone/>
            </a:pPr>
            <a:r>
              <a:rPr lang="en-US" dirty="0" smtClean="0"/>
              <a:t>Be ready to collect the evidence</a:t>
            </a:r>
            <a:endParaRPr lang="en-US" dirty="0"/>
          </a:p>
          <a:p>
            <a:pPr lvl="1"/>
            <a:r>
              <a:rPr lang="en-US" dirty="0" smtClean="0"/>
              <a:t>Electronically</a:t>
            </a:r>
          </a:p>
          <a:p>
            <a:pPr lvl="1"/>
            <a:r>
              <a:rPr lang="en-US" dirty="0" smtClean="0"/>
              <a:t>iPad? Laptop? Handheld?</a:t>
            </a:r>
          </a:p>
          <a:p>
            <a:pPr lvl="1"/>
            <a:r>
              <a:rPr lang="en-US" dirty="0" smtClean="0"/>
              <a:t>Template or open-ended?</a:t>
            </a:r>
          </a:p>
          <a:p>
            <a:pPr lvl="1"/>
            <a:r>
              <a:rPr lang="en-US" dirty="0" smtClean="0"/>
              <a:t>Placemat?</a:t>
            </a:r>
          </a:p>
          <a:p>
            <a:pPr lvl="1"/>
            <a:endParaRPr lang="en-US" dirty="0" smtClean="0"/>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Video Observation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as you watch, ideally electronically.</a:t>
            </a:r>
            <a:endParaRPr lang="en-US" sz="2400" dirty="0">
              <a:latin typeface="+mn-lt"/>
              <a:ea typeface="ＭＳ Ｐゴシック" pitchFamily="34" charset="-128"/>
            </a:endParaRPr>
          </a:p>
        </p:txBody>
      </p:sp>
      <p:pic>
        <p:nvPicPr>
          <p:cNvPr id="2119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7729" y="2409825"/>
            <a:ext cx="47339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8321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238750" y="3143250"/>
            <a:ext cx="3429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Use the self-check questions to review your evidence collection</a:t>
            </a:r>
          </a:p>
          <a:p>
            <a:pPr lvl="1">
              <a:lnSpc>
                <a:spcPct val="80000"/>
              </a:lnSpc>
              <a:buClr>
                <a:schemeClr val="tx2"/>
              </a:buClr>
              <a:buFont typeface="Wingdings" pitchFamily="2" charset="2"/>
              <a:buChar char="ü"/>
            </a:pPr>
            <a:r>
              <a:rPr lang="en-US" sz="2400" dirty="0" smtClean="0">
                <a:solidFill>
                  <a:srgbClr val="000000"/>
                </a:solidFill>
              </a:rPr>
              <a:t>Have I recorded only facts?</a:t>
            </a:r>
          </a:p>
          <a:p>
            <a:pPr lvl="1">
              <a:lnSpc>
                <a:spcPct val="80000"/>
              </a:lnSpc>
              <a:buClr>
                <a:schemeClr val="tx2"/>
              </a:buClr>
              <a:buFont typeface="Wingdings" pitchFamily="2" charset="2"/>
              <a:buChar char="ü"/>
            </a:pPr>
            <a:r>
              <a:rPr lang="en-US" sz="2400" dirty="0" smtClean="0">
                <a:solidFill>
                  <a:srgbClr val="000000"/>
                </a:solidFill>
              </a:rPr>
              <a:t>Is my evidence relevant to the criteria being examined?</a:t>
            </a:r>
          </a:p>
          <a:p>
            <a:pPr lvl="1">
              <a:lnSpc>
                <a:spcPct val="80000"/>
              </a:lnSpc>
              <a:buClr>
                <a:schemeClr val="tx2"/>
              </a:buClr>
              <a:buFont typeface="Wingdings" pitchFamily="2" charset="2"/>
              <a:buChar char="ü"/>
            </a:pPr>
            <a:r>
              <a:rPr lang="en-US" sz="2400" dirty="0" smtClean="0">
                <a:solidFill>
                  <a:srgbClr val="000000"/>
                </a:solidFill>
              </a:rPr>
              <a:t>Whenever possible, have I quantified words such as few, some, and most?</a:t>
            </a:r>
          </a:p>
          <a:p>
            <a:pPr lvl="1">
              <a:lnSpc>
                <a:spcPct val="80000"/>
              </a:lnSpc>
              <a:buClr>
                <a:schemeClr val="tx2"/>
              </a:buClr>
              <a:buFont typeface="Wingdings" pitchFamily="2" charset="2"/>
              <a:buChar char="ü"/>
            </a:pPr>
            <a:r>
              <a:rPr lang="en-US" sz="2400" dirty="0" smtClean="0">
                <a:solidFill>
                  <a:srgbClr val="000000"/>
                </a:solidFill>
              </a:rPr>
              <a:t>Have I used quotation marks when quoting a teacher or student?</a:t>
            </a:r>
          </a:p>
          <a:p>
            <a:pPr lvl="1">
              <a:lnSpc>
                <a:spcPct val="80000"/>
              </a:lnSpc>
              <a:buClr>
                <a:schemeClr val="tx2"/>
              </a:buClr>
              <a:buFont typeface="Wingdings" pitchFamily="2" charset="2"/>
              <a:buChar char="ü"/>
            </a:pPr>
            <a:r>
              <a:rPr lang="en-US" sz="2400" dirty="0" smtClean="0">
                <a:solidFill>
                  <a:srgbClr val="000000"/>
                </a:solidFill>
              </a:rPr>
              <a:t>Does my selection or documentation of evidence indicate any personal or professional preferences? </a:t>
            </a:r>
          </a:p>
          <a:p>
            <a:pPr lvl="1">
              <a:lnSpc>
                <a:spcPct val="80000"/>
              </a:lnSpc>
              <a:buClr>
                <a:schemeClr val="tx2"/>
              </a:buClr>
              <a:buFont typeface="Wingdings" pitchFamily="2" charset="2"/>
              <a:buChar char="ü"/>
            </a:pPr>
            <a:r>
              <a:rPr lang="en-US" sz="2400" dirty="0" smtClean="0">
                <a:solidFill>
                  <a:srgbClr val="000000"/>
                </a:solidFill>
              </a:rPr>
              <a:t>Have I included any opinion (in the guise of fact)?</a:t>
            </a:r>
          </a:p>
          <a:p>
            <a:pPr lvl="1">
              <a:lnSpc>
                <a:spcPct val="80000"/>
              </a:lnSpc>
              <a:buClr>
                <a:srgbClr val="F5F4ED"/>
              </a:buClr>
            </a:pPr>
            <a:endParaRPr lang="en-US" sz="2400" dirty="0" smtClean="0"/>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914400" y="914400"/>
            <a:ext cx="7472855" cy="5186855"/>
          </a:xfrm>
        </p:spPr>
        <p:txBody>
          <a:bodyPr rtlCol="0">
            <a:normAutofit/>
          </a:bodyPr>
          <a:lstStyle/>
          <a:p>
            <a:pPr fontAlgn="auto">
              <a:lnSpc>
                <a:spcPct val="80000"/>
              </a:lnSpc>
              <a:spcAft>
                <a:spcPct val="20000"/>
              </a:spcAft>
              <a:buClr>
                <a:schemeClr val="tx1">
                  <a:lumMod val="75000"/>
                  <a:lumOff val="25000"/>
                </a:schemeClr>
              </a:buClr>
              <a:buFont typeface="Wingdings" charset="2"/>
              <a:buNone/>
              <a:defRPr/>
            </a:pPr>
            <a:r>
              <a:rPr lang="en-US" sz="2800" dirty="0">
                <a:solidFill>
                  <a:schemeClr val="tx1">
                    <a:lumMod val="75000"/>
                    <a:lumOff val="25000"/>
                  </a:schemeClr>
                </a:solidFill>
              </a:rPr>
              <a:t>The Complexity of </a:t>
            </a:r>
            <a:r>
              <a:rPr lang="en-US" sz="2800" dirty="0" smtClean="0">
                <a:solidFill>
                  <a:schemeClr val="tx1">
                    <a:lumMod val="75000"/>
                    <a:lumOff val="25000"/>
                  </a:schemeClr>
                </a:solidFill>
              </a:rPr>
              <a:t>Teaching</a:t>
            </a:r>
          </a:p>
          <a:p>
            <a:pPr fontAlgn="auto">
              <a:lnSpc>
                <a:spcPct val="80000"/>
              </a:lnSpc>
              <a:spcAft>
                <a:spcPct val="20000"/>
              </a:spcAft>
              <a:buClr>
                <a:schemeClr val="tx1">
                  <a:lumMod val="75000"/>
                  <a:lumOff val="25000"/>
                </a:schemeClr>
              </a:buClr>
              <a:buFont typeface="Wingdings" charset="2"/>
              <a:buNone/>
              <a:defRPr/>
            </a:pPr>
            <a:r>
              <a:rPr lang="en-US" sz="2800" dirty="0" smtClean="0">
                <a:solidFill>
                  <a:schemeClr val="tx1">
                    <a:lumMod val="75000"/>
                    <a:lumOff val="25000"/>
                  </a:schemeClr>
                </a:solidFill>
              </a:rPr>
              <a:t>“</a:t>
            </a:r>
            <a:r>
              <a:rPr lang="en-US" sz="2800" dirty="0">
                <a:solidFill>
                  <a:schemeClr val="tx1">
                    <a:lumMod val="75000"/>
                    <a:lumOff val="25000"/>
                  </a:schemeClr>
                </a:solidFill>
              </a:rPr>
              <a:t>After 30 years of doing such work, I have concluded that classroom teaching … is perhaps the most complex, most challenging, and most demanding, subtle, nuanced, and frightening activity that our species has ever invented. ..The only time a physician could possibly encounter a situation of comparable complexity would be in the emergency room of a hospital during or after a natural disaster.</a:t>
            </a:r>
            <a:r>
              <a:rPr lang="en-US" sz="2800" dirty="0" smtClean="0">
                <a:solidFill>
                  <a:schemeClr val="tx1">
                    <a:lumMod val="75000"/>
                    <a:lumOff val="25000"/>
                  </a:schemeClr>
                </a:solidFill>
              </a:rPr>
              <a:t>”</a:t>
            </a:r>
            <a:endParaRPr lang="en-US" sz="1800" dirty="0" smtClean="0">
              <a:solidFill>
                <a:schemeClr val="tx1">
                  <a:lumMod val="75000"/>
                  <a:lumOff val="25000"/>
                </a:schemeClr>
              </a:solidFill>
            </a:endParaRPr>
          </a:p>
          <a:p>
            <a:pPr algn="r" fontAlgn="auto">
              <a:lnSpc>
                <a:spcPct val="80000"/>
              </a:lnSpc>
              <a:spcAft>
                <a:spcPts val="0"/>
              </a:spcAft>
              <a:buClr>
                <a:schemeClr val="tx1">
                  <a:lumMod val="75000"/>
                  <a:lumOff val="25000"/>
                </a:schemeClr>
              </a:buClr>
              <a:buFont typeface="Wingdings" charset="2"/>
              <a:buNone/>
              <a:defRPr/>
            </a:pPr>
            <a:r>
              <a:rPr lang="en-US" sz="2000" dirty="0">
                <a:solidFill>
                  <a:schemeClr val="tx1">
                    <a:lumMod val="75000"/>
                    <a:lumOff val="25000"/>
                  </a:schemeClr>
                </a:solidFill>
              </a:rPr>
              <a:t>Lee Shulman, </a:t>
            </a:r>
            <a:r>
              <a:rPr lang="en-US" sz="2000" i="1" dirty="0">
                <a:solidFill>
                  <a:schemeClr val="tx1">
                    <a:lumMod val="75000"/>
                    <a:lumOff val="25000"/>
                  </a:schemeClr>
                </a:solidFill>
              </a:rPr>
              <a:t>The Wisdom of Practice</a:t>
            </a:r>
            <a:endParaRPr lang="en-US" sz="2000" dirty="0">
              <a:solidFill>
                <a:schemeClr val="tx1">
                  <a:lumMod val="75000"/>
                  <a:lumOff val="25000"/>
                </a:schemeClr>
              </a:solidFill>
            </a:endParaRPr>
          </a:p>
        </p:txBody>
      </p:sp>
      <p:sp>
        <p:nvSpPr>
          <p:cNvPr id="4"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Culture</a:t>
            </a:r>
            <a:endParaRPr lang="en-US" sz="2400" b="1" dirty="0">
              <a:solidFill>
                <a:schemeClr val="bg1"/>
              </a:solidFill>
              <a:latin typeface="+mj-lt"/>
              <a:ea typeface="ＭＳ Ｐゴシック" charset="-128"/>
              <a:cs typeface="ＭＳ Ｐゴシック"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79269"/>
            <a:ext cx="2483753" cy="663158"/>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914400" y="914399"/>
            <a:ext cx="7246937" cy="5265683"/>
          </a:xfrm>
        </p:spPr>
        <p:txBody>
          <a:bodyPr rtlCol="0">
            <a:normAutofit/>
          </a:bodyPr>
          <a:lstStyle/>
          <a:p>
            <a:pPr marL="68580" indent="0" fontAlgn="auto">
              <a:spcAft>
                <a:spcPts val="0"/>
              </a:spcAft>
              <a:buClr>
                <a:schemeClr val="tx1">
                  <a:lumMod val="75000"/>
                  <a:lumOff val="25000"/>
                </a:schemeClr>
              </a:buClr>
              <a:buNone/>
              <a:defRPr/>
            </a:pPr>
            <a:r>
              <a:rPr lang="en-US" sz="2800" dirty="0">
                <a:solidFill>
                  <a:schemeClr val="tx1">
                    <a:lumMod val="75000"/>
                    <a:lumOff val="25000"/>
                  </a:schemeClr>
                </a:solidFill>
              </a:rPr>
              <a:t>A Culture of Professional Inquiry </a:t>
            </a:r>
            <a:endParaRPr lang="en-US" sz="2800" dirty="0" smtClean="0">
              <a:solidFill>
                <a:schemeClr val="tx1">
                  <a:lumMod val="75000"/>
                  <a:lumOff val="25000"/>
                </a:schemeClr>
              </a:solidFill>
            </a:endParaRPr>
          </a:p>
          <a:p>
            <a:pPr lvl="1">
              <a:buClr>
                <a:schemeClr val="tx1">
                  <a:lumMod val="75000"/>
                  <a:lumOff val="25000"/>
                </a:schemeClr>
              </a:buClr>
              <a:defRPr/>
            </a:pPr>
            <a:r>
              <a:rPr lang="en-US" sz="2600" dirty="0" smtClean="0">
                <a:solidFill>
                  <a:schemeClr val="tx1">
                    <a:lumMod val="75000"/>
                    <a:lumOff val="25000"/>
                  </a:schemeClr>
                </a:solidFill>
              </a:rPr>
              <a:t>Professional </a:t>
            </a:r>
            <a:r>
              <a:rPr lang="en-US" sz="2600" dirty="0">
                <a:solidFill>
                  <a:schemeClr val="tx1">
                    <a:lumMod val="75000"/>
                    <a:lumOff val="25000"/>
                  </a:schemeClr>
                </a:solidFill>
              </a:rPr>
              <a:t>learning never ends.</a:t>
            </a:r>
          </a:p>
          <a:p>
            <a:pPr lvl="1">
              <a:buClr>
                <a:schemeClr val="tx1">
                  <a:lumMod val="75000"/>
                  <a:lumOff val="25000"/>
                </a:schemeClr>
              </a:buClr>
              <a:defRPr/>
            </a:pPr>
            <a:r>
              <a:rPr lang="en-US" sz="2600" dirty="0">
                <a:solidFill>
                  <a:schemeClr val="tx1">
                    <a:lumMod val="75000"/>
                    <a:lumOff val="25000"/>
                  </a:schemeClr>
                </a:solidFill>
              </a:rPr>
              <a:t>It is every teacher’s responsibility to engage in professional development.</a:t>
            </a:r>
          </a:p>
          <a:p>
            <a:pPr lvl="1">
              <a:buClr>
                <a:schemeClr val="tx1">
                  <a:lumMod val="75000"/>
                  <a:lumOff val="25000"/>
                </a:schemeClr>
              </a:buClr>
              <a:defRPr/>
            </a:pPr>
            <a:r>
              <a:rPr lang="en-US" sz="2600" dirty="0">
                <a:solidFill>
                  <a:schemeClr val="tx1">
                    <a:lumMod val="75000"/>
                    <a:lumOff val="25000"/>
                  </a:schemeClr>
                </a:solidFill>
              </a:rPr>
              <a:t>Teaching is so complex that it is never done perfectly.</a:t>
            </a:r>
          </a:p>
          <a:p>
            <a:pPr lvl="1">
              <a:buClr>
                <a:schemeClr val="tx1">
                  <a:lumMod val="75000"/>
                  <a:lumOff val="25000"/>
                </a:schemeClr>
              </a:buClr>
              <a:defRPr/>
            </a:pPr>
            <a:r>
              <a:rPr lang="en-US" sz="2600" dirty="0">
                <a:solidFill>
                  <a:schemeClr val="tx1">
                    <a:lumMod val="75000"/>
                    <a:lumOff val="25000"/>
                  </a:schemeClr>
                </a:solidFill>
              </a:rPr>
              <a:t>Every educator can always become more skilled. Making a commitment to do so is part of the essential work of teaching.</a:t>
            </a:r>
          </a:p>
          <a:p>
            <a:pPr fontAlgn="auto">
              <a:spcAft>
                <a:spcPts val="0"/>
              </a:spcAft>
              <a:buClr>
                <a:schemeClr val="tx1">
                  <a:lumMod val="75000"/>
                  <a:lumOff val="25000"/>
                </a:schemeClr>
              </a:buClr>
              <a:buFont typeface="Wingdings" charset="2"/>
              <a:buNone/>
              <a:defRPr/>
            </a:pPr>
            <a:r>
              <a:rPr lang="en-US" sz="2800" dirty="0">
                <a:solidFill>
                  <a:schemeClr val="tx1">
                    <a:lumMod val="75000"/>
                    <a:lumOff val="25000"/>
                  </a:schemeClr>
                </a:solidFill>
              </a:rPr>
              <a:t>                   </a:t>
            </a:r>
            <a:r>
              <a:rPr lang="en-US" sz="2800" dirty="0" smtClean="0">
                <a:solidFill>
                  <a:schemeClr val="tx1">
                    <a:lumMod val="75000"/>
                    <a:lumOff val="25000"/>
                  </a:schemeClr>
                </a:solidFill>
              </a:rPr>
              <a:t> </a:t>
            </a:r>
            <a:r>
              <a:rPr lang="en-US" sz="1600" dirty="0" smtClean="0">
                <a:solidFill>
                  <a:schemeClr val="tx1">
                    <a:lumMod val="75000"/>
                    <a:lumOff val="25000"/>
                  </a:schemeClr>
                </a:solidFill>
              </a:rPr>
              <a:t>Charlotte </a:t>
            </a:r>
            <a:r>
              <a:rPr lang="en-US" sz="1600" dirty="0">
                <a:solidFill>
                  <a:schemeClr val="tx1">
                    <a:lumMod val="75000"/>
                    <a:lumOff val="25000"/>
                  </a:schemeClr>
                </a:solidFill>
              </a:rPr>
              <a:t>Danielson</a:t>
            </a:r>
          </a:p>
          <a:p>
            <a:pPr fontAlgn="auto">
              <a:spcAft>
                <a:spcPts val="0"/>
              </a:spcAft>
              <a:buClr>
                <a:schemeClr val="tx1">
                  <a:lumMod val="75000"/>
                  <a:lumOff val="25000"/>
                </a:schemeClr>
              </a:buClr>
              <a:buFont typeface="Wingdings" charset="2"/>
              <a:buNone/>
              <a:defRPr/>
            </a:pPr>
            <a:r>
              <a:rPr lang="en-US" sz="1600" dirty="0">
                <a:solidFill>
                  <a:schemeClr val="tx1">
                    <a:lumMod val="75000"/>
                    <a:lumOff val="25000"/>
                  </a:schemeClr>
                </a:solidFill>
              </a:rPr>
              <a:t>                                 </a:t>
            </a:r>
            <a:r>
              <a:rPr lang="en-US" sz="1600" dirty="0" smtClean="0">
                <a:solidFill>
                  <a:schemeClr val="tx1">
                    <a:lumMod val="75000"/>
                    <a:lumOff val="25000"/>
                  </a:schemeClr>
                </a:solidFill>
              </a:rPr>
              <a:t> </a:t>
            </a:r>
            <a:r>
              <a:rPr lang="en-US" sz="1600" i="1" dirty="0" smtClean="0">
                <a:solidFill>
                  <a:schemeClr val="tx1">
                    <a:lumMod val="75000"/>
                    <a:lumOff val="25000"/>
                  </a:schemeClr>
                </a:solidFill>
              </a:rPr>
              <a:t>The </a:t>
            </a:r>
            <a:r>
              <a:rPr lang="en-US" sz="1600" i="1" dirty="0">
                <a:solidFill>
                  <a:schemeClr val="tx1">
                    <a:lumMod val="75000"/>
                    <a:lumOff val="25000"/>
                  </a:schemeClr>
                </a:solidFill>
              </a:rPr>
              <a:t>Handbook for Enhancing Professional Practice</a:t>
            </a:r>
          </a:p>
          <a:p>
            <a:pPr fontAlgn="auto">
              <a:spcAft>
                <a:spcPts val="0"/>
              </a:spcAft>
              <a:buClr>
                <a:schemeClr val="tx1">
                  <a:lumMod val="75000"/>
                  <a:lumOff val="25000"/>
                </a:schemeClr>
              </a:buClr>
              <a:buFont typeface="Wingdings" charset="2"/>
              <a:buNone/>
              <a:defRPr/>
            </a:pPr>
            <a:endParaRPr lang="en-US" sz="1600" dirty="0">
              <a:solidFill>
                <a:schemeClr val="tx1">
                  <a:lumMod val="75000"/>
                  <a:lumOff val="25000"/>
                </a:schemeClr>
              </a:solidFill>
            </a:endParaRP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Culture</a:t>
            </a:r>
            <a:endParaRPr lang="en-US" sz="2400" b="1" dirty="0">
              <a:solidFill>
                <a:schemeClr val="bg1"/>
              </a:solidFill>
              <a:latin typeface="+mj-lt"/>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2000"/>
                                        <p:tgtEl>
                                          <p:spTgt spid="348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fade">
                                      <p:cBhvr>
                                        <p:cTn id="13" dur="2000"/>
                                        <p:tgtEl>
                                          <p:spTgt spid="348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fade">
                                      <p:cBhvr>
                                        <p:cTn id="16" dur="2000"/>
                                        <p:tgtEl>
                                          <p:spTgt spid="348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Effect transition="in" filter="fade">
                                      <p:cBhvr>
                                        <p:cTn id="19" dur="2000"/>
                                        <p:tgtEl>
                                          <p:spTgt spid="3481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819">
                                            <p:txEl>
                                              <p:pRg st="5" end="5"/>
                                            </p:txEl>
                                          </p:spTgt>
                                        </p:tgtEl>
                                        <p:attrNameLst>
                                          <p:attrName>style.visibility</p:attrName>
                                        </p:attrNameLst>
                                      </p:cBhvr>
                                      <p:to>
                                        <p:strVal val="visible"/>
                                      </p:to>
                                    </p:set>
                                    <p:animEffect transition="in" filter="fade">
                                      <p:cBhvr>
                                        <p:cTn id="22" dur="2000"/>
                                        <p:tgtEl>
                                          <p:spTgt spid="3481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Effect transition="in" filter="fade">
                                      <p:cBhvr>
                                        <p:cTn id="25" dur="20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allAtOnce"/>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914400" y="914400"/>
            <a:ext cx="6777317" cy="3508977"/>
          </a:xfrm>
        </p:spPr>
        <p:txBody>
          <a:bodyPr rtlCol="0">
            <a:normAutofit fontScale="92500" lnSpcReduction="20000"/>
          </a:bodyPr>
          <a:lstStyle/>
          <a:p>
            <a:pPr marL="68580" indent="0" fontAlgn="auto">
              <a:lnSpc>
                <a:spcPct val="90000"/>
              </a:lnSpc>
              <a:spcAft>
                <a:spcPts val="0"/>
              </a:spcAft>
              <a:buClr>
                <a:schemeClr val="tx1">
                  <a:lumMod val="75000"/>
                  <a:lumOff val="25000"/>
                </a:schemeClr>
              </a:buClr>
              <a:buNone/>
              <a:defRPr/>
            </a:pPr>
            <a:r>
              <a:rPr lang="en-US" sz="3000" dirty="0"/>
              <a:t>A Culture of Professional Inquiry Should</a:t>
            </a:r>
            <a:r>
              <a:rPr lang="en-US" sz="3000" dirty="0" smtClean="0"/>
              <a:t>:</a:t>
            </a:r>
          </a:p>
          <a:p>
            <a:pPr>
              <a:lnSpc>
                <a:spcPct val="90000"/>
              </a:lnSpc>
              <a:buClr>
                <a:schemeClr val="tx1">
                  <a:lumMod val="75000"/>
                  <a:lumOff val="25000"/>
                </a:schemeClr>
              </a:buClr>
              <a:defRPr/>
            </a:pPr>
            <a:r>
              <a:rPr lang="en-US" sz="3000" dirty="0" smtClean="0">
                <a:solidFill>
                  <a:schemeClr val="tx1">
                    <a:lumMod val="75000"/>
                    <a:lumOff val="25000"/>
                  </a:schemeClr>
                </a:solidFill>
              </a:rPr>
              <a:t>Infuse </a:t>
            </a:r>
            <a:r>
              <a:rPr lang="en-US" sz="3000" dirty="0">
                <a:solidFill>
                  <a:schemeClr val="tx1">
                    <a:lumMod val="75000"/>
                    <a:lumOff val="25000"/>
                  </a:schemeClr>
                </a:solidFill>
              </a:rPr>
              <a:t>a school’s practices related to professional development;</a:t>
            </a:r>
          </a:p>
          <a:p>
            <a:pPr>
              <a:lnSpc>
                <a:spcPct val="90000"/>
              </a:lnSpc>
              <a:buClr>
                <a:schemeClr val="tx1">
                  <a:lumMod val="75000"/>
                  <a:lumOff val="25000"/>
                </a:schemeClr>
              </a:buClr>
              <a:defRPr/>
            </a:pPr>
            <a:r>
              <a:rPr lang="en-US" sz="3000" dirty="0">
                <a:solidFill>
                  <a:schemeClr val="tx1">
                    <a:lumMod val="75000"/>
                    <a:lumOff val="25000"/>
                  </a:schemeClr>
                </a:solidFill>
              </a:rPr>
              <a:t>Be reflected in the school’s practices surrounding mentoring and teacher evaluation; and</a:t>
            </a:r>
          </a:p>
          <a:p>
            <a:pPr>
              <a:lnSpc>
                <a:spcPct val="90000"/>
              </a:lnSpc>
              <a:buClr>
                <a:schemeClr val="tx1">
                  <a:lumMod val="75000"/>
                  <a:lumOff val="25000"/>
                </a:schemeClr>
              </a:buClr>
              <a:defRPr/>
            </a:pPr>
            <a:r>
              <a:rPr lang="en-US" sz="3000" dirty="0">
                <a:solidFill>
                  <a:schemeClr val="tx1">
                    <a:lumMod val="75000"/>
                    <a:lumOff val="25000"/>
                  </a:schemeClr>
                </a:solidFill>
              </a:rPr>
              <a:t>Regard mentoring and evaluation as ongoing learning.</a:t>
            </a:r>
          </a:p>
          <a:p>
            <a:pPr fontAlgn="auto">
              <a:lnSpc>
                <a:spcPct val="90000"/>
              </a:lnSpc>
              <a:spcAft>
                <a:spcPts val="0"/>
              </a:spcAft>
              <a:buClr>
                <a:schemeClr val="tx1">
                  <a:lumMod val="75000"/>
                  <a:lumOff val="25000"/>
                </a:schemeClr>
              </a:buClr>
              <a:buFont typeface="Wingdings" charset="2"/>
              <a:buNone/>
              <a:defRPr/>
            </a:pPr>
            <a:r>
              <a:rPr lang="en-US" dirty="0">
                <a:solidFill>
                  <a:schemeClr val="tx1">
                    <a:lumMod val="75000"/>
                    <a:lumOff val="25000"/>
                  </a:schemeClr>
                </a:solidFill>
              </a:rPr>
              <a:t>  </a:t>
            </a:r>
          </a:p>
          <a:p>
            <a:pPr fontAlgn="auto">
              <a:lnSpc>
                <a:spcPct val="90000"/>
              </a:lnSpc>
              <a:spcAft>
                <a:spcPts val="0"/>
              </a:spcAft>
              <a:buClr>
                <a:schemeClr val="tx1">
                  <a:lumMod val="75000"/>
                  <a:lumOff val="25000"/>
                </a:schemeClr>
              </a:buClr>
              <a:buFont typeface="Wingdings" charset="2"/>
              <a:buNone/>
              <a:defRPr/>
            </a:pPr>
            <a:r>
              <a:rPr lang="en-US" sz="1800" dirty="0">
                <a:solidFill>
                  <a:schemeClr val="tx1">
                    <a:lumMod val="75000"/>
                    <a:lumOff val="25000"/>
                  </a:schemeClr>
                </a:solidFill>
              </a:rPr>
              <a:t>                       </a:t>
            </a:r>
            <a:r>
              <a:rPr lang="en-US" sz="1800" dirty="0" smtClean="0">
                <a:solidFill>
                  <a:schemeClr val="tx1">
                    <a:lumMod val="75000"/>
                    <a:lumOff val="25000"/>
                  </a:schemeClr>
                </a:solidFill>
              </a:rPr>
              <a:t> </a:t>
            </a:r>
            <a:r>
              <a:rPr lang="en-US" sz="1600" dirty="0" smtClean="0">
                <a:solidFill>
                  <a:schemeClr val="tx1">
                    <a:lumMod val="75000"/>
                    <a:lumOff val="25000"/>
                  </a:schemeClr>
                </a:solidFill>
              </a:rPr>
              <a:t>Charlotte </a:t>
            </a:r>
            <a:r>
              <a:rPr lang="en-US" sz="1600" dirty="0">
                <a:solidFill>
                  <a:schemeClr val="tx1">
                    <a:lumMod val="75000"/>
                    <a:lumOff val="25000"/>
                  </a:schemeClr>
                </a:solidFill>
              </a:rPr>
              <a:t>Danielson</a:t>
            </a:r>
          </a:p>
          <a:p>
            <a:pPr fontAlgn="auto">
              <a:lnSpc>
                <a:spcPct val="90000"/>
              </a:lnSpc>
              <a:spcAft>
                <a:spcPts val="0"/>
              </a:spcAft>
              <a:buClr>
                <a:schemeClr val="tx1">
                  <a:lumMod val="75000"/>
                  <a:lumOff val="25000"/>
                </a:schemeClr>
              </a:buClr>
              <a:buFont typeface="Wingdings" charset="2"/>
              <a:buNone/>
              <a:defRPr/>
            </a:pPr>
            <a:r>
              <a:rPr lang="en-US" sz="1600" dirty="0">
                <a:solidFill>
                  <a:schemeClr val="tx1">
                    <a:lumMod val="75000"/>
                    <a:lumOff val="25000"/>
                  </a:schemeClr>
                </a:solidFill>
              </a:rPr>
              <a:t>                          </a:t>
            </a:r>
            <a:r>
              <a:rPr lang="en-US" sz="1600" dirty="0" smtClean="0">
                <a:solidFill>
                  <a:schemeClr val="tx1">
                    <a:lumMod val="75000"/>
                    <a:lumOff val="25000"/>
                  </a:schemeClr>
                </a:solidFill>
              </a:rPr>
              <a:t> </a:t>
            </a:r>
            <a:r>
              <a:rPr lang="en-US" sz="1600" i="1" dirty="0" smtClean="0">
                <a:solidFill>
                  <a:schemeClr val="tx1">
                    <a:lumMod val="75000"/>
                    <a:lumOff val="25000"/>
                  </a:schemeClr>
                </a:solidFill>
              </a:rPr>
              <a:t>The </a:t>
            </a:r>
            <a:r>
              <a:rPr lang="en-US" sz="1600" i="1" dirty="0">
                <a:solidFill>
                  <a:schemeClr val="tx1">
                    <a:lumMod val="75000"/>
                    <a:lumOff val="25000"/>
                  </a:schemeClr>
                </a:solidFill>
              </a:rPr>
              <a:t>Handbook for Enhancing Professional Practice</a:t>
            </a:r>
          </a:p>
          <a:p>
            <a:pPr fontAlgn="auto">
              <a:lnSpc>
                <a:spcPct val="90000"/>
              </a:lnSpc>
              <a:spcAft>
                <a:spcPts val="0"/>
              </a:spcAft>
              <a:buClr>
                <a:schemeClr val="tx1">
                  <a:lumMod val="75000"/>
                  <a:lumOff val="25000"/>
                </a:schemeClr>
              </a:buClr>
              <a:buFont typeface="Wingdings" charset="2"/>
              <a:buNone/>
              <a:defRPr/>
            </a:pPr>
            <a:endParaRPr lang="en-US" sz="1600" i="1" dirty="0">
              <a:solidFill>
                <a:schemeClr val="tx1">
                  <a:lumMod val="75000"/>
                  <a:lumOff val="25000"/>
                </a:schemeClr>
              </a:solidFill>
            </a:endParaRPr>
          </a:p>
          <a:p>
            <a:pPr fontAlgn="auto">
              <a:lnSpc>
                <a:spcPct val="90000"/>
              </a:lnSpc>
              <a:spcAft>
                <a:spcPts val="0"/>
              </a:spcAft>
              <a:buClr>
                <a:schemeClr val="tx1">
                  <a:lumMod val="75000"/>
                  <a:lumOff val="25000"/>
                </a:schemeClr>
              </a:buClr>
              <a:buFont typeface="Arial" pitchFamily="34" charset="0"/>
              <a:buChar char="•"/>
              <a:defRPr/>
            </a:pPr>
            <a:endParaRPr lang="en-US" sz="1600" i="1" dirty="0">
              <a:solidFill>
                <a:schemeClr val="tx1">
                  <a:lumMod val="75000"/>
                  <a:lumOff val="25000"/>
                </a:schemeClr>
              </a:solidFill>
            </a:endParaRPr>
          </a:p>
        </p:txBody>
      </p:sp>
      <p:sp>
        <p:nvSpPr>
          <p:cNvPr id="4"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Culture</a:t>
            </a:r>
            <a:endParaRPr lang="en-US" sz="2400" b="1" dirty="0">
              <a:solidFill>
                <a:schemeClr val="bg1"/>
              </a:solidFill>
              <a:latin typeface="+mj-lt"/>
              <a:ea typeface="ＭＳ Ｐゴシック" charset="-128"/>
              <a:cs typeface="ＭＳ Ｐゴシック"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idx="1"/>
          </p:nvPr>
        </p:nvSpPr>
        <p:spPr>
          <a:xfrm>
            <a:off x="914400" y="914400"/>
            <a:ext cx="6777317" cy="3508977"/>
          </a:xfrm>
        </p:spPr>
        <p:txBody>
          <a:bodyPr>
            <a:noAutofit/>
          </a:bodyPr>
          <a:lstStyle/>
          <a:p>
            <a:pPr>
              <a:lnSpc>
                <a:spcPct val="90000"/>
              </a:lnSpc>
              <a:buFont typeface="Arial" charset="0"/>
              <a:buNone/>
            </a:pPr>
            <a:r>
              <a:rPr lang="en-US" sz="2800" dirty="0" smtClean="0"/>
              <a:t>“Teacher evaluation can be an opportunity for genuine professional learning. When organized around </a:t>
            </a:r>
            <a:r>
              <a:rPr lang="en-US" sz="2800" b="1" dirty="0" smtClean="0"/>
              <a:t>clearly established and accepted standards</a:t>
            </a:r>
            <a:r>
              <a:rPr lang="en-US" sz="2800" dirty="0" smtClean="0"/>
              <a:t> of practice, teacher evaluation offers an opportunity for educators to reflect seriously on their practice, and promote learning.” </a:t>
            </a:r>
          </a:p>
          <a:p>
            <a:pPr>
              <a:lnSpc>
                <a:spcPct val="90000"/>
              </a:lnSpc>
              <a:buFont typeface="Wingdings" pitchFamily="2" charset="2"/>
              <a:buNone/>
            </a:pPr>
            <a:endParaRPr lang="en-US" sz="2800" dirty="0" smtClean="0"/>
          </a:p>
          <a:p>
            <a:pPr>
              <a:lnSpc>
                <a:spcPct val="90000"/>
              </a:lnSpc>
              <a:buFont typeface="Wingdings" pitchFamily="2" charset="2"/>
              <a:buNone/>
            </a:pPr>
            <a:r>
              <a:rPr lang="en-US" sz="1600" dirty="0" smtClean="0"/>
              <a:t>                                Charlotte Danielson</a:t>
            </a:r>
          </a:p>
          <a:p>
            <a:pPr>
              <a:lnSpc>
                <a:spcPct val="90000"/>
              </a:lnSpc>
              <a:buFont typeface="Wingdings" pitchFamily="2" charset="2"/>
              <a:buNone/>
            </a:pPr>
            <a:r>
              <a:rPr lang="en-US" sz="1600" dirty="0" smtClean="0"/>
              <a:t>                            </a:t>
            </a:r>
            <a:r>
              <a:rPr lang="en-US" sz="1600" i="1" dirty="0" smtClean="0"/>
              <a:t>The Handbook for Enhancing Professional Practice</a:t>
            </a:r>
          </a:p>
          <a:p>
            <a:pPr>
              <a:lnSpc>
                <a:spcPct val="90000"/>
              </a:lnSpc>
              <a:buFont typeface="Wingdings" pitchFamily="2" charset="2"/>
              <a:buNone/>
            </a:pPr>
            <a:endParaRPr lang="en-US" sz="2800" i="1" dirty="0" smtClean="0"/>
          </a:p>
          <a:p>
            <a:pPr>
              <a:lnSpc>
                <a:spcPct val="90000"/>
              </a:lnSpc>
            </a:pPr>
            <a:endParaRPr lang="en-US" sz="2800" i="1" dirty="0" smtClean="0"/>
          </a:p>
          <a:p>
            <a:pPr>
              <a:lnSpc>
                <a:spcPct val="90000"/>
              </a:lnSpc>
            </a:pPr>
            <a:endParaRPr lang="en-US" sz="2800" dirty="0" smtClean="0"/>
          </a:p>
          <a:p>
            <a:pPr>
              <a:lnSpc>
                <a:spcPct val="90000"/>
              </a:lnSpc>
            </a:pPr>
            <a:endParaRPr lang="en-US" sz="2800" dirty="0" smtClean="0"/>
          </a:p>
        </p:txBody>
      </p:sp>
      <p:sp>
        <p:nvSpPr>
          <p:cNvPr id="4"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Culture</a:t>
            </a:r>
            <a:endParaRPr lang="en-US" sz="2400" b="1" dirty="0">
              <a:solidFill>
                <a:schemeClr val="bg1"/>
              </a:solidFill>
              <a:latin typeface="+mj-lt"/>
              <a:ea typeface="ＭＳ Ｐゴシック" charset="-128"/>
              <a:cs typeface="ＭＳ Ｐゴシック"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914400" y="914400"/>
            <a:ext cx="7246937" cy="5407572"/>
          </a:xfrm>
        </p:spPr>
        <p:txBody>
          <a:bodyPr rtlCol="0">
            <a:normAutofit/>
          </a:bodyPr>
          <a:lstStyle/>
          <a:p>
            <a:pPr marL="68580" indent="0" fontAlgn="auto">
              <a:lnSpc>
                <a:spcPct val="80000"/>
              </a:lnSpc>
              <a:spcAft>
                <a:spcPts val="0"/>
              </a:spcAft>
              <a:buClr>
                <a:schemeClr val="tx1">
                  <a:lumMod val="75000"/>
                  <a:lumOff val="25000"/>
                </a:schemeClr>
              </a:buClr>
              <a:buNone/>
              <a:defRPr/>
            </a:pPr>
            <a:r>
              <a:rPr lang="en-US" dirty="0">
                <a:solidFill>
                  <a:schemeClr val="tx1">
                    <a:lumMod val="75000"/>
                    <a:lumOff val="25000"/>
                  </a:schemeClr>
                </a:solidFill>
              </a:rPr>
              <a:t>Discuss the content of the previous 4 slides with your colleagues</a:t>
            </a:r>
            <a:r>
              <a:rPr lang="en-US" dirty="0" smtClean="0">
                <a:solidFill>
                  <a:schemeClr val="tx1">
                    <a:lumMod val="75000"/>
                    <a:lumOff val="25000"/>
                  </a:schemeClr>
                </a:solidFill>
              </a:rPr>
              <a:t>.</a:t>
            </a:r>
            <a:endParaRPr lang="en-US" dirty="0">
              <a:solidFill>
                <a:schemeClr val="tx1">
                  <a:lumMod val="75000"/>
                  <a:lumOff val="25000"/>
                </a:schemeClr>
              </a:solidFill>
            </a:endParaRPr>
          </a:p>
          <a:p>
            <a:pPr lvl="1">
              <a:lnSpc>
                <a:spcPct val="80000"/>
              </a:lnSpc>
              <a:buClr>
                <a:schemeClr val="bg2">
                  <a:lumMod val="60000"/>
                  <a:lumOff val="40000"/>
                </a:schemeClr>
              </a:buClr>
              <a:defRPr/>
            </a:pPr>
            <a:r>
              <a:rPr lang="en-US" sz="2400" dirty="0">
                <a:solidFill>
                  <a:schemeClr val="tx1">
                    <a:lumMod val="75000"/>
                    <a:lumOff val="25000"/>
                  </a:schemeClr>
                </a:solidFill>
              </a:rPr>
              <a:t>What cultural and structural conditions must be in place to create and sustain</a:t>
            </a:r>
            <a:r>
              <a:rPr lang="en-US" sz="2400" dirty="0" smtClean="0">
                <a:solidFill>
                  <a:schemeClr val="tx1">
                    <a:lumMod val="75000"/>
                    <a:lumOff val="25000"/>
                  </a:schemeClr>
                </a:solidFill>
              </a:rPr>
              <a:t> a climate of professional inquiry?</a:t>
            </a:r>
          </a:p>
          <a:p>
            <a:pPr lvl="1">
              <a:lnSpc>
                <a:spcPct val="80000"/>
              </a:lnSpc>
              <a:buClr>
                <a:schemeClr val="bg2">
                  <a:lumMod val="60000"/>
                  <a:lumOff val="40000"/>
                </a:schemeClr>
              </a:buClr>
              <a:defRPr/>
            </a:pPr>
            <a:r>
              <a:rPr lang="en-US" sz="2400" dirty="0" smtClean="0">
                <a:solidFill>
                  <a:schemeClr val="tx1">
                    <a:lumMod val="75000"/>
                    <a:lumOff val="25000"/>
                  </a:schemeClr>
                </a:solidFill>
              </a:rPr>
              <a:t>In what ways does the type of questions observers ask of teachers promote – or inhibit – such a climate?</a:t>
            </a:r>
          </a:p>
          <a:p>
            <a:pPr lvl="1">
              <a:lnSpc>
                <a:spcPct val="80000"/>
              </a:lnSpc>
              <a:buClr>
                <a:schemeClr val="bg2">
                  <a:lumMod val="60000"/>
                  <a:lumOff val="40000"/>
                </a:schemeClr>
              </a:buClr>
              <a:defRPr/>
            </a:pPr>
            <a:r>
              <a:rPr lang="en-US" sz="2400" dirty="0" smtClean="0">
                <a:solidFill>
                  <a:schemeClr val="tx1">
                    <a:lumMod val="75000"/>
                    <a:lumOff val="25000"/>
                  </a:schemeClr>
                </a:solidFill>
              </a:rPr>
              <a:t>What might be the impacts of a transition to a new system be on your existing culture?</a:t>
            </a:r>
          </a:p>
          <a:p>
            <a:pPr lvl="1" fontAlgn="auto">
              <a:lnSpc>
                <a:spcPct val="80000"/>
              </a:lnSpc>
              <a:spcAft>
                <a:spcPts val="0"/>
              </a:spcAft>
              <a:buClr>
                <a:schemeClr val="bg2">
                  <a:lumMod val="60000"/>
                  <a:lumOff val="40000"/>
                </a:schemeClr>
              </a:buClr>
              <a:buFont typeface="Arial" pitchFamily="34" charset="0"/>
              <a:buNone/>
              <a:defRPr/>
            </a:pPr>
            <a:endParaRPr lang="en-US" sz="2400" dirty="0">
              <a:solidFill>
                <a:schemeClr val="tx1">
                  <a:lumMod val="75000"/>
                  <a:lumOff val="25000"/>
                </a:schemeClr>
              </a:solidFill>
            </a:endParaRP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Culture</a:t>
            </a:r>
            <a:endParaRPr lang="en-US" sz="2400" b="1" dirty="0">
              <a:solidFill>
                <a:schemeClr val="bg1"/>
              </a:solidFill>
              <a:latin typeface="+mj-lt"/>
              <a:ea typeface="ＭＳ Ｐゴシック" charset="-128"/>
              <a:cs typeface="ＭＳ Ｐゴシック"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2"/>
          <p:cNvSpPr>
            <a:spLocks noGrp="1"/>
          </p:cNvSpPr>
          <p:nvPr>
            <p:ph idx="1"/>
          </p:nvPr>
        </p:nvSpPr>
        <p:spPr>
          <a:xfrm>
            <a:off x="914400" y="914400"/>
            <a:ext cx="6777317" cy="3508977"/>
          </a:xfrm>
        </p:spPr>
        <p:txBody>
          <a:bodyPr/>
          <a:lstStyle/>
          <a:p>
            <a:pPr marL="68580" indent="0">
              <a:buNone/>
            </a:pPr>
            <a:r>
              <a:rPr lang="en-US" dirty="0" smtClean="0"/>
              <a:t>What shifts have to occur…</a:t>
            </a:r>
          </a:p>
          <a:p>
            <a:r>
              <a:rPr lang="en-US" dirty="0" smtClean="0"/>
              <a:t>In </a:t>
            </a:r>
            <a:r>
              <a:rPr lang="en-US" b="1" dirty="0" smtClean="0"/>
              <a:t>teachers</a:t>
            </a:r>
            <a:r>
              <a:rPr lang="en-US" dirty="0" smtClean="0"/>
              <a:t>’ thinking?</a:t>
            </a:r>
          </a:p>
          <a:p>
            <a:r>
              <a:rPr lang="en-US" dirty="0" smtClean="0"/>
              <a:t>In </a:t>
            </a:r>
            <a:r>
              <a:rPr lang="en-US" b="1" dirty="0" smtClean="0"/>
              <a:t>teachers</a:t>
            </a:r>
            <a:r>
              <a:rPr lang="en-US" dirty="0" smtClean="0"/>
              <a:t>’ actions?</a:t>
            </a: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Shifts</a:t>
            </a:r>
            <a:endParaRPr lang="en-US" sz="2400" b="1" dirty="0">
              <a:solidFill>
                <a:schemeClr val="bg1"/>
              </a:solidFill>
              <a:latin typeface="+mj-lt"/>
              <a:ea typeface="ＭＳ Ｐゴシック" charset="-128"/>
              <a:cs typeface="ＭＳ Ｐゴシック" charset="-128"/>
            </a:endParaRPr>
          </a:p>
        </p:txBody>
      </p:sp>
      <p:pic>
        <p:nvPicPr>
          <p:cNvPr id="2088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1950" y="3128963"/>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019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pic>
        <p:nvPicPr>
          <p:cNvPr id="200731" name="Picture 2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16" y="4794971"/>
            <a:ext cx="1828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373947" y="5048079"/>
            <a:ext cx="1039222" cy="71854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
        <p:nvSpPr>
          <p:cNvPr id="3" name="Bent-Up Arrow 2"/>
          <p:cNvSpPr/>
          <p:nvPr/>
        </p:nvSpPr>
        <p:spPr>
          <a:xfrm flipH="1" flipV="1">
            <a:off x="198207" y="2049528"/>
            <a:ext cx="7384995" cy="2806262"/>
          </a:xfrm>
          <a:prstGeom prst="bentUpArrow">
            <a:avLst>
              <a:gd name="adj1" fmla="val 26685"/>
              <a:gd name="adj2" fmla="val 24438"/>
              <a:gd name="adj3" fmla="val 25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Box 29"/>
          <p:cNvSpPr txBox="1">
            <a:spLocks noChangeArrowheads="1"/>
          </p:cNvSpPr>
          <p:nvPr/>
        </p:nvSpPr>
        <p:spPr bwMode="auto">
          <a:xfrm>
            <a:off x="4553090" y="2159890"/>
            <a:ext cx="2979683" cy="77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Black" pitchFamily="34" charset="0"/>
                <a:cs typeface="Arial" pitchFamily="34" charset="0"/>
              </a:rPr>
              <a:t>Standards</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64634171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2"/>
          <p:cNvSpPr>
            <a:spLocks noGrp="1"/>
          </p:cNvSpPr>
          <p:nvPr>
            <p:ph idx="1"/>
          </p:nvPr>
        </p:nvSpPr>
        <p:spPr>
          <a:xfrm>
            <a:off x="914400" y="914400"/>
            <a:ext cx="6777317" cy="3508977"/>
          </a:xfrm>
        </p:spPr>
        <p:txBody>
          <a:bodyPr/>
          <a:lstStyle/>
          <a:p>
            <a:pPr marL="68580" indent="0">
              <a:buNone/>
            </a:pPr>
            <a:r>
              <a:rPr lang="en-US" dirty="0" smtClean="0"/>
              <a:t>What shifts have to occur…</a:t>
            </a:r>
          </a:p>
          <a:p>
            <a:r>
              <a:rPr lang="en-US" dirty="0" smtClean="0"/>
              <a:t>In </a:t>
            </a:r>
            <a:r>
              <a:rPr lang="en-US" b="1" dirty="0" smtClean="0"/>
              <a:t>principals</a:t>
            </a:r>
            <a:r>
              <a:rPr lang="en-US" dirty="0" smtClean="0"/>
              <a:t>’ thinking?</a:t>
            </a:r>
          </a:p>
          <a:p>
            <a:r>
              <a:rPr lang="en-US" dirty="0" smtClean="0"/>
              <a:t>In </a:t>
            </a:r>
            <a:r>
              <a:rPr lang="en-US" b="1" dirty="0" smtClean="0"/>
              <a:t>principals</a:t>
            </a:r>
            <a:r>
              <a:rPr lang="en-US" dirty="0" smtClean="0"/>
              <a:t>’ actions?</a:t>
            </a: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Shifts</a:t>
            </a:r>
            <a:endParaRPr lang="en-US" sz="2400" b="1" dirty="0">
              <a:solidFill>
                <a:schemeClr val="bg1"/>
              </a:solidFill>
              <a:latin typeface="+mj-lt"/>
              <a:ea typeface="ＭＳ Ｐゴシック" charset="-128"/>
              <a:cs typeface="ＭＳ Ｐゴシック" charset="-128"/>
            </a:endParaRPr>
          </a:p>
        </p:txBody>
      </p:sp>
      <p:pic>
        <p:nvPicPr>
          <p:cNvPr id="2088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1950" y="3128963"/>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8008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2"/>
          <p:cNvSpPr>
            <a:spLocks noGrp="1"/>
          </p:cNvSpPr>
          <p:nvPr>
            <p:ph idx="1"/>
          </p:nvPr>
        </p:nvSpPr>
        <p:spPr>
          <a:xfrm>
            <a:off x="914400" y="914400"/>
            <a:ext cx="6777317" cy="3508977"/>
          </a:xfrm>
        </p:spPr>
        <p:txBody>
          <a:bodyPr/>
          <a:lstStyle/>
          <a:p>
            <a:pPr marL="68580" indent="0">
              <a:buNone/>
            </a:pPr>
            <a:r>
              <a:rPr lang="en-US" dirty="0" smtClean="0"/>
              <a:t>What shifts have to occur…</a:t>
            </a:r>
          </a:p>
          <a:p>
            <a:r>
              <a:rPr lang="en-US" dirty="0" smtClean="0"/>
              <a:t>In the culture of the </a:t>
            </a:r>
            <a:r>
              <a:rPr lang="en-US" b="1" dirty="0" smtClean="0"/>
              <a:t>district</a:t>
            </a:r>
            <a:r>
              <a:rPr lang="en-US" dirty="0" smtClean="0"/>
              <a:t>?</a:t>
            </a:r>
          </a:p>
          <a:p>
            <a:r>
              <a:rPr lang="en-US" dirty="0" smtClean="0"/>
              <a:t>In the culture of the </a:t>
            </a:r>
            <a:r>
              <a:rPr lang="en-US" b="1" dirty="0" smtClean="0"/>
              <a:t>school</a:t>
            </a:r>
            <a:r>
              <a:rPr lang="en-US" dirty="0" smtClean="0"/>
              <a:t>?</a:t>
            </a: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Shifts</a:t>
            </a:r>
            <a:endParaRPr lang="en-US" sz="2400" b="1" dirty="0">
              <a:solidFill>
                <a:schemeClr val="bg1"/>
              </a:solidFill>
              <a:latin typeface="+mj-lt"/>
              <a:ea typeface="ＭＳ Ｐゴシック" charset="-128"/>
              <a:cs typeface="ＭＳ Ｐゴシック" charset="-128"/>
            </a:endParaRPr>
          </a:p>
        </p:txBody>
      </p:sp>
      <p:pic>
        <p:nvPicPr>
          <p:cNvPr id="2088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1950" y="3128963"/>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3166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2"/>
          <p:cNvSpPr>
            <a:spLocks noGrp="1"/>
          </p:cNvSpPr>
          <p:nvPr>
            <p:ph idx="1"/>
          </p:nvPr>
        </p:nvSpPr>
        <p:spPr>
          <a:xfrm>
            <a:off x="914400" y="914400"/>
            <a:ext cx="6777317" cy="3508977"/>
          </a:xfrm>
        </p:spPr>
        <p:txBody>
          <a:bodyPr/>
          <a:lstStyle/>
          <a:p>
            <a:pPr marL="68580" indent="0">
              <a:buNone/>
            </a:pPr>
            <a:r>
              <a:rPr lang="en-US" dirty="0" smtClean="0"/>
              <a:t>Don’t let perfect be the enemy of good.</a:t>
            </a: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Shifts</a:t>
            </a:r>
            <a:endParaRPr lang="en-US" sz="2400" b="1" dirty="0">
              <a:solidFill>
                <a:schemeClr val="bg1"/>
              </a:solidFill>
              <a:latin typeface="+mj-lt"/>
              <a:ea typeface="ＭＳ Ｐゴシック" charset="-128"/>
              <a:cs typeface="ＭＳ Ｐゴシック" charset="-128"/>
            </a:endParaRPr>
          </a:p>
        </p:txBody>
      </p:sp>
      <p:grpSp>
        <p:nvGrpSpPr>
          <p:cNvPr id="3" name="Group 2"/>
          <p:cNvGrpSpPr/>
          <p:nvPr/>
        </p:nvGrpSpPr>
        <p:grpSpPr>
          <a:xfrm>
            <a:off x="2210488" y="1524594"/>
            <a:ext cx="4785720" cy="4785720"/>
            <a:chOff x="2281830" y="1733552"/>
            <a:chExt cx="4119562" cy="4119562"/>
          </a:xfrm>
        </p:grpSpPr>
        <p:pic>
          <p:nvPicPr>
            <p:cNvPr id="2099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1830" y="1733552"/>
              <a:ext cx="4119562"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895975" y="5153025"/>
              <a:ext cx="409575"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120347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Reconvene and regroup</a:t>
            </a: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Objectives </a:t>
            </a:r>
            <a:r>
              <a:rPr lang="en-US" dirty="0">
                <a:solidFill>
                  <a:schemeClr val="tx1">
                    <a:lumMod val="75000"/>
                    <a:lumOff val="25000"/>
                  </a:schemeClr>
                </a:solidFill>
                <a:effectLst>
                  <a:innerShdw blurRad="63500" dist="50800">
                    <a:prstClr val="black">
                      <a:alpha val="50000"/>
                    </a:prstClr>
                  </a:innerShdw>
                </a:effectLst>
              </a:rPr>
              <a:t>and Agenda </a:t>
            </a:r>
            <a:r>
              <a:rPr lang="en-US" dirty="0" smtClean="0">
                <a:solidFill>
                  <a:schemeClr val="tx1">
                    <a:lumMod val="75000"/>
                    <a:lumOff val="25000"/>
                  </a:schemeClr>
                </a:solidFill>
                <a:effectLst>
                  <a:innerShdw blurRad="63500" dist="50800">
                    <a:prstClr val="black">
                      <a:alpha val="50000"/>
                    </a:prstClr>
                  </a:innerShdw>
                </a:effectLst>
              </a:rPr>
              <a:t>Review</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Focusing on the learners</a:t>
            </a: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Teacher Evaluation</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The nature of evaluation</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Growth </a:t>
            </a:r>
            <a:r>
              <a:rPr lang="en-US" dirty="0">
                <a:solidFill>
                  <a:schemeClr val="tx1">
                    <a:lumMod val="75000"/>
                    <a:lumOff val="25000"/>
                  </a:schemeClr>
                </a:solidFill>
                <a:effectLst>
                  <a:innerShdw blurRad="63500" dist="50800">
                    <a:prstClr val="black">
                      <a:alpha val="50000"/>
                    </a:prstClr>
                  </a:innerShdw>
                </a:effectLst>
              </a:rPr>
              <a:t>P</a:t>
            </a:r>
            <a:r>
              <a:rPr lang="en-US" dirty="0" smtClean="0">
                <a:solidFill>
                  <a:schemeClr val="tx1">
                    <a:lumMod val="75000"/>
                    <a:lumOff val="25000"/>
                  </a:schemeClr>
                </a:solidFill>
                <a:effectLst>
                  <a:innerShdw blurRad="63500" dist="50800">
                    <a:prstClr val="black">
                      <a:alpha val="50000"/>
                    </a:prstClr>
                  </a:innerShdw>
                </a:effectLst>
              </a:rPr>
              <a:t>roducing feedback</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Evidence</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Bias</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Collecting Some Evidence</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Culture</a:t>
            </a:r>
          </a:p>
          <a:p>
            <a:pPr marL="68580" indent="0" fontAlgn="auto">
              <a:spcAft>
                <a:spcPts val="0"/>
              </a:spcAft>
              <a:buClr>
                <a:schemeClr val="tx1">
                  <a:lumMod val="75000"/>
                  <a:lumOff val="25000"/>
                </a:schemeClr>
              </a:buClr>
              <a:buNone/>
              <a:defRPr/>
            </a:pPr>
            <a:r>
              <a:rPr lang="en-US" dirty="0">
                <a:solidFill>
                  <a:schemeClr val="tx1">
                    <a:lumMod val="75000"/>
                    <a:lumOff val="25000"/>
                  </a:schemeClr>
                </a:solidFill>
                <a:effectLst>
                  <a:innerShdw blurRad="63500" dist="50800">
                    <a:prstClr val="black">
                      <a:alpha val="50000"/>
                    </a:prstClr>
                  </a:innerShdw>
                </a:effectLst>
              </a:rPr>
              <a:t>Closure</a:t>
            </a: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113</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Two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57197176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914399" y="914400"/>
            <a:ext cx="7304183" cy="5334000"/>
          </a:xfrm>
        </p:spPr>
        <p:txBody>
          <a:bodyPr/>
          <a:lstStyle/>
          <a:p>
            <a:pPr marL="68580" indent="0">
              <a:buNone/>
            </a:pPr>
            <a:r>
              <a:rPr lang="en-US" dirty="0" smtClean="0"/>
              <a:t>Goals for the year:</a:t>
            </a:r>
          </a:p>
          <a:p>
            <a:r>
              <a:rPr lang="en-US" dirty="0" smtClean="0"/>
              <a:t>Training in the nine prescribed components</a:t>
            </a:r>
          </a:p>
          <a:p>
            <a:r>
              <a:rPr lang="en-US" dirty="0" smtClean="0"/>
              <a:t>Making it “manageable”</a:t>
            </a:r>
          </a:p>
          <a:p>
            <a:r>
              <a:rPr lang="en-US" dirty="0" smtClean="0"/>
              <a:t>½ sessions (how will this work?)</a:t>
            </a:r>
          </a:p>
          <a:p>
            <a:r>
              <a:rPr lang="en-US" dirty="0" smtClean="0"/>
              <a:t>Leading &amp; Learning in CNY piggy-back</a:t>
            </a:r>
          </a:p>
        </p:txBody>
      </p:sp>
      <p:sp>
        <p:nvSpPr>
          <p:cNvPr id="28677"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289B9805-834C-4511-8B0E-ED191363B289}" type="slidenum">
              <a:rPr lang="en-US">
                <a:solidFill>
                  <a:schemeClr val="bg2">
                    <a:lumMod val="60000"/>
                    <a:lumOff val="40000"/>
                  </a:schemeClr>
                </a:solidFill>
                <a:latin typeface="+mn-lt"/>
              </a:rPr>
              <a:pPr defTabSz="914400" fontAlgn="auto">
                <a:spcBef>
                  <a:spcPts val="0"/>
                </a:spcBef>
                <a:spcAft>
                  <a:spcPts val="0"/>
                </a:spcAft>
                <a:defRPr/>
              </a:pPr>
              <a:t>114</a:t>
            </a:fld>
            <a:endParaRPr lang="en-US" dirty="0">
              <a:solidFill>
                <a:schemeClr val="bg2">
                  <a:lumMod val="60000"/>
                  <a:lumOff val="40000"/>
                </a:schemeClr>
              </a:solidFill>
              <a:latin typeface="+mn-lt"/>
            </a:endParaRPr>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Objectives</a:t>
            </a:r>
            <a:endParaRPr lang="en-US" sz="20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37638920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a:t>
            </a:r>
            <a:r>
              <a:rPr lang="en-US" dirty="0"/>
              <a:t>∆</a:t>
            </a: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Closure</a:t>
            </a:r>
            <a:endParaRPr lang="en-US" sz="2000" b="1" dirty="0">
              <a:solidFill>
                <a:schemeClr val="bg1"/>
              </a:solidFill>
            </a:endParaRPr>
          </a:p>
        </p:txBody>
      </p:sp>
      <p:cxnSp>
        <p:nvCxnSpPr>
          <p:cNvPr id="8" name="Straight Connector 7"/>
          <p:cNvCxnSpPr/>
          <p:nvPr/>
        </p:nvCxnSpPr>
        <p:spPr>
          <a:xfrm>
            <a:off x="2361565" y="378112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30137" y="353691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61615" y="3450619"/>
            <a:ext cx="1399142" cy="338554"/>
          </a:xfrm>
          <a:prstGeom prst="rect">
            <a:avLst/>
          </a:prstGeom>
          <a:noFill/>
        </p:spPr>
        <p:txBody>
          <a:bodyPr wrap="square" rtlCol="0">
            <a:spAutoFit/>
          </a:bodyPr>
          <a:lstStyle/>
          <a:p>
            <a:pPr algn="ctr"/>
            <a:r>
              <a:rPr lang="en-US" sz="1600" i="1" dirty="0"/>
              <a:t>+</a:t>
            </a:r>
          </a:p>
        </p:txBody>
      </p:sp>
      <p:sp>
        <p:nvSpPr>
          <p:cNvPr id="11" name="TextBox 10"/>
          <p:cNvSpPr txBox="1"/>
          <p:nvPr/>
        </p:nvSpPr>
        <p:spPr>
          <a:xfrm>
            <a:off x="4970972" y="3459799"/>
            <a:ext cx="1487278" cy="338554"/>
          </a:xfrm>
          <a:prstGeom prst="rect">
            <a:avLst/>
          </a:prstGeom>
          <a:noFill/>
        </p:spPr>
        <p:txBody>
          <a:bodyPr wrap="square" rtlCol="0">
            <a:spAutoFit/>
          </a:bodyPr>
          <a:lstStyle/>
          <a:p>
            <a:pPr algn="ctr"/>
            <a:r>
              <a:rPr lang="en-US" sz="1600" i="1" dirty="0" smtClean="0"/>
              <a:t>∆</a:t>
            </a:r>
            <a:endParaRPr lang="en-US" sz="1600" i="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9456901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67" y="350773"/>
            <a:ext cx="8245364" cy="61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19701203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3" r="11618"/>
          <a:stretch/>
        </p:blipFill>
        <p:spPr bwMode="auto">
          <a:xfrm>
            <a:off x="457186" y="277173"/>
            <a:ext cx="8245366" cy="624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12756519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3449426" y="5010913"/>
            <a:ext cx="2236323" cy="1507562"/>
            <a:chOff x="3393189" y="5003598"/>
            <a:chExt cx="2236323" cy="1507562"/>
          </a:xfrm>
        </p:grpSpPr>
        <p:sp>
          <p:nvSpPr>
            <p:cNvPr id="5" name="Rectangle 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$100</a:t>
              </a:r>
              <a:endParaRPr lang="en-US" sz="16600" spc="-150" dirty="0">
                <a:solidFill>
                  <a:srgbClr val="FFFF00"/>
                </a:solidFill>
                <a:latin typeface="Arial Narrow" pitchFamily="34" charset="0"/>
              </a:endParaRPr>
            </a:p>
          </p:txBody>
        </p:sp>
      </p:grpSp>
      <p:grpSp>
        <p:nvGrpSpPr>
          <p:cNvPr id="11" name="Group 10"/>
          <p:cNvGrpSpPr/>
          <p:nvPr/>
        </p:nvGrpSpPr>
        <p:grpSpPr>
          <a:xfrm>
            <a:off x="1160829" y="5010913"/>
            <a:ext cx="2236323" cy="1507562"/>
            <a:chOff x="3393189" y="5003598"/>
            <a:chExt cx="2236323" cy="1507562"/>
          </a:xfrm>
        </p:grpSpPr>
        <p:sp>
          <p:nvSpPr>
            <p:cNvPr id="12" name="Rectangle 11"/>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517547" y="5106010"/>
              <a:ext cx="2011680" cy="1323439"/>
            </a:xfrm>
            <a:prstGeom prst="rect">
              <a:avLst/>
            </a:prstGeom>
            <a:noFill/>
          </p:spPr>
          <p:txBody>
            <a:bodyPr wrap="square" rtlCol="0">
              <a:spAutoFit/>
            </a:bodyPr>
            <a:lstStyle/>
            <a:p>
              <a:pPr algn="ctr"/>
              <a:r>
                <a:rPr lang="en-US" sz="8000" dirty="0" smtClean="0">
                  <a:solidFill>
                    <a:srgbClr val="FFFF00"/>
                  </a:solidFill>
                  <a:latin typeface="Arial Narrow" pitchFamily="34" charset="0"/>
                </a:rPr>
                <a:t>$50</a:t>
              </a:r>
              <a:endParaRPr lang="en-US" sz="16600" dirty="0">
                <a:solidFill>
                  <a:srgbClr val="FFFF00"/>
                </a:solidFill>
                <a:latin typeface="Arial Narrow" pitchFamily="34" charset="0"/>
              </a:endParaRPr>
            </a:p>
          </p:txBody>
        </p:sp>
      </p:grpSp>
      <p:grpSp>
        <p:nvGrpSpPr>
          <p:cNvPr id="14" name="Group 13"/>
          <p:cNvGrpSpPr/>
          <p:nvPr/>
        </p:nvGrpSpPr>
        <p:grpSpPr>
          <a:xfrm>
            <a:off x="5738022" y="5010913"/>
            <a:ext cx="2236323" cy="1507562"/>
            <a:chOff x="3393189" y="5003598"/>
            <a:chExt cx="2236323" cy="1507562"/>
          </a:xfrm>
        </p:grpSpPr>
        <p:sp>
          <p:nvSpPr>
            <p:cNvPr id="15" name="Rectangle 1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$500</a:t>
              </a:r>
              <a:endParaRPr lang="en-US" sz="16600" spc="-150" dirty="0">
                <a:solidFill>
                  <a:srgbClr val="FFFF00"/>
                </a:solidFill>
                <a:latin typeface="Arial Narrow" pitchFamily="34" charset="0"/>
              </a:endParaRPr>
            </a:p>
          </p:txBody>
        </p:sp>
      </p:grpSp>
      <p:grpSp>
        <p:nvGrpSpPr>
          <p:cNvPr id="20" name="Group 19"/>
          <p:cNvGrpSpPr/>
          <p:nvPr/>
        </p:nvGrpSpPr>
        <p:grpSpPr>
          <a:xfrm>
            <a:off x="2331264" y="3327197"/>
            <a:ext cx="2236323" cy="1507562"/>
            <a:chOff x="3393189" y="5003598"/>
            <a:chExt cx="2236323" cy="1507562"/>
          </a:xfrm>
        </p:grpSpPr>
        <p:sp>
          <p:nvSpPr>
            <p:cNvPr id="21" name="Rectangle 20"/>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517547" y="5106010"/>
              <a:ext cx="2011680" cy="1323439"/>
            </a:xfrm>
            <a:prstGeom prst="rect">
              <a:avLst/>
            </a:prstGeom>
            <a:noFill/>
          </p:spPr>
          <p:txBody>
            <a:bodyPr wrap="square" rtlCol="0">
              <a:spAutoFit/>
            </a:bodyPr>
            <a:lstStyle/>
            <a:p>
              <a:pPr algn="ctr"/>
              <a:r>
                <a:rPr lang="en-US" sz="8000" spc="-540" dirty="0" smtClean="0">
                  <a:solidFill>
                    <a:srgbClr val="FFFF00"/>
                  </a:solidFill>
                  <a:latin typeface="Arial Narrow" pitchFamily="34" charset="0"/>
                </a:rPr>
                <a:t>$</a:t>
              </a:r>
              <a:r>
                <a:rPr lang="en-US" sz="7200" spc="-540" dirty="0" smtClean="0">
                  <a:solidFill>
                    <a:srgbClr val="FFFF00"/>
                  </a:solidFill>
                  <a:latin typeface="Arial Narrow" pitchFamily="34" charset="0"/>
                </a:rPr>
                <a:t>1000</a:t>
              </a:r>
              <a:endParaRPr lang="en-US" sz="16600" spc="-540" dirty="0">
                <a:solidFill>
                  <a:srgbClr val="FFFF00"/>
                </a:solidFill>
                <a:latin typeface="Arial Narrow" pitchFamily="34" charset="0"/>
              </a:endParaRPr>
            </a:p>
          </p:txBody>
        </p:sp>
      </p:grpSp>
      <p:grpSp>
        <p:nvGrpSpPr>
          <p:cNvPr id="23" name="Group 22"/>
          <p:cNvGrpSpPr/>
          <p:nvPr/>
        </p:nvGrpSpPr>
        <p:grpSpPr>
          <a:xfrm>
            <a:off x="4619860" y="3327197"/>
            <a:ext cx="2236323" cy="1507562"/>
            <a:chOff x="3393189" y="5003598"/>
            <a:chExt cx="2236323" cy="1507562"/>
          </a:xfrm>
        </p:grpSpPr>
        <p:sp>
          <p:nvSpPr>
            <p:cNvPr id="24" name="Rectangle 23"/>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$10K</a:t>
              </a:r>
              <a:endParaRPr lang="en-US" sz="16600" spc="-300" dirty="0">
                <a:solidFill>
                  <a:srgbClr val="FFFF00"/>
                </a:solidFill>
                <a:latin typeface="Arial Narrow" pitchFamily="34" charset="0"/>
              </a:endParaRPr>
            </a:p>
          </p:txBody>
        </p:sp>
      </p:grpSp>
      <p:grpSp>
        <p:nvGrpSpPr>
          <p:cNvPr id="29" name="Group 28"/>
          <p:cNvGrpSpPr/>
          <p:nvPr/>
        </p:nvGrpSpPr>
        <p:grpSpPr>
          <a:xfrm>
            <a:off x="3461462" y="1717854"/>
            <a:ext cx="2236323" cy="1507562"/>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$25K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8346203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Standards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05218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29137409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Data</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5113602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Professional</a:t>
              </a:r>
            </a:p>
            <a:p>
              <a:pPr algn="ctr"/>
              <a:r>
                <a:rPr lang="en-US" sz="8000" spc="-300" dirty="0" smtClean="0">
                  <a:solidFill>
                    <a:srgbClr val="FFFF00"/>
                  </a:solidFill>
                  <a:latin typeface="Arial Narrow" pitchFamily="34" charset="0"/>
                </a:rPr>
                <a:t>Practice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5113602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Engagement</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5113602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Constructivism</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5113602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21</a:t>
              </a:r>
              <a:r>
                <a:rPr lang="en-US" sz="8000" spc="-300" baseline="30000" dirty="0" smtClean="0">
                  <a:solidFill>
                    <a:srgbClr val="FFFF00"/>
                  </a:solidFill>
                  <a:latin typeface="Arial Narrow" pitchFamily="34" charset="0"/>
                </a:rPr>
                <a:t>st</a:t>
              </a:r>
              <a:r>
                <a:rPr lang="en-US" sz="8000" spc="-300" dirty="0" smtClean="0">
                  <a:solidFill>
                    <a:srgbClr val="FFFF00"/>
                  </a:solidFill>
                  <a:latin typeface="Arial Narrow" pitchFamily="34" charset="0"/>
                </a:rPr>
                <a:t>C Readiness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5113602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Go!</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51136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30"/>
          <p:cNvGrpSpPr>
            <a:grpSpLocks/>
          </p:cNvGrpSpPr>
          <p:nvPr/>
        </p:nvGrpSpPr>
        <p:grpSpPr bwMode="auto">
          <a:xfrm>
            <a:off x="1321073" y="4180812"/>
            <a:ext cx="1828800" cy="1827212"/>
            <a:chOff x="106804304" y="111579957"/>
            <a:chExt cx="1828571" cy="1828571"/>
          </a:xfrm>
        </p:grpSpPr>
        <p:pic>
          <p:nvPicPr>
            <p:cNvPr id="200735" name="Picture 31"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804304" y="111579957"/>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Oval 32"/>
            <p:cNvSpPr>
              <a:spLocks noChangeArrowheads="1"/>
            </p:cNvSpPr>
            <p:nvPr/>
          </p:nvSpPr>
          <p:spPr bwMode="auto">
            <a:xfrm>
              <a:off x="107171984" y="111844380"/>
              <a:ext cx="1039092" cy="718458"/>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33"/>
            <p:cNvSpPr txBox="1">
              <a:spLocks noChangeArrowheads="1"/>
            </p:cNvSpPr>
            <p:nvPr/>
          </p:nvSpPr>
          <p:spPr bwMode="auto">
            <a:xfrm>
              <a:off x="107320080" y="11195304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Black" pitchFamily="34" charset="0"/>
                  <a:cs typeface="Arial" pitchFamily="34" charset="0"/>
                </a:rPr>
                <a:t>DDI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
        <p:nvSpPr>
          <p:cNvPr id="23" name="Bent-Up Arrow 22"/>
          <p:cNvSpPr/>
          <p:nvPr/>
        </p:nvSpPr>
        <p:spPr>
          <a:xfrm flipH="1" flipV="1">
            <a:off x="1502190" y="2044218"/>
            <a:ext cx="6022416" cy="3050199"/>
          </a:xfrm>
          <a:prstGeom prst="bentUpArrow">
            <a:avLst>
              <a:gd name="adj1" fmla="val 26685"/>
              <a:gd name="adj2" fmla="val 24438"/>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29"/>
          <p:cNvSpPr txBox="1">
            <a:spLocks noChangeArrowheads="1"/>
          </p:cNvSpPr>
          <p:nvPr/>
        </p:nvSpPr>
        <p:spPr bwMode="auto">
          <a:xfrm>
            <a:off x="5055563" y="2175656"/>
            <a:ext cx="2429912" cy="761741"/>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Black" pitchFamily="34" charset="0"/>
                <a:cs typeface="Arial" pitchFamily="34" charset="0"/>
              </a:rPr>
              <a:t>Data</a:t>
            </a:r>
            <a:endParaRPr kumimoji="0" lang="en-US" sz="32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59764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30"/>
          <p:cNvGrpSpPr>
            <a:grpSpLocks/>
          </p:cNvGrpSpPr>
          <p:nvPr/>
        </p:nvGrpSpPr>
        <p:grpSpPr bwMode="auto">
          <a:xfrm>
            <a:off x="1321073" y="4180812"/>
            <a:ext cx="1828800" cy="1827212"/>
            <a:chOff x="106804304" y="111579957"/>
            <a:chExt cx="1828571" cy="1828571"/>
          </a:xfrm>
        </p:grpSpPr>
        <p:pic>
          <p:nvPicPr>
            <p:cNvPr id="200735" name="Picture 31"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804304" y="111579957"/>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Oval 32"/>
            <p:cNvSpPr>
              <a:spLocks noChangeArrowheads="1"/>
            </p:cNvSpPr>
            <p:nvPr/>
          </p:nvSpPr>
          <p:spPr bwMode="auto">
            <a:xfrm>
              <a:off x="107171984" y="111844380"/>
              <a:ext cx="1039092" cy="718458"/>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33"/>
            <p:cNvSpPr txBox="1">
              <a:spLocks noChangeArrowheads="1"/>
            </p:cNvSpPr>
            <p:nvPr/>
          </p:nvSpPr>
          <p:spPr bwMode="auto">
            <a:xfrm>
              <a:off x="107320080" y="11195304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Black" pitchFamily="34" charset="0"/>
                  <a:cs typeface="Arial" pitchFamily="34" charset="0"/>
                </a:rPr>
                <a:t>DDI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1261017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30"/>
          <p:cNvGrpSpPr>
            <a:grpSpLocks/>
          </p:cNvGrpSpPr>
          <p:nvPr/>
        </p:nvGrpSpPr>
        <p:grpSpPr bwMode="auto">
          <a:xfrm>
            <a:off x="1321073" y="4180812"/>
            <a:ext cx="1828800" cy="1827212"/>
            <a:chOff x="106804304" y="111579957"/>
            <a:chExt cx="1828571" cy="1828571"/>
          </a:xfrm>
        </p:grpSpPr>
        <p:pic>
          <p:nvPicPr>
            <p:cNvPr id="200735" name="Picture 31"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804304" y="111579957"/>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Oval 32"/>
            <p:cNvSpPr>
              <a:spLocks noChangeArrowheads="1"/>
            </p:cNvSpPr>
            <p:nvPr/>
          </p:nvSpPr>
          <p:spPr bwMode="auto">
            <a:xfrm>
              <a:off x="107171984" y="111844380"/>
              <a:ext cx="1039092" cy="718458"/>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33"/>
            <p:cNvSpPr txBox="1">
              <a:spLocks noChangeArrowheads="1"/>
            </p:cNvSpPr>
            <p:nvPr/>
          </p:nvSpPr>
          <p:spPr bwMode="auto">
            <a:xfrm>
              <a:off x="107320080" y="11195304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Black" pitchFamily="34" charset="0"/>
                  <a:cs typeface="Arial" pitchFamily="34" charset="0"/>
                </a:rPr>
                <a:t>DDI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 34"/>
          <p:cNvGrpSpPr>
            <a:grpSpLocks/>
          </p:cNvGrpSpPr>
          <p:nvPr/>
        </p:nvGrpSpPr>
        <p:grpSpPr bwMode="auto">
          <a:xfrm>
            <a:off x="3020682" y="4863658"/>
            <a:ext cx="1827212" cy="1828800"/>
            <a:chOff x="107985940" y="112185070"/>
            <a:chExt cx="1828571" cy="1828571"/>
          </a:xfrm>
        </p:grpSpPr>
        <p:pic>
          <p:nvPicPr>
            <p:cNvPr id="200739" name="Picture 35"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985940" y="11218507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Oval 36"/>
            <p:cNvSpPr>
              <a:spLocks noChangeArrowheads="1"/>
            </p:cNvSpPr>
            <p:nvPr/>
          </p:nvSpPr>
          <p:spPr bwMode="auto">
            <a:xfrm>
              <a:off x="108365455" y="112438146"/>
              <a:ext cx="1039092" cy="718458"/>
            </a:xfrm>
            <a:prstGeom prst="ellipse">
              <a:avLst/>
            </a:prstGeom>
            <a:solidFill>
              <a:srgbClr val="C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37"/>
            <p:cNvSpPr txBox="1">
              <a:spLocks noChangeArrowheads="1"/>
            </p:cNvSpPr>
            <p:nvPr/>
          </p:nvSpPr>
          <p:spPr bwMode="auto">
            <a:xfrm>
              <a:off x="108485940" y="112555020"/>
              <a:ext cx="868680" cy="48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
        <p:nvSpPr>
          <p:cNvPr id="26" name="Bent-Up Arrow 25"/>
          <p:cNvSpPr/>
          <p:nvPr/>
        </p:nvSpPr>
        <p:spPr>
          <a:xfrm flipH="1" flipV="1">
            <a:off x="3149872" y="2044217"/>
            <a:ext cx="4374733" cy="3050199"/>
          </a:xfrm>
          <a:prstGeom prst="bentUpArrow">
            <a:avLst>
              <a:gd name="adj1" fmla="val 26685"/>
              <a:gd name="adj2" fmla="val 24438"/>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29"/>
          <p:cNvSpPr txBox="1">
            <a:spLocks noChangeArrowheads="1"/>
          </p:cNvSpPr>
          <p:nvPr/>
        </p:nvSpPr>
        <p:spPr bwMode="auto">
          <a:xfrm>
            <a:off x="5055563" y="2207188"/>
            <a:ext cx="2429912" cy="761741"/>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Black" pitchFamily="34" charset="0"/>
                <a:cs typeface="Arial" pitchFamily="34" charset="0"/>
              </a:rPr>
              <a:t>Practice</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597643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30"/>
          <p:cNvGrpSpPr>
            <a:grpSpLocks/>
          </p:cNvGrpSpPr>
          <p:nvPr/>
        </p:nvGrpSpPr>
        <p:grpSpPr bwMode="auto">
          <a:xfrm>
            <a:off x="1321073" y="4180812"/>
            <a:ext cx="1828800" cy="1827212"/>
            <a:chOff x="106804304" y="111579957"/>
            <a:chExt cx="1828571" cy="1828571"/>
          </a:xfrm>
        </p:grpSpPr>
        <p:pic>
          <p:nvPicPr>
            <p:cNvPr id="200735" name="Picture 31"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804304" y="111579957"/>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Oval 32"/>
            <p:cNvSpPr>
              <a:spLocks noChangeArrowheads="1"/>
            </p:cNvSpPr>
            <p:nvPr/>
          </p:nvSpPr>
          <p:spPr bwMode="auto">
            <a:xfrm>
              <a:off x="107171984" y="111844380"/>
              <a:ext cx="1039092" cy="718458"/>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33"/>
            <p:cNvSpPr txBox="1">
              <a:spLocks noChangeArrowheads="1"/>
            </p:cNvSpPr>
            <p:nvPr/>
          </p:nvSpPr>
          <p:spPr bwMode="auto">
            <a:xfrm>
              <a:off x="107320080" y="11195304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Black" pitchFamily="34" charset="0"/>
                  <a:cs typeface="Arial" pitchFamily="34" charset="0"/>
                </a:rPr>
                <a:t>DDI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 34"/>
          <p:cNvGrpSpPr>
            <a:grpSpLocks/>
          </p:cNvGrpSpPr>
          <p:nvPr/>
        </p:nvGrpSpPr>
        <p:grpSpPr bwMode="auto">
          <a:xfrm>
            <a:off x="3020682" y="4863658"/>
            <a:ext cx="1827212" cy="1828800"/>
            <a:chOff x="107985940" y="112185070"/>
            <a:chExt cx="1828571" cy="1828571"/>
          </a:xfrm>
        </p:grpSpPr>
        <p:pic>
          <p:nvPicPr>
            <p:cNvPr id="200739" name="Picture 35" descr="MC90043492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985940" y="11218507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Oval 36"/>
            <p:cNvSpPr>
              <a:spLocks noChangeArrowheads="1"/>
            </p:cNvSpPr>
            <p:nvPr/>
          </p:nvSpPr>
          <p:spPr bwMode="auto">
            <a:xfrm>
              <a:off x="108365455" y="112438146"/>
              <a:ext cx="1039092" cy="718458"/>
            </a:xfrm>
            <a:prstGeom prst="ellipse">
              <a:avLst/>
            </a:prstGeom>
            <a:solidFill>
              <a:srgbClr val="C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37"/>
            <p:cNvSpPr txBox="1">
              <a:spLocks noChangeArrowheads="1"/>
            </p:cNvSpPr>
            <p:nvPr/>
          </p:nvSpPr>
          <p:spPr bwMode="auto">
            <a:xfrm>
              <a:off x="108485940" y="112555020"/>
              <a:ext cx="868680" cy="48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APPR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1544275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3" name="Group 4"/>
          <p:cNvGrpSpPr>
            <a:grpSpLocks/>
          </p:cNvGrpSpPr>
          <p:nvPr/>
        </p:nvGrpSpPr>
        <p:grpSpPr bwMode="auto">
          <a:xfrm>
            <a:off x="4289133" y="3646263"/>
            <a:ext cx="2027237" cy="2047875"/>
            <a:chOff x="110528100" y="108602012"/>
            <a:chExt cx="2026877" cy="2048008"/>
          </a:xfrm>
        </p:grpSpPr>
        <p:pic>
          <p:nvPicPr>
            <p:cNvPr id="200709" name="Picture 5" descr="MC90025212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728920" y="108602012"/>
              <a:ext cx="1826057" cy="1681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6"/>
            <p:cNvSpPr txBox="1">
              <a:spLocks noChangeArrowheads="1"/>
            </p:cNvSpPr>
            <p:nvPr/>
          </p:nvSpPr>
          <p:spPr bwMode="auto">
            <a:xfrm>
              <a:off x="110528100" y="11005566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Board of 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30"/>
          <p:cNvGrpSpPr>
            <a:grpSpLocks/>
          </p:cNvGrpSpPr>
          <p:nvPr/>
        </p:nvGrpSpPr>
        <p:grpSpPr bwMode="auto">
          <a:xfrm>
            <a:off x="1321073" y="4180812"/>
            <a:ext cx="1828800" cy="1827212"/>
            <a:chOff x="106804304" y="111579957"/>
            <a:chExt cx="1828571" cy="1828571"/>
          </a:xfrm>
        </p:grpSpPr>
        <p:pic>
          <p:nvPicPr>
            <p:cNvPr id="200735" name="Picture 31" descr="MC900434925[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804304" y="111579957"/>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Oval 32"/>
            <p:cNvSpPr>
              <a:spLocks noChangeArrowheads="1"/>
            </p:cNvSpPr>
            <p:nvPr/>
          </p:nvSpPr>
          <p:spPr bwMode="auto">
            <a:xfrm>
              <a:off x="107171984" y="111844380"/>
              <a:ext cx="1039092" cy="718458"/>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33"/>
            <p:cNvSpPr txBox="1">
              <a:spLocks noChangeArrowheads="1"/>
            </p:cNvSpPr>
            <p:nvPr/>
          </p:nvSpPr>
          <p:spPr bwMode="auto">
            <a:xfrm>
              <a:off x="107320080" y="11195304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Black" pitchFamily="34" charset="0"/>
                  <a:cs typeface="Arial" pitchFamily="34" charset="0"/>
                </a:rPr>
                <a:t>DDI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 34"/>
          <p:cNvGrpSpPr>
            <a:grpSpLocks/>
          </p:cNvGrpSpPr>
          <p:nvPr/>
        </p:nvGrpSpPr>
        <p:grpSpPr bwMode="auto">
          <a:xfrm>
            <a:off x="3020682" y="4863658"/>
            <a:ext cx="1827212" cy="1828800"/>
            <a:chOff x="107985940" y="112185070"/>
            <a:chExt cx="1828571" cy="1828571"/>
          </a:xfrm>
        </p:grpSpPr>
        <p:pic>
          <p:nvPicPr>
            <p:cNvPr id="200739" name="Picture 35" descr="MC900434925[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985940" y="11218507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Oval 36"/>
            <p:cNvSpPr>
              <a:spLocks noChangeArrowheads="1"/>
            </p:cNvSpPr>
            <p:nvPr/>
          </p:nvSpPr>
          <p:spPr bwMode="auto">
            <a:xfrm>
              <a:off x="108365455" y="112438146"/>
              <a:ext cx="1039092" cy="718458"/>
            </a:xfrm>
            <a:prstGeom prst="ellipse">
              <a:avLst/>
            </a:prstGeom>
            <a:solidFill>
              <a:srgbClr val="C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37"/>
            <p:cNvSpPr txBox="1">
              <a:spLocks noChangeArrowheads="1"/>
            </p:cNvSpPr>
            <p:nvPr/>
          </p:nvSpPr>
          <p:spPr bwMode="auto">
            <a:xfrm>
              <a:off x="108485940" y="112555020"/>
              <a:ext cx="868680" cy="48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APPR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646341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3" name="Group 4"/>
          <p:cNvGrpSpPr>
            <a:grpSpLocks/>
          </p:cNvGrpSpPr>
          <p:nvPr/>
        </p:nvGrpSpPr>
        <p:grpSpPr bwMode="auto">
          <a:xfrm>
            <a:off x="4289133" y="3646263"/>
            <a:ext cx="2027237" cy="2047875"/>
            <a:chOff x="110528100" y="108602012"/>
            <a:chExt cx="2026877" cy="2048008"/>
          </a:xfrm>
        </p:grpSpPr>
        <p:pic>
          <p:nvPicPr>
            <p:cNvPr id="200709" name="Picture 5" descr="MC90025212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728920" y="108602012"/>
              <a:ext cx="1826057" cy="1681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6"/>
            <p:cNvSpPr txBox="1">
              <a:spLocks noChangeArrowheads="1"/>
            </p:cNvSpPr>
            <p:nvPr/>
          </p:nvSpPr>
          <p:spPr bwMode="auto">
            <a:xfrm>
              <a:off x="110528100" y="11005566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Board of 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7"/>
          <p:cNvGrpSpPr>
            <a:grpSpLocks/>
          </p:cNvGrpSpPr>
          <p:nvPr/>
        </p:nvGrpSpPr>
        <p:grpSpPr bwMode="auto">
          <a:xfrm>
            <a:off x="7006110" y="4535573"/>
            <a:ext cx="831850" cy="1584325"/>
            <a:chOff x="112835531" y="108943140"/>
            <a:chExt cx="832009" cy="1584960"/>
          </a:xfrm>
        </p:grpSpPr>
        <p:sp>
          <p:nvSpPr>
            <p:cNvPr id="6" name="Text Box 8"/>
            <p:cNvSpPr txBox="1">
              <a:spLocks noChangeArrowheads="1"/>
            </p:cNvSpPr>
            <p:nvPr/>
          </p:nvSpPr>
          <p:spPr bwMode="auto">
            <a:xfrm rot="5154164">
              <a:off x="112577880" y="10943844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Superintendents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0713" name="Picture 9" descr="purdy-bow-elite-paint-brush[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835531" y="108987431"/>
              <a:ext cx="40767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30"/>
          <p:cNvGrpSpPr>
            <a:grpSpLocks/>
          </p:cNvGrpSpPr>
          <p:nvPr/>
        </p:nvGrpSpPr>
        <p:grpSpPr bwMode="auto">
          <a:xfrm>
            <a:off x="1321073" y="4180812"/>
            <a:ext cx="1828800" cy="1827212"/>
            <a:chOff x="106804304" y="111579957"/>
            <a:chExt cx="1828571" cy="1828571"/>
          </a:xfrm>
        </p:grpSpPr>
        <p:pic>
          <p:nvPicPr>
            <p:cNvPr id="200735" name="Picture 31" descr="MC900434925[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804304" y="111579957"/>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Oval 32"/>
            <p:cNvSpPr>
              <a:spLocks noChangeArrowheads="1"/>
            </p:cNvSpPr>
            <p:nvPr/>
          </p:nvSpPr>
          <p:spPr bwMode="auto">
            <a:xfrm>
              <a:off x="107171984" y="111844380"/>
              <a:ext cx="1039092" cy="718458"/>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33"/>
            <p:cNvSpPr txBox="1">
              <a:spLocks noChangeArrowheads="1"/>
            </p:cNvSpPr>
            <p:nvPr/>
          </p:nvSpPr>
          <p:spPr bwMode="auto">
            <a:xfrm>
              <a:off x="107320080" y="11195304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Black" pitchFamily="34" charset="0"/>
                  <a:cs typeface="Arial" pitchFamily="34" charset="0"/>
                </a:rPr>
                <a:t>DDI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 34"/>
          <p:cNvGrpSpPr>
            <a:grpSpLocks/>
          </p:cNvGrpSpPr>
          <p:nvPr/>
        </p:nvGrpSpPr>
        <p:grpSpPr bwMode="auto">
          <a:xfrm>
            <a:off x="3020682" y="4863658"/>
            <a:ext cx="1827212" cy="1828800"/>
            <a:chOff x="107985940" y="112185070"/>
            <a:chExt cx="1828571" cy="1828571"/>
          </a:xfrm>
        </p:grpSpPr>
        <p:pic>
          <p:nvPicPr>
            <p:cNvPr id="200739" name="Picture 35" descr="MC900434925[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7985940" y="11218507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Oval 36"/>
            <p:cNvSpPr>
              <a:spLocks noChangeArrowheads="1"/>
            </p:cNvSpPr>
            <p:nvPr/>
          </p:nvSpPr>
          <p:spPr bwMode="auto">
            <a:xfrm>
              <a:off x="108365455" y="112438146"/>
              <a:ext cx="1039092" cy="718458"/>
            </a:xfrm>
            <a:prstGeom prst="ellipse">
              <a:avLst/>
            </a:prstGeom>
            <a:solidFill>
              <a:srgbClr val="C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37"/>
            <p:cNvSpPr txBox="1">
              <a:spLocks noChangeArrowheads="1"/>
            </p:cNvSpPr>
            <p:nvPr/>
          </p:nvSpPr>
          <p:spPr bwMode="auto">
            <a:xfrm>
              <a:off x="108485940" y="112555020"/>
              <a:ext cx="868680" cy="48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APPR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646341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3" name="Group 4"/>
          <p:cNvGrpSpPr>
            <a:grpSpLocks/>
          </p:cNvGrpSpPr>
          <p:nvPr/>
        </p:nvGrpSpPr>
        <p:grpSpPr bwMode="auto">
          <a:xfrm>
            <a:off x="4289133" y="3646263"/>
            <a:ext cx="2027237" cy="2047875"/>
            <a:chOff x="110528100" y="108602012"/>
            <a:chExt cx="2026877" cy="2048008"/>
          </a:xfrm>
        </p:grpSpPr>
        <p:pic>
          <p:nvPicPr>
            <p:cNvPr id="200709" name="Picture 5" descr="MC90025212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728920" y="108602012"/>
              <a:ext cx="1826057" cy="1681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6"/>
            <p:cNvSpPr txBox="1">
              <a:spLocks noChangeArrowheads="1"/>
            </p:cNvSpPr>
            <p:nvPr/>
          </p:nvSpPr>
          <p:spPr bwMode="auto">
            <a:xfrm>
              <a:off x="110528100" y="11005566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Board of 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7"/>
          <p:cNvGrpSpPr>
            <a:grpSpLocks/>
          </p:cNvGrpSpPr>
          <p:nvPr/>
        </p:nvGrpSpPr>
        <p:grpSpPr bwMode="auto">
          <a:xfrm>
            <a:off x="7006110" y="4535573"/>
            <a:ext cx="831850" cy="1584325"/>
            <a:chOff x="112835531" y="108943140"/>
            <a:chExt cx="832009" cy="1584960"/>
          </a:xfrm>
        </p:grpSpPr>
        <p:sp>
          <p:nvSpPr>
            <p:cNvPr id="6" name="Text Box 8"/>
            <p:cNvSpPr txBox="1">
              <a:spLocks noChangeArrowheads="1"/>
            </p:cNvSpPr>
            <p:nvPr/>
          </p:nvSpPr>
          <p:spPr bwMode="auto">
            <a:xfrm rot="5154164">
              <a:off x="112577880" y="10943844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Superintendents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0713" name="Picture 9" descr="purdy-bow-elite-paint-brush[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835531" y="108987431"/>
              <a:ext cx="40767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7" name="Group 10"/>
          <p:cNvGrpSpPr>
            <a:grpSpLocks/>
          </p:cNvGrpSpPr>
          <p:nvPr/>
        </p:nvGrpSpPr>
        <p:grpSpPr bwMode="auto">
          <a:xfrm>
            <a:off x="6313946" y="1674813"/>
            <a:ext cx="1584325" cy="1887537"/>
            <a:chOff x="112402620" y="106928108"/>
            <a:chExt cx="1584960" cy="1886407"/>
          </a:xfrm>
        </p:grpSpPr>
        <p:pic>
          <p:nvPicPr>
            <p:cNvPr id="200715" name="Picture 11" descr="MC900340398[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1387446">
              <a:off x="113104245" y="106928108"/>
              <a:ext cx="813816" cy="1886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12"/>
            <p:cNvSpPr txBox="1">
              <a:spLocks noChangeArrowheads="1"/>
            </p:cNvSpPr>
            <p:nvPr/>
          </p:nvSpPr>
          <p:spPr bwMode="auto">
            <a:xfrm rot="-2496714">
              <a:off x="112402620" y="10729722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Principals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30"/>
          <p:cNvGrpSpPr>
            <a:grpSpLocks/>
          </p:cNvGrpSpPr>
          <p:nvPr/>
        </p:nvGrpSpPr>
        <p:grpSpPr bwMode="auto">
          <a:xfrm>
            <a:off x="1321073" y="4180812"/>
            <a:ext cx="1828800" cy="1827212"/>
            <a:chOff x="106804304" y="111579957"/>
            <a:chExt cx="1828571" cy="1828571"/>
          </a:xfrm>
        </p:grpSpPr>
        <p:pic>
          <p:nvPicPr>
            <p:cNvPr id="200735" name="Picture 31" descr="MC900434925[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6804304" y="111579957"/>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Oval 32"/>
            <p:cNvSpPr>
              <a:spLocks noChangeArrowheads="1"/>
            </p:cNvSpPr>
            <p:nvPr/>
          </p:nvSpPr>
          <p:spPr bwMode="auto">
            <a:xfrm>
              <a:off x="107171984" y="111844380"/>
              <a:ext cx="1039092" cy="718458"/>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33"/>
            <p:cNvSpPr txBox="1">
              <a:spLocks noChangeArrowheads="1"/>
            </p:cNvSpPr>
            <p:nvPr/>
          </p:nvSpPr>
          <p:spPr bwMode="auto">
            <a:xfrm>
              <a:off x="107320080" y="11195304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Black" pitchFamily="34" charset="0"/>
                  <a:cs typeface="Arial" pitchFamily="34" charset="0"/>
                </a:rPr>
                <a:t>DDI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 34"/>
          <p:cNvGrpSpPr>
            <a:grpSpLocks/>
          </p:cNvGrpSpPr>
          <p:nvPr/>
        </p:nvGrpSpPr>
        <p:grpSpPr bwMode="auto">
          <a:xfrm>
            <a:off x="3020682" y="4863658"/>
            <a:ext cx="1827212" cy="1828800"/>
            <a:chOff x="107985940" y="112185070"/>
            <a:chExt cx="1828571" cy="1828571"/>
          </a:xfrm>
        </p:grpSpPr>
        <p:pic>
          <p:nvPicPr>
            <p:cNvPr id="200739" name="Picture 35" descr="MC900434925[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7985940" y="11218507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Oval 36"/>
            <p:cNvSpPr>
              <a:spLocks noChangeArrowheads="1"/>
            </p:cNvSpPr>
            <p:nvPr/>
          </p:nvSpPr>
          <p:spPr bwMode="auto">
            <a:xfrm>
              <a:off x="108365455" y="112438146"/>
              <a:ext cx="1039092" cy="718458"/>
            </a:xfrm>
            <a:prstGeom prst="ellipse">
              <a:avLst/>
            </a:prstGeom>
            <a:solidFill>
              <a:srgbClr val="C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37"/>
            <p:cNvSpPr txBox="1">
              <a:spLocks noChangeArrowheads="1"/>
            </p:cNvSpPr>
            <p:nvPr/>
          </p:nvSpPr>
          <p:spPr bwMode="auto">
            <a:xfrm>
              <a:off x="108485940" y="112555020"/>
              <a:ext cx="868680" cy="48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APPR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901985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Introductions</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Lee Carulli</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Jeff Craig</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Renee Burnett</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Network Team</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One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304077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3" name="Group 4"/>
          <p:cNvGrpSpPr>
            <a:grpSpLocks/>
          </p:cNvGrpSpPr>
          <p:nvPr/>
        </p:nvGrpSpPr>
        <p:grpSpPr bwMode="auto">
          <a:xfrm>
            <a:off x="4289133" y="3646263"/>
            <a:ext cx="2027237" cy="2047875"/>
            <a:chOff x="110528100" y="108602012"/>
            <a:chExt cx="2026877" cy="2048008"/>
          </a:xfrm>
        </p:grpSpPr>
        <p:pic>
          <p:nvPicPr>
            <p:cNvPr id="200709" name="Picture 5" descr="MC90025212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728920" y="108602012"/>
              <a:ext cx="1826057" cy="1681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6"/>
            <p:cNvSpPr txBox="1">
              <a:spLocks noChangeArrowheads="1"/>
            </p:cNvSpPr>
            <p:nvPr/>
          </p:nvSpPr>
          <p:spPr bwMode="auto">
            <a:xfrm>
              <a:off x="110528100" y="11005566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Board of 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7"/>
          <p:cNvGrpSpPr>
            <a:grpSpLocks/>
          </p:cNvGrpSpPr>
          <p:nvPr/>
        </p:nvGrpSpPr>
        <p:grpSpPr bwMode="auto">
          <a:xfrm>
            <a:off x="7006110" y="4535573"/>
            <a:ext cx="831850" cy="1584325"/>
            <a:chOff x="112835531" y="108943140"/>
            <a:chExt cx="832009" cy="1584960"/>
          </a:xfrm>
        </p:grpSpPr>
        <p:sp>
          <p:nvSpPr>
            <p:cNvPr id="6" name="Text Box 8"/>
            <p:cNvSpPr txBox="1">
              <a:spLocks noChangeArrowheads="1"/>
            </p:cNvSpPr>
            <p:nvPr/>
          </p:nvSpPr>
          <p:spPr bwMode="auto">
            <a:xfrm rot="5154164">
              <a:off x="112577880" y="10943844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Superintendents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0713" name="Picture 9" descr="purdy-bow-elite-paint-brush[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835531" y="108987431"/>
              <a:ext cx="40767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7" name="Group 10"/>
          <p:cNvGrpSpPr>
            <a:grpSpLocks/>
          </p:cNvGrpSpPr>
          <p:nvPr/>
        </p:nvGrpSpPr>
        <p:grpSpPr bwMode="auto">
          <a:xfrm>
            <a:off x="6313946" y="1674813"/>
            <a:ext cx="1584325" cy="1887537"/>
            <a:chOff x="112402620" y="106928108"/>
            <a:chExt cx="1584960" cy="1886407"/>
          </a:xfrm>
        </p:grpSpPr>
        <p:pic>
          <p:nvPicPr>
            <p:cNvPr id="200715" name="Picture 11" descr="MC900340398[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1387446">
              <a:off x="113104245" y="106928108"/>
              <a:ext cx="813816" cy="1886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12"/>
            <p:cNvSpPr txBox="1">
              <a:spLocks noChangeArrowheads="1"/>
            </p:cNvSpPr>
            <p:nvPr/>
          </p:nvSpPr>
          <p:spPr bwMode="auto">
            <a:xfrm rot="-2496714">
              <a:off x="112402620" y="10729722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Principals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4747813" y="1231260"/>
            <a:ext cx="1824037" cy="1727200"/>
            <a:chOff x="110142461" y="106862880"/>
            <a:chExt cx="1825142" cy="1728485"/>
          </a:xfrm>
        </p:grpSpPr>
        <p:pic>
          <p:nvPicPr>
            <p:cNvPr id="200718" name="Picture 14" descr="MC900239029[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0142461" y="107324921"/>
              <a:ext cx="1825142" cy="1266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15"/>
            <p:cNvSpPr txBox="1">
              <a:spLocks noChangeArrowheads="1"/>
            </p:cNvSpPr>
            <p:nvPr/>
          </p:nvSpPr>
          <p:spPr bwMode="auto">
            <a:xfrm>
              <a:off x="110307120" y="106862880"/>
              <a:ext cx="1584960" cy="594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Teachers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6"/>
          <p:cNvGrpSpPr>
            <a:grpSpLocks/>
          </p:cNvGrpSpPr>
          <p:nvPr/>
        </p:nvGrpSpPr>
        <p:grpSpPr bwMode="auto">
          <a:xfrm>
            <a:off x="1102217" y="5552522"/>
            <a:ext cx="1173163" cy="1173162"/>
            <a:chOff x="115445920" y="110912530"/>
            <a:chExt cx="1828571" cy="1828571"/>
          </a:xfrm>
        </p:grpSpPr>
        <p:pic>
          <p:nvPicPr>
            <p:cNvPr id="200721" name="Picture 17" descr="MC900434925[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5445920" y="1109125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Oval 18"/>
            <p:cNvSpPr>
              <a:spLocks noChangeArrowheads="1"/>
            </p:cNvSpPr>
            <p:nvPr/>
          </p:nvSpPr>
          <p:spPr bwMode="auto">
            <a:xfrm>
              <a:off x="115825435" y="111180846"/>
              <a:ext cx="1039092" cy="718458"/>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3" name="Group 19"/>
          <p:cNvGrpSpPr>
            <a:grpSpLocks/>
          </p:cNvGrpSpPr>
          <p:nvPr/>
        </p:nvGrpSpPr>
        <p:grpSpPr bwMode="auto">
          <a:xfrm>
            <a:off x="2507418" y="4930138"/>
            <a:ext cx="1173162" cy="1173162"/>
            <a:chOff x="115624062" y="111090672"/>
            <a:chExt cx="1828571" cy="1828571"/>
          </a:xfrm>
        </p:grpSpPr>
        <p:pic>
          <p:nvPicPr>
            <p:cNvPr id="200724" name="Picture 20" descr="MC900434925[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5624062" y="111090672"/>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Oval 21"/>
            <p:cNvSpPr>
              <a:spLocks noChangeArrowheads="1"/>
            </p:cNvSpPr>
            <p:nvPr/>
          </p:nvSpPr>
          <p:spPr bwMode="auto">
            <a:xfrm>
              <a:off x="116003577" y="111358989"/>
              <a:ext cx="1039092" cy="718457"/>
            </a:xfrm>
            <a:prstGeom prst="ellipse">
              <a:avLst/>
            </a:prstGeom>
            <a:solidFill>
              <a:srgbClr val="92D05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5" name="Group 22"/>
          <p:cNvGrpSpPr>
            <a:grpSpLocks/>
          </p:cNvGrpSpPr>
          <p:nvPr/>
        </p:nvGrpSpPr>
        <p:grpSpPr bwMode="auto">
          <a:xfrm>
            <a:off x="2108277" y="5450609"/>
            <a:ext cx="1173162" cy="1173162"/>
            <a:chOff x="117685425" y="110199961"/>
            <a:chExt cx="1828571" cy="1828571"/>
          </a:xfrm>
        </p:grpSpPr>
        <p:pic>
          <p:nvPicPr>
            <p:cNvPr id="200727" name="Picture 23" descr="MC900434925[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7685425" y="110199961"/>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Oval 24"/>
            <p:cNvSpPr>
              <a:spLocks noChangeArrowheads="1"/>
            </p:cNvSpPr>
            <p:nvPr/>
          </p:nvSpPr>
          <p:spPr bwMode="auto">
            <a:xfrm>
              <a:off x="118064940" y="110468276"/>
              <a:ext cx="1039092" cy="718458"/>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nvGrpSpPr>
          <p:cNvPr id="17" name="Group 26"/>
          <p:cNvGrpSpPr>
            <a:grpSpLocks/>
          </p:cNvGrpSpPr>
          <p:nvPr/>
        </p:nvGrpSpPr>
        <p:grpSpPr bwMode="auto">
          <a:xfrm>
            <a:off x="-5616" y="4794971"/>
            <a:ext cx="1828800" cy="1828800"/>
            <a:chOff x="105566837" y="111969830"/>
            <a:chExt cx="1828571" cy="1828571"/>
          </a:xfrm>
        </p:grpSpPr>
        <p:pic>
          <p:nvPicPr>
            <p:cNvPr id="200731" name="Picture 27" descr="MC900434925[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566837" y="11196983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Oval 28"/>
            <p:cNvSpPr>
              <a:spLocks noChangeArrowheads="1"/>
            </p:cNvSpPr>
            <p:nvPr/>
          </p:nvSpPr>
          <p:spPr bwMode="auto">
            <a:xfrm>
              <a:off x="105946352" y="112222906"/>
              <a:ext cx="1039092" cy="718458"/>
            </a:xfrm>
            <a:prstGeom prst="ellipse">
              <a:avLst/>
            </a:prstGeom>
            <a:solidFill>
              <a:srgbClr val="00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29"/>
            <p:cNvSpPr txBox="1">
              <a:spLocks noChangeArrowheads="1"/>
            </p:cNvSpPr>
            <p:nvPr/>
          </p:nvSpPr>
          <p:spPr bwMode="auto">
            <a:xfrm>
              <a:off x="106070400" y="11234928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CCLS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30"/>
          <p:cNvGrpSpPr>
            <a:grpSpLocks/>
          </p:cNvGrpSpPr>
          <p:nvPr/>
        </p:nvGrpSpPr>
        <p:grpSpPr bwMode="auto">
          <a:xfrm>
            <a:off x="1321073" y="4180812"/>
            <a:ext cx="1828800" cy="1827212"/>
            <a:chOff x="106804304" y="111579957"/>
            <a:chExt cx="1828571" cy="1828571"/>
          </a:xfrm>
        </p:grpSpPr>
        <p:pic>
          <p:nvPicPr>
            <p:cNvPr id="200735" name="Picture 31" descr="MC900434925[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6804304" y="111579957"/>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Oval 32"/>
            <p:cNvSpPr>
              <a:spLocks noChangeArrowheads="1"/>
            </p:cNvSpPr>
            <p:nvPr/>
          </p:nvSpPr>
          <p:spPr bwMode="auto">
            <a:xfrm>
              <a:off x="107171984" y="111844380"/>
              <a:ext cx="1039092" cy="718458"/>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33"/>
            <p:cNvSpPr txBox="1">
              <a:spLocks noChangeArrowheads="1"/>
            </p:cNvSpPr>
            <p:nvPr/>
          </p:nvSpPr>
          <p:spPr bwMode="auto">
            <a:xfrm>
              <a:off x="107320080" y="111953040"/>
              <a:ext cx="822960" cy="47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Black" pitchFamily="34" charset="0"/>
                  <a:cs typeface="Arial" pitchFamily="34" charset="0"/>
                </a:rPr>
                <a:t>DDI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 34"/>
          <p:cNvGrpSpPr>
            <a:grpSpLocks/>
          </p:cNvGrpSpPr>
          <p:nvPr/>
        </p:nvGrpSpPr>
        <p:grpSpPr bwMode="auto">
          <a:xfrm>
            <a:off x="3020682" y="4863658"/>
            <a:ext cx="1827212" cy="1828800"/>
            <a:chOff x="107985940" y="112185070"/>
            <a:chExt cx="1828571" cy="1828571"/>
          </a:xfrm>
        </p:grpSpPr>
        <p:pic>
          <p:nvPicPr>
            <p:cNvPr id="200739" name="Picture 35" descr="MC900434925[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7985940" y="112185070"/>
              <a:ext cx="1828571" cy="1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Oval 36"/>
            <p:cNvSpPr>
              <a:spLocks noChangeArrowheads="1"/>
            </p:cNvSpPr>
            <p:nvPr/>
          </p:nvSpPr>
          <p:spPr bwMode="auto">
            <a:xfrm>
              <a:off x="108365455" y="112438146"/>
              <a:ext cx="1039092" cy="718458"/>
            </a:xfrm>
            <a:prstGeom prst="ellipse">
              <a:avLst/>
            </a:prstGeom>
            <a:solidFill>
              <a:srgbClr val="C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37"/>
            <p:cNvSpPr txBox="1">
              <a:spLocks noChangeArrowheads="1"/>
            </p:cNvSpPr>
            <p:nvPr/>
          </p:nvSpPr>
          <p:spPr bwMode="auto">
            <a:xfrm>
              <a:off x="108485940" y="112555020"/>
              <a:ext cx="868680" cy="48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Black" pitchFamily="34" charset="0"/>
                  <a:cs typeface="Arial" pitchFamily="34" charset="0"/>
                </a:rPr>
                <a:t>APPR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901985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What’s On Your Plate</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21</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865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0066" b="12798"/>
          <a:stretch/>
        </p:blipFill>
        <p:spPr bwMode="auto">
          <a:xfrm>
            <a:off x="1886590" y="4603526"/>
            <a:ext cx="2906110" cy="168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422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What’s On Your Plate</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865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0066" b="12798"/>
          <a:stretch/>
        </p:blipFill>
        <p:spPr bwMode="auto">
          <a:xfrm>
            <a:off x="1371598" y="1719466"/>
            <a:ext cx="6639184" cy="41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845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But how is it adding too much to our plates to…</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23</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865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0066" b="12798"/>
          <a:stretch/>
        </p:blipFill>
        <p:spPr bwMode="auto">
          <a:xfrm>
            <a:off x="1371598" y="1719466"/>
            <a:ext cx="6639184" cy="41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228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Be clear about what we expect children to learn…</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24</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865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0066" b="12798"/>
          <a:stretch/>
        </p:blipFill>
        <p:spPr bwMode="auto">
          <a:xfrm>
            <a:off x="1371606" y="1719471"/>
            <a:ext cx="6186667" cy="357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492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Use assessment and data to nurture and guide achievement…</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865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0066" b="12798"/>
          <a:stretch/>
        </p:blipFill>
        <p:spPr bwMode="auto">
          <a:xfrm>
            <a:off x="2060383" y="2420122"/>
            <a:ext cx="5077334" cy="293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488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Try to become a better teacher or leader…</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26</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865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0066" b="12798"/>
          <a:stretch/>
        </p:blipFill>
        <p:spPr bwMode="auto">
          <a:xfrm>
            <a:off x="2060391" y="2420127"/>
            <a:ext cx="4138667" cy="239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18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Are we adding to our plates or is this the way we should be doing business?</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865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0066" b="12798"/>
          <a:stretch/>
        </p:blipFill>
        <p:spPr bwMode="auto">
          <a:xfrm>
            <a:off x="1886590" y="4603526"/>
            <a:ext cx="2906110" cy="168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303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Sometimes school can feel like a jungle…</a:t>
            </a: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28</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41442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936434" y="1233889"/>
            <a:ext cx="7105880" cy="4983396"/>
          </a:xfrm>
        </p:spPr>
        <p:txBody>
          <a:bodyPr>
            <a:normAutofit/>
          </a:bodyPr>
          <a:lstStyle/>
          <a:p>
            <a:pPr marL="68580" indent="0">
              <a:buNone/>
            </a:pPr>
            <a:r>
              <a:rPr lang="en-US" dirty="0" smtClean="0"/>
              <a:t>Imagine you are in the classroom of a highly effective teacher:</a:t>
            </a:r>
          </a:p>
          <a:p>
            <a:pPr lvl="1"/>
            <a:r>
              <a:rPr lang="en-US" sz="2400" dirty="0" smtClean="0"/>
              <a:t>What would you see?</a:t>
            </a:r>
          </a:p>
          <a:p>
            <a:pPr lvl="1"/>
            <a:r>
              <a:rPr lang="en-US" sz="2400" dirty="0" smtClean="0"/>
              <a:t>What would you hear?</a:t>
            </a:r>
          </a:p>
          <a:p>
            <a:pPr lvl="1"/>
            <a:r>
              <a:rPr lang="en-US" sz="2400" dirty="0" smtClean="0"/>
              <a:t>What would the students be doing or saying?</a:t>
            </a:r>
            <a:br>
              <a:rPr lang="en-US" sz="2400" dirty="0" smtClean="0"/>
            </a:br>
            <a:endParaRPr lang="en-US" sz="2400" dirty="0" smtClean="0"/>
          </a:p>
          <a:p>
            <a:pPr marL="68580" indent="0">
              <a:buNone/>
            </a:pPr>
            <a:r>
              <a:rPr lang="en-US" dirty="0" smtClean="0"/>
              <a:t>Individually, </a:t>
            </a:r>
            <a:r>
              <a:rPr lang="en-US" b="1" dirty="0" smtClean="0"/>
              <a:t>write</a:t>
            </a:r>
            <a:r>
              <a:rPr lang="en-US" dirty="0" smtClean="0"/>
              <a:t> one idea per post-it note.</a:t>
            </a:r>
          </a:p>
        </p:txBody>
      </p:sp>
      <p:sp>
        <p:nvSpPr>
          <p:cNvPr id="30725"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1B1F2CB0-9E77-4764-AD3C-87C4F47B95F1}" type="slidenum">
              <a:rPr lang="en-US">
                <a:solidFill>
                  <a:schemeClr val="bg2">
                    <a:lumMod val="60000"/>
                    <a:lumOff val="40000"/>
                  </a:schemeClr>
                </a:solidFill>
                <a:latin typeface="+mn-lt"/>
              </a:rPr>
              <a:pPr defTabSz="914400" fontAlgn="auto">
                <a:spcBef>
                  <a:spcPts val="0"/>
                </a:spcBef>
                <a:spcAft>
                  <a:spcPts val="0"/>
                </a:spcAft>
                <a:defRPr/>
              </a:pPr>
              <a:t>29</a:t>
            </a:fld>
            <a:endParaRPr lang="en-US" dirty="0">
              <a:solidFill>
                <a:schemeClr val="bg2">
                  <a:lumMod val="60000"/>
                  <a:lumOff val="40000"/>
                </a:schemeClr>
              </a:solidFill>
              <a:latin typeface="+mn-lt"/>
            </a:endParaRP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Wisdom of Practice</a:t>
            </a:r>
            <a:endParaRPr lang="en-US" sz="2000" b="1" dirty="0">
              <a:solidFill>
                <a:schemeClr val="bg1"/>
              </a:solidFill>
            </a:endParaRPr>
          </a:p>
        </p:txBody>
      </p:sp>
      <p:pic>
        <p:nvPicPr>
          <p:cNvPr id="19251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35579" y="47739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58819" y="47739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82059" y="47739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05299" y="47739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928539" y="47739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151781" y="47739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lnSpcReduction="10000"/>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Introductions</a:t>
            </a: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Objectives </a:t>
            </a:r>
            <a:r>
              <a:rPr lang="en-US" dirty="0">
                <a:solidFill>
                  <a:schemeClr val="tx1">
                    <a:lumMod val="75000"/>
                    <a:lumOff val="25000"/>
                  </a:schemeClr>
                </a:solidFill>
                <a:effectLst>
                  <a:innerShdw blurRad="63500" dist="50800">
                    <a:prstClr val="black">
                      <a:alpha val="50000"/>
                    </a:prstClr>
                  </a:innerShdw>
                </a:effectLst>
              </a:rPr>
              <a:t>and Agenda </a:t>
            </a:r>
            <a:r>
              <a:rPr lang="en-US" dirty="0" smtClean="0">
                <a:solidFill>
                  <a:schemeClr val="tx1">
                    <a:lumMod val="75000"/>
                    <a:lumOff val="25000"/>
                  </a:schemeClr>
                </a:solidFill>
                <a:effectLst>
                  <a:innerShdw blurRad="63500" dist="50800">
                    <a:prstClr val="black">
                      <a:alpha val="50000"/>
                    </a:prstClr>
                  </a:innerShdw>
                </a:effectLst>
              </a:rPr>
              <a:t>Review</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RTTT: The Big Picture</a:t>
            </a: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The Wisdom of Practice</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Common Language in Schools</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Priorities in the Teaching Standards</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Engagement, Constructivism &amp; 21C</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Teacher Evaluation</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Rubric Organization</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Levels of Performance</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Elemental Perspective</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Observing a lesson</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Closure</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One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936433" y="1233889"/>
            <a:ext cx="7381301" cy="1068636"/>
          </a:xfrm>
        </p:spPr>
        <p:txBody>
          <a:bodyPr>
            <a:noAutofit/>
          </a:bodyPr>
          <a:lstStyle/>
          <a:p>
            <a:pPr marL="68580" indent="0">
              <a:buNone/>
            </a:pPr>
            <a:r>
              <a:rPr lang="en-US" dirty="0" smtClean="0"/>
              <a:t>As a table group, </a:t>
            </a:r>
            <a:r>
              <a:rPr lang="en-US" b="1" dirty="0" smtClean="0"/>
              <a:t>arrange</a:t>
            </a:r>
            <a:r>
              <a:rPr lang="en-US" dirty="0" smtClean="0"/>
              <a:t> the sticky notes in a way that makes sense, grou</a:t>
            </a:r>
            <a:r>
              <a:rPr lang="en-US" dirty="0"/>
              <a:t>p</a:t>
            </a:r>
            <a:r>
              <a:rPr lang="en-US" dirty="0" smtClean="0"/>
              <a:t>ing similar ideas together.</a:t>
            </a:r>
          </a:p>
        </p:txBody>
      </p:sp>
      <p:sp>
        <p:nvSpPr>
          <p:cNvPr id="30725"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1B1F2CB0-9E77-4764-AD3C-87C4F47B95F1}" type="slidenum">
              <a:rPr lang="en-US">
                <a:solidFill>
                  <a:schemeClr val="bg2">
                    <a:lumMod val="60000"/>
                    <a:lumOff val="40000"/>
                  </a:schemeClr>
                </a:solidFill>
                <a:latin typeface="+mn-lt"/>
              </a:rPr>
              <a:pPr defTabSz="914400" fontAlgn="auto">
                <a:spcBef>
                  <a:spcPts val="0"/>
                </a:spcBef>
                <a:spcAft>
                  <a:spcPts val="0"/>
                </a:spcAft>
                <a:defRPr/>
              </a:pPr>
              <a:t>30</a:t>
            </a:fld>
            <a:endParaRPr lang="en-US" dirty="0">
              <a:solidFill>
                <a:schemeClr val="bg2">
                  <a:lumMod val="60000"/>
                  <a:lumOff val="40000"/>
                </a:schemeClr>
              </a:solidFill>
              <a:latin typeface="+mn-lt"/>
            </a:endParaRP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Wisdom of Practice</a:t>
            </a:r>
            <a:endParaRPr lang="en-US" sz="2000" b="1" dirty="0">
              <a:solidFill>
                <a:schemeClr val="bg1"/>
              </a:solidFill>
            </a:endParaRPr>
          </a:p>
        </p:txBody>
      </p:sp>
      <p:pic>
        <p:nvPicPr>
          <p:cNvPr id="19251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35579" y="47739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30858" y="415519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132829" y="471705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251073" y="2934159"/>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91858" y="3391359"/>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753044" y="375491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146229" y="4248839"/>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07415" y="461239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72692" y="285887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67971" y="224009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669942" y="280195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171913" y="3248142"/>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67971" y="341155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22342" y="39458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837913" y="240167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33971" y="2565094"/>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779669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2005" y="719600"/>
            <a:ext cx="7085645" cy="5463731"/>
            <a:chOff x="-552005" y="719600"/>
            <a:chExt cx="7085645" cy="5463731"/>
          </a:xfrm>
        </p:grpSpPr>
        <p:graphicFrame>
          <p:nvGraphicFramePr>
            <p:cNvPr id="2" name="Chart 5"/>
            <p:cNvGraphicFramePr>
              <a:graphicFrameLocks noChangeAspect="1"/>
            </p:cNvGraphicFramePr>
            <p:nvPr>
              <p:extLst>
                <p:ext uri="{D42A27DB-BD31-4B8C-83A1-F6EECF244321}">
                  <p14:modId xmlns:p14="http://schemas.microsoft.com/office/powerpoint/2010/main" val="3471102982"/>
                </p:ext>
              </p:extLst>
            </p:nvPr>
          </p:nvGraphicFramePr>
          <p:xfrm>
            <a:off x="-552005" y="719600"/>
            <a:ext cx="7085645" cy="546373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9826" y="2942382"/>
              <a:ext cx="1935145" cy="523220"/>
            </a:xfrm>
            <a:prstGeom prst="rect">
              <a:avLst/>
            </a:prstGeom>
            <a:noFill/>
          </p:spPr>
          <p:txBody>
            <a:bodyPr wrap="none">
              <a:spAutoFit/>
            </a:bodyPr>
            <a:lstStyle/>
            <a:p>
              <a:pPr algn="ctr" fontAlgn="auto">
                <a:spcBef>
                  <a:spcPts val="0"/>
                </a:spcBef>
                <a:spcAft>
                  <a:spcPts val="0"/>
                </a:spcAft>
                <a:defRPr/>
              </a:pPr>
              <a:r>
                <a:rPr lang="en-US" sz="1400" b="1" u="sng" dirty="0">
                  <a:solidFill>
                    <a:schemeClr val="bg1"/>
                  </a:solidFill>
                  <a:latin typeface="+mj-lt"/>
                </a:rPr>
                <a:t>Standard 7</a:t>
              </a:r>
            </a:p>
            <a:p>
              <a:pPr algn="ctr" fontAlgn="auto">
                <a:spcBef>
                  <a:spcPts val="0"/>
                </a:spcBef>
                <a:spcAft>
                  <a:spcPts val="0"/>
                </a:spcAft>
                <a:defRPr/>
              </a:pPr>
              <a:r>
                <a:rPr lang="en-US" sz="1400" b="1" dirty="0">
                  <a:solidFill>
                    <a:schemeClr val="bg1"/>
                  </a:solidFill>
                  <a:latin typeface="+mj-lt"/>
                </a:rPr>
                <a:t>Professional Growth</a:t>
              </a:r>
            </a:p>
          </p:txBody>
        </p:sp>
      </p:grpSp>
      <p:sp>
        <p:nvSpPr>
          <p:cNvPr id="8" name="TextBox 7"/>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sp>
        <p:nvSpPr>
          <p:cNvPr id="3" name="TextBox 2"/>
          <p:cNvSpPr txBox="1"/>
          <p:nvPr/>
        </p:nvSpPr>
        <p:spPr>
          <a:xfrm>
            <a:off x="5783855" y="1222872"/>
            <a:ext cx="2732184" cy="3416320"/>
          </a:xfrm>
          <a:prstGeom prst="rect">
            <a:avLst/>
          </a:prstGeom>
          <a:noFill/>
        </p:spPr>
        <p:txBody>
          <a:bodyPr wrap="square" rtlCol="0">
            <a:spAutoFit/>
          </a:bodyPr>
          <a:lstStyle/>
          <a:p>
            <a:r>
              <a:rPr lang="en-US" sz="2400" b="1" dirty="0" smtClean="0"/>
              <a:t>Draw</a:t>
            </a:r>
            <a:r>
              <a:rPr lang="en-US" sz="2400" dirty="0" smtClean="0"/>
              <a:t> the pie on chart paper. </a:t>
            </a:r>
          </a:p>
          <a:p>
            <a:endParaRPr lang="en-US" sz="2400" dirty="0" smtClean="0"/>
          </a:p>
          <a:p>
            <a:r>
              <a:rPr lang="en-US" sz="2400" b="1" dirty="0" smtClean="0"/>
              <a:t>Label</a:t>
            </a:r>
            <a:r>
              <a:rPr lang="en-US" sz="2400" dirty="0" smtClean="0"/>
              <a:t> the slices.</a:t>
            </a:r>
          </a:p>
          <a:p>
            <a:endParaRPr lang="en-US" sz="2400" dirty="0"/>
          </a:p>
          <a:p>
            <a:r>
              <a:rPr lang="en-US" sz="2400" dirty="0" smtClean="0"/>
              <a:t>Now</a:t>
            </a:r>
            <a:r>
              <a:rPr lang="en-US" sz="2400" b="1" dirty="0" smtClean="0"/>
              <a:t> stick</a:t>
            </a:r>
            <a:r>
              <a:rPr lang="en-US" sz="2400" dirty="0" smtClean="0"/>
              <a:t> the sticky notes in the slice of the pie in which they belong</a:t>
            </a:r>
            <a:endParaRPr lang="en-US" sz="24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ADA3CDA4-9017-4843-AED4-E1286A9E6401}" type="slidenum">
              <a:rPr lang="en-US">
                <a:solidFill>
                  <a:schemeClr val="bg2">
                    <a:lumMod val="60000"/>
                    <a:lumOff val="40000"/>
                  </a:schemeClr>
                </a:solidFill>
                <a:latin typeface="+mn-lt"/>
              </a:rPr>
              <a:pPr defTabSz="914400" fontAlgn="auto">
                <a:spcBef>
                  <a:spcPts val="0"/>
                </a:spcBef>
                <a:spcAft>
                  <a:spcPts val="0"/>
                </a:spcAft>
                <a:defRPr/>
              </a:pPr>
              <a:t>32</a:t>
            </a:fld>
            <a:endParaRPr lang="en-US" dirty="0">
              <a:solidFill>
                <a:schemeClr val="bg2">
                  <a:lumMod val="60000"/>
                  <a:lumOff val="40000"/>
                </a:schemeClr>
              </a:solidFill>
              <a:latin typeface="+mn-lt"/>
            </a:endParaRPr>
          </a:p>
        </p:txBody>
      </p:sp>
      <p:sp>
        <p:nvSpPr>
          <p:cNvPr id="8" name="Content Placeholder 7"/>
          <p:cNvSpPr>
            <a:spLocks noGrp="1"/>
          </p:cNvSpPr>
          <p:nvPr>
            <p:ph sz="quarter" idx="13"/>
          </p:nvPr>
        </p:nvSpPr>
        <p:spPr>
          <a:xfrm>
            <a:off x="914400" y="914400"/>
            <a:ext cx="7458421" cy="4891490"/>
          </a:xfrm>
        </p:spPr>
        <p:txBody>
          <a:bodyPr rtlCol="0">
            <a:no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rPr>
              <a:t>Standard 1: Knowledge of Students &amp; Student Learning</a:t>
            </a:r>
          </a:p>
          <a:p>
            <a:pPr lvl="1">
              <a:buClr>
                <a:schemeClr val="bg2">
                  <a:lumMod val="60000"/>
                  <a:lumOff val="40000"/>
                </a:schemeClr>
              </a:buClr>
              <a:defRPr/>
            </a:pPr>
            <a:r>
              <a:rPr lang="en-US" sz="2400" dirty="0" smtClean="0">
                <a:solidFill>
                  <a:schemeClr val="tx1">
                    <a:lumMod val="75000"/>
                    <a:lumOff val="25000"/>
                  </a:schemeClr>
                </a:solidFill>
              </a:rPr>
              <a:t>Knowledge of child development</a:t>
            </a:r>
          </a:p>
          <a:p>
            <a:pPr lvl="1">
              <a:buClr>
                <a:schemeClr val="bg2">
                  <a:lumMod val="60000"/>
                  <a:lumOff val="40000"/>
                </a:schemeClr>
              </a:buClr>
              <a:defRPr/>
            </a:pPr>
            <a:r>
              <a:rPr lang="en-US" sz="2400" dirty="0" smtClean="0">
                <a:solidFill>
                  <a:schemeClr val="tx1">
                    <a:lumMod val="75000"/>
                    <a:lumOff val="25000"/>
                  </a:schemeClr>
                </a:solidFill>
              </a:rPr>
              <a:t>Knowledge of research…</a:t>
            </a:r>
          </a:p>
          <a:p>
            <a:pPr lvl="1">
              <a:buClr>
                <a:schemeClr val="bg2">
                  <a:lumMod val="60000"/>
                  <a:lumOff val="40000"/>
                </a:schemeClr>
              </a:buClr>
              <a:defRPr/>
            </a:pPr>
            <a:r>
              <a:rPr lang="en-US" sz="2400" dirty="0" smtClean="0">
                <a:solidFill>
                  <a:schemeClr val="tx1">
                    <a:lumMod val="75000"/>
                    <a:lumOff val="25000"/>
                  </a:schemeClr>
                </a:solidFill>
              </a:rPr>
              <a:t>Knowledge of diverse learning needs</a:t>
            </a:r>
          </a:p>
          <a:p>
            <a:pPr lvl="1">
              <a:buClr>
                <a:schemeClr val="bg2">
                  <a:lumMod val="60000"/>
                  <a:lumOff val="40000"/>
                </a:schemeClr>
              </a:buClr>
              <a:defRPr/>
            </a:pPr>
            <a:r>
              <a:rPr lang="en-US" sz="2400" dirty="0" smtClean="0">
                <a:solidFill>
                  <a:schemeClr val="tx1">
                    <a:lumMod val="75000"/>
                    <a:lumOff val="25000"/>
                  </a:schemeClr>
                </a:solidFill>
              </a:rPr>
              <a:t>Knowledge of individual students</a:t>
            </a:r>
          </a:p>
          <a:p>
            <a:pPr lvl="1">
              <a:buClr>
                <a:schemeClr val="bg2">
                  <a:lumMod val="60000"/>
                  <a:lumOff val="40000"/>
                </a:schemeClr>
              </a:buClr>
              <a:defRPr/>
            </a:pPr>
            <a:r>
              <a:rPr lang="en-US" sz="2400" dirty="0" smtClean="0">
                <a:solidFill>
                  <a:schemeClr val="tx1">
                    <a:lumMod val="75000"/>
                    <a:lumOff val="25000"/>
                  </a:schemeClr>
                </a:solidFill>
              </a:rPr>
              <a:t>Knowledge of economic, social</a:t>
            </a:r>
          </a:p>
          <a:p>
            <a:pPr lvl="1">
              <a:buClr>
                <a:schemeClr val="bg2">
                  <a:lumMod val="60000"/>
                  <a:lumOff val="40000"/>
                </a:schemeClr>
              </a:buClr>
              <a:defRPr/>
            </a:pPr>
            <a:r>
              <a:rPr lang="en-US" sz="2400" dirty="0" smtClean="0">
                <a:solidFill>
                  <a:schemeClr val="tx1">
                    <a:lumMod val="75000"/>
                    <a:lumOff val="25000"/>
                  </a:schemeClr>
                </a:solidFill>
              </a:rPr>
              <a:t>Knowledge of technological literacy…</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endParaRPr lang="en-US" dirty="0">
              <a:solidFill>
                <a:schemeClr val="tx1">
                  <a:lumMod val="75000"/>
                  <a:lumOff val="25000"/>
                </a:schemeClr>
              </a:solidFill>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Planning &amp; Preparation</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456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752" y="4891490"/>
            <a:ext cx="23737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ADA3CDA4-9017-4843-AED4-E1286A9E6401}" type="slidenum">
              <a:rPr lang="en-US">
                <a:solidFill>
                  <a:schemeClr val="bg2">
                    <a:lumMod val="60000"/>
                    <a:lumOff val="40000"/>
                  </a:schemeClr>
                </a:solidFill>
                <a:latin typeface="+mn-lt"/>
              </a:rPr>
              <a:pPr defTabSz="914400" fontAlgn="auto">
                <a:spcBef>
                  <a:spcPts val="0"/>
                </a:spcBef>
                <a:spcAft>
                  <a:spcPts val="0"/>
                </a:spcAft>
                <a:defRPr/>
              </a:pPr>
              <a:t>33</a:t>
            </a:fld>
            <a:endParaRPr lang="en-US" dirty="0">
              <a:solidFill>
                <a:schemeClr val="bg2">
                  <a:lumMod val="60000"/>
                  <a:lumOff val="40000"/>
                </a:schemeClr>
              </a:solidFill>
              <a:latin typeface="+mn-lt"/>
            </a:endParaRPr>
          </a:p>
        </p:txBody>
      </p:sp>
      <p:sp>
        <p:nvSpPr>
          <p:cNvPr id="8" name="Content Placeholder 7"/>
          <p:cNvSpPr>
            <a:spLocks noGrp="1"/>
          </p:cNvSpPr>
          <p:nvPr>
            <p:ph sz="quarter" idx="13"/>
          </p:nvPr>
        </p:nvSpPr>
        <p:spPr>
          <a:xfrm>
            <a:off x="914400" y="914400"/>
            <a:ext cx="7458421" cy="4891490"/>
          </a:xfrm>
        </p:spPr>
        <p:txBody>
          <a:bodyPr rtlCol="0">
            <a:no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rPr>
              <a:t>Standard 2: Knowledge of Content &amp; Instructional Planning</a:t>
            </a:r>
          </a:p>
          <a:p>
            <a:pPr lvl="1">
              <a:buClr>
                <a:schemeClr val="bg2">
                  <a:lumMod val="60000"/>
                  <a:lumOff val="40000"/>
                </a:schemeClr>
              </a:buClr>
              <a:defRPr/>
            </a:pPr>
            <a:r>
              <a:rPr lang="en-US" sz="2400" dirty="0" smtClean="0">
                <a:solidFill>
                  <a:schemeClr val="tx1">
                    <a:lumMod val="75000"/>
                    <a:lumOff val="25000"/>
                  </a:schemeClr>
                </a:solidFill>
              </a:rPr>
              <a:t>Knowledge of content…</a:t>
            </a:r>
          </a:p>
          <a:p>
            <a:pPr lvl="1">
              <a:buClr>
                <a:schemeClr val="bg2">
                  <a:lumMod val="60000"/>
                  <a:lumOff val="40000"/>
                </a:schemeClr>
              </a:buClr>
              <a:defRPr/>
            </a:pPr>
            <a:r>
              <a:rPr lang="en-US" sz="2400" dirty="0" smtClean="0">
                <a:solidFill>
                  <a:schemeClr val="tx1">
                    <a:lumMod val="75000"/>
                    <a:lumOff val="25000"/>
                  </a:schemeClr>
                </a:solidFill>
              </a:rPr>
              <a:t>Connect concepts across disciplines…</a:t>
            </a:r>
          </a:p>
          <a:p>
            <a:pPr lvl="1">
              <a:buClr>
                <a:schemeClr val="bg2">
                  <a:lumMod val="60000"/>
                  <a:lumOff val="40000"/>
                </a:schemeClr>
              </a:buClr>
              <a:defRPr/>
            </a:pPr>
            <a:r>
              <a:rPr lang="en-US" sz="2400" dirty="0" smtClean="0">
                <a:solidFill>
                  <a:schemeClr val="tx1">
                    <a:lumMod val="75000"/>
                    <a:lumOff val="25000"/>
                  </a:schemeClr>
                </a:solidFill>
              </a:rPr>
              <a:t>Uses a broad range of instructional strategies</a:t>
            </a:r>
          </a:p>
          <a:p>
            <a:pPr lvl="1">
              <a:buClr>
                <a:schemeClr val="bg2">
                  <a:lumMod val="60000"/>
                  <a:lumOff val="40000"/>
                </a:schemeClr>
              </a:buClr>
              <a:defRPr/>
            </a:pPr>
            <a:r>
              <a:rPr lang="en-US" sz="2400" dirty="0" smtClean="0">
                <a:solidFill>
                  <a:schemeClr val="tx1">
                    <a:lumMod val="75000"/>
                    <a:lumOff val="25000"/>
                  </a:schemeClr>
                </a:solidFill>
              </a:rPr>
              <a:t>Establishes goals &amp; expectations</a:t>
            </a:r>
          </a:p>
          <a:p>
            <a:pPr lvl="1">
              <a:buClr>
                <a:schemeClr val="bg2">
                  <a:lumMod val="60000"/>
                  <a:lumOff val="40000"/>
                </a:schemeClr>
              </a:buClr>
              <a:defRPr/>
            </a:pPr>
            <a:r>
              <a:rPr lang="en-US" sz="2400" dirty="0" smtClean="0">
                <a:solidFill>
                  <a:schemeClr val="tx1">
                    <a:lumMod val="75000"/>
                    <a:lumOff val="25000"/>
                  </a:schemeClr>
                </a:solidFill>
              </a:rPr>
              <a:t>Designs instruction</a:t>
            </a:r>
          </a:p>
          <a:p>
            <a:pPr lvl="1">
              <a:buClr>
                <a:schemeClr val="bg2">
                  <a:lumMod val="60000"/>
                  <a:lumOff val="40000"/>
                </a:schemeClr>
              </a:buClr>
              <a:defRPr/>
            </a:pPr>
            <a:r>
              <a:rPr lang="en-US" sz="2400" dirty="0" smtClean="0">
                <a:solidFill>
                  <a:schemeClr val="tx1">
                    <a:lumMod val="75000"/>
                    <a:lumOff val="25000"/>
                  </a:schemeClr>
                </a:solidFill>
              </a:rPr>
              <a:t>Evaluate / utilize resources</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endParaRPr lang="en-US" dirty="0">
              <a:solidFill>
                <a:schemeClr val="tx1">
                  <a:lumMod val="75000"/>
                  <a:lumOff val="25000"/>
                </a:schemeClr>
              </a:solidFill>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Planning &amp; Preparation</a:t>
            </a:r>
            <a:endParaRPr lang="en-US" sz="20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752" y="4891490"/>
            <a:ext cx="23737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23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0EA59443-2EDD-4639-8583-E30722F53AC2}" type="slidenum">
              <a:rPr lang="en-US">
                <a:solidFill>
                  <a:schemeClr val="bg2">
                    <a:lumMod val="60000"/>
                    <a:lumOff val="40000"/>
                  </a:schemeClr>
                </a:solidFill>
                <a:latin typeface="+mn-lt"/>
              </a:rPr>
              <a:pPr defTabSz="914400" fontAlgn="auto">
                <a:spcBef>
                  <a:spcPts val="0"/>
                </a:spcBef>
                <a:spcAft>
                  <a:spcPts val="0"/>
                </a:spcAft>
                <a:defRPr/>
              </a:pPr>
              <a:t>34</a:t>
            </a:fld>
            <a:endParaRPr lang="en-US" dirty="0">
              <a:solidFill>
                <a:schemeClr val="bg2">
                  <a:lumMod val="60000"/>
                  <a:lumOff val="40000"/>
                </a:schemeClr>
              </a:solidFill>
              <a:latin typeface="+mn-lt"/>
            </a:endParaRPr>
          </a:p>
        </p:txBody>
      </p:sp>
      <p:sp>
        <p:nvSpPr>
          <p:cNvPr id="34818" name="Rectangle 4"/>
          <p:cNvSpPr>
            <a:spLocks noGrp="1" noChangeArrowheads="1"/>
          </p:cNvSpPr>
          <p:nvPr>
            <p:ph sz="quarter" idx="13"/>
          </p:nvPr>
        </p:nvSpPr>
        <p:spPr>
          <a:xfrm>
            <a:off x="914400" y="914400"/>
            <a:ext cx="7141066" cy="4263528"/>
          </a:xfrm>
        </p:spPr>
        <p:txBody>
          <a:bodyPr>
            <a:normAutofit/>
          </a:bodyPr>
          <a:lstStyle/>
          <a:p>
            <a:pPr marL="68580" indent="0">
              <a:buNone/>
            </a:pPr>
            <a:r>
              <a:rPr lang="en-US" b="1" dirty="0" smtClean="0"/>
              <a:t>Standard 3: Instructional Practice</a:t>
            </a:r>
          </a:p>
          <a:p>
            <a:pPr lvl="1"/>
            <a:r>
              <a:rPr lang="en-US" sz="2400" dirty="0" smtClean="0"/>
              <a:t>Research-based practices</a:t>
            </a:r>
          </a:p>
          <a:p>
            <a:pPr lvl="1"/>
            <a:r>
              <a:rPr lang="en-US" sz="2400" dirty="0" smtClean="0"/>
              <a:t>Communicates clearly…</a:t>
            </a:r>
          </a:p>
          <a:p>
            <a:pPr lvl="1"/>
            <a:r>
              <a:rPr lang="en-US" sz="2400" dirty="0" smtClean="0"/>
              <a:t>High expectations…</a:t>
            </a:r>
          </a:p>
          <a:p>
            <a:pPr lvl="1"/>
            <a:r>
              <a:rPr lang="en-US" sz="2400" dirty="0" smtClean="0"/>
              <a:t>Variety of instructional… to engage student</a:t>
            </a:r>
          </a:p>
          <a:p>
            <a:pPr lvl="1"/>
            <a:r>
              <a:rPr lang="en-US" sz="2400" dirty="0" smtClean="0"/>
              <a:t>Engage students in multi-disciplinary skills</a:t>
            </a:r>
          </a:p>
          <a:p>
            <a:pPr lvl="1"/>
            <a:r>
              <a:rPr lang="en-US" sz="2400" dirty="0" smtClean="0"/>
              <a:t>Monitor and assess progress</a:t>
            </a:r>
          </a:p>
          <a:p>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Instruction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752" y="4891490"/>
            <a:ext cx="23737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ACFCB72F-DB14-49D9-AAAC-F96FD6D54F37}" type="slidenum">
              <a:rPr lang="en-US">
                <a:solidFill>
                  <a:schemeClr val="bg2">
                    <a:lumMod val="60000"/>
                    <a:lumOff val="40000"/>
                  </a:schemeClr>
                </a:solidFill>
                <a:latin typeface="+mn-lt"/>
              </a:rPr>
              <a:pPr defTabSz="914400" fontAlgn="auto">
                <a:spcBef>
                  <a:spcPts val="0"/>
                </a:spcBef>
                <a:spcAft>
                  <a:spcPts val="0"/>
                </a:spcAft>
                <a:defRPr/>
              </a:pPr>
              <a:t>35</a:t>
            </a:fld>
            <a:endParaRPr lang="en-US" dirty="0">
              <a:solidFill>
                <a:schemeClr val="bg2">
                  <a:lumMod val="60000"/>
                  <a:lumOff val="40000"/>
                </a:schemeClr>
              </a:solidFill>
              <a:latin typeface="+mn-lt"/>
            </a:endParaRPr>
          </a:p>
        </p:txBody>
      </p:sp>
      <p:sp>
        <p:nvSpPr>
          <p:cNvPr id="7" name="Content Placeholder 6"/>
          <p:cNvSpPr>
            <a:spLocks noGrp="1"/>
          </p:cNvSpPr>
          <p:nvPr>
            <p:ph sz="quarter" idx="13"/>
          </p:nvPr>
        </p:nvSpPr>
        <p:spPr>
          <a:xfrm>
            <a:off x="914400" y="914400"/>
            <a:ext cx="7436386" cy="5302885"/>
          </a:xfrm>
        </p:spPr>
        <p:txBody>
          <a:bodyPr rtlCol="0">
            <a:normAutofit/>
          </a:bodyPr>
          <a:lstStyle/>
          <a:p>
            <a:pPr marL="68580" indent="0">
              <a:buClr>
                <a:schemeClr val="tx1">
                  <a:lumMod val="75000"/>
                  <a:lumOff val="25000"/>
                </a:schemeClr>
              </a:buClr>
              <a:buNone/>
              <a:defRPr/>
            </a:pPr>
            <a:r>
              <a:rPr lang="en-US" sz="2400" b="1" dirty="0" smtClean="0">
                <a:solidFill>
                  <a:schemeClr val="tx1">
                    <a:lumMod val="75000"/>
                    <a:lumOff val="25000"/>
                  </a:schemeClr>
                </a:solidFill>
              </a:rPr>
              <a:t>Standard 4: The Learning Environment</a:t>
            </a:r>
          </a:p>
          <a:p>
            <a:pPr lvl="1">
              <a:buClr>
                <a:schemeClr val="bg2">
                  <a:lumMod val="60000"/>
                  <a:lumOff val="40000"/>
                </a:schemeClr>
              </a:buClr>
              <a:defRPr/>
            </a:pPr>
            <a:r>
              <a:rPr lang="en-US" dirty="0" smtClean="0">
                <a:solidFill>
                  <a:schemeClr val="tx1">
                    <a:lumMod val="75000"/>
                    <a:lumOff val="25000"/>
                  </a:schemeClr>
                </a:solidFill>
              </a:rPr>
              <a:t>Creates a respectful, safe and supportive environment</a:t>
            </a:r>
          </a:p>
          <a:p>
            <a:pPr lvl="1">
              <a:buClr>
                <a:schemeClr val="bg2">
                  <a:lumMod val="60000"/>
                  <a:lumOff val="40000"/>
                </a:schemeClr>
              </a:buClr>
              <a:defRPr/>
            </a:pPr>
            <a:r>
              <a:rPr lang="en-US" dirty="0" smtClean="0">
                <a:solidFill>
                  <a:schemeClr val="tx1">
                    <a:lumMod val="75000"/>
                    <a:lumOff val="25000"/>
                  </a:schemeClr>
                </a:solidFill>
              </a:rPr>
              <a:t>Creates an intellectually stimulating environment</a:t>
            </a:r>
          </a:p>
          <a:p>
            <a:pPr lvl="1">
              <a:buClr>
                <a:schemeClr val="bg2">
                  <a:lumMod val="60000"/>
                  <a:lumOff val="40000"/>
                </a:schemeClr>
              </a:buClr>
              <a:defRPr/>
            </a:pPr>
            <a:r>
              <a:rPr lang="en-US" dirty="0" smtClean="0">
                <a:solidFill>
                  <a:schemeClr val="tx1">
                    <a:lumMod val="75000"/>
                    <a:lumOff val="25000"/>
                  </a:schemeClr>
                </a:solidFill>
              </a:rPr>
              <a:t>Manages the learning environment</a:t>
            </a:r>
          </a:p>
          <a:p>
            <a:pPr lvl="1">
              <a:buClr>
                <a:schemeClr val="bg2">
                  <a:lumMod val="60000"/>
                  <a:lumOff val="40000"/>
                </a:schemeClr>
              </a:buClr>
              <a:defRPr/>
            </a:pPr>
            <a:r>
              <a:rPr lang="en-US" dirty="0" smtClean="0">
                <a:solidFill>
                  <a:schemeClr val="tx1">
                    <a:lumMod val="75000"/>
                    <a:lumOff val="25000"/>
                  </a:schemeClr>
                </a:solidFill>
              </a:rPr>
              <a:t>Organize and utilize available resources (e.g. physical space, time, technology…)</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Observation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752" y="4891490"/>
            <a:ext cx="23737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ACFCB72F-DB14-49D9-AAAC-F96FD6D54F37}" type="slidenum">
              <a:rPr lang="en-US">
                <a:solidFill>
                  <a:schemeClr val="bg2">
                    <a:lumMod val="60000"/>
                    <a:lumOff val="40000"/>
                  </a:schemeClr>
                </a:solidFill>
                <a:latin typeface="+mn-lt"/>
              </a:rPr>
              <a:pPr defTabSz="914400" fontAlgn="auto">
                <a:spcBef>
                  <a:spcPts val="0"/>
                </a:spcBef>
                <a:spcAft>
                  <a:spcPts val="0"/>
                </a:spcAft>
                <a:defRPr/>
              </a:pPr>
              <a:t>36</a:t>
            </a:fld>
            <a:endParaRPr lang="en-US" dirty="0">
              <a:solidFill>
                <a:schemeClr val="bg2">
                  <a:lumMod val="60000"/>
                  <a:lumOff val="40000"/>
                </a:schemeClr>
              </a:solidFill>
              <a:latin typeface="+mn-lt"/>
            </a:endParaRPr>
          </a:p>
        </p:txBody>
      </p:sp>
      <p:sp>
        <p:nvSpPr>
          <p:cNvPr id="7" name="Content Placeholder 6"/>
          <p:cNvSpPr>
            <a:spLocks noGrp="1"/>
          </p:cNvSpPr>
          <p:nvPr>
            <p:ph sz="quarter" idx="13"/>
          </p:nvPr>
        </p:nvSpPr>
        <p:spPr>
          <a:xfrm>
            <a:off x="914400" y="914400"/>
            <a:ext cx="7436386" cy="5302885"/>
          </a:xfrm>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rPr>
              <a:t>Standard 5: Assessment for Student Learning</a:t>
            </a:r>
          </a:p>
          <a:p>
            <a:pPr lvl="1">
              <a:buClr>
                <a:schemeClr val="bg2">
                  <a:lumMod val="60000"/>
                  <a:lumOff val="40000"/>
                </a:schemeClr>
              </a:buClr>
              <a:defRPr/>
            </a:pPr>
            <a:r>
              <a:rPr lang="en-US" sz="2400" dirty="0" smtClean="0">
                <a:solidFill>
                  <a:schemeClr val="tx1">
                    <a:lumMod val="75000"/>
                    <a:lumOff val="25000"/>
                  </a:schemeClr>
                </a:solidFill>
              </a:rPr>
              <a:t>Range of assessment tools</a:t>
            </a:r>
          </a:p>
          <a:p>
            <a:pPr lvl="1">
              <a:buClr>
                <a:schemeClr val="bg2">
                  <a:lumMod val="60000"/>
                  <a:lumOff val="40000"/>
                </a:schemeClr>
              </a:buClr>
              <a:defRPr/>
            </a:pPr>
            <a:r>
              <a:rPr lang="en-US" sz="2400" dirty="0" smtClean="0">
                <a:solidFill>
                  <a:schemeClr val="tx1">
                    <a:lumMod val="75000"/>
                    <a:lumOff val="25000"/>
                  </a:schemeClr>
                </a:solidFill>
              </a:rPr>
              <a:t>Understand, analyze, use data for differentiation</a:t>
            </a:r>
            <a:r>
              <a:rPr lang="en-US" sz="2400" dirty="0" smtClean="0">
                <a:solidFill>
                  <a:srgbClr val="0000FF"/>
                </a:solidFill>
              </a:rPr>
              <a:t>*</a:t>
            </a:r>
          </a:p>
          <a:p>
            <a:pPr lvl="1">
              <a:buClr>
                <a:schemeClr val="bg2">
                  <a:lumMod val="60000"/>
                  <a:lumOff val="40000"/>
                </a:schemeClr>
              </a:buClr>
              <a:defRPr/>
            </a:pPr>
            <a:r>
              <a:rPr lang="en-US" sz="2400" dirty="0" smtClean="0">
                <a:solidFill>
                  <a:schemeClr val="tx1">
                    <a:lumMod val="75000"/>
                    <a:lumOff val="25000"/>
                  </a:schemeClr>
                </a:solidFill>
              </a:rPr>
              <a:t>Communicates assessment system</a:t>
            </a:r>
            <a:r>
              <a:rPr lang="en-US" sz="2400" dirty="0" smtClean="0">
                <a:solidFill>
                  <a:srgbClr val="0000FF"/>
                </a:solidFill>
              </a:rPr>
              <a:t>*</a:t>
            </a:r>
          </a:p>
          <a:p>
            <a:pPr lvl="1">
              <a:buClr>
                <a:schemeClr val="bg2">
                  <a:lumMod val="60000"/>
                  <a:lumOff val="40000"/>
                </a:schemeClr>
              </a:buClr>
              <a:defRPr/>
            </a:pPr>
            <a:r>
              <a:rPr lang="en-US" sz="2400" dirty="0" smtClean="0">
                <a:solidFill>
                  <a:schemeClr val="tx1">
                    <a:lumMod val="75000"/>
                    <a:lumOff val="25000"/>
                  </a:schemeClr>
                </a:solidFill>
              </a:rPr>
              <a:t>Reflect upon assessment system and adjust</a:t>
            </a:r>
            <a:r>
              <a:rPr lang="en-US" sz="2400" dirty="0" smtClean="0">
                <a:solidFill>
                  <a:srgbClr val="0000FF"/>
                </a:solidFill>
              </a:rPr>
              <a:t>*</a:t>
            </a:r>
          </a:p>
          <a:p>
            <a:pPr lvl="1">
              <a:buClr>
                <a:schemeClr val="bg2">
                  <a:lumMod val="60000"/>
                  <a:lumOff val="40000"/>
                </a:schemeClr>
              </a:buClr>
              <a:defRPr/>
            </a:pPr>
            <a:r>
              <a:rPr lang="en-US" sz="2400" dirty="0" smtClean="0">
                <a:solidFill>
                  <a:schemeClr val="tx1">
                    <a:lumMod val="75000"/>
                    <a:lumOff val="25000"/>
                  </a:schemeClr>
                </a:solidFill>
              </a:rPr>
              <a:t>Prepare students for assessments</a:t>
            </a:r>
          </a:p>
          <a:p>
            <a:pPr lvl="1">
              <a:buClr>
                <a:schemeClr val="bg2">
                  <a:lumMod val="60000"/>
                  <a:lumOff val="40000"/>
                </a:schemeClr>
              </a:buClr>
              <a:defRPr/>
            </a:pPr>
            <a:endParaRPr lang="en-US" sz="2400" dirty="0" smtClean="0">
              <a:solidFill>
                <a:schemeClr val="tx1">
                  <a:lumMod val="75000"/>
                  <a:lumOff val="25000"/>
                </a:schemeClr>
              </a:solidFill>
            </a:endParaRPr>
          </a:p>
          <a:p>
            <a:pPr marL="365760" lvl="1" indent="0">
              <a:buClr>
                <a:schemeClr val="bg2">
                  <a:lumMod val="60000"/>
                  <a:lumOff val="40000"/>
                </a:schemeClr>
              </a:buClr>
              <a:buNone/>
              <a:defRPr/>
            </a:pPr>
            <a:r>
              <a:rPr lang="en-US" sz="2400" i="1" dirty="0" smtClean="0">
                <a:solidFill>
                  <a:srgbClr val="0000FF"/>
                </a:solidFill>
              </a:rPr>
              <a:t>			</a:t>
            </a:r>
            <a:r>
              <a:rPr lang="en-US" sz="1600" i="1" dirty="0" smtClean="0">
                <a:solidFill>
                  <a:srgbClr val="0000FF"/>
                </a:solidFill>
              </a:rPr>
              <a:t>*</a:t>
            </a:r>
            <a:r>
              <a:rPr lang="en-US" sz="1600" i="1" dirty="0" smtClean="0">
                <a:solidFill>
                  <a:schemeClr val="tx1">
                    <a:lumMod val="75000"/>
                    <a:lumOff val="25000"/>
                  </a:schemeClr>
                </a:solidFill>
              </a:rPr>
              <a:t> - assessed through “multiple measures”</a:t>
            </a:r>
          </a:p>
          <a:p>
            <a:pPr marL="68580" indent="0">
              <a:buClr>
                <a:schemeClr val="tx1">
                  <a:lumMod val="75000"/>
                  <a:lumOff val="25000"/>
                </a:schemeClr>
              </a:buClr>
              <a:buNone/>
              <a:defRPr/>
            </a:pPr>
            <a:endParaRPr lang="en-US" dirty="0">
              <a:solidFill>
                <a:schemeClr val="tx1">
                  <a:lumMod val="75000"/>
                  <a:lumOff val="25000"/>
                </a:schemeClr>
              </a:solidFill>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Observation</a:t>
            </a:r>
            <a:endParaRPr lang="en-US" sz="20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752" y="4891490"/>
            <a:ext cx="23737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668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9F0924A5-EC56-46E2-A02E-5FD0C64002ED}" type="slidenum">
              <a:rPr lang="en-US">
                <a:solidFill>
                  <a:schemeClr val="bg2">
                    <a:lumMod val="60000"/>
                    <a:lumOff val="40000"/>
                  </a:schemeClr>
                </a:solidFill>
                <a:latin typeface="+mn-lt"/>
              </a:rPr>
              <a:pPr defTabSz="914400" fontAlgn="auto">
                <a:spcBef>
                  <a:spcPts val="0"/>
                </a:spcBef>
                <a:spcAft>
                  <a:spcPts val="0"/>
                </a:spcAft>
                <a:defRPr/>
              </a:pPr>
              <a:t>37</a:t>
            </a:fld>
            <a:endParaRPr lang="en-US" dirty="0">
              <a:solidFill>
                <a:schemeClr val="bg2">
                  <a:lumMod val="60000"/>
                  <a:lumOff val="40000"/>
                </a:schemeClr>
              </a:solidFill>
              <a:latin typeface="+mn-lt"/>
            </a:endParaRPr>
          </a:p>
        </p:txBody>
      </p:sp>
      <p:sp>
        <p:nvSpPr>
          <p:cNvPr id="38914" name="Content Placeholder 7"/>
          <p:cNvSpPr>
            <a:spLocks noGrp="1"/>
          </p:cNvSpPr>
          <p:nvPr>
            <p:ph sz="quarter" idx="13"/>
          </p:nvPr>
        </p:nvSpPr>
        <p:spPr>
          <a:xfrm>
            <a:off x="914401" y="914399"/>
            <a:ext cx="7116896" cy="5089793"/>
          </a:xfrm>
        </p:spPr>
        <p:txBody>
          <a:bodyPr/>
          <a:lstStyle/>
          <a:p>
            <a:pPr marL="68580" indent="0">
              <a:buNone/>
            </a:pPr>
            <a:r>
              <a:rPr lang="en-US" sz="2400" b="1" dirty="0" smtClean="0"/>
              <a:t>Standard 6: Professional Responsibilities</a:t>
            </a:r>
          </a:p>
          <a:p>
            <a:pPr lvl="1"/>
            <a:r>
              <a:rPr lang="en-US" sz="2000" dirty="0" smtClean="0"/>
              <a:t>Upholds standards and policies</a:t>
            </a:r>
          </a:p>
          <a:p>
            <a:pPr lvl="1"/>
            <a:r>
              <a:rPr lang="en-US" sz="2000" dirty="0" smtClean="0"/>
              <a:t>Collaborate with colleagues</a:t>
            </a:r>
          </a:p>
          <a:p>
            <a:pPr lvl="1"/>
            <a:r>
              <a:rPr lang="en-US" sz="2000" dirty="0" smtClean="0"/>
              <a:t>Communicate &amp; collaborate with families</a:t>
            </a:r>
          </a:p>
          <a:p>
            <a:pPr lvl="1"/>
            <a:r>
              <a:rPr lang="en-US" sz="2000" dirty="0" smtClean="0"/>
              <a:t>Perform non-instructional duties</a:t>
            </a:r>
          </a:p>
          <a:p>
            <a:pPr lvl="1"/>
            <a:r>
              <a:rPr lang="en-US" sz="2000" dirty="0" smtClean="0"/>
              <a:t>Complies with laws and polices</a:t>
            </a:r>
          </a:p>
        </p:txBody>
      </p:sp>
      <p:sp>
        <p:nvSpPr>
          <p:cNvPr id="6" name="TextBox 5"/>
          <p:cNvSpPr txBox="1"/>
          <p:nvPr/>
        </p:nvSpPr>
        <p:spPr>
          <a:xfrm>
            <a:off x="4641448" y="77118"/>
            <a:ext cx="3502152"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spc="-150" dirty="0" smtClean="0">
                <a:solidFill>
                  <a:schemeClr val="bg1"/>
                </a:solidFill>
              </a:rPr>
              <a:t>Professional Responsibilities</a:t>
            </a:r>
            <a:endParaRPr lang="en-US" sz="2000" b="1" spc="-15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752" y="4891490"/>
            <a:ext cx="23737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defTabSz="914400" fontAlgn="auto">
              <a:spcBef>
                <a:spcPts val="0"/>
              </a:spcBef>
              <a:spcAft>
                <a:spcPts val="0"/>
              </a:spcAft>
              <a:defRPr/>
            </a:pPr>
            <a:fld id="{D6FF9431-A105-474E-8B70-2D02C57838F2}" type="slidenum">
              <a:rPr lang="en-US">
                <a:solidFill>
                  <a:schemeClr val="bg2">
                    <a:lumMod val="60000"/>
                    <a:lumOff val="40000"/>
                  </a:schemeClr>
                </a:solidFill>
                <a:latin typeface="+mn-lt"/>
              </a:rPr>
              <a:pPr defTabSz="914400" fontAlgn="auto">
                <a:spcBef>
                  <a:spcPts val="0"/>
                </a:spcBef>
                <a:spcAft>
                  <a:spcPts val="0"/>
                </a:spcAft>
                <a:defRPr/>
              </a:pPr>
              <a:t>38</a:t>
            </a:fld>
            <a:endParaRPr lang="en-US" dirty="0">
              <a:solidFill>
                <a:schemeClr val="bg2">
                  <a:lumMod val="60000"/>
                  <a:lumOff val="40000"/>
                </a:schemeClr>
              </a:solidFill>
              <a:latin typeface="+mn-lt"/>
            </a:endParaRPr>
          </a:p>
        </p:txBody>
      </p:sp>
      <p:sp>
        <p:nvSpPr>
          <p:cNvPr id="40962" name="Content Placeholder 3"/>
          <p:cNvSpPr>
            <a:spLocks noGrp="1"/>
          </p:cNvSpPr>
          <p:nvPr>
            <p:ph sz="quarter" idx="13"/>
          </p:nvPr>
        </p:nvSpPr>
        <p:spPr>
          <a:xfrm>
            <a:off x="914400" y="914400"/>
            <a:ext cx="7229200" cy="4937760"/>
          </a:xfrm>
        </p:spPr>
        <p:txBody>
          <a:bodyPr/>
          <a:lstStyle/>
          <a:p>
            <a:pPr marL="68580" indent="0">
              <a:buNone/>
            </a:pPr>
            <a:r>
              <a:rPr lang="en-US" sz="2400" dirty="0" smtClean="0"/>
              <a:t>Standard 7: Professional Growth</a:t>
            </a:r>
          </a:p>
          <a:p>
            <a:pPr lvl="1"/>
            <a:r>
              <a:rPr lang="en-US" sz="2000" dirty="0" smtClean="0"/>
              <a:t>Reflect on practice</a:t>
            </a:r>
          </a:p>
          <a:p>
            <a:pPr lvl="1"/>
            <a:r>
              <a:rPr lang="en-US" sz="2000" dirty="0" smtClean="0"/>
              <a:t>Set goals for professional development</a:t>
            </a:r>
          </a:p>
          <a:p>
            <a:pPr lvl="1"/>
            <a:r>
              <a:rPr lang="en-US" sz="2000" dirty="0" smtClean="0"/>
              <a:t>Communicate and collaborate to improve practice</a:t>
            </a:r>
          </a:p>
          <a:p>
            <a:pPr lvl="1"/>
            <a:r>
              <a:rPr lang="en-US" sz="2000" dirty="0" smtClean="0"/>
              <a:t>Remain current in knowledge of content and pedagogy</a:t>
            </a:r>
          </a:p>
        </p:txBody>
      </p:sp>
      <p:sp>
        <p:nvSpPr>
          <p:cNvPr id="8" name="TextBox 7"/>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spc="-150" dirty="0">
                <a:solidFill>
                  <a:schemeClr val="bg1"/>
                </a:solidFill>
              </a:rPr>
              <a:t>Professional Responsibilities</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752" y="4891490"/>
            <a:ext cx="23737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400"/>
            <a:ext cx="7823200" cy="3886200"/>
          </a:xfrm>
        </p:spPr>
        <p:txBody>
          <a:bodyPr>
            <a:normAutofit/>
          </a:bodyPr>
          <a:lstStyle/>
          <a:p>
            <a:pPr marL="68580" indent="0">
              <a:buNone/>
            </a:pPr>
            <a:r>
              <a:rPr lang="en-US" dirty="0" smtClean="0"/>
              <a:t>Using the placemat for the NYSED Teaching Framework, </a:t>
            </a:r>
            <a:r>
              <a:rPr lang="en-US" b="1" i="1" dirty="0" smtClean="0"/>
              <a:t>re-sort</a:t>
            </a:r>
            <a:r>
              <a:rPr lang="en-US" i="1" dirty="0" smtClean="0"/>
              <a:t> </a:t>
            </a:r>
            <a:r>
              <a:rPr lang="en-US" dirty="0" smtClean="0"/>
              <a:t>your table’s post-it notes as appropriate to the standard, element and indicator</a:t>
            </a:r>
          </a:p>
        </p:txBody>
      </p:sp>
      <p:sp>
        <p:nvSpPr>
          <p:cNvPr id="45061" name="Slide Number Placeholder 4"/>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0E059F68-0023-4742-847F-BE3EB427F416}" type="slidenum">
              <a:rPr lang="en-US">
                <a:solidFill>
                  <a:schemeClr val="bg2">
                    <a:lumMod val="60000"/>
                    <a:lumOff val="40000"/>
                  </a:schemeClr>
                </a:solidFill>
                <a:latin typeface="+mn-lt"/>
              </a:rPr>
              <a:pPr defTabSz="914400" fontAlgn="auto">
                <a:spcBef>
                  <a:spcPts val="0"/>
                </a:spcBef>
                <a:spcAft>
                  <a:spcPts val="0"/>
                </a:spcAft>
                <a:defRPr/>
              </a:pPr>
              <a:t>39</a:t>
            </a:fld>
            <a:endParaRPr lang="en-US" dirty="0">
              <a:solidFill>
                <a:schemeClr val="bg2">
                  <a:lumMod val="60000"/>
                  <a:lumOff val="40000"/>
                </a:schemeClr>
              </a:solidFill>
              <a:latin typeface="+mn-lt"/>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966065" y="466931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61344" y="405053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063315" y="461239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178198" y="2406269"/>
            <a:ext cx="2160284" cy="2592637"/>
            <a:chOff x="3251073" y="2934159"/>
            <a:chExt cx="2160284" cy="2592637"/>
          </a:xfrm>
        </p:grpSpPr>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251073" y="2934159"/>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491858" y="3391359"/>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753044" y="375491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146229" y="4248839"/>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07415" y="461239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950082" y="3514384"/>
            <a:ext cx="2603163" cy="2620178"/>
            <a:chOff x="5572692" y="2240098"/>
            <a:chExt cx="2603163" cy="2620178"/>
          </a:xfrm>
        </p:grpSpPr>
        <p:pic>
          <p:nvPicPr>
            <p:cNvPr id="1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572692" y="285887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67971" y="224009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669942" y="280195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171913" y="3248142"/>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67971" y="341155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822342" y="394587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235283" y="2381484"/>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91858" y="2821240"/>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051274" y="2561428"/>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77726" y="2809311"/>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What’s On Your Plate</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Fill in your plate with all the professional and personal obligations, responsibilities, initiatives, and goals</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At your table, share these (if you don’t know everyone, do introductions, too)</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After everyone has shared, make a generalization(s) about “what’s on your plates”</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Introductions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865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0066" b="12798"/>
          <a:stretch/>
        </p:blipFill>
        <p:spPr bwMode="auto">
          <a:xfrm>
            <a:off x="1886590" y="4603526"/>
            <a:ext cx="2906110" cy="168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191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7480300" y="8382000"/>
            <a:ext cx="184150" cy="339725"/>
          </a:xfrm>
          <a:prstGeom prst="rect">
            <a:avLst/>
          </a:prstGeom>
          <a:noFill/>
          <a:ln w="9525">
            <a:noFill/>
            <a:miter lim="800000"/>
            <a:headEnd/>
            <a:tailEnd/>
          </a:ln>
        </p:spPr>
        <p:txBody>
          <a:bodyPr wrap="none">
            <a:spAutoFit/>
          </a:bodyPr>
          <a:lstStyle/>
          <a:p>
            <a:endParaRPr lang="en-US" dirty="0">
              <a:latin typeface="Calisto MT" pitchFamily="18" charset="0"/>
            </a:endParaRPr>
          </a:p>
        </p:txBody>
      </p:sp>
      <p:sp>
        <p:nvSpPr>
          <p:cNvPr id="45058" name="Text Box 5"/>
          <p:cNvSpPr txBox="1">
            <a:spLocks noChangeArrowheads="1"/>
          </p:cNvSpPr>
          <p:nvPr/>
        </p:nvSpPr>
        <p:spPr bwMode="auto">
          <a:xfrm>
            <a:off x="601916" y="5033945"/>
            <a:ext cx="2925763" cy="1200329"/>
          </a:xfrm>
          <a:prstGeom prst="rect">
            <a:avLst/>
          </a:prstGeom>
          <a:noFill/>
          <a:ln w="9525">
            <a:noFill/>
            <a:miter lim="800000"/>
            <a:headEnd/>
            <a:tailEnd/>
          </a:ln>
        </p:spPr>
        <p:txBody>
          <a:bodyPr>
            <a:spAutoFit/>
          </a:bodyPr>
          <a:lstStyle/>
          <a:p>
            <a:pPr>
              <a:spcBef>
                <a:spcPct val="50000"/>
              </a:spcBef>
            </a:pPr>
            <a:r>
              <a:rPr lang="en-US" sz="3600" b="1" dirty="0" smtClean="0">
                <a:latin typeface="+mj-lt"/>
              </a:rPr>
              <a:t>Indicators</a:t>
            </a:r>
            <a:endParaRPr lang="en-US" sz="3600" b="1" dirty="0">
              <a:latin typeface="+mj-lt"/>
            </a:endParaRPr>
          </a:p>
          <a:p>
            <a:pPr>
              <a:spcBef>
                <a:spcPct val="50000"/>
              </a:spcBef>
            </a:pPr>
            <a:r>
              <a:rPr lang="en-US" sz="2400" i="1" dirty="0" smtClean="0">
                <a:latin typeface="+mj-lt"/>
              </a:rPr>
              <a:t>With </a:t>
            </a:r>
            <a:r>
              <a:rPr lang="en-US" sz="2400" i="1" dirty="0">
                <a:latin typeface="+mj-lt"/>
              </a:rPr>
              <a:t>rubrics </a:t>
            </a:r>
          </a:p>
        </p:txBody>
      </p:sp>
      <p:sp>
        <p:nvSpPr>
          <p:cNvPr id="11" name="Slide Number Placeholder 10"/>
          <p:cNvSpPr>
            <a:spLocks noGrp="1"/>
          </p:cNvSpPr>
          <p:nvPr>
            <p:ph type="sldNum" sz="quarter" idx="12"/>
          </p:nvPr>
        </p:nvSpPr>
        <p:spPr/>
        <p:txBody>
          <a:bodyPr rtlCol="0"/>
          <a:lstStyle/>
          <a:p>
            <a:pPr defTabSz="914400" fontAlgn="auto">
              <a:spcBef>
                <a:spcPts val="0"/>
              </a:spcBef>
              <a:spcAft>
                <a:spcPts val="0"/>
              </a:spcAft>
              <a:defRPr/>
            </a:pPr>
            <a:fld id="{1AB7EE52-4363-42E1-A258-169D1656E492}" type="slidenum">
              <a:rPr lang="en-US">
                <a:solidFill>
                  <a:schemeClr val="bg2">
                    <a:lumMod val="60000"/>
                    <a:lumOff val="40000"/>
                  </a:schemeClr>
                </a:solidFill>
                <a:latin typeface="+mn-lt"/>
              </a:rPr>
              <a:pPr defTabSz="914400" fontAlgn="auto">
                <a:spcBef>
                  <a:spcPts val="0"/>
                </a:spcBef>
                <a:spcAft>
                  <a:spcPts val="0"/>
                </a:spcAft>
                <a:defRPr/>
              </a:pPr>
              <a:t>40</a:t>
            </a:fld>
            <a:endParaRPr lang="en-US" dirty="0">
              <a:solidFill>
                <a:schemeClr val="bg2">
                  <a:lumMod val="60000"/>
                  <a:lumOff val="40000"/>
                </a:schemeClr>
              </a:solidFill>
              <a:latin typeface="+mn-lt"/>
            </a:endParaRPr>
          </a:p>
        </p:txBody>
      </p:sp>
      <p:sp>
        <p:nvSpPr>
          <p:cNvPr id="15" name="TextBox 14"/>
          <p:cNvSpPr txBox="1">
            <a:spLocks noChangeArrowheads="1"/>
          </p:cNvSpPr>
          <p:nvPr/>
        </p:nvSpPr>
        <p:spPr bwMode="auto">
          <a:xfrm>
            <a:off x="4114800" y="1139324"/>
            <a:ext cx="4335137" cy="4927600"/>
          </a:xfrm>
          <a:prstGeom prst="rect">
            <a:avLst/>
          </a:prstGeom>
          <a:solidFill>
            <a:srgbClr val="EDEDED"/>
          </a:solidFill>
          <a:ln w="9525">
            <a:solidFill>
              <a:schemeClr val="tx1"/>
            </a:solidFill>
            <a:miter lim="800000"/>
            <a:headEnd/>
            <a:tailEnd/>
          </a:ln>
          <a:effectLst>
            <a:outerShdw blurRad="40000" dist="20000" dir="5400000" rotWithShape="0">
              <a:srgbClr val="000000">
                <a:alpha val="37999"/>
              </a:srgbClr>
            </a:outerShdw>
          </a:effectLst>
        </p:spPr>
        <p:txBody>
          <a:bodyPr wrap="square">
            <a:spAutoFit/>
          </a:bodyPr>
          <a:lstStyle/>
          <a:p>
            <a:pPr fontAlgn="auto">
              <a:spcBef>
                <a:spcPts val="0"/>
              </a:spcBef>
              <a:spcAft>
                <a:spcPts val="0"/>
              </a:spcAft>
              <a:defRPr/>
            </a:pPr>
            <a:endParaRPr lang="en-US" b="1" i="1" dirty="0">
              <a:solidFill>
                <a:srgbClr val="000000"/>
              </a:solidFill>
              <a:latin typeface="+mn-lt"/>
            </a:endParaRPr>
          </a:p>
          <a:p>
            <a:pPr fontAlgn="auto">
              <a:spcBef>
                <a:spcPts val="0"/>
              </a:spcBef>
              <a:spcAft>
                <a:spcPts val="0"/>
              </a:spcAft>
              <a:defRPr/>
            </a:pPr>
            <a:r>
              <a:rPr lang="en-US" sz="2400" b="1" i="1" dirty="0">
                <a:solidFill>
                  <a:srgbClr val="000000"/>
                </a:solidFill>
                <a:latin typeface="+mn-lt"/>
              </a:rPr>
              <a:t>Knowledge of Students &amp; Student Learning</a:t>
            </a:r>
            <a:endParaRPr lang="en-US" sz="2400" dirty="0">
              <a:solidFill>
                <a:srgbClr val="000000"/>
              </a:solidFill>
              <a:latin typeface="+mn-lt"/>
            </a:endParaRPr>
          </a:p>
          <a:p>
            <a:pPr fontAlgn="auto">
              <a:spcBef>
                <a:spcPts val="0"/>
              </a:spcBef>
              <a:spcAft>
                <a:spcPts val="0"/>
              </a:spcAft>
              <a:defRPr/>
            </a:pPr>
            <a:endParaRPr lang="en-US" sz="2400" dirty="0">
              <a:solidFill>
                <a:schemeClr val="tx2">
                  <a:lumMod val="20000"/>
                  <a:lumOff val="80000"/>
                </a:schemeClr>
              </a:solidFill>
              <a:latin typeface="+mn-lt"/>
            </a:endParaRPr>
          </a:p>
          <a:p>
            <a:pPr fontAlgn="auto">
              <a:spcBef>
                <a:spcPts val="0"/>
              </a:spcBef>
              <a:spcAft>
                <a:spcPts val="0"/>
              </a:spcAft>
              <a:defRPr/>
            </a:pPr>
            <a:r>
              <a:rPr lang="en-US" sz="2400" dirty="0">
                <a:solidFill>
                  <a:srgbClr val="000000"/>
                </a:solidFill>
                <a:latin typeface="+mn-lt"/>
              </a:rPr>
              <a:t>Element 1.1 Demonstrate knowledge of child and adolescent development including cognitive, language, social, emotional, and physical developmental levels. </a:t>
            </a:r>
          </a:p>
          <a:p>
            <a:pPr fontAlgn="auto">
              <a:spcBef>
                <a:spcPts val="0"/>
              </a:spcBef>
              <a:spcAft>
                <a:spcPts val="0"/>
              </a:spcAft>
              <a:defRPr/>
            </a:pPr>
            <a:endParaRPr lang="en-US" sz="2000" dirty="0">
              <a:solidFill>
                <a:srgbClr val="000000"/>
              </a:solidFill>
              <a:latin typeface="+mn-lt"/>
            </a:endParaRPr>
          </a:p>
          <a:p>
            <a:pPr fontAlgn="auto">
              <a:spcBef>
                <a:spcPts val="0"/>
              </a:spcBef>
              <a:spcAft>
                <a:spcPts val="0"/>
              </a:spcAft>
              <a:defRPr/>
            </a:pPr>
            <a:r>
              <a:rPr lang="en-US" sz="2000" dirty="0">
                <a:solidFill>
                  <a:srgbClr val="000000"/>
                </a:solidFill>
                <a:latin typeface="+mn-lt"/>
              </a:rPr>
              <a:t>A) </a:t>
            </a:r>
            <a:r>
              <a:rPr lang="en-US" sz="2000" dirty="0">
                <a:latin typeface="+mn-lt"/>
              </a:rPr>
              <a:t>Describes developmental characteristics of students</a:t>
            </a:r>
            <a:endParaRPr lang="en-US" sz="2000" dirty="0">
              <a:solidFill>
                <a:srgbClr val="000000"/>
              </a:solidFill>
              <a:latin typeface="+mn-lt"/>
            </a:endParaRPr>
          </a:p>
          <a:p>
            <a:pPr fontAlgn="auto">
              <a:spcBef>
                <a:spcPts val="0"/>
              </a:spcBef>
              <a:spcAft>
                <a:spcPts val="0"/>
              </a:spcAft>
              <a:defRPr/>
            </a:pPr>
            <a:endParaRPr lang="en-US" dirty="0">
              <a:solidFill>
                <a:srgbClr val="000000"/>
              </a:solidFill>
              <a:latin typeface="+mn-lt"/>
            </a:endParaRPr>
          </a:p>
        </p:txBody>
      </p:sp>
      <p:sp>
        <p:nvSpPr>
          <p:cNvPr id="45061" name="Line 9"/>
          <p:cNvSpPr>
            <a:spLocks noChangeShapeType="1"/>
          </p:cNvSpPr>
          <p:nvPr/>
        </p:nvSpPr>
        <p:spPr bwMode="auto">
          <a:xfrm flipH="1">
            <a:off x="2951604" y="1832966"/>
            <a:ext cx="1274763" cy="0"/>
          </a:xfrm>
          <a:prstGeom prst="line">
            <a:avLst/>
          </a:prstGeom>
          <a:noFill/>
          <a:ln w="76200">
            <a:solidFill>
              <a:srgbClr val="FF5B01"/>
            </a:solidFill>
            <a:round/>
            <a:headEnd type="triangle" w="med" len="med"/>
            <a:tailEnd/>
          </a:ln>
        </p:spPr>
        <p:txBody>
          <a:bodyPr wrap="none" anchor="ctr"/>
          <a:lstStyle/>
          <a:p>
            <a:endParaRPr lang="en-US" dirty="0"/>
          </a:p>
        </p:txBody>
      </p:sp>
      <p:sp>
        <p:nvSpPr>
          <p:cNvPr id="6150" name="Line 6"/>
          <p:cNvSpPr>
            <a:spLocks noChangeShapeType="1"/>
          </p:cNvSpPr>
          <p:nvPr/>
        </p:nvSpPr>
        <p:spPr bwMode="auto">
          <a:xfrm flipH="1">
            <a:off x="3543742" y="3638824"/>
            <a:ext cx="682625" cy="0"/>
          </a:xfrm>
          <a:prstGeom prst="line">
            <a:avLst/>
          </a:prstGeom>
          <a:noFill/>
          <a:ln w="76200">
            <a:solidFill>
              <a:srgbClr val="FF5B01"/>
            </a:solidFill>
            <a:round/>
            <a:headEnd type="triangle" w="med" len="med"/>
            <a:tailEnd/>
          </a:ln>
        </p:spPr>
        <p:txBody>
          <a:bodyPr wrap="none" anchor="ctr"/>
          <a:lstStyle/>
          <a:p>
            <a:endParaRPr lang="en-US" dirty="0"/>
          </a:p>
        </p:txBody>
      </p:sp>
      <p:sp>
        <p:nvSpPr>
          <p:cNvPr id="45063" name="Rectangle 1"/>
          <p:cNvSpPr>
            <a:spLocks noChangeArrowheads="1"/>
          </p:cNvSpPr>
          <p:nvPr/>
        </p:nvSpPr>
        <p:spPr bwMode="auto">
          <a:xfrm>
            <a:off x="556353" y="1461205"/>
            <a:ext cx="3092513" cy="1015663"/>
          </a:xfrm>
          <a:prstGeom prst="rect">
            <a:avLst/>
          </a:prstGeom>
          <a:noFill/>
          <a:ln w="9525">
            <a:noFill/>
            <a:miter lim="800000"/>
            <a:headEnd/>
            <a:tailEnd/>
          </a:ln>
        </p:spPr>
        <p:txBody>
          <a:bodyPr wrap="none">
            <a:spAutoFit/>
          </a:bodyPr>
          <a:lstStyle/>
          <a:p>
            <a:r>
              <a:rPr lang="en-US" sz="3600" b="1" dirty="0">
                <a:latin typeface="+mj-lt"/>
              </a:rPr>
              <a:t>Standards</a:t>
            </a:r>
          </a:p>
          <a:p>
            <a:r>
              <a:rPr lang="en-US" sz="2400" i="1" dirty="0">
                <a:latin typeface="+mj-lt"/>
              </a:rPr>
              <a:t>Summary statements</a:t>
            </a:r>
          </a:p>
        </p:txBody>
      </p:sp>
      <p:sp>
        <p:nvSpPr>
          <p:cNvPr id="45064" name="Rectangle 2"/>
          <p:cNvSpPr>
            <a:spLocks noChangeArrowheads="1"/>
          </p:cNvSpPr>
          <p:nvPr/>
        </p:nvSpPr>
        <p:spPr bwMode="auto">
          <a:xfrm>
            <a:off x="1295903" y="3311986"/>
            <a:ext cx="2236510" cy="646331"/>
          </a:xfrm>
          <a:prstGeom prst="rect">
            <a:avLst/>
          </a:prstGeom>
          <a:noFill/>
          <a:ln w="9525">
            <a:noFill/>
            <a:miter lim="800000"/>
            <a:headEnd/>
            <a:tailEnd/>
          </a:ln>
        </p:spPr>
        <p:txBody>
          <a:bodyPr wrap="none">
            <a:spAutoFit/>
          </a:bodyPr>
          <a:lstStyle/>
          <a:p>
            <a:r>
              <a:rPr lang="en-US" sz="3600" b="1" dirty="0" smtClean="0">
                <a:latin typeface="+mj-lt"/>
              </a:rPr>
              <a:t>Elements</a:t>
            </a:r>
            <a:endParaRPr lang="en-US" sz="3600" dirty="0">
              <a:latin typeface="+mj-lt"/>
            </a:endParaRPr>
          </a:p>
        </p:txBody>
      </p:sp>
      <p:sp>
        <p:nvSpPr>
          <p:cNvPr id="16" name="Line 6"/>
          <p:cNvSpPr>
            <a:spLocks noChangeShapeType="1"/>
          </p:cNvSpPr>
          <p:nvPr/>
        </p:nvSpPr>
        <p:spPr bwMode="auto">
          <a:xfrm flipH="1">
            <a:off x="2951604" y="5386329"/>
            <a:ext cx="1274763" cy="0"/>
          </a:xfrm>
          <a:prstGeom prst="line">
            <a:avLst/>
          </a:prstGeom>
          <a:noFill/>
          <a:ln w="76200">
            <a:solidFill>
              <a:srgbClr val="FF5B01"/>
            </a:solidFill>
            <a:round/>
            <a:headEnd type="triangle" w="med" len="med"/>
            <a:tailEnd/>
          </a:ln>
        </p:spPr>
        <p:txBody>
          <a:bodyPr wrap="none" anchor="ctr"/>
          <a:lstStyle/>
          <a:p>
            <a:endParaRPr lang="en-US" dirty="0"/>
          </a:p>
        </p:txBody>
      </p:sp>
      <p:sp>
        <p:nvSpPr>
          <p:cNvPr id="13" name="TextBox 12"/>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914400" y="914400"/>
            <a:ext cx="7526338" cy="4303712"/>
          </a:xfrm>
        </p:spPr>
        <p:txBody>
          <a:bodyPr rtlCol="0">
            <a:noAutofit/>
          </a:bodyPr>
          <a:lstStyle/>
          <a:p>
            <a:pPr marL="68580" indent="0" fontAlgn="auto">
              <a:lnSpc>
                <a:spcPct val="90000"/>
              </a:lnSpc>
              <a:spcAft>
                <a:spcPct val="20000"/>
              </a:spcAft>
              <a:buClr>
                <a:schemeClr val="tx1">
                  <a:lumMod val="75000"/>
                  <a:lumOff val="25000"/>
                </a:schemeClr>
              </a:buClr>
              <a:buNone/>
              <a:defRPr/>
            </a:pPr>
            <a:r>
              <a:rPr lang="en-US" b="1" dirty="0" smtClean="0">
                <a:solidFill>
                  <a:schemeClr val="tx1">
                    <a:lumMod val="75000"/>
                    <a:lumOff val="25000"/>
                  </a:schemeClr>
                </a:solidFill>
              </a:rPr>
              <a:t>Common Themes across the Elements</a:t>
            </a:r>
          </a:p>
          <a:p>
            <a:pPr lvl="1">
              <a:buClr>
                <a:srgbClr val="629DD1"/>
              </a:buClr>
            </a:pPr>
            <a:r>
              <a:rPr lang="en-US" sz="2400" dirty="0">
                <a:solidFill>
                  <a:srgbClr val="242852"/>
                </a:solidFill>
              </a:rPr>
              <a:t>Upholds standards and </a:t>
            </a:r>
            <a:r>
              <a:rPr lang="en-US" sz="2400" dirty="0" smtClean="0">
                <a:solidFill>
                  <a:srgbClr val="242852"/>
                </a:solidFill>
              </a:rPr>
              <a:t>policies</a:t>
            </a:r>
          </a:p>
          <a:p>
            <a:pPr lvl="1">
              <a:buClr>
                <a:srgbClr val="629DD1"/>
              </a:buClr>
            </a:pPr>
            <a:r>
              <a:rPr lang="en-US" sz="2400" dirty="0" smtClean="0">
                <a:solidFill>
                  <a:schemeClr val="tx1">
                    <a:lumMod val="75000"/>
                    <a:lumOff val="25000"/>
                  </a:schemeClr>
                </a:solidFill>
              </a:rPr>
              <a:t>Equity</a:t>
            </a:r>
            <a:endParaRPr lang="en-US" sz="2400" dirty="0">
              <a:solidFill>
                <a:schemeClr val="tx1">
                  <a:lumMod val="75000"/>
                  <a:lumOff val="25000"/>
                </a:schemeClr>
              </a:solidFill>
            </a:endParaRPr>
          </a:p>
          <a:p>
            <a:pPr lvl="1">
              <a:buClr>
                <a:srgbClr val="629DD1"/>
              </a:buClr>
            </a:pPr>
            <a:r>
              <a:rPr lang="en-US" sz="2400" dirty="0" smtClean="0">
                <a:solidFill>
                  <a:schemeClr val="tx1">
                    <a:lumMod val="75000"/>
                    <a:lumOff val="25000"/>
                  </a:schemeClr>
                </a:solidFill>
              </a:rPr>
              <a:t>Cultural competence</a:t>
            </a:r>
          </a:p>
          <a:p>
            <a:pPr lvl="1">
              <a:buClr>
                <a:srgbClr val="629DD1"/>
              </a:buClr>
            </a:pPr>
            <a:r>
              <a:rPr lang="en-US" sz="2400" dirty="0" smtClean="0">
                <a:solidFill>
                  <a:schemeClr val="tx1">
                    <a:lumMod val="75000"/>
                    <a:lumOff val="25000"/>
                  </a:schemeClr>
                </a:solidFill>
              </a:rPr>
              <a:t>High expectations</a:t>
            </a:r>
          </a:p>
          <a:p>
            <a:pPr lvl="1">
              <a:buClr>
                <a:srgbClr val="629DD1"/>
              </a:buClr>
            </a:pPr>
            <a:r>
              <a:rPr lang="en-US" sz="2400" dirty="0" smtClean="0">
                <a:solidFill>
                  <a:schemeClr val="tx1">
                    <a:lumMod val="75000"/>
                    <a:lumOff val="25000"/>
                  </a:schemeClr>
                </a:solidFill>
              </a:rPr>
              <a:t>Developmental appropriateness</a:t>
            </a:r>
          </a:p>
          <a:p>
            <a:pPr lvl="1">
              <a:buClr>
                <a:srgbClr val="629DD1"/>
              </a:buClr>
            </a:pPr>
            <a:r>
              <a:rPr lang="en-US" sz="2400" dirty="0" smtClean="0">
                <a:solidFill>
                  <a:schemeClr val="tx1">
                    <a:lumMod val="75000"/>
                    <a:lumOff val="25000"/>
                  </a:schemeClr>
                </a:solidFill>
              </a:rPr>
              <a:t>A </a:t>
            </a:r>
            <a:r>
              <a:rPr lang="en-US" sz="2400" dirty="0">
                <a:solidFill>
                  <a:schemeClr val="tx1">
                    <a:lumMod val="75000"/>
                    <a:lumOff val="25000"/>
                  </a:schemeClr>
                </a:solidFill>
              </a:rPr>
              <a:t>focus on individuals, including those with special </a:t>
            </a:r>
            <a:r>
              <a:rPr lang="en-US" sz="2400" dirty="0" smtClean="0">
                <a:solidFill>
                  <a:schemeClr val="tx1">
                    <a:lumMod val="75000"/>
                    <a:lumOff val="25000"/>
                  </a:schemeClr>
                </a:solidFill>
              </a:rPr>
              <a:t>needs</a:t>
            </a:r>
          </a:p>
          <a:p>
            <a:pPr lvl="1">
              <a:buClr>
                <a:srgbClr val="629DD1"/>
              </a:buClr>
            </a:pPr>
            <a:r>
              <a:rPr lang="en-US" sz="2400" dirty="0" smtClean="0">
                <a:solidFill>
                  <a:schemeClr val="tx1">
                    <a:lumMod val="75000"/>
                    <a:lumOff val="25000"/>
                  </a:schemeClr>
                </a:solidFill>
              </a:rPr>
              <a:t>Appropriate </a:t>
            </a:r>
            <a:r>
              <a:rPr lang="en-US" sz="2400" dirty="0">
                <a:solidFill>
                  <a:schemeClr val="tx1">
                    <a:lumMod val="75000"/>
                    <a:lumOff val="25000"/>
                  </a:schemeClr>
                </a:solidFill>
              </a:rPr>
              <a:t>use of </a:t>
            </a:r>
            <a:r>
              <a:rPr lang="en-US" sz="2400" dirty="0" smtClean="0">
                <a:solidFill>
                  <a:schemeClr val="tx1">
                    <a:lumMod val="75000"/>
                    <a:lumOff val="25000"/>
                  </a:schemeClr>
                </a:solidFill>
              </a:rPr>
              <a:t>technology</a:t>
            </a:r>
          </a:p>
          <a:p>
            <a:pPr lvl="1">
              <a:buClr>
                <a:srgbClr val="629DD1"/>
              </a:buClr>
            </a:pPr>
            <a:r>
              <a:rPr lang="en-US" sz="2400" dirty="0" smtClean="0">
                <a:solidFill>
                  <a:schemeClr val="tx1">
                    <a:lumMod val="75000"/>
                    <a:lumOff val="25000"/>
                  </a:schemeClr>
                </a:solidFill>
              </a:rPr>
              <a:t>Student </a:t>
            </a:r>
            <a:r>
              <a:rPr lang="en-US" sz="2400" dirty="0">
                <a:solidFill>
                  <a:schemeClr val="tx1">
                    <a:lumMod val="75000"/>
                    <a:lumOff val="25000"/>
                  </a:schemeClr>
                </a:solidFill>
              </a:rPr>
              <a:t>assumption of responsibility</a:t>
            </a:r>
          </a:p>
          <a:p>
            <a:pPr marL="68580" indent="0" fontAlgn="auto">
              <a:lnSpc>
                <a:spcPct val="90000"/>
              </a:lnSpc>
              <a:spcAft>
                <a:spcPts val="0"/>
              </a:spcAft>
              <a:buClr>
                <a:schemeClr val="tx1">
                  <a:lumMod val="75000"/>
                  <a:lumOff val="25000"/>
                </a:schemeClr>
              </a:buClr>
              <a:buNone/>
              <a:defRPr/>
            </a:pPr>
            <a:endParaRPr lang="en-US" i="1" dirty="0">
              <a:solidFill>
                <a:schemeClr val="hlink"/>
              </a:solidFill>
            </a:endParaRPr>
          </a:p>
        </p:txBody>
      </p:sp>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4F385DCB-85E8-477D-B7B2-9D45B301F041}" type="slidenum">
              <a:rPr lang="en-US">
                <a:solidFill>
                  <a:schemeClr val="bg2">
                    <a:lumMod val="60000"/>
                    <a:lumOff val="40000"/>
                  </a:schemeClr>
                </a:solidFill>
                <a:latin typeface="+mn-lt"/>
              </a:rPr>
              <a:pPr defTabSz="914400" fontAlgn="auto">
                <a:spcBef>
                  <a:spcPts val="0"/>
                </a:spcBef>
                <a:spcAft>
                  <a:spcPts val="0"/>
                </a:spcAft>
                <a:defRPr/>
              </a:pPr>
              <a:t>41</a:t>
            </a:fld>
            <a:endParaRPr lang="en-US" dirty="0">
              <a:solidFill>
                <a:schemeClr val="bg2">
                  <a:lumMod val="60000"/>
                  <a:lumOff val="40000"/>
                </a:schemeClr>
              </a:solidFill>
              <a:latin typeface="+mn-lt"/>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this activity; </a:t>
            </a:r>
            <a:r>
              <a:rPr lang="en-US" b="1" dirty="0" smtClean="0"/>
              <a:t>discuss</a:t>
            </a:r>
            <a:r>
              <a:rPr lang="en-US" dirty="0" smtClean="0"/>
              <a:t> in your table group:</a:t>
            </a:r>
          </a:p>
          <a:p>
            <a:r>
              <a:rPr lang="en-US" dirty="0" smtClean="0"/>
              <a:t>Would you do this activity with teachers?</a:t>
            </a:r>
          </a:p>
          <a:p>
            <a:r>
              <a:rPr lang="en-US" dirty="0" smtClean="0"/>
              <a:t>All of them or just your 4-8?</a:t>
            </a:r>
          </a:p>
          <a:p>
            <a:r>
              <a:rPr lang="en-US" dirty="0" smtClean="0"/>
              <a:t>What would it accomplish?</a:t>
            </a:r>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66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6880" y="3232190"/>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980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There are three priorities in the Teaching Standards</a:t>
            </a:r>
          </a:p>
          <a:p>
            <a:r>
              <a:rPr lang="en-US" dirty="0" smtClean="0"/>
              <a:t>Engagement</a:t>
            </a:r>
          </a:p>
          <a:p>
            <a:r>
              <a:rPr lang="en-US" dirty="0" smtClean="0"/>
              <a:t>Constructivism</a:t>
            </a:r>
          </a:p>
          <a:p>
            <a:r>
              <a:rPr lang="en-US" dirty="0" smtClean="0"/>
              <a:t>21</a:t>
            </a:r>
            <a:r>
              <a:rPr lang="en-US" baseline="30000" dirty="0" smtClean="0"/>
              <a:t>st</a:t>
            </a:r>
            <a:r>
              <a:rPr lang="en-US" dirty="0" smtClean="0"/>
              <a:t> Century</a:t>
            </a:r>
            <a:br>
              <a:rPr lang="en-US" dirty="0" smtClean="0"/>
            </a:br>
            <a:r>
              <a:rPr lang="en-US" dirty="0" smtClean="0"/>
              <a:t>Readiness</a:t>
            </a:r>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Priorities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20173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1097" y="1489745"/>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81903" y="30269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p:cNvSpPr/>
          <p:nvPr/>
        </p:nvSpPr>
        <p:spPr>
          <a:xfrm>
            <a:off x="6873764" y="3247701"/>
            <a:ext cx="515323" cy="3404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044966" y="3168870"/>
            <a:ext cx="1923393" cy="523220"/>
          </a:xfrm>
          <a:prstGeom prst="rect">
            <a:avLst/>
          </a:prstGeom>
          <a:noFill/>
        </p:spPr>
        <p:txBody>
          <a:bodyPr wrap="square" rtlCol="0">
            <a:spAutoFit/>
          </a:bodyPr>
          <a:lstStyle/>
          <a:p>
            <a:r>
              <a:rPr lang="en-US" sz="2800" dirty="0" smtClean="0">
                <a:solidFill>
                  <a:schemeClr val="bg1"/>
                </a:solidFill>
                <a:latin typeface="Arial Narrow" pitchFamily="34" charset="0"/>
              </a:rPr>
              <a:t>PRIORITIES</a:t>
            </a:r>
            <a:endParaRPr lang="en-US" sz="2800" dirty="0">
              <a:solidFill>
                <a:schemeClr val="bg1"/>
              </a:solidFill>
              <a:latin typeface="Arial Narrow" pitchFamily="34" charset="0"/>
            </a:endParaRPr>
          </a:p>
        </p:txBody>
      </p:sp>
    </p:spTree>
    <p:extLst>
      <p:ext uri="{BB962C8B-B14F-4D97-AF65-F5344CB8AC3E}">
        <p14:creationId xmlns:p14="http://schemas.microsoft.com/office/powerpoint/2010/main" val="2902530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3105807" cy="4682169"/>
          </a:xfrm>
        </p:spPr>
        <p:txBody>
          <a:bodyPr>
            <a:normAutofit/>
          </a:bodyPr>
          <a:lstStyle/>
          <a:p>
            <a:pPr marL="68580" indent="0">
              <a:buNone/>
            </a:pPr>
            <a:r>
              <a:rPr lang="en-US" dirty="0" smtClean="0"/>
              <a:t>Engagement:</a:t>
            </a:r>
          </a:p>
          <a:p>
            <a:r>
              <a:rPr lang="en-US" dirty="0" smtClean="0"/>
              <a:t>Cognitive</a:t>
            </a:r>
          </a:p>
          <a:p>
            <a:r>
              <a:rPr lang="en-US" dirty="0" smtClean="0"/>
              <a:t>Zone of proximal development</a:t>
            </a:r>
          </a:p>
          <a:p>
            <a:r>
              <a:rPr lang="en-US" dirty="0" smtClean="0"/>
              <a:t>Every student (ELLS, SWD, too)</a:t>
            </a:r>
          </a:p>
          <a:p>
            <a:endParaRPr lang="en-US" dirty="0" smtClean="0"/>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Priorities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1097" y="1489745"/>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981903" y="30269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044966" y="3168870"/>
            <a:ext cx="2391419" cy="523220"/>
          </a:xfrm>
          <a:prstGeom prst="rect">
            <a:avLst/>
          </a:prstGeom>
          <a:noFill/>
        </p:spPr>
        <p:txBody>
          <a:bodyPr wrap="square" rtlCol="0">
            <a:spAutoFit/>
          </a:bodyPr>
          <a:lstStyle/>
          <a:p>
            <a:r>
              <a:rPr lang="en-US" sz="2800" dirty="0" smtClean="0">
                <a:solidFill>
                  <a:schemeClr val="bg1"/>
                </a:solidFill>
                <a:latin typeface="Arial Narrow" pitchFamily="34" charset="0"/>
              </a:rPr>
              <a:t>ENGAGEMENT</a:t>
            </a:r>
            <a:endParaRPr lang="en-US" sz="2800" dirty="0">
              <a:solidFill>
                <a:schemeClr val="bg1"/>
              </a:solidFill>
              <a:latin typeface="Arial Narrow" pitchFamily="34" charset="0"/>
            </a:endParaRPr>
          </a:p>
        </p:txBody>
      </p:sp>
    </p:spTree>
    <p:extLst>
      <p:ext uri="{BB962C8B-B14F-4D97-AF65-F5344CB8AC3E}">
        <p14:creationId xmlns:p14="http://schemas.microsoft.com/office/powerpoint/2010/main" val="3867719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2979683" cy="4682169"/>
          </a:xfrm>
        </p:spPr>
        <p:txBody>
          <a:bodyPr>
            <a:normAutofit/>
          </a:bodyPr>
          <a:lstStyle/>
          <a:p>
            <a:pPr marL="68580" indent="0">
              <a:buNone/>
            </a:pPr>
            <a:r>
              <a:rPr lang="en-US" dirty="0" smtClean="0"/>
              <a:t>Constructivism:</a:t>
            </a:r>
          </a:p>
          <a:p>
            <a:r>
              <a:rPr lang="en-US" dirty="0" smtClean="0"/>
              <a:t>Making connections</a:t>
            </a:r>
          </a:p>
          <a:p>
            <a:r>
              <a:rPr lang="en-US" dirty="0" smtClean="0"/>
              <a:t>Making meaning</a:t>
            </a:r>
          </a:p>
          <a:p>
            <a:r>
              <a:rPr lang="en-US" dirty="0" smtClean="0"/>
              <a:t>Relate to world outside</a:t>
            </a:r>
          </a:p>
          <a:p>
            <a:r>
              <a:rPr lang="en-US" dirty="0" smtClean="0"/>
              <a:t>Relate to personal future</a:t>
            </a:r>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Priorities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1097" y="1489745"/>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981903" y="30269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18839" y="3168870"/>
            <a:ext cx="2569780" cy="523220"/>
          </a:xfrm>
          <a:prstGeom prst="rect">
            <a:avLst/>
          </a:prstGeom>
          <a:noFill/>
        </p:spPr>
        <p:txBody>
          <a:bodyPr wrap="square" rtlCol="0">
            <a:spAutoFit/>
          </a:bodyPr>
          <a:lstStyle/>
          <a:p>
            <a:r>
              <a:rPr lang="en-US" sz="2800" spc="-150" dirty="0" smtClean="0">
                <a:solidFill>
                  <a:schemeClr val="bg1"/>
                </a:solidFill>
                <a:latin typeface="Arial Narrow" pitchFamily="34" charset="0"/>
              </a:rPr>
              <a:t>CONSTRUCTIVISM</a:t>
            </a:r>
            <a:endParaRPr lang="en-US" sz="2800" spc="-150" dirty="0">
              <a:solidFill>
                <a:schemeClr val="bg1"/>
              </a:solidFill>
              <a:latin typeface="Arial Narrow" pitchFamily="34" charset="0"/>
            </a:endParaRPr>
          </a:p>
        </p:txBody>
      </p:sp>
    </p:spTree>
    <p:extLst>
      <p:ext uri="{BB962C8B-B14F-4D97-AF65-F5344CB8AC3E}">
        <p14:creationId xmlns:p14="http://schemas.microsoft.com/office/powerpoint/2010/main" val="38677199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3011214" cy="4682169"/>
          </a:xfrm>
        </p:spPr>
        <p:txBody>
          <a:bodyPr>
            <a:normAutofit/>
          </a:bodyPr>
          <a:lstStyle/>
          <a:p>
            <a:pPr marL="68580" indent="0">
              <a:buNone/>
            </a:pPr>
            <a:r>
              <a:rPr lang="en-US" dirty="0" smtClean="0"/>
              <a:t>21C Readiness:</a:t>
            </a:r>
          </a:p>
          <a:p>
            <a:r>
              <a:rPr lang="en-US" dirty="0" smtClean="0"/>
              <a:t>College</a:t>
            </a:r>
          </a:p>
          <a:p>
            <a:r>
              <a:rPr lang="en-US" dirty="0" smtClean="0"/>
              <a:t>Career</a:t>
            </a:r>
          </a:p>
          <a:p>
            <a:r>
              <a:rPr lang="en-US" dirty="0" smtClean="0"/>
              <a:t>Citizenship</a:t>
            </a:r>
          </a:p>
          <a:p>
            <a:r>
              <a:rPr lang="en-US" u="sng" dirty="0" smtClean="0"/>
              <a:t>C</a:t>
            </a:r>
            <a:r>
              <a:rPr lang="en-US" dirty="0" smtClean="0"/>
              <a:t>ollaboration</a:t>
            </a:r>
          </a:p>
          <a:p>
            <a:r>
              <a:rPr lang="en-US" u="sng" dirty="0" smtClean="0"/>
              <a:t>C</a:t>
            </a:r>
            <a:r>
              <a:rPr lang="en-US" dirty="0" smtClean="0"/>
              <a:t>ommunication</a:t>
            </a:r>
          </a:p>
          <a:p>
            <a:r>
              <a:rPr lang="en-US" u="sng" dirty="0" smtClean="0"/>
              <a:t>C</a:t>
            </a:r>
            <a:r>
              <a:rPr lang="en-US" dirty="0" smtClean="0"/>
              <a:t>ritical Thinking &amp; Problem Solving </a:t>
            </a:r>
          </a:p>
          <a:p>
            <a:r>
              <a:rPr lang="en-US" u="sng" dirty="0" smtClean="0"/>
              <a:t>C</a:t>
            </a:r>
            <a:r>
              <a:rPr lang="en-US" dirty="0" smtClean="0"/>
              <a:t>reativity</a:t>
            </a:r>
          </a:p>
          <a:p>
            <a:endParaRPr lang="en-US" dirty="0" smtClean="0"/>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Priorities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1097" y="1489745"/>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981903" y="30269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66137" y="3168870"/>
            <a:ext cx="2617075" cy="523220"/>
          </a:xfrm>
          <a:prstGeom prst="rect">
            <a:avLst/>
          </a:prstGeom>
          <a:noFill/>
        </p:spPr>
        <p:txBody>
          <a:bodyPr wrap="square" rtlCol="0">
            <a:spAutoFit/>
          </a:bodyPr>
          <a:lstStyle/>
          <a:p>
            <a:r>
              <a:rPr lang="en-US" sz="2800" dirty="0" smtClean="0">
                <a:solidFill>
                  <a:schemeClr val="bg1"/>
                </a:solidFill>
                <a:latin typeface="Arial Narrow" pitchFamily="34" charset="0"/>
              </a:rPr>
              <a:t>21C READINESS</a:t>
            </a:r>
            <a:endParaRPr lang="en-US" sz="2800" dirty="0">
              <a:solidFill>
                <a:schemeClr val="bg1"/>
              </a:solidFill>
              <a:latin typeface="Arial Narrow" pitchFamily="34" charset="0"/>
            </a:endParaRPr>
          </a:p>
        </p:txBody>
      </p:sp>
    </p:spTree>
    <p:extLst>
      <p:ext uri="{BB962C8B-B14F-4D97-AF65-F5344CB8AC3E}">
        <p14:creationId xmlns:p14="http://schemas.microsoft.com/office/powerpoint/2010/main" val="3867719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Content Placeholder 2"/>
          <p:cNvSpPr>
            <a:spLocks noGrp="1"/>
          </p:cNvSpPr>
          <p:nvPr>
            <p:ph idx="1"/>
          </p:nvPr>
        </p:nvSpPr>
        <p:spPr>
          <a:xfrm>
            <a:off x="914400" y="914399"/>
            <a:ext cx="7457090" cy="4849103"/>
          </a:xfrm>
        </p:spPr>
        <p:txBody>
          <a:bodyPr>
            <a:normAutofit/>
          </a:bodyPr>
          <a:lstStyle/>
          <a:p>
            <a:pPr marL="68580" indent="0">
              <a:buNone/>
            </a:pPr>
            <a:r>
              <a:rPr lang="en-US" dirty="0" smtClean="0"/>
              <a:t>Discuss what these concepts look like in the classroom and how you would know if students are cognitively engaged.</a:t>
            </a:r>
          </a:p>
          <a:p>
            <a:pPr marL="68580" indent="0">
              <a:buNone/>
            </a:pPr>
            <a:endParaRPr lang="en-US" dirty="0" smtClean="0"/>
          </a:p>
          <a:p>
            <a:pPr marL="68580" indent="0">
              <a:buNone/>
            </a:pPr>
            <a:r>
              <a:rPr lang="en-US" dirty="0" smtClean="0"/>
              <a:t>In table groups go back to your sticky notes. Look them over. On any of your sticky notes that reflect and (or all) of the priorities, stick a colored dot on it.</a:t>
            </a:r>
          </a:p>
        </p:txBody>
      </p:sp>
      <p:sp>
        <p:nvSpPr>
          <p:cNvPr id="49156" name="Slide Number Placeholder 4"/>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FE7C8911-CF85-4FCE-A8ED-02CD3F740422}" type="slidenum">
              <a:rPr lang="en-US">
                <a:solidFill>
                  <a:schemeClr val="bg2">
                    <a:lumMod val="60000"/>
                    <a:lumOff val="40000"/>
                  </a:schemeClr>
                </a:solidFill>
                <a:latin typeface="+mn-lt"/>
              </a:rPr>
              <a:pPr defTabSz="914400" fontAlgn="auto">
                <a:spcBef>
                  <a:spcPts val="0"/>
                </a:spcBef>
                <a:spcAft>
                  <a:spcPts val="0"/>
                </a:spcAft>
                <a:defRPr/>
              </a:pPr>
              <a:t>47</a:t>
            </a:fld>
            <a:endParaRPr lang="en-US" dirty="0">
              <a:solidFill>
                <a:schemeClr val="bg2">
                  <a:lumMod val="60000"/>
                  <a:lumOff val="40000"/>
                </a:schemeClr>
              </a:solidFill>
              <a:latin typeface="+mn-lt"/>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237800" y="450773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446128" y="450773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024898" y="4532366"/>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787860" y="4840014"/>
            <a:ext cx="302002" cy="302002"/>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437769" y="4662934"/>
            <a:ext cx="302002" cy="302002"/>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531563" y="4992414"/>
            <a:ext cx="302002" cy="302002"/>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682122" y="4462513"/>
            <a:ext cx="10039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7047399" y="4808766"/>
            <a:ext cx="302002" cy="302002"/>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Video Observation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104918"/>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of </a:t>
            </a:r>
            <a:r>
              <a:rPr lang="en-US" sz="2400" dirty="0" smtClean="0">
                <a:latin typeface="+mn-lt"/>
                <a:ea typeface="ＭＳ Ｐゴシック" pitchFamily="34" charset="-128"/>
              </a:rPr>
              <a:t>engagement</a:t>
            </a:r>
            <a:r>
              <a:rPr lang="en-US" sz="2400" dirty="0">
                <a:latin typeface="+mn-lt"/>
                <a:ea typeface="ＭＳ Ｐゴシック" pitchFamily="34" charset="-128"/>
              </a:rPr>
              <a:t>,  constructing meaning, </a:t>
            </a:r>
            <a:r>
              <a:rPr lang="en-US" sz="2400" dirty="0" smtClean="0">
                <a:latin typeface="+mn-lt"/>
                <a:ea typeface="ＭＳ Ｐゴシック" pitchFamily="34" charset="-128"/>
              </a:rPr>
              <a:t>or 21C. Each triad member is responsible for one priority.</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in a table, </a:t>
            </a:r>
            <a:r>
              <a:rPr lang="en-US" sz="2400" dirty="0">
                <a:latin typeface="+mn-lt"/>
                <a:ea typeface="ＭＳ Ｐゴシック" pitchFamily="34" charset="-128"/>
              </a:rPr>
              <a:t>be prepared to share your </a:t>
            </a:r>
            <a:r>
              <a:rPr lang="en-US" sz="2400" dirty="0" smtClean="0">
                <a:latin typeface="+mn-lt"/>
                <a:ea typeface="ＭＳ Ｐゴシック" pitchFamily="34" charset="-128"/>
              </a:rPr>
              <a:t>evidence.</a:t>
            </a:r>
            <a:endParaRPr lang="en-US" sz="2400" dirty="0">
              <a:latin typeface="+mn-lt"/>
              <a:ea typeface="ＭＳ Ｐゴシック" pitchFamily="34" charset="-128"/>
            </a:endParaRPr>
          </a:p>
        </p:txBody>
      </p:sp>
      <p:cxnSp>
        <p:nvCxnSpPr>
          <p:cNvPr id="4" name="Straight Connector 3"/>
          <p:cNvCxnSpPr/>
          <p:nvPr/>
        </p:nvCxnSpPr>
        <p:spPr>
          <a:xfrm>
            <a:off x="2361565" y="414307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1937" y="389886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76547" y="3897026"/>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61565" y="3812569"/>
            <a:ext cx="1399142" cy="338554"/>
          </a:xfrm>
          <a:prstGeom prst="rect">
            <a:avLst/>
          </a:prstGeom>
          <a:noFill/>
        </p:spPr>
        <p:txBody>
          <a:bodyPr wrap="square" rtlCol="0">
            <a:spAutoFit/>
          </a:bodyPr>
          <a:lstStyle/>
          <a:p>
            <a:pPr algn="ctr"/>
            <a:r>
              <a:rPr lang="en-US" sz="1600" i="1" dirty="0" smtClean="0"/>
              <a:t>engagement</a:t>
            </a:r>
            <a:endParaRPr lang="en-US" sz="1600" i="1" dirty="0"/>
          </a:p>
        </p:txBody>
      </p:sp>
      <p:sp>
        <p:nvSpPr>
          <p:cNvPr id="16" name="TextBox 15"/>
          <p:cNvSpPr txBox="1"/>
          <p:nvPr/>
        </p:nvSpPr>
        <p:spPr>
          <a:xfrm>
            <a:off x="5389368" y="3815538"/>
            <a:ext cx="1399142" cy="338554"/>
          </a:xfrm>
          <a:prstGeom prst="rect">
            <a:avLst/>
          </a:prstGeom>
          <a:noFill/>
        </p:spPr>
        <p:txBody>
          <a:bodyPr wrap="square" rtlCol="0">
            <a:spAutoFit/>
          </a:bodyPr>
          <a:lstStyle/>
          <a:p>
            <a:pPr algn="ctr"/>
            <a:r>
              <a:rPr lang="en-US" sz="1600" i="1" dirty="0" smtClean="0"/>
              <a:t>21C</a:t>
            </a:r>
            <a:endParaRPr lang="en-US" sz="1600" i="1" dirty="0"/>
          </a:p>
        </p:txBody>
      </p:sp>
      <p:sp>
        <p:nvSpPr>
          <p:cNvPr id="17" name="TextBox 16"/>
          <p:cNvSpPr txBox="1"/>
          <p:nvPr/>
        </p:nvSpPr>
        <p:spPr>
          <a:xfrm>
            <a:off x="3847022" y="3821749"/>
            <a:ext cx="1487278" cy="338554"/>
          </a:xfrm>
          <a:prstGeom prst="rect">
            <a:avLst/>
          </a:prstGeom>
          <a:noFill/>
        </p:spPr>
        <p:txBody>
          <a:bodyPr wrap="square" rtlCol="0">
            <a:spAutoFit/>
          </a:bodyPr>
          <a:lstStyle/>
          <a:p>
            <a:pPr algn="ctr"/>
            <a:r>
              <a:rPr lang="en-US" sz="1600" i="1" dirty="0" smtClean="0"/>
              <a:t>constructivism</a:t>
            </a:r>
            <a:endParaRPr lang="en-US" sz="1600" i="1" dirty="0"/>
          </a:p>
        </p:txBody>
      </p:sp>
      <p:sp>
        <p:nvSpPr>
          <p:cNvPr id="10" name="Rectangle 9"/>
          <p:cNvSpPr/>
          <p:nvPr/>
        </p:nvSpPr>
        <p:spPr>
          <a:xfrm>
            <a:off x="2163261" y="3812569"/>
            <a:ext cx="4935557" cy="2038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Video Observation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104918"/>
          </a:xfrm>
          <a:prstGeom prst="rect">
            <a:avLst/>
          </a:prstGeom>
          <a:noFill/>
          <a:ln w="9525">
            <a:noFill/>
            <a:miter lim="800000"/>
            <a:headEnd/>
            <a:tailEnd/>
          </a:ln>
        </p:spPr>
        <p:txBody>
          <a:bodyPr/>
          <a:lstStyle/>
          <a:p>
            <a:pPr>
              <a:spcBef>
                <a:spcPct val="20000"/>
              </a:spcBef>
            </a:pPr>
            <a:r>
              <a:rPr lang="en-US" sz="2400" dirty="0" smtClean="0">
                <a:latin typeface="+mn-lt"/>
                <a:ea typeface="ＭＳ Ｐゴシック" pitchFamily="34" charset="-128"/>
              </a:rPr>
              <a:t>What did you observe in the video?</a:t>
            </a:r>
            <a:endParaRPr lang="en-US" sz="2400" dirty="0">
              <a:latin typeface="+mn-lt"/>
              <a:ea typeface="ＭＳ Ｐゴシック" pitchFamily="34" charset="-128"/>
            </a:endParaRPr>
          </a:p>
        </p:txBody>
      </p:sp>
      <p:cxnSp>
        <p:nvCxnSpPr>
          <p:cNvPr id="4" name="Straight Connector 3"/>
          <p:cNvCxnSpPr/>
          <p:nvPr/>
        </p:nvCxnSpPr>
        <p:spPr>
          <a:xfrm>
            <a:off x="2429805" y="209587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29804" y="1765369"/>
            <a:ext cx="4407725" cy="338554"/>
          </a:xfrm>
          <a:prstGeom prst="rect">
            <a:avLst/>
          </a:prstGeom>
          <a:noFill/>
        </p:spPr>
        <p:txBody>
          <a:bodyPr wrap="square" rtlCol="0">
            <a:spAutoFit/>
          </a:bodyPr>
          <a:lstStyle/>
          <a:p>
            <a:pPr algn="ctr"/>
            <a:r>
              <a:rPr lang="en-US" sz="1600" i="1" dirty="0" smtClean="0"/>
              <a:t>Evidence from the video</a:t>
            </a:r>
            <a:endParaRPr lang="en-US" sz="1600" i="1" dirty="0"/>
          </a:p>
        </p:txBody>
      </p:sp>
      <p:sp>
        <p:nvSpPr>
          <p:cNvPr id="10" name="Rectangle 9"/>
          <p:cNvSpPr/>
          <p:nvPr/>
        </p:nvSpPr>
        <p:spPr>
          <a:xfrm>
            <a:off x="2163261" y="1651379"/>
            <a:ext cx="4935557" cy="41993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202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399"/>
            <a:ext cx="7469436" cy="5398265"/>
          </a:xfrm>
          <a:extLst/>
        </p:spPr>
        <p:txBody>
          <a:bodyPr rtlCol="0">
            <a:no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rPr>
              <a:t>Understand the nature of learning for students and educators</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rPr>
              <a:t>Understand how a common language creates and supports professionalism and a culture for learning</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Understanding the relationship between research and the rubric criteria</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Understand the relationship between the NYSED Teaching Standards and the rubrics by which the teaching standards are assessed</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Hone observation skills to focus </a:t>
            </a:r>
            <a:endParaRPr lang="en-US" dirty="0" smtClean="0">
              <a:solidFill>
                <a:schemeClr val="tx1">
                  <a:lumMod val="75000"/>
                  <a:lumOff val="25000"/>
                </a:schemeClr>
              </a:solidFill>
            </a:endParaRPr>
          </a:p>
          <a:p>
            <a:pPr marL="365760" lvl="1" indent="0" fontAlgn="auto">
              <a:spcAft>
                <a:spcPts val="0"/>
              </a:spcAft>
              <a:buClr>
                <a:schemeClr val="bg2">
                  <a:lumMod val="60000"/>
                  <a:lumOff val="40000"/>
                </a:schemeClr>
              </a:buClr>
              <a:buNone/>
              <a:defRPr/>
            </a:pPr>
            <a:r>
              <a:rPr lang="en-US" sz="2400" dirty="0" smtClean="0">
                <a:solidFill>
                  <a:schemeClr val="tx1">
                    <a:lumMod val="75000"/>
                    <a:lumOff val="25000"/>
                  </a:schemeClr>
                </a:solidFill>
                <a:effectLst>
                  <a:innerShdw blurRad="63500" dist="50800">
                    <a:prstClr val="black">
                      <a:alpha val="50000"/>
                    </a:prstClr>
                  </a:innerShdw>
                </a:effectLst>
              </a:rPr>
              <a:t>Evidence Collection</a:t>
            </a:r>
            <a:endParaRPr lang="en-US" sz="2400" dirty="0" smtClean="0">
              <a:solidFill>
                <a:schemeClr val="tx1">
                  <a:lumMod val="75000"/>
                  <a:lumOff val="25000"/>
                </a:schemeClr>
              </a:solidFill>
            </a:endParaRPr>
          </a:p>
          <a:p>
            <a:pPr marL="365760" lvl="1" indent="0" fontAlgn="auto">
              <a:spcAft>
                <a:spcPts val="0"/>
              </a:spcAft>
              <a:buClr>
                <a:schemeClr val="bg2">
                  <a:lumMod val="60000"/>
                  <a:lumOff val="40000"/>
                </a:schemeClr>
              </a:buClr>
              <a:buNone/>
              <a:defRPr/>
            </a:pPr>
            <a:r>
              <a:rPr lang="en-US" sz="2400" dirty="0" smtClean="0">
                <a:solidFill>
                  <a:schemeClr val="tx1">
                    <a:lumMod val="75000"/>
                    <a:lumOff val="25000"/>
                  </a:schemeClr>
                </a:solidFill>
                <a:effectLst>
                  <a:innerShdw blurRad="63500" dist="50800">
                    <a:prstClr val="black">
                      <a:alpha val="50000"/>
                    </a:prstClr>
                  </a:innerShdw>
                </a:effectLst>
              </a:rPr>
              <a:t>Alignment of evidence with Standards</a:t>
            </a:r>
            <a:endParaRPr lang="en-US" sz="2400"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Collaboration with colleagues</a:t>
            </a:r>
            <a:endParaRPr lang="en-US" dirty="0" smtClean="0">
              <a:solidFill>
                <a:schemeClr val="tx1">
                  <a:lumMod val="75000"/>
                  <a:lumOff val="25000"/>
                </a:schemeClr>
              </a:solidFill>
            </a:endParaRPr>
          </a:p>
        </p:txBody>
      </p:sp>
      <p:sp>
        <p:nvSpPr>
          <p:cNvPr id="26629" name="Slide Number Placeholder 3"/>
          <p:cNvSpPr>
            <a:spLocks noGrp="1"/>
          </p:cNvSpPr>
          <p:nvPr>
            <p:ph type="sldNum" sz="quarter" idx="12"/>
          </p:nvPr>
        </p:nvSpPr>
        <p:spPr bwMode="auto">
          <a:xfrm>
            <a:off x="5105400" y="6172200"/>
            <a:ext cx="4038600" cy="457200"/>
          </a:xfrm>
          <a:ln>
            <a:miter lim="800000"/>
            <a:headEnd/>
            <a:tailEnd/>
          </a:ln>
        </p:spPr>
        <p:txBody>
          <a:bodyPr rtlCol="0"/>
          <a:lstStyle/>
          <a:p>
            <a:pPr defTabSz="914400" fontAlgn="auto">
              <a:spcBef>
                <a:spcPts val="0"/>
              </a:spcBef>
              <a:spcAft>
                <a:spcPts val="0"/>
              </a:spcAft>
              <a:defRPr/>
            </a:pPr>
            <a:fld id="{EF261353-65DB-47F0-AFF5-A6C343DE0CCD}" type="slidenum">
              <a:rPr lang="en-US">
                <a:solidFill>
                  <a:schemeClr val="bg2">
                    <a:lumMod val="60000"/>
                    <a:lumOff val="40000"/>
                  </a:schemeClr>
                </a:solidFill>
                <a:latin typeface="+mn-lt"/>
              </a:rPr>
              <a:pPr defTabSz="914400" fontAlgn="auto">
                <a:spcBef>
                  <a:spcPts val="0"/>
                </a:spcBef>
                <a:spcAft>
                  <a:spcPts val="0"/>
                </a:spcAft>
                <a:defRPr/>
              </a:pPr>
              <a:t>5</a:t>
            </a:fld>
            <a:endParaRPr lang="en-US" dirty="0">
              <a:solidFill>
                <a:schemeClr val="bg2">
                  <a:lumMod val="60000"/>
                  <a:lumOff val="40000"/>
                </a:schemeClr>
              </a:solidFill>
              <a:latin typeface="+mn-lt"/>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Training Objectives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74520"/>
            <a:ext cx="2483753" cy="66315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4"/>
          <p:cNvSpPr>
            <a:spLocks noGrp="1"/>
          </p:cNvSpPr>
          <p:nvPr>
            <p:ph idx="1"/>
          </p:nvPr>
        </p:nvSpPr>
        <p:spPr>
          <a:xfrm>
            <a:off x="914400" y="914399"/>
            <a:ext cx="7287904" cy="5227093"/>
          </a:xfrm>
        </p:spPr>
        <p:txBody>
          <a:bodyPr/>
          <a:lstStyle/>
          <a:p>
            <a:pPr marL="68580" indent="0">
              <a:buNone/>
            </a:pPr>
            <a:r>
              <a:rPr lang="en-US" dirty="0" smtClean="0"/>
              <a:t>A first look at a rubric:</a:t>
            </a:r>
          </a:p>
          <a:p>
            <a:r>
              <a:rPr lang="en-US" dirty="0" smtClean="0"/>
              <a:t>Read the descriptors for Element III.4 of the rubric</a:t>
            </a:r>
          </a:p>
          <a:p>
            <a:r>
              <a:rPr lang="en-US" dirty="0" smtClean="0"/>
              <a:t>Underline any references to the three priorities</a:t>
            </a: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926082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E5D8C552-759E-47F9-A005-0C3B53772B34}" type="slidenum">
              <a:rPr lang="en-US">
                <a:solidFill>
                  <a:schemeClr val="bg2">
                    <a:lumMod val="60000"/>
                    <a:lumOff val="40000"/>
                  </a:schemeClr>
                </a:solidFill>
                <a:latin typeface="+mn-lt"/>
              </a:rPr>
              <a:pPr defTabSz="914400" fontAlgn="auto">
                <a:spcBef>
                  <a:spcPts val="0"/>
                </a:spcBef>
                <a:spcAft>
                  <a:spcPts val="0"/>
                </a:spcAft>
                <a:defRPr/>
              </a:pPr>
              <a:t>51</a:t>
            </a:fld>
            <a:endParaRPr lang="en-US" dirty="0">
              <a:solidFill>
                <a:schemeClr val="bg2">
                  <a:lumMod val="60000"/>
                  <a:lumOff val="40000"/>
                </a:schemeClr>
              </a:solidFill>
              <a:latin typeface="+mn-lt"/>
            </a:endParaRPr>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9834" y="2447893"/>
            <a:ext cx="4602617" cy="397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8" name="TextBox 7"/>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Levels of Performance</a:t>
            </a:r>
            <a:endParaRPr lang="en-US" sz="2000" b="1" dirty="0">
              <a:solidFill>
                <a:schemeClr val="bg1"/>
              </a:solidFill>
            </a:endParaRPr>
          </a:p>
        </p:txBody>
      </p:sp>
      <p:sp>
        <p:nvSpPr>
          <p:cNvPr id="2" name="TextBox 1"/>
          <p:cNvSpPr txBox="1"/>
          <p:nvPr/>
        </p:nvSpPr>
        <p:spPr>
          <a:xfrm>
            <a:off x="914400" y="914400"/>
            <a:ext cx="6818051" cy="3046988"/>
          </a:xfrm>
          <a:prstGeom prst="rect">
            <a:avLst/>
          </a:prstGeom>
          <a:noFill/>
        </p:spPr>
        <p:txBody>
          <a:bodyPr wrap="square" rtlCol="0">
            <a:spAutoFit/>
          </a:bodyPr>
          <a:lstStyle/>
          <a:p>
            <a:r>
              <a:rPr lang="en-US" sz="4800" b="1" dirty="0" smtClean="0"/>
              <a:t>H</a:t>
            </a:r>
            <a:r>
              <a:rPr lang="en-US" sz="4800" dirty="0" smtClean="0"/>
              <a:t>ighly Effective</a:t>
            </a:r>
          </a:p>
          <a:p>
            <a:r>
              <a:rPr lang="en-US" sz="4800" b="1" dirty="0" smtClean="0"/>
              <a:t>E</a:t>
            </a:r>
            <a:r>
              <a:rPr lang="en-US" sz="4800" dirty="0" smtClean="0"/>
              <a:t>ffective</a:t>
            </a:r>
          </a:p>
          <a:p>
            <a:r>
              <a:rPr lang="en-US" sz="4800" b="1" dirty="0" smtClean="0"/>
              <a:t>D</a:t>
            </a:r>
            <a:r>
              <a:rPr lang="en-US" sz="4800" dirty="0" smtClean="0"/>
              <a:t>eveloping</a:t>
            </a:r>
          </a:p>
          <a:p>
            <a:r>
              <a:rPr lang="en-US" sz="4800" b="1" dirty="0" smtClean="0"/>
              <a:t>I</a:t>
            </a:r>
            <a:r>
              <a:rPr lang="en-US" sz="4800" dirty="0" smtClean="0"/>
              <a:t>neffective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E5D8C552-759E-47F9-A005-0C3B53772B34}" type="slidenum">
              <a:rPr lang="en-US">
                <a:solidFill>
                  <a:schemeClr val="bg2">
                    <a:lumMod val="60000"/>
                    <a:lumOff val="40000"/>
                  </a:schemeClr>
                </a:solidFill>
                <a:latin typeface="+mn-lt"/>
              </a:rPr>
              <a:pPr defTabSz="914400" fontAlgn="auto">
                <a:spcBef>
                  <a:spcPts val="0"/>
                </a:spcBef>
                <a:spcAft>
                  <a:spcPts val="0"/>
                </a:spcAft>
                <a:defRPr/>
              </a:pPr>
              <a:t>52</a:t>
            </a:fld>
            <a:endParaRPr lang="en-US" dirty="0">
              <a:solidFill>
                <a:schemeClr val="bg2">
                  <a:lumMod val="60000"/>
                  <a:lumOff val="40000"/>
                </a:schemeClr>
              </a:solidFill>
              <a:latin typeface="+mn-lt"/>
            </a:endParaRPr>
          </a:p>
        </p:txBody>
      </p:sp>
      <p:sp>
        <p:nvSpPr>
          <p:cNvPr id="396290" name="Rectangle 2"/>
          <p:cNvSpPr>
            <a:spLocks noGrp="1" noChangeArrowheads="1"/>
          </p:cNvSpPr>
          <p:nvPr>
            <p:ph type="body" idx="4294967295"/>
          </p:nvPr>
        </p:nvSpPr>
        <p:spPr>
          <a:xfrm>
            <a:off x="914401" y="914400"/>
            <a:ext cx="7315200" cy="5442012"/>
          </a:xfrm>
        </p:spPr>
        <p:txBody>
          <a:bodyPr/>
          <a:lstStyle/>
          <a:p>
            <a:pPr marL="68580" indent="0">
              <a:lnSpc>
                <a:spcPct val="90000"/>
              </a:lnSpc>
              <a:buClr>
                <a:schemeClr val="bg2"/>
              </a:buClr>
              <a:buNone/>
            </a:pPr>
            <a:r>
              <a:rPr lang="en-US" b="1" dirty="0" smtClean="0">
                <a:solidFill>
                  <a:schemeClr val="tx1"/>
                </a:solidFill>
              </a:rPr>
              <a:t>Ineffective</a:t>
            </a:r>
            <a:r>
              <a:rPr lang="en-US" dirty="0" smtClean="0">
                <a:solidFill>
                  <a:schemeClr val="tx1"/>
                </a:solidFill>
              </a:rPr>
              <a:t> – Teaching shows evidence of not understanding the concepts underlying the component - may represent practice that is harmful - requires intervention</a:t>
            </a:r>
          </a:p>
          <a:p>
            <a:pPr marL="68580" indent="0">
              <a:lnSpc>
                <a:spcPct val="90000"/>
              </a:lnSpc>
              <a:buClr>
                <a:schemeClr val="bg2"/>
              </a:buClr>
              <a:buNone/>
            </a:pPr>
            <a:endParaRPr lang="en-US" dirty="0" smtClean="0">
              <a:solidFill>
                <a:schemeClr val="tx1"/>
              </a:solidFill>
            </a:endParaRPr>
          </a:p>
          <a:p>
            <a:pPr marL="68580" indent="0">
              <a:lnSpc>
                <a:spcPct val="90000"/>
              </a:lnSpc>
              <a:buClr>
                <a:schemeClr val="bg2"/>
              </a:buClr>
              <a:buNone/>
            </a:pPr>
            <a:r>
              <a:rPr lang="en-US" b="1" dirty="0" smtClean="0">
                <a:solidFill>
                  <a:schemeClr val="tx1"/>
                </a:solidFill>
              </a:rPr>
              <a:t>Developing </a:t>
            </a:r>
            <a:r>
              <a:rPr lang="en-US" dirty="0" smtClean="0">
                <a:solidFill>
                  <a:schemeClr val="tx1"/>
                </a:solidFill>
              </a:rPr>
              <a:t>– Teaching shows evidence of knowledge and skills related to teaching - but inconsistent performance</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
        <p:nvSpPr>
          <p:cNvPr id="8" name="TextBox 7"/>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Levels of Performance</a:t>
            </a:r>
            <a:endParaRPr lang="en-US" sz="2000" b="1" dirty="0">
              <a:solidFill>
                <a:schemeClr val="bg1"/>
              </a:solidFill>
            </a:endParaRPr>
          </a:p>
        </p:txBody>
      </p:sp>
    </p:spTree>
    <p:extLst>
      <p:ext uri="{BB962C8B-B14F-4D97-AF65-F5344CB8AC3E}">
        <p14:creationId xmlns:p14="http://schemas.microsoft.com/office/powerpoint/2010/main" val="247489933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body" idx="4294967295"/>
          </p:nvPr>
        </p:nvSpPr>
        <p:spPr>
          <a:xfrm>
            <a:off x="914400" y="914400"/>
            <a:ext cx="7174929" cy="4922668"/>
          </a:xfrm>
        </p:spPr>
        <p:txBody>
          <a:bodyPr/>
          <a:lstStyle/>
          <a:p>
            <a:pPr marL="68580" indent="0">
              <a:lnSpc>
                <a:spcPct val="90000"/>
              </a:lnSpc>
              <a:buClr>
                <a:schemeClr val="bg2"/>
              </a:buClr>
              <a:buNone/>
            </a:pPr>
            <a:r>
              <a:rPr lang="en-US" b="1" dirty="0" smtClean="0">
                <a:solidFill>
                  <a:schemeClr val="tx1"/>
                </a:solidFill>
              </a:rPr>
              <a:t>Effective </a:t>
            </a:r>
            <a:r>
              <a:rPr lang="en-US" dirty="0" smtClean="0">
                <a:solidFill>
                  <a:schemeClr val="tx1"/>
                </a:solidFill>
              </a:rPr>
              <a:t>- Teaching shows evidence of thorough knowledge of all aspects of the profession.  Students are engaged in learning.  This is successful, accomplished, professional, and effective teaching.</a:t>
            </a:r>
          </a:p>
          <a:p>
            <a:pPr marL="68580" indent="0">
              <a:lnSpc>
                <a:spcPct val="90000"/>
              </a:lnSpc>
              <a:buClr>
                <a:schemeClr val="bg2"/>
              </a:buClr>
              <a:buNone/>
            </a:pPr>
            <a:endParaRPr lang="en-US" dirty="0" smtClean="0">
              <a:solidFill>
                <a:schemeClr val="tx1"/>
              </a:solidFill>
            </a:endParaRPr>
          </a:p>
          <a:p>
            <a:pPr marL="68580" indent="0">
              <a:lnSpc>
                <a:spcPct val="90000"/>
              </a:lnSpc>
              <a:buClr>
                <a:schemeClr val="bg2"/>
              </a:buClr>
              <a:buNone/>
            </a:pPr>
            <a:r>
              <a:rPr lang="en-US" b="1" dirty="0" smtClean="0">
                <a:solidFill>
                  <a:schemeClr val="tx1"/>
                </a:solidFill>
              </a:rPr>
              <a:t>Highly Effective </a:t>
            </a:r>
            <a:r>
              <a:rPr lang="en-US" dirty="0" smtClean="0">
                <a:solidFill>
                  <a:schemeClr val="tx1"/>
                </a:solidFill>
              </a:rPr>
              <a:t>– Classroom functions as a community of learners with student assumption of responsibility for learning. </a:t>
            </a:r>
            <a:endParaRPr lang="en-US" sz="1400" dirty="0" smtClean="0">
              <a:solidFill>
                <a:schemeClr val="tx1"/>
              </a:solidFill>
            </a:endParaRPr>
          </a:p>
          <a:p>
            <a:pPr marL="68580" indent="0">
              <a:lnSpc>
                <a:spcPct val="90000"/>
              </a:lnSpc>
              <a:buNone/>
            </a:pPr>
            <a:endParaRPr lang="en-US" sz="1400" dirty="0" smtClean="0">
              <a:solidFill>
                <a:schemeClr val="tx1"/>
              </a:solidFill>
            </a:endParaRP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Levels of Performance</a:t>
            </a:r>
            <a:endParaRPr lang="en-US" sz="2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Content Placeholder 2"/>
          <p:cNvSpPr>
            <a:spLocks noGrp="1"/>
          </p:cNvSpPr>
          <p:nvPr>
            <p:ph idx="1"/>
          </p:nvPr>
        </p:nvSpPr>
        <p:spPr>
          <a:xfrm>
            <a:off x="914400" y="914400"/>
            <a:ext cx="7478973" cy="5459104"/>
          </a:xfrm>
        </p:spPr>
        <p:txBody>
          <a:bodyPr rtlCol="0">
            <a:normAutofit/>
          </a:bodyPr>
          <a:lstStyle/>
          <a:p>
            <a:pPr marL="68580" indent="0" fontAlgn="auto">
              <a:spcAft>
                <a:spcPts val="0"/>
              </a:spcAft>
              <a:buClr>
                <a:schemeClr val="tx1">
                  <a:lumMod val="75000"/>
                  <a:lumOff val="25000"/>
                </a:schemeClr>
              </a:buClr>
              <a:buNone/>
              <a:defRPr/>
            </a:pPr>
            <a:r>
              <a:rPr lang="en-US" dirty="0">
                <a:solidFill>
                  <a:schemeClr val="tx1">
                    <a:lumMod val="75000"/>
                    <a:lumOff val="25000"/>
                  </a:schemeClr>
                </a:solidFill>
              </a:rPr>
              <a:t>Cognitive Engagement</a:t>
            </a:r>
          </a:p>
          <a:p>
            <a:pPr lvl="1">
              <a:buClr>
                <a:schemeClr val="bg2">
                  <a:lumMod val="60000"/>
                  <a:lumOff val="40000"/>
                </a:schemeClr>
              </a:buClr>
              <a:defRPr/>
            </a:pPr>
            <a:r>
              <a:rPr lang="en-US" sz="2400" dirty="0" smtClean="0">
                <a:solidFill>
                  <a:schemeClr val="tx1">
                    <a:lumMod val="75000"/>
                    <a:lumOff val="25000"/>
                  </a:schemeClr>
                </a:solidFill>
              </a:rPr>
              <a:t>“Effective” </a:t>
            </a:r>
            <a:r>
              <a:rPr lang="en-US" sz="2400" dirty="0">
                <a:solidFill>
                  <a:schemeClr val="tx1">
                    <a:lumMod val="75000"/>
                    <a:lumOff val="25000"/>
                  </a:schemeClr>
                </a:solidFill>
              </a:rPr>
              <a:t>= students must be </a:t>
            </a:r>
            <a:r>
              <a:rPr lang="en-US" sz="2400" i="1" dirty="0">
                <a:solidFill>
                  <a:schemeClr val="tx2">
                    <a:lumMod val="50000"/>
                  </a:schemeClr>
                </a:solidFill>
              </a:rPr>
              <a:t>cognitively</a:t>
            </a:r>
            <a:r>
              <a:rPr lang="en-US" sz="2400" b="1" i="1" dirty="0">
                <a:solidFill>
                  <a:schemeClr val="tx1">
                    <a:lumMod val="75000"/>
                    <a:lumOff val="25000"/>
                  </a:schemeClr>
                </a:solidFill>
              </a:rPr>
              <a:t> </a:t>
            </a:r>
            <a:r>
              <a:rPr lang="en-US" sz="2400" dirty="0">
                <a:solidFill>
                  <a:schemeClr val="tx1">
                    <a:lumMod val="75000"/>
                    <a:lumOff val="25000"/>
                  </a:schemeClr>
                </a:solidFill>
              </a:rPr>
              <a:t>engaged </a:t>
            </a:r>
          </a:p>
          <a:p>
            <a:pPr lvl="1">
              <a:buClr>
                <a:schemeClr val="bg2">
                  <a:lumMod val="60000"/>
                  <a:lumOff val="40000"/>
                </a:schemeClr>
              </a:buClr>
              <a:defRPr/>
            </a:pPr>
            <a:r>
              <a:rPr lang="en-US" sz="2400" dirty="0" smtClean="0">
                <a:solidFill>
                  <a:schemeClr val="tx1">
                    <a:lumMod val="75000"/>
                    <a:lumOff val="25000"/>
                  </a:schemeClr>
                </a:solidFill>
              </a:rPr>
              <a:t>“Highly Effective” </a:t>
            </a:r>
            <a:r>
              <a:rPr lang="en-US" sz="2400" dirty="0">
                <a:solidFill>
                  <a:schemeClr val="tx1">
                    <a:lumMod val="75000"/>
                    <a:lumOff val="25000"/>
                  </a:schemeClr>
                </a:solidFill>
              </a:rPr>
              <a:t>= cognition, meta-cognition, and student ownership of their learning</a:t>
            </a:r>
          </a:p>
          <a:p>
            <a:pPr marL="68580" indent="0" fontAlgn="auto">
              <a:spcAft>
                <a:spcPts val="0"/>
              </a:spcAft>
              <a:buClr>
                <a:schemeClr val="tx1">
                  <a:lumMod val="75000"/>
                  <a:lumOff val="25000"/>
                </a:schemeClr>
              </a:buClr>
              <a:buNone/>
              <a:defRPr/>
            </a:pPr>
            <a:r>
              <a:rPr lang="en-US" dirty="0">
                <a:solidFill>
                  <a:schemeClr val="tx1">
                    <a:lumMod val="75000"/>
                    <a:lumOff val="25000"/>
                  </a:schemeClr>
                </a:solidFill>
              </a:rPr>
              <a:t>Constructivist Learning </a:t>
            </a:r>
            <a:endParaRPr lang="en-US" dirty="0" smtClean="0">
              <a:solidFill>
                <a:schemeClr val="tx1">
                  <a:lumMod val="75000"/>
                  <a:lumOff val="25000"/>
                </a:schemeClr>
              </a:solidFill>
            </a:endParaRPr>
          </a:p>
          <a:p>
            <a:pPr lvl="1">
              <a:buClr>
                <a:schemeClr val="bg2">
                  <a:lumMod val="60000"/>
                  <a:lumOff val="40000"/>
                </a:schemeClr>
              </a:buClr>
              <a:defRPr/>
            </a:pPr>
            <a:r>
              <a:rPr lang="en-US" sz="2400" dirty="0" smtClean="0">
                <a:solidFill>
                  <a:schemeClr val="tx1">
                    <a:lumMod val="75000"/>
                    <a:lumOff val="25000"/>
                  </a:schemeClr>
                </a:solidFill>
              </a:rPr>
              <a:t>Effective and Highly Effective </a:t>
            </a:r>
            <a:r>
              <a:rPr lang="en-US" sz="2400" dirty="0">
                <a:solidFill>
                  <a:schemeClr val="tx1">
                    <a:lumMod val="75000"/>
                    <a:lumOff val="25000"/>
                  </a:schemeClr>
                </a:solidFill>
              </a:rPr>
              <a:t>practice must have evidence of learning experiences designed to facilitate students’ construction of knowledge. </a:t>
            </a:r>
            <a:endParaRPr lang="en-US" sz="2400"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Skills</a:t>
            </a:r>
          </a:p>
          <a:p>
            <a:pPr lvl="1">
              <a:buClr>
                <a:schemeClr val="bg2">
                  <a:lumMod val="60000"/>
                  <a:lumOff val="40000"/>
                </a:schemeClr>
              </a:buClr>
              <a:defRPr/>
            </a:pPr>
            <a:r>
              <a:rPr lang="en-US" sz="2400" dirty="0" smtClean="0">
                <a:solidFill>
                  <a:schemeClr val="tx1">
                    <a:lumMod val="75000"/>
                    <a:lumOff val="25000"/>
                  </a:schemeClr>
                </a:solidFill>
              </a:rPr>
              <a:t>Effective and Highly Effective practice </a:t>
            </a:r>
            <a:r>
              <a:rPr lang="en-US" sz="2400" dirty="0">
                <a:solidFill>
                  <a:schemeClr val="tx1">
                    <a:lumMod val="75000"/>
                    <a:lumOff val="25000"/>
                  </a:schemeClr>
                </a:solidFill>
              </a:rPr>
              <a:t>must plan for and have evidence of application of </a:t>
            </a:r>
            <a:r>
              <a:rPr lang="en-US" sz="2400" dirty="0" smtClean="0">
                <a:solidFill>
                  <a:schemeClr val="tx1">
                    <a:lumMod val="75000"/>
                    <a:lumOff val="25000"/>
                  </a:schemeClr>
                </a:solidFill>
              </a:rPr>
              <a:t>college career-</a:t>
            </a:r>
            <a:r>
              <a:rPr lang="en-US" sz="2400" dirty="0">
                <a:solidFill>
                  <a:schemeClr val="tx1">
                    <a:lumMod val="75000"/>
                    <a:lumOff val="25000"/>
                  </a:schemeClr>
                </a:solidFill>
              </a:rPr>
              <a:t>readiness skills and dispositions</a:t>
            </a:r>
          </a:p>
          <a:p>
            <a:pPr lvl="1" fontAlgn="auto">
              <a:spcAft>
                <a:spcPts val="0"/>
              </a:spcAft>
              <a:buClr>
                <a:schemeClr val="bg2">
                  <a:lumMod val="60000"/>
                  <a:lumOff val="40000"/>
                </a:schemeClr>
              </a:buClr>
              <a:buFont typeface="Arial" pitchFamily="34" charset="0"/>
              <a:buChar char="•"/>
              <a:defRPr/>
            </a:pPr>
            <a:endParaRPr lang="en-US" dirty="0">
              <a:solidFill>
                <a:schemeClr val="tx1">
                  <a:lumMod val="75000"/>
                  <a:lumOff val="25000"/>
                </a:schemeClr>
              </a:solidFill>
            </a:endParaRPr>
          </a:p>
        </p:txBody>
      </p:sp>
      <p:sp>
        <p:nvSpPr>
          <p:cNvPr id="197636" name="Slide Number Placeholder 3"/>
          <p:cNvSpPr txBox="1">
            <a:spLocks/>
          </p:cNvSpPr>
          <p:nvPr/>
        </p:nvSpPr>
        <p:spPr bwMode="auto">
          <a:xfrm>
            <a:off x="6705600" y="6508750"/>
            <a:ext cx="2133600" cy="365125"/>
          </a:xfrm>
          <a:prstGeom prst="rect">
            <a:avLst/>
          </a:prstGeom>
          <a:noFill/>
          <a:ln w="9525">
            <a:noFill/>
            <a:miter lim="800000"/>
            <a:headEnd/>
            <a:tailEnd/>
          </a:ln>
        </p:spPr>
        <p:txBody>
          <a:bodyPr anchor="ctr"/>
          <a:lstStyle/>
          <a:p>
            <a:pPr algn="r"/>
            <a:fld id="{FA11C6FB-AC6A-4E9C-9BB1-4E314C2D1BDB}" type="slidenum">
              <a:rPr lang="en-US" sz="1200">
                <a:solidFill>
                  <a:srgbClr val="898989"/>
                </a:solidFill>
                <a:latin typeface="Calisto MT" pitchFamily="18" charset="0"/>
              </a:rPr>
              <a:pPr algn="r"/>
              <a:t>54</a:t>
            </a:fld>
            <a:endParaRPr lang="en-US" sz="1200" dirty="0">
              <a:solidFill>
                <a:srgbClr val="898989"/>
              </a:solidFill>
              <a:latin typeface="Calisto MT" pitchFamily="18" charset="0"/>
            </a:endParaRPr>
          </a:p>
        </p:txBody>
      </p:sp>
      <p:sp>
        <p:nvSpPr>
          <p:cNvPr id="5" name="TextBox 4"/>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Priorities</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5171090"/>
          </a:xfrm>
        </p:spPr>
        <p:txBody>
          <a:bodyPr>
            <a:normAutofit/>
          </a:bodyPr>
          <a:lstStyle/>
          <a:p>
            <a:pPr marL="68580" indent="0">
              <a:buNone/>
            </a:pPr>
            <a:r>
              <a:rPr lang="en-US" sz="2800" dirty="0" smtClean="0"/>
              <a:t>Introducing the course companion.</a:t>
            </a:r>
          </a:p>
          <a:p>
            <a:pPr marL="68580" indent="0">
              <a:buNone/>
            </a:pPr>
            <a:endParaRPr lang="en-US" sz="2800" dirty="0"/>
          </a:p>
          <a:p>
            <a:pPr marL="68580" indent="0">
              <a:buNone/>
            </a:pPr>
            <a:endParaRPr lang="en-US" sz="2800" dirty="0" smtClean="0"/>
          </a:p>
          <a:p>
            <a:pPr marL="68580" indent="0">
              <a:buNone/>
            </a:pPr>
            <a:endParaRPr lang="en-US" sz="2800" dirty="0"/>
          </a:p>
          <a:p>
            <a:pPr marL="68580" indent="0">
              <a:buNone/>
            </a:pPr>
            <a:endParaRPr lang="en-US" sz="2800" dirty="0" smtClean="0"/>
          </a:p>
          <a:p>
            <a:pPr marL="68580" indent="0">
              <a:buNone/>
            </a:pPr>
            <a:endParaRPr lang="en-US" sz="2800" dirty="0"/>
          </a:p>
          <a:p>
            <a:pPr marL="68580" indent="0">
              <a:buNone/>
            </a:pPr>
            <a:r>
              <a:rPr lang="en-US" sz="2800" dirty="0" smtClean="0"/>
              <a:t>Which chapter</a:t>
            </a:r>
            <a:br>
              <a:rPr lang="en-US" sz="2800" dirty="0" smtClean="0"/>
            </a:br>
            <a:r>
              <a:rPr lang="en-US" sz="2800" dirty="0" smtClean="0"/>
              <a:t>description most</a:t>
            </a:r>
            <a:br>
              <a:rPr lang="en-US" sz="2800" dirty="0" smtClean="0"/>
            </a:br>
            <a:r>
              <a:rPr lang="en-US" sz="2800" dirty="0" smtClean="0"/>
              <a:t>intrigues you?</a:t>
            </a:r>
          </a:p>
          <a:p>
            <a:pPr marL="68580" indent="0">
              <a:buNone/>
            </a:pPr>
            <a:endParaRPr lang="en-US" sz="2800" dirty="0" smtClean="0"/>
          </a:p>
          <a:p>
            <a:pPr marL="68580" indent="0">
              <a:buNone/>
            </a:pPr>
            <a:endParaRPr lang="en-US" sz="2800"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sp>
        <p:nvSpPr>
          <p:cNvPr id="2" name="Right Arrow 1"/>
          <p:cNvSpPr/>
          <p:nvPr/>
        </p:nvSpPr>
        <p:spPr>
          <a:xfrm>
            <a:off x="1379199" y="2490952"/>
            <a:ext cx="3358055" cy="1428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26497" y="3011216"/>
            <a:ext cx="3098208" cy="400110"/>
          </a:xfrm>
          <a:prstGeom prst="rect">
            <a:avLst/>
          </a:prstGeom>
          <a:noFill/>
        </p:spPr>
        <p:txBody>
          <a:bodyPr wrap="square" rtlCol="0">
            <a:spAutoFit/>
          </a:bodyPr>
          <a:lstStyle/>
          <a:p>
            <a:pPr algn="ctr"/>
            <a:r>
              <a:rPr lang="en-US" sz="2000" b="1" dirty="0" smtClean="0"/>
              <a:t>INTRODUCTION (p. xiii)</a:t>
            </a:r>
            <a:endParaRPr lang="en-US" sz="2000" b="1"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1321926">
            <a:off x="6409288" y="1260816"/>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493932">
            <a:off x="6636894" y="1437525"/>
            <a:ext cx="1320507" cy="276999"/>
          </a:xfrm>
          <a:prstGeom prst="rect">
            <a:avLst/>
          </a:prstGeom>
          <a:noFill/>
        </p:spPr>
        <p:txBody>
          <a:bodyPr wrap="square" rtlCol="0">
            <a:spAutoFit/>
          </a:bodyPr>
          <a:lstStyle/>
          <a:p>
            <a:r>
              <a:rPr lang="en-US" sz="1200" dirty="0" smtClean="0"/>
              <a:t>Chapter preview</a:t>
            </a:r>
            <a:endParaRPr lang="en-US" sz="12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9633">
            <a:off x="5144174" y="1805214"/>
            <a:ext cx="34298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2104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2"/>
          <p:cNvSpPr>
            <a:spLocks noGrp="1"/>
          </p:cNvSpPr>
          <p:nvPr>
            <p:ph idx="1"/>
          </p:nvPr>
        </p:nvSpPr>
        <p:spPr>
          <a:xfrm>
            <a:off x="914400" y="914399"/>
            <a:ext cx="7496175" cy="5381625"/>
          </a:xfrm>
        </p:spPr>
        <p:txBody>
          <a:bodyPr>
            <a:normAutofit/>
          </a:bodyPr>
          <a:lstStyle/>
          <a:p>
            <a:pPr>
              <a:lnSpc>
                <a:spcPct val="80000"/>
              </a:lnSpc>
              <a:spcBef>
                <a:spcPct val="20000"/>
              </a:spcBef>
              <a:buFont typeface="Arial" charset="0"/>
              <a:buNone/>
            </a:pPr>
            <a:r>
              <a:rPr lang="en-US" dirty="0" smtClean="0">
                <a:ea typeface="ＭＳ Ｐゴシック" pitchFamily="34" charset="-128"/>
              </a:rPr>
              <a:t>Research about levels &amp; student achievement</a:t>
            </a:r>
          </a:p>
          <a:p>
            <a:pPr>
              <a:lnSpc>
                <a:spcPct val="80000"/>
              </a:lnSpc>
              <a:spcBef>
                <a:spcPct val="20000"/>
              </a:spcBef>
            </a:pPr>
            <a:r>
              <a:rPr lang="en-US" dirty="0" smtClean="0">
                <a:ea typeface="ＭＳ Ｐゴシック" pitchFamily="34" charset="-128"/>
              </a:rPr>
              <a:t>Teachers have substantial effect on student achievement</a:t>
            </a:r>
          </a:p>
          <a:p>
            <a:pPr>
              <a:lnSpc>
                <a:spcPct val="80000"/>
              </a:lnSpc>
              <a:spcBef>
                <a:spcPct val="20000"/>
              </a:spcBef>
            </a:pPr>
            <a:r>
              <a:rPr lang="en-US" dirty="0" smtClean="0">
                <a:ea typeface="ＭＳ Ｐゴシック" pitchFamily="34" charset="-128"/>
              </a:rPr>
              <a:t>Significant correlation between FFT based evaluation and student achievement (NYSUT rubrics based on FFT)</a:t>
            </a:r>
          </a:p>
          <a:p>
            <a:pPr>
              <a:lnSpc>
                <a:spcPct val="80000"/>
              </a:lnSpc>
              <a:spcBef>
                <a:spcPct val="20000"/>
              </a:spcBef>
            </a:pPr>
            <a:r>
              <a:rPr lang="en-US" dirty="0" smtClean="0">
                <a:ea typeface="ＭＳ Ｐゴシック" pitchFamily="34" charset="-128"/>
              </a:rPr>
              <a:t>Evaluation using the FFT found:</a:t>
            </a:r>
          </a:p>
          <a:p>
            <a:pPr marL="742950" lvl="1" indent="-285750">
              <a:lnSpc>
                <a:spcPct val="80000"/>
              </a:lnSpc>
              <a:spcBef>
                <a:spcPct val="20000"/>
              </a:spcBef>
              <a:buFont typeface="Arial" charset="0"/>
              <a:buChar char="–"/>
            </a:pPr>
            <a:r>
              <a:rPr lang="en-US" sz="2000" dirty="0" smtClean="0">
                <a:ea typeface="ＭＳ Ｐゴシック" pitchFamily="34" charset="-128"/>
              </a:rPr>
              <a:t>Unsatisfactory and Basic: students had lower gains than expected</a:t>
            </a:r>
          </a:p>
          <a:p>
            <a:pPr marL="742950" lvl="1" indent="-285750">
              <a:lnSpc>
                <a:spcPct val="80000"/>
              </a:lnSpc>
              <a:spcBef>
                <a:spcPct val="20000"/>
              </a:spcBef>
              <a:buFont typeface="Arial" charset="0"/>
              <a:buChar char="–"/>
            </a:pPr>
            <a:r>
              <a:rPr lang="en-US" sz="2000" dirty="0" smtClean="0">
                <a:ea typeface="ＭＳ Ｐゴシック" pitchFamily="34" charset="-128"/>
              </a:rPr>
              <a:t>Proficient: students made expected gains</a:t>
            </a:r>
          </a:p>
          <a:p>
            <a:pPr marL="742950" lvl="1" indent="-285750">
              <a:lnSpc>
                <a:spcPct val="80000"/>
              </a:lnSpc>
              <a:spcBef>
                <a:spcPct val="20000"/>
              </a:spcBef>
              <a:buFont typeface="Arial" charset="0"/>
              <a:buChar char="–"/>
            </a:pPr>
            <a:r>
              <a:rPr lang="en-US" sz="2000" dirty="0" smtClean="0">
                <a:ea typeface="ＭＳ Ｐゴシック" pitchFamily="34" charset="-128"/>
              </a:rPr>
              <a:t>Distinguished: students made positive, and greater than expected gains</a:t>
            </a:r>
            <a:endParaRPr lang="en-US" sz="2400" dirty="0" smtClean="0">
              <a:ea typeface="ＭＳ Ｐゴシック" pitchFamily="34" charset="-128"/>
            </a:endParaRPr>
          </a:p>
          <a:p>
            <a:pPr algn="ctr">
              <a:lnSpc>
                <a:spcPct val="80000"/>
              </a:lnSpc>
              <a:spcBef>
                <a:spcPct val="20000"/>
              </a:spcBef>
              <a:buFont typeface="Arial" charset="0"/>
              <a:buNone/>
            </a:pPr>
            <a:endParaRPr lang="en-US" sz="2000" dirty="0" smtClean="0">
              <a:ea typeface="ＭＳ Ｐゴシック" pitchFamily="34" charset="-128"/>
              <a:hlinkClick r:id="rId3"/>
            </a:endParaRPr>
          </a:p>
          <a:p>
            <a:pPr algn="ctr">
              <a:lnSpc>
                <a:spcPct val="80000"/>
              </a:lnSpc>
              <a:spcBef>
                <a:spcPct val="20000"/>
              </a:spcBef>
              <a:buFont typeface="Arial" charset="0"/>
              <a:buNone/>
            </a:pPr>
            <a:r>
              <a:rPr lang="en-US" sz="1400" dirty="0" smtClean="0">
                <a:ea typeface="ＭＳ Ｐゴシック" pitchFamily="34" charset="-128"/>
                <a:hlinkClick r:id="rId3"/>
              </a:rPr>
              <a:t>http://papers.ssrn.com/sol3/papers.cfm?abstract_ id= 1565963</a:t>
            </a:r>
            <a:r>
              <a:rPr lang="en-US" sz="1400" dirty="0" smtClean="0">
                <a:ea typeface="ＭＳ Ｐゴシック" pitchFamily="34" charset="-128"/>
              </a:rPr>
              <a:t> </a:t>
            </a:r>
          </a:p>
          <a:p>
            <a:endParaRPr lang="en-US" dirty="0" smtClean="0"/>
          </a:p>
        </p:txBody>
      </p:sp>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FFFF483A-F522-47DB-81C1-2582E6A251DE}" type="slidenum">
              <a:rPr lang="en-US">
                <a:solidFill>
                  <a:schemeClr val="bg2">
                    <a:lumMod val="60000"/>
                    <a:lumOff val="40000"/>
                  </a:schemeClr>
                </a:solidFill>
                <a:latin typeface="+mn-lt"/>
              </a:rPr>
              <a:pPr defTabSz="914400" fontAlgn="auto">
                <a:spcBef>
                  <a:spcPts val="0"/>
                </a:spcBef>
                <a:spcAft>
                  <a:spcPts val="0"/>
                </a:spcAft>
                <a:defRPr/>
              </a:pPr>
              <a:t>56</a:t>
            </a:fld>
            <a:endParaRPr lang="en-US" dirty="0">
              <a:solidFill>
                <a:schemeClr val="bg2">
                  <a:lumMod val="60000"/>
                  <a:lumOff val="40000"/>
                </a:schemeClr>
              </a:solidFill>
              <a:latin typeface="+mn-lt"/>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Levels of Performance</a:t>
            </a: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Levels of Performance</a:t>
            </a:r>
            <a:endParaRPr lang="en-US" sz="2000" b="1" dirty="0">
              <a:solidFill>
                <a:schemeClr val="bg1"/>
              </a:solidFill>
            </a:endParaRPr>
          </a:p>
        </p:txBody>
      </p:sp>
      <p:pic>
        <p:nvPicPr>
          <p:cNvPr id="19968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534"/>
          <a:stretch/>
        </p:blipFill>
        <p:spPr bwMode="auto">
          <a:xfrm>
            <a:off x="2499898" y="1819923"/>
            <a:ext cx="511253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914400"/>
            <a:ext cx="1216241" cy="3046988"/>
          </a:xfrm>
          <a:prstGeom prst="rect">
            <a:avLst/>
          </a:prstGeom>
          <a:noFill/>
        </p:spPr>
        <p:txBody>
          <a:bodyPr wrap="square" rtlCol="0">
            <a:spAutoFit/>
          </a:bodyPr>
          <a:lstStyle/>
          <a:p>
            <a:pPr algn="ctr"/>
            <a:r>
              <a:rPr lang="en-US" sz="4800" b="1" dirty="0" smtClean="0"/>
              <a:t>H</a:t>
            </a:r>
            <a:endParaRPr lang="en-US" sz="4800" dirty="0"/>
          </a:p>
          <a:p>
            <a:pPr algn="ctr"/>
            <a:r>
              <a:rPr lang="en-US" sz="4800" b="1" dirty="0" smtClean="0"/>
              <a:t>E</a:t>
            </a:r>
            <a:endParaRPr lang="en-US" sz="4800" dirty="0" smtClean="0"/>
          </a:p>
          <a:p>
            <a:pPr algn="ctr"/>
            <a:r>
              <a:rPr lang="en-US" sz="4800" b="1" dirty="0" smtClean="0"/>
              <a:t>D</a:t>
            </a:r>
            <a:endParaRPr lang="en-US" sz="4800" dirty="0" smtClean="0"/>
          </a:p>
          <a:p>
            <a:pPr algn="ctr"/>
            <a:r>
              <a:rPr lang="en-US" sz="4800" b="1" dirty="0" smtClean="0"/>
              <a:t>I</a:t>
            </a:r>
            <a:endParaRPr lang="en-US" sz="4800" dirty="0" smtClean="0"/>
          </a:p>
        </p:txBody>
      </p:sp>
    </p:spTree>
    <p:extLst>
      <p:ext uri="{BB962C8B-B14F-4D97-AF65-F5344CB8AC3E}">
        <p14:creationId xmlns:p14="http://schemas.microsoft.com/office/powerpoint/2010/main" val="386488563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Levels of Performance</a:t>
            </a:r>
            <a:endParaRPr lang="en-US" sz="2000" b="1" dirty="0">
              <a:solidFill>
                <a:schemeClr val="bg1"/>
              </a:solidFill>
            </a:endParaRPr>
          </a:p>
        </p:txBody>
      </p:sp>
      <p:sp>
        <p:nvSpPr>
          <p:cNvPr id="6" name="Rectangle 5"/>
          <p:cNvSpPr/>
          <p:nvPr/>
        </p:nvSpPr>
        <p:spPr>
          <a:xfrm>
            <a:off x="2503493" y="1812979"/>
            <a:ext cx="5108935" cy="3664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14400" y="914400"/>
            <a:ext cx="1216241" cy="3046988"/>
          </a:xfrm>
          <a:prstGeom prst="rect">
            <a:avLst/>
          </a:prstGeom>
          <a:noFill/>
        </p:spPr>
        <p:txBody>
          <a:bodyPr wrap="square" rtlCol="0">
            <a:spAutoFit/>
          </a:bodyPr>
          <a:lstStyle/>
          <a:p>
            <a:pPr algn="ctr"/>
            <a:r>
              <a:rPr lang="en-US" sz="4800" b="1" dirty="0" smtClean="0"/>
              <a:t>H</a:t>
            </a:r>
            <a:endParaRPr lang="en-US" sz="4800" dirty="0"/>
          </a:p>
          <a:p>
            <a:pPr algn="ctr"/>
            <a:r>
              <a:rPr lang="en-US" sz="4800" b="1" dirty="0" smtClean="0"/>
              <a:t>E</a:t>
            </a:r>
            <a:endParaRPr lang="en-US" sz="4800" dirty="0" smtClean="0"/>
          </a:p>
          <a:p>
            <a:pPr algn="ctr"/>
            <a:r>
              <a:rPr lang="en-US" sz="4800" b="1" dirty="0" smtClean="0"/>
              <a:t>D</a:t>
            </a:r>
            <a:endParaRPr lang="en-US" sz="4800" dirty="0" smtClean="0"/>
          </a:p>
          <a:p>
            <a:pPr algn="ctr"/>
            <a:r>
              <a:rPr lang="en-US" sz="4800" b="1" dirty="0" smtClean="0"/>
              <a:t>I</a:t>
            </a:r>
            <a:endParaRPr lang="en-US" sz="4800" dirty="0" smtClean="0"/>
          </a:p>
        </p:txBody>
      </p:sp>
      <p:sp>
        <p:nvSpPr>
          <p:cNvPr id="2" name="TextBox 1"/>
          <p:cNvSpPr txBox="1"/>
          <p:nvPr/>
        </p:nvSpPr>
        <p:spPr>
          <a:xfrm>
            <a:off x="4279037" y="2476856"/>
            <a:ext cx="1651247" cy="2646878"/>
          </a:xfrm>
          <a:prstGeom prst="rect">
            <a:avLst/>
          </a:prstGeom>
          <a:noFill/>
        </p:spPr>
        <p:txBody>
          <a:bodyPr wrap="square" rtlCol="0">
            <a:spAutoFit/>
          </a:bodyPr>
          <a:lstStyle/>
          <a:p>
            <a:r>
              <a:rPr lang="en-US" sz="16600" dirty="0" smtClean="0"/>
              <a:t>?</a:t>
            </a:r>
            <a:endParaRPr lang="en-US" sz="16600" dirty="0"/>
          </a:p>
        </p:txBody>
      </p:sp>
    </p:spTree>
    <p:extLst>
      <p:ext uri="{BB962C8B-B14F-4D97-AF65-F5344CB8AC3E}">
        <p14:creationId xmlns:p14="http://schemas.microsoft.com/office/powerpoint/2010/main" val="311846461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4"/>
          <p:cNvSpPr>
            <a:spLocks noGrp="1"/>
          </p:cNvSpPr>
          <p:nvPr>
            <p:ph idx="1"/>
          </p:nvPr>
        </p:nvSpPr>
        <p:spPr>
          <a:xfrm>
            <a:off x="914400" y="914399"/>
            <a:ext cx="7287904" cy="5227093"/>
          </a:xfrm>
        </p:spPr>
        <p:txBody>
          <a:bodyPr/>
          <a:lstStyle/>
          <a:p>
            <a:pPr marL="68580" indent="0">
              <a:buNone/>
            </a:pPr>
            <a:r>
              <a:rPr lang="en-US" dirty="0" smtClean="0"/>
              <a:t>A second look at a rubric:</a:t>
            </a:r>
          </a:p>
          <a:p>
            <a:r>
              <a:rPr lang="en-US" dirty="0" smtClean="0"/>
              <a:t>Read the descriptors for Element III.4 of the rubric</a:t>
            </a:r>
          </a:p>
          <a:p>
            <a:r>
              <a:rPr lang="en-US" dirty="0" smtClean="0"/>
              <a:t>Highlight the verbs / phrases that distinguish the differences among the levels of performance</a:t>
            </a: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914399" y="914400"/>
            <a:ext cx="7304183" cy="5334000"/>
          </a:xfrm>
        </p:spPr>
        <p:txBody>
          <a:bodyPr/>
          <a:lstStyle/>
          <a:p>
            <a:pPr marL="68580" indent="0">
              <a:buNone/>
            </a:pPr>
            <a:r>
              <a:rPr lang="en-US" dirty="0" smtClean="0"/>
              <a:t>What questions or ideas do the objectives bring to mind?</a:t>
            </a:r>
            <a:br>
              <a:rPr lang="en-US" dirty="0" smtClean="0"/>
            </a:br>
            <a:endParaRPr lang="en-US" dirty="0" smtClean="0"/>
          </a:p>
          <a:p>
            <a:pPr marL="68580" indent="0">
              <a:buNone/>
            </a:pPr>
            <a:r>
              <a:rPr lang="en-US" dirty="0" smtClean="0"/>
              <a:t>How will the objectives help you in your work? </a:t>
            </a:r>
          </a:p>
          <a:p>
            <a:pPr marL="68580" indent="0">
              <a:buNone/>
            </a:pPr>
            <a:endParaRPr lang="en-US" dirty="0"/>
          </a:p>
          <a:p>
            <a:pPr marL="68580" indent="0">
              <a:buNone/>
            </a:pPr>
            <a:r>
              <a:rPr lang="en-US" dirty="0" smtClean="0"/>
              <a:t>What objectives would you like to add to the agenda?</a:t>
            </a:r>
          </a:p>
        </p:txBody>
      </p:sp>
      <p:sp>
        <p:nvSpPr>
          <p:cNvPr id="28677"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289B9805-834C-4511-8B0E-ED191363B289}" type="slidenum">
              <a:rPr lang="en-US">
                <a:solidFill>
                  <a:schemeClr val="bg2">
                    <a:lumMod val="60000"/>
                    <a:lumOff val="40000"/>
                  </a:schemeClr>
                </a:solidFill>
                <a:latin typeface="+mn-lt"/>
              </a:rPr>
              <a:pPr defTabSz="914400" fontAlgn="auto">
                <a:spcBef>
                  <a:spcPts val="0"/>
                </a:spcBef>
                <a:spcAft>
                  <a:spcPts val="0"/>
                </a:spcAft>
                <a:defRPr/>
              </a:pPr>
              <a:t>6</a:t>
            </a:fld>
            <a:endParaRPr lang="en-US" dirty="0">
              <a:solidFill>
                <a:schemeClr val="bg2">
                  <a:lumMod val="60000"/>
                  <a:lumOff val="40000"/>
                </a:schemeClr>
              </a:solidFill>
              <a:latin typeface="+mn-lt"/>
            </a:endParaRPr>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Objectives</a:t>
            </a:r>
            <a:endParaRPr lang="en-US" sz="20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4"/>
          <p:cNvSpPr>
            <a:spLocks noGrp="1"/>
          </p:cNvSpPr>
          <p:nvPr>
            <p:ph idx="1"/>
          </p:nvPr>
        </p:nvSpPr>
        <p:spPr>
          <a:xfrm>
            <a:off x="914400" y="914399"/>
            <a:ext cx="7287904" cy="3251201"/>
          </a:xfrm>
        </p:spPr>
        <p:txBody>
          <a:bodyPr/>
          <a:lstStyle/>
          <a:p>
            <a:pPr marL="68580" indent="0">
              <a:buNone/>
            </a:pPr>
            <a:r>
              <a:rPr lang="en-US" dirty="0" smtClean="0"/>
              <a:t>An even closer look at the rubric:</a:t>
            </a:r>
          </a:p>
          <a:p>
            <a:r>
              <a:rPr lang="en-US" b="1" dirty="0" smtClean="0"/>
              <a:t>Analyze</a:t>
            </a:r>
            <a:r>
              <a:rPr lang="en-US" dirty="0" smtClean="0"/>
              <a:t> your assigned element from the rubric (from Standard 3.1 – 3.6 or Standard 5.1)</a:t>
            </a:r>
          </a:p>
          <a:p>
            <a:r>
              <a:rPr lang="en-US" dirty="0" smtClean="0"/>
              <a:t>On the </a:t>
            </a:r>
            <a:r>
              <a:rPr lang="en-US" b="1" dirty="0" smtClean="0"/>
              <a:t>left</a:t>
            </a:r>
            <a:r>
              <a:rPr lang="en-US" dirty="0" smtClean="0"/>
              <a:t> side of the chart paper, </a:t>
            </a:r>
            <a:r>
              <a:rPr lang="en-US" b="1" dirty="0" smtClean="0"/>
              <a:t>summarize</a:t>
            </a:r>
            <a:r>
              <a:rPr lang="en-US" dirty="0" smtClean="0"/>
              <a:t> your element</a:t>
            </a:r>
          </a:p>
          <a:p>
            <a:r>
              <a:rPr lang="en-US" dirty="0" smtClean="0"/>
              <a:t>On the </a:t>
            </a:r>
            <a:r>
              <a:rPr lang="en-US" b="1" dirty="0" smtClean="0"/>
              <a:t>right</a:t>
            </a:r>
            <a:r>
              <a:rPr lang="en-US" dirty="0" smtClean="0"/>
              <a:t> side of your chart paper, </a:t>
            </a:r>
            <a:r>
              <a:rPr lang="en-US" b="1" dirty="0" smtClean="0"/>
              <a:t>describe what the students might be doing </a:t>
            </a:r>
            <a:r>
              <a:rPr lang="en-US" dirty="0" smtClean="0"/>
              <a:t>in the classroom that exemplifies that element</a:t>
            </a: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cxnSp>
        <p:nvCxnSpPr>
          <p:cNvPr id="4" name="Straight Connector 3"/>
          <p:cNvCxnSpPr/>
          <p:nvPr/>
        </p:nvCxnSpPr>
        <p:spPr>
          <a:xfrm>
            <a:off x="4503137" y="439416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10765" y="4269769"/>
            <a:ext cx="2128872" cy="338554"/>
          </a:xfrm>
          <a:prstGeom prst="rect">
            <a:avLst/>
          </a:prstGeom>
          <a:noFill/>
        </p:spPr>
        <p:txBody>
          <a:bodyPr wrap="square" rtlCol="0">
            <a:spAutoFit/>
          </a:bodyPr>
          <a:lstStyle/>
          <a:p>
            <a:pPr algn="ctr"/>
            <a:r>
              <a:rPr lang="en-US" sz="1600" i="1" dirty="0"/>
              <a:t>e</a:t>
            </a:r>
            <a:r>
              <a:rPr lang="en-US" sz="1600" i="1" dirty="0" smtClean="0"/>
              <a:t>lement summary</a:t>
            </a:r>
            <a:endParaRPr lang="en-US" sz="1600" i="1" dirty="0"/>
          </a:p>
        </p:txBody>
      </p:sp>
      <p:sp>
        <p:nvSpPr>
          <p:cNvPr id="6" name="TextBox 5"/>
          <p:cNvSpPr txBox="1"/>
          <p:nvPr/>
        </p:nvSpPr>
        <p:spPr>
          <a:xfrm>
            <a:off x="4901122" y="4278949"/>
            <a:ext cx="1906078" cy="338554"/>
          </a:xfrm>
          <a:prstGeom prst="rect">
            <a:avLst/>
          </a:prstGeom>
          <a:noFill/>
        </p:spPr>
        <p:txBody>
          <a:bodyPr wrap="square" rtlCol="0">
            <a:spAutoFit/>
          </a:bodyPr>
          <a:lstStyle/>
          <a:p>
            <a:pPr algn="ctr"/>
            <a:r>
              <a:rPr lang="en-US" sz="1600" i="1" dirty="0" smtClean="0"/>
              <a:t>what students do</a:t>
            </a:r>
            <a:endParaRPr lang="en-US" sz="1600" i="1" dirty="0"/>
          </a:p>
        </p:txBody>
      </p:sp>
      <p:sp>
        <p:nvSpPr>
          <p:cNvPr id="8" name="Rectangle 7"/>
          <p:cNvSpPr/>
          <p:nvPr/>
        </p:nvSpPr>
        <p:spPr>
          <a:xfrm>
            <a:off x="2175961" y="4269769"/>
            <a:ext cx="4935557" cy="2038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66189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4"/>
          <p:cNvSpPr>
            <a:spLocks noGrp="1"/>
          </p:cNvSpPr>
          <p:nvPr>
            <p:ph idx="1"/>
          </p:nvPr>
        </p:nvSpPr>
        <p:spPr>
          <a:xfrm>
            <a:off x="914400" y="914399"/>
            <a:ext cx="7287904" cy="3251201"/>
          </a:xfrm>
        </p:spPr>
        <p:txBody>
          <a:bodyPr/>
          <a:lstStyle/>
          <a:p>
            <a:pPr marL="68580" indent="0">
              <a:buNone/>
            </a:pPr>
            <a:r>
              <a:rPr lang="en-US" dirty="0" smtClean="0"/>
              <a:t>Gallery walk of the elements 3.1 – 3.6 and 5.1:</a:t>
            </a:r>
          </a:p>
          <a:p>
            <a:r>
              <a:rPr lang="en-US" dirty="0" smtClean="0"/>
              <a:t>Docent at posters, </a:t>
            </a:r>
            <a:r>
              <a:rPr lang="en-US" b="1" dirty="0" smtClean="0"/>
              <a:t>answering questions only</a:t>
            </a:r>
            <a:r>
              <a:rPr lang="en-US" dirty="0" smtClean="0"/>
              <a:t>!</a:t>
            </a:r>
          </a:p>
          <a:p>
            <a:r>
              <a:rPr lang="en-US" b="1" dirty="0" smtClean="0"/>
              <a:t>Carry two sticky notes </a:t>
            </a:r>
            <a:r>
              <a:rPr lang="en-US" dirty="0" smtClean="0"/>
              <a:t>with you: one with something you expected to see, one for something that surprised you</a:t>
            </a:r>
          </a:p>
          <a:p>
            <a:r>
              <a:rPr lang="en-US" b="1" dirty="0" smtClean="0"/>
              <a:t>Place</a:t>
            </a:r>
            <a:r>
              <a:rPr lang="en-US" dirty="0" smtClean="0"/>
              <a:t> two notes on charts at the end of gallery</a:t>
            </a:r>
          </a:p>
          <a:p>
            <a:endParaRPr lang="en-US" dirty="0" smtClean="0"/>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84147" y="3444740"/>
            <a:ext cx="2798307" cy="30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403997" y="3444740"/>
            <a:ext cx="2798307" cy="30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97965" y="3622069"/>
            <a:ext cx="2128872" cy="584775"/>
          </a:xfrm>
          <a:prstGeom prst="rect">
            <a:avLst/>
          </a:prstGeom>
          <a:noFill/>
        </p:spPr>
        <p:txBody>
          <a:bodyPr wrap="square" rtlCol="0">
            <a:spAutoFit/>
          </a:bodyPr>
          <a:lstStyle/>
          <a:p>
            <a:pPr algn="ctr"/>
            <a:r>
              <a:rPr lang="en-US" sz="1600" i="1" dirty="0" smtClean="0"/>
              <a:t>Something you expected to see</a:t>
            </a:r>
            <a:endParaRPr lang="en-US" sz="1600" i="1" dirty="0"/>
          </a:p>
        </p:txBody>
      </p:sp>
      <p:sp>
        <p:nvSpPr>
          <p:cNvPr id="6" name="TextBox 5"/>
          <p:cNvSpPr txBox="1"/>
          <p:nvPr/>
        </p:nvSpPr>
        <p:spPr>
          <a:xfrm>
            <a:off x="5752022" y="3579792"/>
            <a:ext cx="1906078" cy="584775"/>
          </a:xfrm>
          <a:prstGeom prst="rect">
            <a:avLst/>
          </a:prstGeom>
          <a:noFill/>
        </p:spPr>
        <p:txBody>
          <a:bodyPr wrap="square" rtlCol="0">
            <a:spAutoFit/>
          </a:bodyPr>
          <a:lstStyle/>
          <a:p>
            <a:pPr algn="ctr"/>
            <a:r>
              <a:rPr lang="en-US" sz="1600" i="1" dirty="0" smtClean="0"/>
              <a:t>One thing that surprised you</a:t>
            </a:r>
            <a:endParaRPr lang="en-US" sz="1600" i="1" dirty="0"/>
          </a:p>
        </p:txBody>
      </p:sp>
    </p:spTree>
    <p:extLst>
      <p:ext uri="{BB962C8B-B14F-4D97-AF65-F5344CB8AC3E}">
        <p14:creationId xmlns:p14="http://schemas.microsoft.com/office/powerpoint/2010/main" val="1231540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914400"/>
            <a:ext cx="7514376" cy="5350598"/>
          </a:xfrm>
        </p:spPr>
        <p:txBody>
          <a:bodyPr rtlCol="0">
            <a:normAutofit/>
          </a:bodyPr>
          <a:lstStyle/>
          <a:p>
            <a:pPr marL="68580" indent="0">
              <a:buClr>
                <a:schemeClr val="tx1">
                  <a:lumMod val="75000"/>
                  <a:lumOff val="25000"/>
                </a:schemeClr>
              </a:buClr>
              <a:buNone/>
              <a:defRPr/>
            </a:pPr>
            <a:r>
              <a:rPr lang="en-US" dirty="0" smtClean="0">
                <a:solidFill>
                  <a:schemeClr val="tx1">
                    <a:lumMod val="75000"/>
                    <a:lumOff val="25000"/>
                  </a:schemeClr>
                </a:solidFill>
              </a:rPr>
              <a:t>The priorities of the framework are critically important to understanding the rubrics and the assessment of teaching practice. How might you respond to the following questions/statements (</a:t>
            </a:r>
            <a:r>
              <a:rPr lang="en-US" b="1" dirty="0" smtClean="0">
                <a:solidFill>
                  <a:schemeClr val="tx1">
                    <a:lumMod val="75000"/>
                    <a:lumOff val="25000"/>
                  </a:schemeClr>
                </a:solidFill>
              </a:rPr>
              <a:t>discuss</a:t>
            </a:r>
            <a:r>
              <a:rPr lang="en-US" dirty="0" smtClean="0">
                <a:solidFill>
                  <a:schemeClr val="tx1">
                    <a:lumMod val="75000"/>
                    <a:lumOff val="25000"/>
                  </a:schemeClr>
                </a:solidFill>
              </a:rPr>
              <a:t> at table):</a:t>
            </a:r>
          </a:p>
          <a:p>
            <a:pPr lvl="1">
              <a:buClr>
                <a:schemeClr val="bg2">
                  <a:lumMod val="60000"/>
                  <a:lumOff val="40000"/>
                </a:schemeClr>
              </a:buClr>
              <a:defRPr/>
            </a:pPr>
            <a:r>
              <a:rPr lang="en-US" dirty="0" smtClean="0">
                <a:solidFill>
                  <a:schemeClr val="tx1">
                    <a:lumMod val="75000"/>
                    <a:lumOff val="25000"/>
                  </a:schemeClr>
                </a:solidFill>
              </a:rPr>
              <a:t>“We don’t have a lot of technology in our district so I don’t think we can  hold teachers responsible for 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skills.”</a:t>
            </a:r>
          </a:p>
          <a:p>
            <a:pPr lvl="1">
              <a:buClr>
                <a:schemeClr val="bg2">
                  <a:lumMod val="60000"/>
                  <a:lumOff val="40000"/>
                </a:schemeClr>
              </a:buClr>
              <a:defRPr/>
            </a:pPr>
            <a:r>
              <a:rPr lang="en-US" dirty="0" smtClean="0">
                <a:solidFill>
                  <a:schemeClr val="tx1">
                    <a:lumMod val="75000"/>
                    <a:lumOff val="25000"/>
                  </a:schemeClr>
                </a:solidFill>
              </a:rPr>
              <a:t>“We have embraced direct instruction in our district so we can’t expect teachers to be highly effective because direct instruction doesn’t allow for students to take control of the classroom.”</a:t>
            </a:r>
          </a:p>
          <a:p>
            <a:pPr lvl="1">
              <a:buClr>
                <a:schemeClr val="bg2">
                  <a:lumMod val="60000"/>
                  <a:lumOff val="40000"/>
                </a:schemeClr>
              </a:buClr>
              <a:defRPr/>
            </a:pPr>
            <a:r>
              <a:rPr lang="en-US" dirty="0" smtClean="0">
                <a:solidFill>
                  <a:schemeClr val="tx1">
                    <a:lumMod val="75000"/>
                    <a:lumOff val="25000"/>
                  </a:schemeClr>
                </a:solidFill>
              </a:rPr>
              <a:t>“How can students be cognitively engaged in something like PE?”</a:t>
            </a:r>
          </a:p>
          <a:p>
            <a:pPr lvl="1">
              <a:buClr>
                <a:schemeClr val="bg2">
                  <a:lumMod val="60000"/>
                  <a:lumOff val="40000"/>
                </a:schemeClr>
              </a:buClr>
              <a:defRPr/>
            </a:pPr>
            <a:r>
              <a:rPr lang="en-US" dirty="0" smtClean="0">
                <a:solidFill>
                  <a:schemeClr val="tx1">
                    <a:lumMod val="75000"/>
                    <a:lumOff val="25000"/>
                  </a:schemeClr>
                </a:solidFill>
              </a:rPr>
              <a:t>“I don’t think these rubrics will work for all teachers.”</a:t>
            </a:r>
          </a:p>
          <a:p>
            <a:pPr marL="365760" lvl="1" indent="0" fontAlgn="auto">
              <a:spcAft>
                <a:spcPts val="0"/>
              </a:spcAft>
              <a:buClr>
                <a:schemeClr val="bg2">
                  <a:lumMod val="60000"/>
                  <a:lumOff val="40000"/>
                </a:schemeClr>
              </a:buClr>
              <a:buNone/>
              <a:defRPr/>
            </a:pPr>
            <a:endParaRPr lang="en-US" dirty="0">
              <a:solidFill>
                <a:schemeClr val="tx1">
                  <a:lumMod val="75000"/>
                  <a:lumOff val="25000"/>
                </a:schemeClr>
              </a:solidFill>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914400"/>
            <a:ext cx="7514376" cy="709448"/>
          </a:xfrm>
        </p:spPr>
        <p:txBody>
          <a:bodyPr rtlCol="0">
            <a:normAutofit/>
          </a:bodyPr>
          <a:lstStyle/>
          <a:p>
            <a:pPr marL="68580" indent="0">
              <a:buClr>
                <a:schemeClr val="tx1">
                  <a:lumMod val="75000"/>
                  <a:lumOff val="25000"/>
                </a:schemeClr>
              </a:buClr>
              <a:buNone/>
              <a:defRPr/>
            </a:pPr>
            <a:r>
              <a:rPr lang="en-US" dirty="0" smtClean="0">
                <a:solidFill>
                  <a:schemeClr val="tx1">
                    <a:lumMod val="75000"/>
                    <a:lumOff val="25000"/>
                  </a:schemeClr>
                </a:solidFill>
              </a:rPr>
              <a:t>The Learning Map</a:t>
            </a:r>
          </a:p>
          <a:p>
            <a:pPr marL="365760" lvl="1" indent="0" fontAlgn="auto">
              <a:spcAft>
                <a:spcPts val="0"/>
              </a:spcAft>
              <a:buClr>
                <a:schemeClr val="bg2">
                  <a:lumMod val="60000"/>
                  <a:lumOff val="40000"/>
                </a:schemeClr>
              </a:buClr>
              <a:buNone/>
              <a:defRPr/>
            </a:pPr>
            <a:endParaRPr lang="en-US" dirty="0">
              <a:solidFill>
                <a:schemeClr val="tx1">
                  <a:lumMod val="75000"/>
                  <a:lumOff val="25000"/>
                </a:schemeClr>
              </a:solidFill>
            </a:endParaRP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Management</a:t>
            </a:r>
            <a:endParaRPr lang="en-US" sz="2000" b="1" dirty="0">
              <a:solidFill>
                <a:schemeClr val="bg1"/>
              </a:solidFill>
            </a:endParaRPr>
          </a:p>
        </p:txBody>
      </p:sp>
      <p:pic>
        <p:nvPicPr>
          <p:cNvPr id="20480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1217" y="1757472"/>
            <a:ext cx="616309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41986261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2"/>
          <p:cNvSpPr>
            <a:spLocks noGrp="1"/>
          </p:cNvSpPr>
          <p:nvPr>
            <p:ph idx="1"/>
          </p:nvPr>
        </p:nvSpPr>
        <p:spPr>
          <a:xfrm>
            <a:off x="914400" y="914400"/>
            <a:ext cx="6777317" cy="3508977"/>
          </a:xfrm>
        </p:spPr>
        <p:txBody>
          <a:bodyPr/>
          <a:lstStyle/>
          <a:p>
            <a:pPr marL="68580" indent="0">
              <a:buNone/>
            </a:pPr>
            <a:r>
              <a:rPr lang="en-US" dirty="0" smtClean="0"/>
              <a:t>What shifts have to occur…</a:t>
            </a:r>
          </a:p>
          <a:p>
            <a:r>
              <a:rPr lang="en-US" dirty="0" smtClean="0"/>
              <a:t>In </a:t>
            </a:r>
            <a:r>
              <a:rPr lang="en-US" b="1" dirty="0" smtClean="0"/>
              <a:t>teachers</a:t>
            </a:r>
            <a:r>
              <a:rPr lang="en-US" dirty="0" smtClean="0"/>
              <a:t>’ thinking?</a:t>
            </a:r>
          </a:p>
          <a:p>
            <a:r>
              <a:rPr lang="en-US" dirty="0" smtClean="0"/>
              <a:t>In </a:t>
            </a:r>
            <a:r>
              <a:rPr lang="en-US" b="1" dirty="0" smtClean="0"/>
              <a:t>teachers</a:t>
            </a:r>
            <a:r>
              <a:rPr lang="en-US" dirty="0" smtClean="0"/>
              <a:t>’ actions?</a:t>
            </a: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Shifts</a:t>
            </a:r>
            <a:endParaRPr lang="en-US" sz="2400" b="1" dirty="0">
              <a:solidFill>
                <a:schemeClr val="bg1"/>
              </a:solidFill>
              <a:latin typeface="+mj-lt"/>
              <a:ea typeface="ＭＳ Ｐゴシック" charset="-128"/>
              <a:cs typeface="ＭＳ Ｐゴシック" charset="-128"/>
            </a:endParaRPr>
          </a:p>
        </p:txBody>
      </p:sp>
      <p:pic>
        <p:nvPicPr>
          <p:cNvPr id="2088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1950" y="3128963"/>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1056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2"/>
          <p:cNvSpPr>
            <a:spLocks noGrp="1"/>
          </p:cNvSpPr>
          <p:nvPr>
            <p:ph idx="1"/>
          </p:nvPr>
        </p:nvSpPr>
        <p:spPr>
          <a:xfrm>
            <a:off x="914400" y="914400"/>
            <a:ext cx="6777317" cy="3508977"/>
          </a:xfrm>
        </p:spPr>
        <p:txBody>
          <a:bodyPr/>
          <a:lstStyle/>
          <a:p>
            <a:pPr marL="68580" indent="0">
              <a:buNone/>
            </a:pPr>
            <a:r>
              <a:rPr lang="en-US" dirty="0" smtClean="0"/>
              <a:t>What shifts have to occur…</a:t>
            </a:r>
          </a:p>
          <a:p>
            <a:r>
              <a:rPr lang="en-US" dirty="0" smtClean="0"/>
              <a:t>In </a:t>
            </a:r>
            <a:r>
              <a:rPr lang="en-US" b="1" dirty="0" smtClean="0"/>
              <a:t>principals</a:t>
            </a:r>
            <a:r>
              <a:rPr lang="en-US" dirty="0" smtClean="0"/>
              <a:t>’ thinking?</a:t>
            </a:r>
          </a:p>
          <a:p>
            <a:r>
              <a:rPr lang="en-US" dirty="0" smtClean="0"/>
              <a:t>In </a:t>
            </a:r>
            <a:r>
              <a:rPr lang="en-US" b="1" dirty="0" smtClean="0"/>
              <a:t>principals</a:t>
            </a:r>
            <a:r>
              <a:rPr lang="en-US" dirty="0" smtClean="0"/>
              <a:t>’ actions?</a:t>
            </a: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Shifts</a:t>
            </a:r>
            <a:endParaRPr lang="en-US" sz="2400" b="1" dirty="0">
              <a:solidFill>
                <a:schemeClr val="bg1"/>
              </a:solidFill>
              <a:latin typeface="+mj-lt"/>
              <a:ea typeface="ＭＳ Ｐゴシック" charset="-128"/>
              <a:cs typeface="ＭＳ Ｐゴシック" charset="-128"/>
            </a:endParaRPr>
          </a:p>
        </p:txBody>
      </p:sp>
      <p:pic>
        <p:nvPicPr>
          <p:cNvPr id="2088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1950" y="3128963"/>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0667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2"/>
          <p:cNvSpPr>
            <a:spLocks noGrp="1"/>
          </p:cNvSpPr>
          <p:nvPr>
            <p:ph idx="1"/>
          </p:nvPr>
        </p:nvSpPr>
        <p:spPr>
          <a:xfrm>
            <a:off x="914400" y="914400"/>
            <a:ext cx="6777317" cy="3508977"/>
          </a:xfrm>
        </p:spPr>
        <p:txBody>
          <a:bodyPr/>
          <a:lstStyle/>
          <a:p>
            <a:pPr marL="68580" indent="0">
              <a:buNone/>
            </a:pPr>
            <a:r>
              <a:rPr lang="en-US" dirty="0" smtClean="0"/>
              <a:t>What shifts have to occur…</a:t>
            </a:r>
          </a:p>
          <a:p>
            <a:r>
              <a:rPr lang="en-US" dirty="0" smtClean="0"/>
              <a:t>In the culture of the </a:t>
            </a:r>
            <a:r>
              <a:rPr lang="en-US" b="1" dirty="0" smtClean="0"/>
              <a:t>district</a:t>
            </a:r>
            <a:r>
              <a:rPr lang="en-US" dirty="0" smtClean="0"/>
              <a:t>?</a:t>
            </a:r>
          </a:p>
          <a:p>
            <a:r>
              <a:rPr lang="en-US" dirty="0" smtClean="0"/>
              <a:t>In the culture of the </a:t>
            </a:r>
            <a:r>
              <a:rPr lang="en-US" b="1" dirty="0" smtClean="0"/>
              <a:t>school</a:t>
            </a:r>
            <a:r>
              <a:rPr lang="en-US" dirty="0" smtClean="0"/>
              <a:t>?</a:t>
            </a:r>
          </a:p>
        </p:txBody>
      </p:sp>
      <p:sp>
        <p:nvSpPr>
          <p:cNvPr id="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Shifts</a:t>
            </a:r>
            <a:endParaRPr lang="en-US" sz="2400" b="1" dirty="0">
              <a:solidFill>
                <a:schemeClr val="bg1"/>
              </a:solidFill>
              <a:latin typeface="+mj-lt"/>
              <a:ea typeface="ＭＳ Ｐゴシック" charset="-128"/>
              <a:cs typeface="ＭＳ Ｐゴシック" charset="-128"/>
            </a:endParaRPr>
          </a:p>
        </p:txBody>
      </p:sp>
      <p:pic>
        <p:nvPicPr>
          <p:cNvPr id="2088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1950" y="3128963"/>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3183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lnSpcReduction="10000"/>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Introductions</a:t>
            </a: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Objectives </a:t>
            </a:r>
            <a:r>
              <a:rPr lang="en-US" dirty="0">
                <a:solidFill>
                  <a:schemeClr val="tx1">
                    <a:lumMod val="75000"/>
                    <a:lumOff val="25000"/>
                  </a:schemeClr>
                </a:solidFill>
                <a:effectLst>
                  <a:innerShdw blurRad="63500" dist="50800">
                    <a:prstClr val="black">
                      <a:alpha val="50000"/>
                    </a:prstClr>
                  </a:innerShdw>
                </a:effectLst>
              </a:rPr>
              <a:t>and Agenda </a:t>
            </a:r>
            <a:r>
              <a:rPr lang="en-US" dirty="0" smtClean="0">
                <a:solidFill>
                  <a:schemeClr val="tx1">
                    <a:lumMod val="75000"/>
                    <a:lumOff val="25000"/>
                  </a:schemeClr>
                </a:solidFill>
                <a:effectLst>
                  <a:innerShdw blurRad="63500" dist="50800">
                    <a:prstClr val="black">
                      <a:alpha val="50000"/>
                    </a:prstClr>
                  </a:innerShdw>
                </a:effectLst>
              </a:rPr>
              <a:t>Review</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RTTT: The Big Picture</a:t>
            </a: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The Wisdom of Practice</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Common Language in Schools</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Priorities in the Teaching Standards</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Engagement, Constructivism &amp; 21C</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Teacher Evaluation</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Rubric Organization</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Levels of Performance</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Elemental Perspective</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Observing a lesson</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Closure</a:t>
            </a: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One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873691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a:t>
            </a:r>
            <a:r>
              <a:rPr lang="en-US" dirty="0"/>
              <a:t>∆</a:t>
            </a: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Closure</a:t>
            </a:r>
            <a:endParaRPr lang="en-US" sz="2000" b="1" dirty="0">
              <a:solidFill>
                <a:schemeClr val="bg1"/>
              </a:solidFill>
            </a:endParaRPr>
          </a:p>
        </p:txBody>
      </p:sp>
      <p:cxnSp>
        <p:nvCxnSpPr>
          <p:cNvPr id="8" name="Straight Connector 7"/>
          <p:cNvCxnSpPr/>
          <p:nvPr/>
        </p:nvCxnSpPr>
        <p:spPr>
          <a:xfrm>
            <a:off x="2361565" y="378112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30137" y="353691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61615" y="3450619"/>
            <a:ext cx="1399142" cy="338554"/>
          </a:xfrm>
          <a:prstGeom prst="rect">
            <a:avLst/>
          </a:prstGeom>
          <a:noFill/>
        </p:spPr>
        <p:txBody>
          <a:bodyPr wrap="square" rtlCol="0">
            <a:spAutoFit/>
          </a:bodyPr>
          <a:lstStyle/>
          <a:p>
            <a:pPr algn="ctr"/>
            <a:r>
              <a:rPr lang="en-US" sz="1600" i="1" dirty="0"/>
              <a:t>+</a:t>
            </a:r>
          </a:p>
        </p:txBody>
      </p:sp>
      <p:sp>
        <p:nvSpPr>
          <p:cNvPr id="11" name="TextBox 10"/>
          <p:cNvSpPr txBox="1"/>
          <p:nvPr/>
        </p:nvSpPr>
        <p:spPr>
          <a:xfrm>
            <a:off x="4970972" y="3459799"/>
            <a:ext cx="1487278" cy="338554"/>
          </a:xfrm>
          <a:prstGeom prst="rect">
            <a:avLst/>
          </a:prstGeom>
          <a:noFill/>
        </p:spPr>
        <p:txBody>
          <a:bodyPr wrap="square" rtlCol="0">
            <a:spAutoFit/>
          </a:bodyPr>
          <a:lstStyle/>
          <a:p>
            <a:pPr algn="ctr"/>
            <a:r>
              <a:rPr lang="en-US" sz="1600" i="1" dirty="0" smtClean="0"/>
              <a:t>∆</a:t>
            </a:r>
            <a:endParaRPr lang="en-US" sz="1600" i="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6451786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Reconvene and regroup</a:t>
            </a: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Objectives </a:t>
            </a:r>
            <a:r>
              <a:rPr lang="en-US" dirty="0">
                <a:solidFill>
                  <a:schemeClr val="tx1">
                    <a:lumMod val="75000"/>
                    <a:lumOff val="25000"/>
                  </a:schemeClr>
                </a:solidFill>
                <a:effectLst>
                  <a:innerShdw blurRad="63500" dist="50800">
                    <a:prstClr val="black">
                      <a:alpha val="50000"/>
                    </a:prstClr>
                  </a:innerShdw>
                </a:effectLst>
              </a:rPr>
              <a:t>and Agenda </a:t>
            </a:r>
            <a:r>
              <a:rPr lang="en-US" dirty="0" smtClean="0">
                <a:solidFill>
                  <a:schemeClr val="tx1">
                    <a:lumMod val="75000"/>
                    <a:lumOff val="25000"/>
                  </a:schemeClr>
                </a:solidFill>
                <a:effectLst>
                  <a:innerShdw blurRad="63500" dist="50800">
                    <a:prstClr val="black">
                      <a:alpha val="50000"/>
                    </a:prstClr>
                  </a:innerShdw>
                </a:effectLst>
              </a:rPr>
              <a:t>Review</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Focusing on the learners</a:t>
            </a:r>
            <a:endParaRPr lang="en-US" dirty="0" smtClean="0">
              <a:solidFill>
                <a:schemeClr val="tx1">
                  <a:lumMod val="75000"/>
                  <a:lumOff val="25000"/>
                </a:schemeClr>
              </a:solidFill>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Teacher Evaluation</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The nature of evaluation</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Growth </a:t>
            </a:r>
            <a:r>
              <a:rPr lang="en-US" dirty="0">
                <a:solidFill>
                  <a:schemeClr val="tx1">
                    <a:lumMod val="75000"/>
                    <a:lumOff val="25000"/>
                  </a:schemeClr>
                </a:solidFill>
                <a:effectLst>
                  <a:innerShdw blurRad="63500" dist="50800">
                    <a:prstClr val="black">
                      <a:alpha val="50000"/>
                    </a:prstClr>
                  </a:innerShdw>
                </a:effectLst>
              </a:rPr>
              <a:t>P</a:t>
            </a:r>
            <a:r>
              <a:rPr lang="en-US" dirty="0" smtClean="0">
                <a:solidFill>
                  <a:schemeClr val="tx1">
                    <a:lumMod val="75000"/>
                    <a:lumOff val="25000"/>
                  </a:schemeClr>
                </a:solidFill>
                <a:effectLst>
                  <a:innerShdw blurRad="63500" dist="50800">
                    <a:prstClr val="black">
                      <a:alpha val="50000"/>
                    </a:prstClr>
                  </a:innerShdw>
                </a:effectLst>
              </a:rPr>
              <a:t>roducing feedback</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Evidence</a:t>
            </a:r>
          </a:p>
          <a:p>
            <a:pPr marL="365760" lvl="1" indent="0" fontAlgn="auto">
              <a:spcAft>
                <a:spcPts val="0"/>
              </a:spcAft>
              <a:buClr>
                <a:schemeClr val="bg2">
                  <a:lumMod val="60000"/>
                  <a:lumOff val="40000"/>
                </a:schemeClr>
              </a:buClr>
              <a:buNone/>
              <a:defRPr/>
            </a:pPr>
            <a:r>
              <a:rPr lang="en-US" dirty="0" smtClean="0">
                <a:solidFill>
                  <a:schemeClr val="tx1">
                    <a:lumMod val="75000"/>
                    <a:lumOff val="25000"/>
                  </a:schemeClr>
                </a:solidFill>
                <a:effectLst>
                  <a:innerShdw blurRad="63500" dist="50800">
                    <a:prstClr val="black">
                      <a:alpha val="50000"/>
                    </a:prstClr>
                  </a:innerShdw>
                </a:effectLst>
              </a:rPr>
              <a:t>Bias</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Collecting Some Evidence</a:t>
            </a: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Culture</a:t>
            </a:r>
          </a:p>
          <a:p>
            <a:pPr marL="68580" indent="0" fontAlgn="auto">
              <a:spcAft>
                <a:spcPts val="0"/>
              </a:spcAft>
              <a:buClr>
                <a:schemeClr val="tx1">
                  <a:lumMod val="75000"/>
                  <a:lumOff val="25000"/>
                </a:schemeClr>
              </a:buClr>
              <a:buNone/>
              <a:defRPr/>
            </a:pPr>
            <a:r>
              <a:rPr lang="en-US" dirty="0">
                <a:solidFill>
                  <a:schemeClr val="tx1">
                    <a:lumMod val="75000"/>
                    <a:lumOff val="25000"/>
                  </a:schemeClr>
                </a:solidFill>
                <a:effectLst>
                  <a:innerShdw blurRad="63500" dist="50800">
                    <a:prstClr val="black">
                      <a:alpha val="50000"/>
                    </a:prstClr>
                  </a:innerShdw>
                </a:effectLst>
              </a:rPr>
              <a:t>Closure</a:t>
            </a: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endParaRPr lang="en-US" dirty="0" smtClean="0">
              <a:solidFill>
                <a:schemeClr val="tx1">
                  <a:lumMod val="75000"/>
                  <a:lumOff val="25000"/>
                </a:schemeClr>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69</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Two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748319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990600" y="874053"/>
            <a:ext cx="7277100" cy="5374347"/>
          </a:xfrm>
        </p:spPr>
        <p:txBody>
          <a:bodyPr>
            <a:normAutofit/>
          </a:bodyPr>
          <a:lstStyle/>
          <a:p>
            <a:r>
              <a:rPr lang="en-US" dirty="0" smtClean="0"/>
              <a:t>No one in the room has all the answers; we all have regulatory questions and concerns we have to work out in our districts</a:t>
            </a:r>
          </a:p>
          <a:p>
            <a:r>
              <a:rPr lang="en-US" dirty="0" smtClean="0"/>
              <a:t>Remember that we’re leaders</a:t>
            </a:r>
          </a:p>
          <a:p>
            <a:r>
              <a:rPr lang="en-US" dirty="0" smtClean="0"/>
              <a:t>Improving teaching and learning is the point</a:t>
            </a:r>
          </a:p>
          <a:p>
            <a:r>
              <a:rPr lang="en-US" dirty="0" smtClean="0"/>
              <a:t>The State has high standards for observers</a:t>
            </a:r>
            <a:br>
              <a:rPr lang="en-US" dirty="0" smtClean="0"/>
            </a:br>
            <a:r>
              <a:rPr lang="en-US" dirty="0" smtClean="0"/>
              <a:t>when they observe teachers</a:t>
            </a:r>
          </a:p>
          <a:p>
            <a:r>
              <a:rPr lang="en-US" dirty="0" smtClean="0"/>
              <a:t>Parking lot</a:t>
            </a:r>
          </a:p>
          <a:p>
            <a:r>
              <a:rPr lang="en-US" b="1" dirty="0" smtClean="0">
                <a:solidFill>
                  <a:srgbClr val="0070C0"/>
                </a:solidFill>
              </a:rPr>
              <a:t>Choose </a:t>
            </a:r>
            <a:r>
              <a:rPr lang="en-US" b="1" dirty="0">
                <a:solidFill>
                  <a:srgbClr val="0070C0"/>
                </a:solidFill>
              </a:rPr>
              <a:t>y</a:t>
            </a:r>
            <a:r>
              <a:rPr lang="en-US" b="1" dirty="0" smtClean="0">
                <a:solidFill>
                  <a:srgbClr val="0070C0"/>
                </a:solidFill>
              </a:rPr>
              <a:t>our attitude</a:t>
            </a:r>
          </a:p>
          <a:p>
            <a:r>
              <a:rPr lang="en-US" b="1" dirty="0" smtClean="0">
                <a:solidFill>
                  <a:srgbClr val="0070C0"/>
                </a:solidFill>
              </a:rPr>
              <a:t>Be present</a:t>
            </a:r>
          </a:p>
          <a:p>
            <a:r>
              <a:rPr lang="en-US" b="1" dirty="0" smtClean="0">
                <a:solidFill>
                  <a:srgbClr val="0070C0"/>
                </a:solidFill>
              </a:rPr>
              <a:t>Play</a:t>
            </a:r>
          </a:p>
          <a:p>
            <a:r>
              <a:rPr lang="en-US" b="1" dirty="0" smtClean="0">
                <a:solidFill>
                  <a:srgbClr val="0070C0"/>
                </a:solidFill>
              </a:rPr>
              <a:t>Make someone’s day</a:t>
            </a:r>
          </a:p>
        </p:txBody>
      </p:sp>
      <p:sp>
        <p:nvSpPr>
          <p:cNvPr id="22533"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83B8130-DA84-447D-8626-DCD350B5C8CB}" type="slidenum">
              <a:rPr lang="en-US">
                <a:solidFill>
                  <a:schemeClr val="bg2">
                    <a:lumMod val="60000"/>
                    <a:lumOff val="40000"/>
                  </a:schemeClr>
                </a:solidFill>
                <a:latin typeface="+mn-lt"/>
              </a:rPr>
              <a:pPr defTabSz="914400" fontAlgn="auto">
                <a:spcBef>
                  <a:spcPts val="0"/>
                </a:spcBef>
                <a:spcAft>
                  <a:spcPts val="0"/>
                </a:spcAft>
                <a:defRPr/>
              </a:pPr>
              <a:t>7</a:t>
            </a:fld>
            <a:endParaRPr lang="en-US" dirty="0">
              <a:solidFill>
                <a:schemeClr val="bg2">
                  <a:lumMod val="60000"/>
                  <a:lumOff val="40000"/>
                </a:schemeClr>
              </a:solidFill>
              <a:latin typeface="+mn-lt"/>
            </a:endParaRP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Ground Rules</a:t>
            </a:r>
            <a:endParaRPr lang="en-US" sz="2000" b="1" dirty="0">
              <a:solidFill>
                <a:schemeClr val="bg1"/>
              </a:solidFill>
            </a:endParaRPr>
          </a:p>
        </p:txBody>
      </p:sp>
      <p:pic>
        <p:nvPicPr>
          <p:cNvPr id="193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6133" y="3745751"/>
            <a:ext cx="3838353" cy="288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There are three priorities in the Teaching Standards</a:t>
            </a:r>
          </a:p>
          <a:p>
            <a:r>
              <a:rPr lang="en-US" dirty="0" smtClean="0"/>
              <a:t>Engagement</a:t>
            </a:r>
          </a:p>
          <a:p>
            <a:r>
              <a:rPr lang="en-US" dirty="0" smtClean="0"/>
              <a:t>Constructivism</a:t>
            </a:r>
          </a:p>
          <a:p>
            <a:r>
              <a:rPr lang="en-US" dirty="0" smtClean="0"/>
              <a:t>21</a:t>
            </a:r>
            <a:r>
              <a:rPr lang="en-US" baseline="30000" dirty="0" smtClean="0"/>
              <a:t>st</a:t>
            </a:r>
            <a:r>
              <a:rPr lang="en-US" dirty="0" smtClean="0"/>
              <a:t> Century</a:t>
            </a:r>
            <a:br>
              <a:rPr lang="en-US" dirty="0" smtClean="0"/>
            </a:br>
            <a:r>
              <a:rPr lang="en-US" dirty="0" smtClean="0"/>
              <a:t>Readiness</a:t>
            </a:r>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Priorities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1097" y="1489745"/>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981903" y="30269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6873764" y="3247701"/>
            <a:ext cx="515323" cy="3404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044966" y="3168870"/>
            <a:ext cx="1923393" cy="523220"/>
          </a:xfrm>
          <a:prstGeom prst="rect">
            <a:avLst/>
          </a:prstGeom>
          <a:noFill/>
        </p:spPr>
        <p:txBody>
          <a:bodyPr wrap="square" rtlCol="0">
            <a:spAutoFit/>
          </a:bodyPr>
          <a:lstStyle/>
          <a:p>
            <a:r>
              <a:rPr lang="en-US" sz="2800" dirty="0" smtClean="0">
                <a:solidFill>
                  <a:schemeClr val="bg1"/>
                </a:solidFill>
                <a:latin typeface="Arial Narrow" pitchFamily="34" charset="0"/>
              </a:rPr>
              <a:t>PRIORITIES</a:t>
            </a:r>
            <a:endParaRPr lang="en-US" sz="2800" dirty="0">
              <a:solidFill>
                <a:schemeClr val="bg1"/>
              </a:solidFill>
              <a:latin typeface="Arial Narrow" pitchFamily="34" charset="0"/>
            </a:endParaRPr>
          </a:p>
        </p:txBody>
      </p:sp>
    </p:spTree>
    <p:extLst>
      <p:ext uri="{BB962C8B-B14F-4D97-AF65-F5344CB8AC3E}">
        <p14:creationId xmlns:p14="http://schemas.microsoft.com/office/powerpoint/2010/main" val="27032813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Content Placeholder 2"/>
          <p:cNvSpPr>
            <a:spLocks noGrp="1"/>
          </p:cNvSpPr>
          <p:nvPr>
            <p:ph idx="1"/>
          </p:nvPr>
        </p:nvSpPr>
        <p:spPr>
          <a:xfrm>
            <a:off x="914401" y="914400"/>
            <a:ext cx="7253056" cy="5308847"/>
          </a:xfrm>
        </p:spPr>
        <p:txBody>
          <a:bodyPr/>
          <a:lstStyle/>
          <a:p>
            <a:pPr marL="68580" indent="0">
              <a:buNone/>
            </a:pPr>
            <a:r>
              <a:rPr lang="en-US" dirty="0" smtClean="0"/>
              <a:t>In your role as a leader you will be expected to be an instructional expert and to be able to recognize the priorities of the Teaching Standards and rubric in every classroom. </a:t>
            </a:r>
          </a:p>
          <a:p>
            <a:r>
              <a:rPr lang="en-US" dirty="0" smtClean="0"/>
              <a:t>With a partner, </a:t>
            </a:r>
            <a:r>
              <a:rPr lang="en-US" b="1" dirty="0" smtClean="0"/>
              <a:t>choose one </a:t>
            </a:r>
            <a:r>
              <a:rPr lang="en-US" dirty="0" smtClean="0"/>
              <a:t>of the classroom contexts on the worksheet and </a:t>
            </a:r>
            <a:r>
              <a:rPr lang="en-US" b="1" dirty="0" smtClean="0"/>
              <a:t>describe</a:t>
            </a:r>
            <a:r>
              <a:rPr lang="en-US" dirty="0" smtClean="0"/>
              <a:t> the specific examples of what you would actually see and hear in the classrooms described. </a:t>
            </a:r>
          </a:p>
          <a:p>
            <a:r>
              <a:rPr lang="en-US" dirty="0" smtClean="0"/>
              <a:t>Be prepared to share your work</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(includes APE). Two teachers. Twenty-five students.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9404710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sp>
        <p:nvSpPr>
          <p:cNvPr id="5" name="Content Placeholder 2"/>
          <p:cNvSpPr txBox="1">
            <a:spLocks/>
          </p:cNvSpPr>
          <p:nvPr/>
        </p:nvSpPr>
        <p:spPr>
          <a:xfrm>
            <a:off x="914401" y="914400"/>
            <a:ext cx="7514376" cy="5350598"/>
          </a:xfrm>
          <a:prstGeom prst="rect">
            <a:avLst/>
          </a:prstGeom>
        </p:spPr>
        <p:txBody>
          <a:bodyPr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 </a:t>
            </a:r>
            <a:r>
              <a:rPr lang="en-US" i="1" dirty="0" smtClean="0">
                <a:solidFill>
                  <a:schemeClr val="tx1">
                    <a:lumMod val="75000"/>
                    <a:lumOff val="25000"/>
                  </a:schemeClr>
                </a:solidFill>
              </a:rPr>
              <a:t>students talking to each other about the health and social benefits of walking. They refer to a rubric for walking. They look at maps of County Parks highlighting the walking trails with different color highlighters depending on the difficulty of the walk and whether it is wheelchair accessible.</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2415648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sp>
        <p:nvSpPr>
          <p:cNvPr id="5" name="Content Placeholder 2"/>
          <p:cNvSpPr txBox="1">
            <a:spLocks/>
          </p:cNvSpPr>
          <p:nvPr/>
        </p:nvSpPr>
        <p:spPr>
          <a:xfrm>
            <a:off x="914401" y="914400"/>
            <a:ext cx="7514376" cy="5350598"/>
          </a:xfrm>
          <a:prstGeom prst="rect">
            <a:avLst/>
          </a:prstGeom>
        </p:spPr>
        <p:txBody>
          <a:bodyPr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 </a:t>
            </a:r>
            <a:r>
              <a:rPr lang="en-US" i="1" dirty="0" smtClean="0">
                <a:solidFill>
                  <a:schemeClr val="tx1">
                    <a:lumMod val="75000"/>
                    <a:lumOff val="25000"/>
                  </a:schemeClr>
                </a:solidFill>
              </a:rPr>
              <a:t>Student partners are making plans for how much walking they should be doing according to their fitness gram and goals. They prepare a chart that they will use to record the walks they take during the next month. </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2415648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 </a:t>
            </a:r>
            <a:r>
              <a:rPr lang="en-US" i="1" dirty="0" smtClean="0">
                <a:solidFill>
                  <a:schemeClr val="tx1">
                    <a:lumMod val="75000"/>
                    <a:lumOff val="25000"/>
                  </a:schemeClr>
                </a:solidFill>
              </a:rPr>
              <a:t>health literacy, meaningful collaboration, discuss the impact of unhealthy lifestyles on society</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2415648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2</a:t>
            </a:r>
            <a:r>
              <a:rPr lang="en-US" baseline="30000" dirty="0" smtClean="0">
                <a:solidFill>
                  <a:schemeClr val="tx1">
                    <a:lumMod val="75000"/>
                    <a:lumOff val="25000"/>
                  </a:schemeClr>
                </a:solidFill>
              </a:rPr>
              <a:t>nd</a:t>
            </a:r>
            <a:r>
              <a:rPr lang="en-US" dirty="0" smtClean="0">
                <a:solidFill>
                  <a:schemeClr val="tx1">
                    <a:lumMod val="75000"/>
                    <a:lumOff val="25000"/>
                  </a:schemeClr>
                </a:solidFill>
              </a:rPr>
              <a:t> grade literacy block (inclusion class). Twenty-four students. Two teachers. Eight students with IEPs. </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3967169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living environment class. Thirty-three students in the class. 14 ELLs and 6 SWD.</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7</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accelerated math class. Thirty-three students in the class. Four were not recommended by placement process but parent insistence resulted in their being included on a trial basis.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469837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this activity; </a:t>
            </a:r>
            <a:r>
              <a:rPr lang="en-US" b="1" dirty="0" smtClean="0"/>
              <a:t>discuss</a:t>
            </a:r>
            <a:r>
              <a:rPr lang="en-US" dirty="0" smtClean="0"/>
              <a:t> in your table group:</a:t>
            </a:r>
          </a:p>
          <a:p>
            <a:r>
              <a:rPr lang="en-US" dirty="0" smtClean="0"/>
              <a:t>Would you do this activity with teachers?</a:t>
            </a:r>
          </a:p>
          <a:p>
            <a:r>
              <a:rPr lang="en-US" dirty="0" smtClean="0"/>
              <a:t>All of them or just your 4-8?</a:t>
            </a:r>
          </a:p>
          <a:p>
            <a:r>
              <a:rPr lang="en-US" dirty="0" smtClean="0"/>
              <a:t>What would it accomplish?</a:t>
            </a:r>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NYS Teaching</a:t>
            </a:r>
            <a:r>
              <a:rPr lang="en-US" sz="2000" b="1" dirty="0">
                <a:solidFill>
                  <a:schemeClr val="bg1"/>
                </a:solidFill>
              </a:rPr>
              <a:t> </a:t>
            </a:r>
            <a:r>
              <a:rPr lang="en-US" sz="2000" b="1" dirty="0" smtClean="0">
                <a:solidFill>
                  <a:schemeClr val="bg1"/>
                </a:solidFill>
              </a:rPr>
              <a:t>Standards</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66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6880" y="3232190"/>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294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One Last Introduction</a:t>
            </a:r>
            <a:endParaRPr lang="en-US" sz="2000" b="1" dirty="0">
              <a:solidFill>
                <a:schemeClr val="bg1"/>
              </a:solidFill>
            </a:endParaRPr>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844" y="1469506"/>
            <a:ext cx="3053584" cy="44254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914399" y="914400"/>
            <a:ext cx="7304183" cy="53340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Meet Kim. What is he saying?</a:t>
            </a:r>
            <a:endParaRPr lang="en-US" dirty="0" smtClean="0"/>
          </a:p>
        </p:txBody>
      </p:sp>
    </p:spTree>
    <p:extLst>
      <p:ext uri="{BB962C8B-B14F-4D97-AF65-F5344CB8AC3E}">
        <p14:creationId xmlns:p14="http://schemas.microsoft.com/office/powerpoint/2010/main" val="7269267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Teacher Evaluation</a:t>
            </a:r>
            <a:endParaRPr lang="en-US" sz="2000" b="1" dirty="0">
              <a:solidFill>
                <a:schemeClr val="bg1"/>
              </a:solidFill>
            </a:endParaRPr>
          </a:p>
        </p:txBody>
      </p:sp>
      <p:pic>
        <p:nvPicPr>
          <p:cNvPr id="20275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4413" y="769938"/>
            <a:ext cx="4497387" cy="561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smtClean="0"/>
              <a:t>What are the purposes of evaluation?</a:t>
            </a:r>
          </a:p>
          <a:p>
            <a:r>
              <a:rPr lang="en-US" sz="2800" dirty="0" smtClean="0"/>
              <a:t>Quality Assurance</a:t>
            </a:r>
          </a:p>
          <a:p>
            <a:r>
              <a:rPr lang="en-US" sz="2800" dirty="0" smtClean="0"/>
              <a:t>Professional Learning</a:t>
            </a:r>
          </a:p>
          <a:p>
            <a:r>
              <a:rPr lang="en-US" sz="2800" dirty="0" smtClean="0"/>
              <a:t>Improving teacher quality</a:t>
            </a:r>
          </a:p>
          <a:p>
            <a:r>
              <a:rPr lang="en-US" sz="2800" dirty="0" smtClean="0"/>
              <a:t>Other</a:t>
            </a:r>
          </a:p>
          <a:p>
            <a:r>
              <a:rPr lang="en-US" sz="2800" dirty="0" smtClean="0"/>
              <a:t>Other</a:t>
            </a:r>
          </a:p>
          <a:p>
            <a:endParaRPr lang="en-US" sz="2800"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endParaRPr lang="en-US" sz="2800"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sp>
        <p:nvSpPr>
          <p:cNvPr id="2" name="Right Arrow 1"/>
          <p:cNvSpPr/>
          <p:nvPr/>
        </p:nvSpPr>
        <p:spPr>
          <a:xfrm>
            <a:off x="1379199" y="2490952"/>
            <a:ext cx="3358055" cy="1428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26497" y="3011216"/>
            <a:ext cx="3098208" cy="400110"/>
          </a:xfrm>
          <a:prstGeom prst="rect">
            <a:avLst/>
          </a:prstGeom>
          <a:noFill/>
        </p:spPr>
        <p:txBody>
          <a:bodyPr wrap="square" rtlCol="0">
            <a:spAutoFit/>
          </a:bodyPr>
          <a:lstStyle/>
          <a:p>
            <a:pPr algn="ctr"/>
            <a:r>
              <a:rPr lang="en-US" sz="2000" b="1" dirty="0" smtClean="0"/>
              <a:t>CHAPTER 2 (p. 19)</a:t>
            </a:r>
            <a:endParaRPr lang="en-US" sz="2000" b="1"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1321926">
            <a:off x="6945332" y="1323880"/>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493932">
            <a:off x="7173308" y="1403131"/>
            <a:ext cx="1248924" cy="461665"/>
          </a:xfrm>
          <a:prstGeom prst="rect">
            <a:avLst/>
          </a:prstGeom>
          <a:noFill/>
        </p:spPr>
        <p:txBody>
          <a:bodyPr wrap="square" rtlCol="0">
            <a:spAutoFit/>
          </a:bodyPr>
          <a:lstStyle/>
          <a:p>
            <a:r>
              <a:rPr lang="en-US" sz="1200" dirty="0" smtClean="0"/>
              <a:t>Why we need a new approach</a:t>
            </a:r>
            <a:endParaRPr lang="en-US" sz="12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9633">
            <a:off x="5144174" y="1805214"/>
            <a:ext cx="34298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5953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r>
              <a:rPr lang="en-US" sz="2800" dirty="0" smtClean="0"/>
              <a:t>Why </a:t>
            </a:r>
            <a:r>
              <a:rPr lang="en-US" sz="2800" dirty="0"/>
              <a:t>hasn’t it traditionally resulted in professional growth</a:t>
            </a:r>
            <a:r>
              <a:rPr lang="en-US" sz="2800" dirty="0" smtClean="0"/>
              <a:t>?</a:t>
            </a:r>
          </a:p>
          <a:p>
            <a:pPr marL="68580" indent="0">
              <a:buNone/>
            </a:pPr>
            <a:endParaRPr lang="en-US" sz="2800" dirty="0"/>
          </a:p>
          <a:p>
            <a:pPr marL="68580" indent="0">
              <a:buNone/>
            </a:pPr>
            <a:endParaRPr lang="en-US" sz="2800"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1333003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r>
              <a:rPr lang="en-US" sz="2800" dirty="0" smtClean="0"/>
              <a:t>Why </a:t>
            </a:r>
            <a:r>
              <a:rPr lang="en-US" sz="2800" dirty="0"/>
              <a:t>hasn’t it traditionally resulted in professional growth</a:t>
            </a:r>
            <a:r>
              <a:rPr lang="en-US" sz="2800" dirty="0" smtClean="0"/>
              <a:t>?</a:t>
            </a:r>
          </a:p>
          <a:p>
            <a:pPr marL="68580" indent="0">
              <a:buNone/>
            </a:pPr>
            <a:endParaRPr lang="en-US" sz="2800" dirty="0"/>
          </a:p>
          <a:p>
            <a:pPr marL="68580" indent="0">
              <a:buNone/>
            </a:pPr>
            <a:r>
              <a:rPr lang="en-US" sz="2800" dirty="0"/>
              <a:t>What conditions support </a:t>
            </a:r>
            <a:r>
              <a:rPr lang="en-US" sz="2800" dirty="0" smtClean="0"/>
              <a:t>growth</a:t>
            </a:r>
            <a:r>
              <a:rPr lang="en-US" sz="2800" dirty="0"/>
              <a:t>?</a:t>
            </a:r>
          </a:p>
          <a:p>
            <a:pPr marL="68580" indent="0">
              <a:buNone/>
            </a:pPr>
            <a:endParaRPr lang="en-US" sz="2800"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pic>
        <p:nvPicPr>
          <p:cNvPr id="2007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8825" y="4015061"/>
            <a:ext cx="3490959" cy="230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3003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p:cNvSpPr>
            <a:spLocks noGrp="1"/>
          </p:cNvSpPr>
          <p:nvPr>
            <p:ph idx="1"/>
          </p:nvPr>
        </p:nvSpPr>
        <p:spPr>
          <a:xfrm>
            <a:off x="914400" y="914399"/>
            <a:ext cx="7572651" cy="5291091"/>
          </a:xfrm>
        </p:spPr>
        <p:txBody>
          <a:bodyPr/>
          <a:lstStyle/>
          <a:p>
            <a:pPr marL="68580" indent="0">
              <a:buNone/>
            </a:pPr>
            <a:r>
              <a:rPr lang="en-US" sz="2800" dirty="0">
                <a:solidFill>
                  <a:schemeClr val="tx1"/>
                </a:solidFill>
              </a:rPr>
              <a:t>Three “Gates” for Effective </a:t>
            </a:r>
            <a:r>
              <a:rPr lang="en-US" sz="2800" dirty="0" smtClean="0">
                <a:solidFill>
                  <a:schemeClr val="tx1"/>
                </a:solidFill>
              </a:rPr>
              <a:t>Teacher Evaluation</a:t>
            </a:r>
            <a:r>
              <a:rPr lang="en-US" sz="2800" dirty="0">
                <a:solidFill>
                  <a:schemeClr val="tx1"/>
                </a:solidFill>
              </a:rPr>
              <a:t>	</a:t>
            </a:r>
            <a:endParaRPr lang="en-US" sz="2800" dirty="0" smtClean="0">
              <a:solidFill>
                <a:schemeClr val="tx1"/>
              </a:solidFill>
            </a:endParaRPr>
          </a:p>
          <a:p>
            <a:r>
              <a:rPr lang="en-US" sz="2800" dirty="0" smtClean="0">
                <a:solidFill>
                  <a:schemeClr val="tx1"/>
                </a:solidFill>
              </a:rPr>
              <a:t>Fairness</a:t>
            </a:r>
          </a:p>
          <a:p>
            <a:endParaRPr lang="en-US" sz="2800" dirty="0" smtClean="0">
              <a:solidFill>
                <a:schemeClr val="tx1"/>
              </a:solidFill>
            </a:endParaRPr>
          </a:p>
          <a:p>
            <a:r>
              <a:rPr lang="en-US" sz="2800" dirty="0" smtClean="0">
                <a:solidFill>
                  <a:schemeClr val="tx1"/>
                </a:solidFill>
              </a:rPr>
              <a:t>Reliability</a:t>
            </a:r>
          </a:p>
          <a:p>
            <a:endParaRPr lang="en-US" sz="2800" dirty="0" smtClean="0">
              <a:solidFill>
                <a:schemeClr val="tx1"/>
              </a:solidFill>
            </a:endParaRPr>
          </a:p>
          <a:p>
            <a:r>
              <a:rPr lang="en-US" sz="2800" dirty="0" smtClean="0">
                <a:solidFill>
                  <a:schemeClr val="tx1"/>
                </a:solidFill>
              </a:rPr>
              <a:t>Validity</a:t>
            </a: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1465" y="2714731"/>
            <a:ext cx="4916102" cy="32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 2"/>
          <p:cNvGraphicFramePr>
            <a:graphicFrameLocks noGrp="1" noChangeAspect="1"/>
          </p:cNvGraphicFramePr>
          <p:nvPr>
            <p:ph idx="1"/>
            <p:extLst>
              <p:ext uri="{D42A27DB-BD31-4B8C-83A1-F6EECF244321}">
                <p14:modId xmlns:p14="http://schemas.microsoft.com/office/powerpoint/2010/main" val="2557869259"/>
              </p:ext>
            </p:extLst>
          </p:nvPr>
        </p:nvGraphicFramePr>
        <p:xfrm>
          <a:off x="914400" y="1371600"/>
          <a:ext cx="7315200" cy="4033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pic>
        <p:nvPicPr>
          <p:cNvPr id="5" name="Picture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 2"/>
          <p:cNvGraphicFramePr>
            <a:graphicFrameLocks noGrp="1" noChangeAspect="1"/>
          </p:cNvGraphicFramePr>
          <p:nvPr>
            <p:ph idx="1"/>
            <p:extLst>
              <p:ext uri="{D42A27DB-BD31-4B8C-83A1-F6EECF244321}">
                <p14:modId xmlns:p14="http://schemas.microsoft.com/office/powerpoint/2010/main" val="3833994584"/>
              </p:ext>
            </p:extLst>
          </p:nvPr>
        </p:nvGraphicFramePr>
        <p:xfrm>
          <a:off x="914400" y="1467735"/>
          <a:ext cx="7315200" cy="43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pic>
        <p:nvPicPr>
          <p:cNvPr id="5" name="Picture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Content Placeholder 2"/>
          <p:cNvSpPr>
            <a:spLocks noGrp="1"/>
          </p:cNvSpPr>
          <p:nvPr>
            <p:ph idx="1"/>
          </p:nvPr>
        </p:nvSpPr>
        <p:spPr>
          <a:xfrm>
            <a:off x="914400" y="914400"/>
            <a:ext cx="7492753" cy="5335480"/>
          </a:xfrm>
        </p:spPr>
        <p:txBody>
          <a:bodyPr rtlCol="0">
            <a:normAutofit/>
          </a:bodyPr>
          <a:lstStyle/>
          <a:p>
            <a:pPr fontAlgn="auto">
              <a:spcAft>
                <a:spcPts val="0"/>
              </a:spcAft>
              <a:buClr>
                <a:schemeClr val="tx1">
                  <a:lumMod val="75000"/>
                  <a:lumOff val="25000"/>
                </a:schemeClr>
              </a:buClr>
              <a:buFont typeface="Arial" charset="0"/>
              <a:buNone/>
              <a:defRPr/>
            </a:pPr>
            <a:r>
              <a:rPr lang="en-US" dirty="0">
                <a:solidFill>
                  <a:schemeClr val="tx1">
                    <a:lumMod val="75000"/>
                    <a:lumOff val="25000"/>
                  </a:schemeClr>
                </a:solidFill>
              </a:rPr>
              <a:t>Effective </a:t>
            </a:r>
            <a:r>
              <a:rPr lang="en-US" dirty="0" smtClean="0">
                <a:solidFill>
                  <a:schemeClr val="tx1">
                    <a:lumMod val="75000"/>
                    <a:lumOff val="25000"/>
                  </a:schemeClr>
                </a:solidFill>
              </a:rPr>
              <a:t>teacher evaluation research identifies </a:t>
            </a:r>
            <a:r>
              <a:rPr lang="en-US" b="1" dirty="0" smtClean="0">
                <a:solidFill>
                  <a:schemeClr val="tx1">
                    <a:lumMod val="75000"/>
                    <a:lumOff val="25000"/>
                  </a:schemeClr>
                </a:solidFill>
              </a:rPr>
              <a:t>six </a:t>
            </a:r>
            <a:r>
              <a:rPr lang="en-US" b="1" dirty="0">
                <a:solidFill>
                  <a:schemeClr val="tx1">
                    <a:lumMod val="75000"/>
                    <a:lumOff val="25000"/>
                  </a:schemeClr>
                </a:solidFill>
              </a:rPr>
              <a:t>b</a:t>
            </a:r>
            <a:r>
              <a:rPr lang="en-US" b="1" dirty="0" smtClean="0">
                <a:solidFill>
                  <a:schemeClr val="tx1">
                    <a:lumMod val="75000"/>
                    <a:lumOff val="25000"/>
                  </a:schemeClr>
                </a:solidFill>
              </a:rPr>
              <a:t>est practices</a:t>
            </a:r>
            <a:r>
              <a:rPr lang="en-US" dirty="0" smtClean="0">
                <a:solidFill>
                  <a:schemeClr val="tx1">
                    <a:lumMod val="75000"/>
                    <a:lumOff val="25000"/>
                  </a:schemeClr>
                </a:solidFill>
              </a:rPr>
              <a:t>: </a:t>
            </a:r>
            <a:endParaRPr lang="en-US" dirty="0">
              <a:solidFill>
                <a:schemeClr val="tx1">
                  <a:lumMod val="75000"/>
                  <a:lumOff val="25000"/>
                </a:schemeClr>
              </a:solidFill>
            </a:endParaRP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Annual Processes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Clear</a:t>
            </a:r>
            <a:r>
              <a:rPr lang="en-US" dirty="0">
                <a:solidFill>
                  <a:schemeClr val="tx1">
                    <a:lumMod val="75000"/>
                    <a:lumOff val="25000"/>
                  </a:schemeClr>
                </a:solidFill>
              </a:rPr>
              <a:t>, rigorous </a:t>
            </a:r>
            <a:r>
              <a:rPr lang="en-US" dirty="0" smtClean="0">
                <a:solidFill>
                  <a:schemeClr val="tx1">
                    <a:lumMod val="75000"/>
                    <a:lumOff val="25000"/>
                  </a:schemeClr>
                </a:solidFill>
              </a:rPr>
              <a:t>expectations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measures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ratings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Regular feedback</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Significance</a:t>
            </a:r>
            <a:endParaRPr lang="en-US" dirty="0">
              <a:solidFill>
                <a:schemeClr val="tx1">
                  <a:lumMod val="75000"/>
                  <a:lumOff val="25000"/>
                </a:schemeClr>
              </a:solidFill>
            </a:endParaRPr>
          </a:p>
          <a:p>
            <a:pPr fontAlgn="auto">
              <a:spcAft>
                <a:spcPts val="0"/>
              </a:spcAft>
              <a:buClr>
                <a:schemeClr val="tx1">
                  <a:lumMod val="75000"/>
                  <a:lumOff val="25000"/>
                </a:schemeClr>
              </a:buClr>
              <a:buFont typeface="Arial" charset="0"/>
              <a:buNone/>
              <a:defRPr/>
            </a:pPr>
            <a:endParaRPr lang="en-US" sz="2000" dirty="0" smtClean="0">
              <a:solidFill>
                <a:schemeClr val="tx1">
                  <a:lumMod val="75000"/>
                  <a:lumOff val="25000"/>
                </a:schemeClr>
              </a:solidFill>
              <a:hlinkClick r:id="rId3"/>
            </a:endParaRPr>
          </a:p>
          <a:p>
            <a:pPr fontAlgn="auto">
              <a:spcAft>
                <a:spcPts val="0"/>
              </a:spcAft>
              <a:buClr>
                <a:schemeClr val="tx1">
                  <a:lumMod val="75000"/>
                  <a:lumOff val="25000"/>
                </a:schemeClr>
              </a:buClr>
              <a:buFont typeface="Arial" charset="0"/>
              <a:buNone/>
              <a:defRPr/>
            </a:pPr>
            <a:r>
              <a:rPr lang="en-US" sz="1600" dirty="0" smtClean="0">
                <a:solidFill>
                  <a:schemeClr val="tx1">
                    <a:lumMod val="75000"/>
                    <a:lumOff val="25000"/>
                  </a:schemeClr>
                </a:solidFill>
                <a:hlinkClick r:id="rId3"/>
              </a:rPr>
              <a:t>http</a:t>
            </a:r>
            <a:r>
              <a:rPr lang="en-US" sz="1600" dirty="0">
                <a:solidFill>
                  <a:schemeClr val="tx1">
                    <a:lumMod val="75000"/>
                    <a:lumOff val="25000"/>
                  </a:schemeClr>
                </a:solidFill>
                <a:hlinkClick r:id="rId3"/>
              </a:rPr>
              <a:t>://www.tntp.org/index.php/publications/issue-analysis/teacher-evaluation-2.0/</a:t>
            </a:r>
            <a:r>
              <a:rPr lang="en-US" sz="1600" dirty="0">
                <a:solidFill>
                  <a:schemeClr val="tx1">
                    <a:lumMod val="75000"/>
                    <a:lumOff val="25000"/>
                  </a:schemeClr>
                </a:solidFill>
              </a:rPr>
              <a:t> </a:t>
            </a:r>
          </a:p>
        </p:txBody>
      </p:sp>
      <p:sp>
        <p:nvSpPr>
          <p:cNvPr id="235524" name="Slide Number Placeholder 4"/>
          <p:cNvSpPr txBox="1">
            <a:spLocks/>
          </p:cNvSpPr>
          <p:nvPr/>
        </p:nvSpPr>
        <p:spPr bwMode="auto">
          <a:xfrm>
            <a:off x="6553200" y="6508750"/>
            <a:ext cx="2133600" cy="365125"/>
          </a:xfrm>
          <a:prstGeom prst="rect">
            <a:avLst/>
          </a:prstGeom>
          <a:noFill/>
          <a:ln w="9525">
            <a:noFill/>
            <a:miter lim="800000"/>
            <a:headEnd/>
            <a:tailEnd/>
          </a:ln>
        </p:spPr>
        <p:txBody>
          <a:bodyPr anchor="ctr"/>
          <a:lstStyle/>
          <a:p>
            <a:pPr algn="r"/>
            <a:fld id="{E04168C1-405C-4F8B-8408-F5E80A7B5DE4}" type="slidenum">
              <a:rPr lang="en-US" sz="1200">
                <a:solidFill>
                  <a:srgbClr val="898989"/>
                </a:solidFill>
                <a:latin typeface="Calisto MT" pitchFamily="18" charset="0"/>
              </a:rPr>
              <a:pPr algn="r"/>
              <a:t>88</a:t>
            </a:fld>
            <a:endParaRPr lang="en-US" sz="1200" dirty="0">
              <a:solidFill>
                <a:srgbClr val="898989"/>
              </a:solidFill>
              <a:latin typeface="Calisto MT" pitchFamily="18" charset="0"/>
            </a:endParaRP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6880" y="3232190"/>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570" name="Content Placeholder 2"/>
          <p:cNvSpPr>
            <a:spLocks noGrp="1"/>
          </p:cNvSpPr>
          <p:nvPr>
            <p:ph idx="1"/>
          </p:nvPr>
        </p:nvSpPr>
        <p:spPr>
          <a:xfrm>
            <a:off x="914400" y="914400"/>
            <a:ext cx="7541537" cy="5350598"/>
          </a:xfrm>
        </p:spPr>
        <p:txBody>
          <a:bodyPr/>
          <a:lstStyle/>
          <a:p>
            <a:pPr marL="68580" indent="0">
              <a:buNone/>
            </a:pPr>
            <a:r>
              <a:rPr lang="en-US" dirty="0" smtClean="0"/>
              <a:t>Discuss the following:</a:t>
            </a:r>
          </a:p>
          <a:p>
            <a:pPr lvl="1"/>
            <a:r>
              <a:rPr lang="en-US" dirty="0" smtClean="0"/>
              <a:t>Why is it important to understand the 3 “gates” and best practices in educator evaluation (fairness, reliability, validity)?</a:t>
            </a:r>
          </a:p>
          <a:p>
            <a:pPr lvl="1"/>
            <a:r>
              <a:rPr lang="en-US" dirty="0" smtClean="0"/>
              <a:t>How will you present this information to </a:t>
            </a:r>
            <a:r>
              <a:rPr lang="en-US" b="1" dirty="0" smtClean="0"/>
              <a:t>teachers</a:t>
            </a:r>
            <a:r>
              <a:rPr lang="en-US" dirty="0" smtClean="0"/>
              <a:t> who have different experiences with evaluation?</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Turning It Around</a:t>
            </a:r>
            <a:endParaRPr lang="en-US" sz="2000" b="1"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4439" y="535295"/>
            <a:ext cx="2960838" cy="48463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9" name="TextBox 38"/>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Big Picture</a:t>
            </a:r>
            <a:endParaRPr lang="en-US" sz="2000" b="1" dirty="0">
              <a:solidFill>
                <a:schemeClr val="bg1"/>
              </a:solidFill>
            </a:endParaRPr>
          </a:p>
        </p:txBody>
      </p:sp>
    </p:spTree>
    <p:extLst>
      <p:ext uri="{BB962C8B-B14F-4D97-AF65-F5344CB8AC3E}">
        <p14:creationId xmlns:p14="http://schemas.microsoft.com/office/powerpoint/2010/main" val="40882372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81"/>
          <a:stretch/>
        </p:blipFill>
        <p:spPr bwMode="auto">
          <a:xfrm>
            <a:off x="448340" y="3546758"/>
            <a:ext cx="8136367" cy="296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86" name="Rectangle 3"/>
          <p:cNvSpPr>
            <a:spLocks noGrp="1" noChangeArrowheads="1"/>
          </p:cNvSpPr>
          <p:nvPr>
            <p:ph idx="1"/>
          </p:nvPr>
        </p:nvSpPr>
        <p:spPr>
          <a:xfrm>
            <a:off x="914400" y="914400"/>
            <a:ext cx="7127914" cy="5157926"/>
          </a:xfrm>
        </p:spPr>
        <p:txBody>
          <a:bodyPr>
            <a:normAutofit/>
          </a:bodyPr>
          <a:lstStyle/>
          <a:p>
            <a:pPr marL="68580" indent="0">
              <a:lnSpc>
                <a:spcPct val="90000"/>
              </a:lnSpc>
              <a:buNone/>
            </a:pPr>
            <a:r>
              <a:rPr lang="en-US" dirty="0" smtClean="0"/>
              <a:t>Evidence is a factual reporting of events. </a:t>
            </a:r>
          </a:p>
          <a:p>
            <a:pPr>
              <a:lnSpc>
                <a:spcPct val="90000"/>
              </a:lnSpc>
              <a:buFont typeface="Arial" charset="0"/>
              <a:buNone/>
            </a:pPr>
            <a:r>
              <a:rPr lang="en-US" dirty="0" smtClean="0"/>
              <a:t> </a:t>
            </a:r>
          </a:p>
          <a:p>
            <a:pPr lvl="1">
              <a:lnSpc>
                <a:spcPct val="90000"/>
              </a:lnSpc>
            </a:pPr>
            <a:r>
              <a:rPr lang="en-US" sz="2400" dirty="0" smtClean="0"/>
              <a:t>It may include teacher and student actions and/or behaviors.  </a:t>
            </a:r>
          </a:p>
          <a:p>
            <a:pPr lvl="1">
              <a:lnSpc>
                <a:spcPct val="90000"/>
              </a:lnSpc>
            </a:pPr>
            <a:r>
              <a:rPr lang="en-US" sz="2400" dirty="0" smtClean="0"/>
              <a:t>It may also include artifacts prepared by the teacher, students, or others.  </a:t>
            </a:r>
          </a:p>
          <a:p>
            <a:pPr lvl="1">
              <a:lnSpc>
                <a:spcPct val="90000"/>
              </a:lnSpc>
            </a:pPr>
            <a:r>
              <a:rPr lang="en-US" sz="2400" dirty="0" smtClean="0"/>
              <a:t>It is not clouded with personal opinion or biases.  </a:t>
            </a:r>
          </a:p>
          <a:p>
            <a:pPr lvl="1">
              <a:lnSpc>
                <a:spcPct val="90000"/>
              </a:lnSpc>
            </a:pPr>
            <a:r>
              <a:rPr lang="en-US" sz="2400" dirty="0" smtClean="0"/>
              <a:t>It is selected using professional judgment by the observer and / or the teacher.</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a:t>
            </a:r>
            <a:endParaRPr lang="en-US" sz="2000" b="1"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81"/>
          <a:stretch/>
        </p:blipFill>
        <p:spPr bwMode="auto">
          <a:xfrm>
            <a:off x="3263468" y="5151853"/>
            <a:ext cx="3591953" cy="130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1027"/>
          <p:cNvSpPr>
            <a:spLocks noGrp="1" noChangeArrowheads="1"/>
          </p:cNvSpPr>
          <p:nvPr>
            <p:ph idx="1"/>
          </p:nvPr>
        </p:nvSpPr>
        <p:spPr>
          <a:xfrm>
            <a:off x="914400" y="914399"/>
            <a:ext cx="7439487" cy="5415379"/>
          </a:xfrm>
        </p:spPr>
        <p:txBody>
          <a:bodyPr rtlCol="0">
            <a:normAutofit fontScale="92500" lnSpcReduction="10000"/>
          </a:bodyPr>
          <a:lstStyle/>
          <a:p>
            <a:pPr marL="68580" indent="0" fontAlgn="auto">
              <a:lnSpc>
                <a:spcPct val="70000"/>
              </a:lnSpc>
              <a:spcAft>
                <a:spcPts val="0"/>
              </a:spcAft>
              <a:buClr>
                <a:schemeClr val="tx1">
                  <a:lumMod val="75000"/>
                  <a:lumOff val="25000"/>
                </a:schemeClr>
              </a:buClr>
              <a:buNone/>
              <a:defRPr/>
            </a:pPr>
            <a:r>
              <a:rPr lang="en-US" dirty="0">
                <a:solidFill>
                  <a:schemeClr val="tx1">
                    <a:lumMod val="75000"/>
                    <a:lumOff val="25000"/>
                  </a:schemeClr>
                </a:solidFill>
              </a:rPr>
              <a:t>Types of </a:t>
            </a:r>
            <a:r>
              <a:rPr lang="en-US" dirty="0" smtClean="0">
                <a:solidFill>
                  <a:schemeClr val="tx1">
                    <a:lumMod val="75000"/>
                    <a:lumOff val="25000"/>
                  </a:schemeClr>
                </a:solidFill>
              </a:rPr>
              <a:t>Observation Evidence</a:t>
            </a:r>
          </a:p>
          <a:p>
            <a:pPr lvl="0">
              <a:spcAft>
                <a:spcPct val="45000"/>
              </a:spcAft>
              <a:buClr>
                <a:srgbClr val="629DD1"/>
              </a:buClr>
            </a:pPr>
            <a:r>
              <a:rPr lang="en-US" dirty="0" smtClean="0">
                <a:solidFill>
                  <a:schemeClr val="tx1">
                    <a:lumMod val="75000"/>
                    <a:lumOff val="25000"/>
                  </a:schemeClr>
                </a:solidFill>
              </a:rPr>
              <a:t>Verbatim </a:t>
            </a:r>
            <a:r>
              <a:rPr lang="en-US" dirty="0">
                <a:solidFill>
                  <a:schemeClr val="tx1">
                    <a:lumMod val="75000"/>
                    <a:lumOff val="25000"/>
                  </a:schemeClr>
                </a:solidFill>
              </a:rPr>
              <a:t>scripting of teacher or student comments: </a:t>
            </a:r>
            <a:r>
              <a:rPr lang="en-US" i="1" dirty="0" smtClean="0">
                <a:solidFill>
                  <a:schemeClr val="tx1">
                    <a:lumMod val="75000"/>
                    <a:lumOff val="25000"/>
                  </a:schemeClr>
                </a:solidFill>
              </a:rPr>
              <a:t>“</a:t>
            </a:r>
            <a:r>
              <a:rPr lang="en-US" i="1" dirty="0">
                <a:solidFill>
                  <a:schemeClr val="tx1">
                    <a:lumMod val="75000"/>
                    <a:lumOff val="25000"/>
                  </a:schemeClr>
                </a:solidFill>
              </a:rPr>
              <a:t>Bring your white boards, markers and erasers to the carpet and sit on </a:t>
            </a:r>
            <a:r>
              <a:rPr lang="en-US" i="1" dirty="0" smtClean="0">
                <a:solidFill>
                  <a:schemeClr val="tx1">
                    <a:lumMod val="75000"/>
                    <a:lumOff val="25000"/>
                  </a:schemeClr>
                </a:solidFill>
              </a:rPr>
              <a:t>your square.”</a:t>
            </a:r>
            <a:endParaRPr lang="en-US" i="1" dirty="0">
              <a:solidFill>
                <a:schemeClr val="tx1">
                  <a:lumMod val="75000"/>
                  <a:lumOff val="25000"/>
                </a:schemeClr>
              </a:solidFill>
            </a:endParaRPr>
          </a:p>
          <a:p>
            <a:pPr lvl="0">
              <a:spcAft>
                <a:spcPct val="45000"/>
              </a:spcAft>
              <a:buClr>
                <a:srgbClr val="629DD1"/>
              </a:buClr>
            </a:pPr>
            <a:r>
              <a:rPr lang="en-US" dirty="0" smtClean="0">
                <a:solidFill>
                  <a:schemeClr val="tx1">
                    <a:lumMod val="75000"/>
                    <a:lumOff val="25000"/>
                  </a:schemeClr>
                </a:solidFill>
              </a:rPr>
              <a:t>Non-evaluative </a:t>
            </a:r>
            <a:r>
              <a:rPr lang="en-US" dirty="0">
                <a:solidFill>
                  <a:schemeClr val="tx1">
                    <a:lumMod val="75000"/>
                    <a:lumOff val="25000"/>
                  </a:schemeClr>
                </a:solidFill>
              </a:rPr>
              <a:t>statements of observed teacher or student </a:t>
            </a:r>
            <a:r>
              <a:rPr lang="en-US" dirty="0" smtClean="0">
                <a:solidFill>
                  <a:schemeClr val="tx1">
                    <a:lumMod val="75000"/>
                    <a:lumOff val="25000"/>
                  </a:schemeClr>
                </a:solidFill>
              </a:rPr>
              <a:t>behavior: </a:t>
            </a:r>
            <a:r>
              <a:rPr lang="en-US" sz="2400" i="1" dirty="0" smtClean="0">
                <a:solidFill>
                  <a:schemeClr val="tx1">
                    <a:lumMod val="75000"/>
                    <a:lumOff val="25000"/>
                  </a:schemeClr>
                </a:solidFill>
              </a:rPr>
              <a:t>Teacher </a:t>
            </a:r>
            <a:r>
              <a:rPr lang="en-US" sz="2400" i="1" dirty="0">
                <a:solidFill>
                  <a:schemeClr val="tx1">
                    <a:lumMod val="75000"/>
                    <a:lumOff val="25000"/>
                  </a:schemeClr>
                </a:solidFill>
              </a:rPr>
              <a:t>presented the content from the front </a:t>
            </a:r>
            <a:r>
              <a:rPr lang="en-US" sz="2400" i="1" dirty="0" smtClean="0">
                <a:solidFill>
                  <a:schemeClr val="tx1">
                    <a:lumMod val="75000"/>
                    <a:lumOff val="25000"/>
                  </a:schemeClr>
                </a:solidFill>
              </a:rPr>
              <a:t>of room.</a:t>
            </a:r>
          </a:p>
          <a:p>
            <a:pPr lvl="0">
              <a:spcAft>
                <a:spcPct val="45000"/>
              </a:spcAft>
              <a:buClr>
                <a:srgbClr val="629DD1"/>
              </a:buClr>
            </a:pPr>
            <a:r>
              <a:rPr lang="en-US" dirty="0" smtClean="0">
                <a:solidFill>
                  <a:schemeClr val="tx1">
                    <a:lumMod val="75000"/>
                    <a:lumOff val="25000"/>
                  </a:schemeClr>
                </a:solidFill>
              </a:rPr>
              <a:t>Numeric </a:t>
            </a:r>
            <a:r>
              <a:rPr lang="en-US" dirty="0">
                <a:solidFill>
                  <a:schemeClr val="tx1">
                    <a:lumMod val="75000"/>
                    <a:lumOff val="25000"/>
                  </a:schemeClr>
                </a:solidFill>
              </a:rPr>
              <a:t>information about time, student participation, resource use, etc</a:t>
            </a:r>
            <a:r>
              <a:rPr lang="en-US" dirty="0" smtClean="0">
                <a:solidFill>
                  <a:schemeClr val="tx1">
                    <a:lumMod val="75000"/>
                    <a:lumOff val="25000"/>
                  </a:schemeClr>
                </a:solidFill>
              </a:rPr>
              <a:t>.: </a:t>
            </a:r>
            <a:r>
              <a:rPr lang="en-US" i="1" dirty="0" smtClean="0">
                <a:solidFill>
                  <a:schemeClr val="tx1">
                    <a:lumMod val="75000"/>
                    <a:lumOff val="25000"/>
                  </a:schemeClr>
                </a:solidFill>
              </a:rPr>
              <a:t>[</a:t>
            </a:r>
            <a:r>
              <a:rPr lang="en-US" i="1" dirty="0">
                <a:solidFill>
                  <a:schemeClr val="tx1">
                    <a:lumMod val="75000"/>
                    <a:lumOff val="25000"/>
                  </a:schemeClr>
                </a:solidFill>
              </a:rPr>
              <a:t>9:14 – 9</a:t>
            </a:r>
            <a:r>
              <a:rPr lang="en-US" i="1" dirty="0" smtClean="0">
                <a:solidFill>
                  <a:schemeClr val="tx1">
                    <a:lumMod val="75000"/>
                    <a:lumOff val="25000"/>
                  </a:schemeClr>
                </a:solidFill>
              </a:rPr>
              <a:t>:29</a:t>
            </a:r>
            <a:r>
              <a:rPr lang="en-US" i="1" dirty="0">
                <a:solidFill>
                  <a:schemeClr val="tx1">
                    <a:lumMod val="75000"/>
                    <a:lumOff val="25000"/>
                  </a:schemeClr>
                </a:solidFill>
              </a:rPr>
              <a:t>]</a:t>
            </a:r>
            <a:r>
              <a:rPr lang="en-US" i="1" dirty="0" smtClean="0">
                <a:solidFill>
                  <a:schemeClr val="tx1">
                    <a:lumMod val="75000"/>
                    <a:lumOff val="25000"/>
                  </a:schemeClr>
                </a:solidFill>
              </a:rPr>
              <a:t> Warm-up. 8 of 22 Ss finished at 9:20, sat still until 9:29</a:t>
            </a:r>
          </a:p>
          <a:p>
            <a:pPr lvl="0">
              <a:spcAft>
                <a:spcPct val="45000"/>
              </a:spcAft>
              <a:buClr>
                <a:srgbClr val="629DD1"/>
              </a:buClr>
            </a:pPr>
            <a:r>
              <a:rPr lang="en-US" dirty="0" smtClean="0">
                <a:solidFill>
                  <a:schemeClr val="tx1">
                    <a:lumMod val="75000"/>
                    <a:lumOff val="25000"/>
                  </a:schemeClr>
                </a:solidFill>
              </a:rPr>
              <a:t>An </a:t>
            </a:r>
            <a:r>
              <a:rPr lang="en-US" dirty="0">
                <a:solidFill>
                  <a:schemeClr val="tx1">
                    <a:lumMod val="75000"/>
                    <a:lumOff val="25000"/>
                  </a:schemeClr>
                </a:solidFill>
              </a:rPr>
              <a:t>observed aspect of the </a:t>
            </a:r>
            <a:r>
              <a:rPr lang="en-US" dirty="0" smtClean="0">
                <a:solidFill>
                  <a:schemeClr val="tx1">
                    <a:lumMod val="75000"/>
                    <a:lumOff val="25000"/>
                  </a:schemeClr>
                </a:solidFill>
              </a:rPr>
              <a:t>environment: </a:t>
            </a:r>
            <a:r>
              <a:rPr lang="en-US" sz="2400" i="1" dirty="0" smtClean="0">
                <a:solidFill>
                  <a:schemeClr val="tx1">
                    <a:lumMod val="75000"/>
                    <a:lumOff val="25000"/>
                  </a:schemeClr>
                </a:solidFill>
              </a:rPr>
              <a:t>Desks </a:t>
            </a:r>
            <a:r>
              <a:rPr lang="en-US" sz="2400" i="1" dirty="0">
                <a:solidFill>
                  <a:schemeClr val="tx1">
                    <a:lumMod val="75000"/>
                    <a:lumOff val="25000"/>
                  </a:schemeClr>
                </a:solidFill>
              </a:rPr>
              <a:t>were arranged in groups of four with room to walk between </a:t>
            </a:r>
            <a:r>
              <a:rPr lang="en-US" sz="2400" i="1" dirty="0" smtClean="0">
                <a:solidFill>
                  <a:schemeClr val="tx1">
                    <a:lumMod val="75000"/>
                    <a:lumOff val="25000"/>
                  </a:schemeClr>
                </a:solidFill>
              </a:rPr>
              <a:t>each group</a:t>
            </a:r>
            <a:r>
              <a:rPr lang="en-US" sz="2400" i="1" dirty="0">
                <a:solidFill>
                  <a:schemeClr val="tx1">
                    <a:lumMod val="75000"/>
                    <a:lumOff val="25000"/>
                  </a:schemeClr>
                </a:solidFill>
              </a:rPr>
              <a:t>.</a:t>
            </a:r>
          </a:p>
          <a:p>
            <a:pPr marL="68580" indent="0">
              <a:lnSpc>
                <a:spcPct val="60000"/>
              </a:lnSpc>
              <a:buClr>
                <a:schemeClr val="tx1">
                  <a:lumMod val="75000"/>
                  <a:lumOff val="25000"/>
                </a:schemeClr>
              </a:buClr>
              <a:buNone/>
              <a:defRPr/>
            </a:pPr>
            <a:r>
              <a:rPr lang="en-US" dirty="0">
                <a:solidFill>
                  <a:schemeClr val="tx1">
                    <a:lumMod val="75000"/>
                    <a:lumOff val="25000"/>
                  </a:schemeClr>
                </a:solidFill>
              </a:rPr>
              <a:t>					</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7421732" cy="5442012"/>
          </a:xfrm>
        </p:spPr>
        <p:txBody>
          <a:bodyPr>
            <a:normAutofit/>
          </a:bodyPr>
          <a:lstStyle/>
          <a:p>
            <a:pPr marL="68580" indent="0">
              <a:buNone/>
            </a:pPr>
            <a:r>
              <a:rPr lang="en-US" dirty="0" smtClean="0"/>
              <a:t>Evidence v. opinion:</a:t>
            </a:r>
          </a:p>
          <a:p>
            <a:r>
              <a:rPr lang="en-US" dirty="0" smtClean="0"/>
              <a:t>Back to yesterday’s video observation notes (on chart paper).  Decide – is it evidence or opinion?</a:t>
            </a: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a:t>
            </a:r>
            <a:endParaRPr lang="en-US" sz="2000" b="1" dirty="0">
              <a:solidFill>
                <a:schemeClr val="bg1"/>
              </a:solidFill>
            </a:endParaRPr>
          </a:p>
        </p:txBody>
      </p:sp>
      <p:pic>
        <p:nvPicPr>
          <p:cNvPr id="203779"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47155" y="3199752"/>
            <a:ext cx="4191000" cy="19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3783182" cy="5219700"/>
          </a:xfrm>
        </p:spPr>
        <p:txBody>
          <a:bodyPr>
            <a:normAutofit/>
          </a:bodyPr>
          <a:lstStyle/>
          <a:p>
            <a:pPr marL="68580" indent="0">
              <a:buNone/>
            </a:pPr>
            <a:r>
              <a:rPr lang="en-US" dirty="0" smtClean="0"/>
              <a:t>Why is this important?</a:t>
            </a:r>
          </a:p>
          <a:p>
            <a:r>
              <a:rPr lang="en-US" dirty="0" smtClean="0"/>
              <a:t>We are human beings and we bring with our own lenses and experience and biases. </a:t>
            </a:r>
          </a:p>
          <a:p>
            <a:r>
              <a:rPr lang="en-US" dirty="0" smtClean="0"/>
              <a:t>There’s no chance at fairness, reliability and validity unless we can observe things similarly, from classroom to classroom and school to school and district to district</a:t>
            </a:r>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a:t>
            </a:r>
            <a:endParaRPr lang="en-US" sz="2000" b="1" dirty="0">
              <a:solidFill>
                <a:schemeClr val="bg1"/>
              </a:solidFill>
            </a:endParaRPr>
          </a:p>
        </p:txBody>
      </p:sp>
      <p:pic>
        <p:nvPicPr>
          <p:cNvPr id="2037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8211" y="1676400"/>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5983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idx="1"/>
          </p:nvPr>
        </p:nvSpPr>
        <p:spPr>
          <a:xfrm>
            <a:off x="914400" y="914400"/>
            <a:ext cx="7368466" cy="5370990"/>
          </a:xfrm>
        </p:spPr>
        <p:txBody>
          <a:bodyPr>
            <a:normAutofit/>
          </a:bodyPr>
          <a:lstStyle/>
          <a:p>
            <a:pPr>
              <a:lnSpc>
                <a:spcPct val="80000"/>
              </a:lnSpc>
              <a:buFont typeface="Wingdings" pitchFamily="2" charset="2"/>
              <a:buNone/>
            </a:pPr>
            <a:r>
              <a:rPr lang="en-US" dirty="0" smtClean="0"/>
              <a:t>Definition of bias (and we all have biases):</a:t>
            </a:r>
          </a:p>
          <a:p>
            <a:pPr>
              <a:lnSpc>
                <a:spcPct val="80000"/>
              </a:lnSpc>
            </a:pPr>
            <a:r>
              <a:rPr lang="en-US" dirty="0" smtClean="0"/>
              <a:t>Attaching positive or negative meaning to elements in our environment based on personal or societal influences that shape our thinking.</a:t>
            </a:r>
          </a:p>
          <a:p>
            <a:pPr>
              <a:lnSpc>
                <a:spcPct val="80000"/>
              </a:lnSpc>
            </a:pPr>
            <a:r>
              <a:rPr lang="en-US" dirty="0" smtClean="0"/>
              <a:t>A biased judgment is based on outside influences and is not necessarily related to a teacher’s effectiveness. </a:t>
            </a:r>
          </a:p>
          <a:p>
            <a:pPr lvl="1">
              <a:lnSpc>
                <a:spcPct val="80000"/>
              </a:lnSpc>
            </a:pPr>
            <a:r>
              <a:rPr lang="en-US" sz="2400" dirty="0" smtClean="0"/>
              <a:t>Example:  “Mrs. T does so much for the school, she is an excellent teacher.</a:t>
            </a:r>
            <a:r>
              <a:rPr lang="en-US" sz="2400" dirty="0" smtClean="0">
                <a:cs typeface="Arial" charset="0"/>
              </a:rPr>
              <a:t> “</a:t>
            </a:r>
          </a:p>
          <a:p>
            <a:pPr lvl="1">
              <a:lnSpc>
                <a:spcPct val="80000"/>
              </a:lnSpc>
            </a:pPr>
            <a:r>
              <a:rPr lang="en-US" sz="2400" dirty="0" smtClean="0">
                <a:cs typeface="Arial" charset="0"/>
              </a:rPr>
              <a:t>The actual classroom evidence may not support the rating of the teacher as “excellent.” </a:t>
            </a:r>
            <a:endParaRPr lang="en-US" sz="2400" dirty="0" smtClean="0"/>
          </a:p>
          <a:p>
            <a:pPr>
              <a:lnSpc>
                <a:spcPct val="80000"/>
              </a:lnSpc>
              <a:buFont typeface="Wingdings" pitchFamily="2" charset="2"/>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Bias</a:t>
            </a:r>
            <a:endParaRPr lang="en-US" sz="2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p:cNvSpPr>
            <a:spLocks noGrp="1" noChangeArrowheads="1"/>
          </p:cNvSpPr>
          <p:nvPr>
            <p:ph idx="1"/>
          </p:nvPr>
        </p:nvSpPr>
        <p:spPr>
          <a:xfrm>
            <a:off x="914400" y="914399"/>
            <a:ext cx="7410450" cy="5229225"/>
          </a:xfrm>
        </p:spPr>
        <p:txBody>
          <a:bodyPr/>
          <a:lstStyle/>
          <a:p>
            <a:pPr marL="68580" indent="0">
              <a:lnSpc>
                <a:spcPct val="90000"/>
              </a:lnSpc>
              <a:buNone/>
            </a:pPr>
            <a:r>
              <a:rPr lang="en-US" dirty="0"/>
              <a:t>Bias in an Educational </a:t>
            </a:r>
            <a:r>
              <a:rPr lang="en-US" dirty="0" smtClean="0"/>
              <a:t>Setting</a:t>
            </a:r>
          </a:p>
          <a:p>
            <a:pPr>
              <a:lnSpc>
                <a:spcPct val="90000"/>
              </a:lnSpc>
            </a:pPr>
            <a:r>
              <a:rPr lang="en-US" dirty="0" smtClean="0"/>
              <a:t>Imagine that you are the </a:t>
            </a:r>
            <a:r>
              <a:rPr lang="en-US" b="1" dirty="0" smtClean="0"/>
              <a:t>parent</a:t>
            </a:r>
            <a:r>
              <a:rPr lang="en-US" dirty="0" smtClean="0"/>
              <a:t> of a school age child. You are walking down the hall of your child’s school while classes are in session. The doors to several rooms are open and you have the opportunity to look in on teachers. </a:t>
            </a:r>
          </a:p>
          <a:p>
            <a:pPr>
              <a:lnSpc>
                <a:spcPct val="90000"/>
              </a:lnSpc>
            </a:pPr>
            <a:r>
              <a:rPr lang="en-US" dirty="0" smtClean="0"/>
              <a:t>What would cause you to think favorably about what you saw and what would cause you to think negatively? </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Bias</a:t>
            </a:r>
            <a:endParaRPr lang="en-US" sz="2000" b="1" dirty="0">
              <a:solidFill>
                <a:schemeClr val="bg1"/>
              </a:solidFill>
            </a:endParaRPr>
          </a:p>
        </p:txBody>
      </p:sp>
      <p:pic>
        <p:nvPicPr>
          <p:cNvPr id="20480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33675" y="4133850"/>
            <a:ext cx="381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idx="1"/>
          </p:nvPr>
        </p:nvSpPr>
        <p:spPr>
          <a:xfrm>
            <a:off x="914400" y="914400"/>
            <a:ext cx="7788275" cy="4194175"/>
          </a:xfrm>
        </p:spPr>
        <p:txBody>
          <a:bodyPr/>
          <a:lstStyle/>
          <a:p>
            <a:pPr marL="68580" indent="0">
              <a:buNone/>
            </a:pPr>
            <a:r>
              <a:rPr lang="en-US" dirty="0"/>
              <a:t>Other Threats to Observer </a:t>
            </a:r>
            <a:r>
              <a:rPr lang="en-US" dirty="0" smtClean="0"/>
              <a:t>Accuracy</a:t>
            </a:r>
          </a:p>
          <a:p>
            <a:r>
              <a:rPr lang="en-US" dirty="0" smtClean="0"/>
              <a:t>Assessor bias</a:t>
            </a:r>
          </a:p>
          <a:p>
            <a:r>
              <a:rPr lang="en-US" dirty="0" smtClean="0"/>
              <a:t>Leniency</a:t>
            </a:r>
          </a:p>
          <a:p>
            <a:r>
              <a:rPr lang="en-US" dirty="0" smtClean="0"/>
              <a:t>Central Tendency</a:t>
            </a:r>
          </a:p>
          <a:p>
            <a:r>
              <a:rPr lang="en-US" dirty="0" smtClean="0"/>
              <a:t>“Halo” or “Horns”</a:t>
            </a:r>
            <a:br>
              <a:rPr lang="en-US" dirty="0" smtClean="0"/>
            </a:br>
            <a:r>
              <a:rPr lang="en-US" dirty="0" smtClean="0"/>
              <a:t>Effect</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Bias</a:t>
            </a:r>
            <a:endParaRPr lang="en-US" sz="2000" b="1" dirty="0">
              <a:solidFill>
                <a:schemeClr val="bg1"/>
              </a:solidFill>
            </a:endParaRPr>
          </a:p>
        </p:txBody>
      </p:sp>
      <p:pic>
        <p:nvPicPr>
          <p:cNvPr id="2078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52850" y="1443165"/>
            <a:ext cx="4724400" cy="489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914400" y="914399"/>
            <a:ext cx="7410450" cy="5381625"/>
          </a:xfrm>
        </p:spPr>
        <p:txBody>
          <a:bodyPr rtlCol="0">
            <a:normAutofit/>
          </a:bodyPr>
          <a:lstStyle/>
          <a:p>
            <a:pPr marL="0" indent="0" fontAlgn="auto">
              <a:spcAft>
                <a:spcPts val="0"/>
              </a:spcAft>
              <a:buClr>
                <a:schemeClr val="tx1">
                  <a:lumMod val="75000"/>
                  <a:lumOff val="25000"/>
                </a:schemeClr>
              </a:buClr>
              <a:buFont typeface="Arial" charset="0"/>
              <a:buNone/>
              <a:defRPr/>
            </a:pPr>
            <a:r>
              <a:rPr lang="en-US" sz="3200" dirty="0" smtClean="0">
                <a:solidFill>
                  <a:schemeClr val="tx1">
                    <a:lumMod val="75000"/>
                    <a:lumOff val="25000"/>
                  </a:schemeClr>
                </a:solidFill>
              </a:rPr>
              <a:t>Reflection:</a:t>
            </a:r>
          </a:p>
          <a:p>
            <a:pPr lvl="0">
              <a:buClr>
                <a:srgbClr val="629DD1"/>
              </a:buClr>
            </a:pPr>
            <a:r>
              <a:rPr lang="en-US" dirty="0" smtClean="0">
                <a:solidFill>
                  <a:schemeClr val="tx1">
                    <a:lumMod val="75000"/>
                    <a:lumOff val="25000"/>
                  </a:schemeClr>
                </a:solidFill>
              </a:rPr>
              <a:t>As your reflect upon your individual and group responses to these activities, make your own </a:t>
            </a:r>
            <a:r>
              <a:rPr lang="en-US" b="1" dirty="0" smtClean="0">
                <a:solidFill>
                  <a:schemeClr val="tx1">
                    <a:lumMod val="75000"/>
                    <a:lumOff val="25000"/>
                  </a:schemeClr>
                </a:solidFill>
              </a:rPr>
              <a:t>personal list of biases </a:t>
            </a:r>
            <a:r>
              <a:rPr lang="en-US" dirty="0" smtClean="0">
                <a:solidFill>
                  <a:schemeClr val="tx1">
                    <a:lumMod val="75000"/>
                    <a:lumOff val="25000"/>
                  </a:schemeClr>
                </a:solidFill>
              </a:rPr>
              <a:t>to be aware of when you assess teaching performance.</a:t>
            </a:r>
          </a:p>
          <a:p>
            <a:pPr lvl="0">
              <a:buClr>
                <a:srgbClr val="629DD1"/>
              </a:buClr>
            </a:pPr>
            <a:r>
              <a:rPr lang="en-US" b="1" dirty="0" smtClean="0">
                <a:solidFill>
                  <a:schemeClr val="tx1">
                    <a:lumMod val="75000"/>
                    <a:lumOff val="25000"/>
                  </a:schemeClr>
                </a:solidFill>
              </a:rPr>
              <a:t>List</a:t>
            </a:r>
            <a:r>
              <a:rPr lang="en-US" dirty="0" smtClean="0">
                <a:solidFill>
                  <a:schemeClr val="tx1">
                    <a:lumMod val="75000"/>
                    <a:lumOff val="25000"/>
                  </a:schemeClr>
                </a:solidFill>
              </a:rPr>
              <a:t> your biases around the yield sign to remind you not to yield to them when evaluating performance. </a:t>
            </a:r>
          </a:p>
          <a:p>
            <a:pPr lvl="0">
              <a:buClr>
                <a:srgbClr val="629DD1"/>
              </a:buClr>
            </a:pPr>
            <a:r>
              <a:rPr lang="en-US" dirty="0" smtClean="0">
                <a:solidFill>
                  <a:schemeClr val="tx1">
                    <a:lumMod val="75000"/>
                    <a:lumOff val="25000"/>
                  </a:schemeClr>
                </a:solidFill>
              </a:rPr>
              <a:t>Determine if the bias leads you to assign</a:t>
            </a:r>
            <a:br>
              <a:rPr lang="en-US" dirty="0" smtClean="0">
                <a:solidFill>
                  <a:schemeClr val="tx1">
                    <a:lumMod val="75000"/>
                    <a:lumOff val="25000"/>
                  </a:schemeClr>
                </a:solidFill>
              </a:rPr>
            </a:br>
            <a:r>
              <a:rPr lang="en-US" dirty="0" smtClean="0">
                <a:solidFill>
                  <a:schemeClr val="tx1">
                    <a:lumMod val="75000"/>
                    <a:lumOff val="25000"/>
                  </a:schemeClr>
                </a:solidFill>
              </a:rPr>
              <a:t>a higher or lower rating when evaluating</a:t>
            </a:r>
            <a:br>
              <a:rPr lang="en-US" dirty="0" smtClean="0">
                <a:solidFill>
                  <a:schemeClr val="tx1">
                    <a:lumMod val="75000"/>
                    <a:lumOff val="25000"/>
                  </a:schemeClr>
                </a:solidFill>
              </a:rPr>
            </a:br>
            <a:r>
              <a:rPr lang="en-US" dirty="0" smtClean="0">
                <a:solidFill>
                  <a:schemeClr val="tx1">
                    <a:lumMod val="75000"/>
                    <a:lumOff val="25000"/>
                  </a:schemeClr>
                </a:solidFill>
              </a:rPr>
              <a:t>teacher performance.</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Bias</a:t>
            </a:r>
            <a:endParaRPr lang="en-US" sz="2000" b="1" dirty="0">
              <a:solidFill>
                <a:schemeClr val="bg1"/>
              </a:solidFill>
            </a:endParaRPr>
          </a:p>
        </p:txBody>
      </p:sp>
      <p:pic>
        <p:nvPicPr>
          <p:cNvPr id="2068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7075" y="3982451"/>
            <a:ext cx="1213004" cy="167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Bias</a:t>
            </a:r>
            <a:endParaRPr lang="en-US" sz="2000" b="1" dirty="0">
              <a:solidFill>
                <a:schemeClr val="bg1"/>
              </a:solidFill>
            </a:endParaRPr>
          </a:p>
        </p:txBody>
      </p:sp>
      <p:pic>
        <p:nvPicPr>
          <p:cNvPr id="2058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14" y="1895475"/>
            <a:ext cx="413956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5171090"/>
          </a:xfrm>
        </p:spPr>
        <p:txBody>
          <a:bodyPr>
            <a:normAutofit/>
          </a:bodyPr>
          <a:lstStyle/>
          <a:p>
            <a:pPr marL="68580" indent="0">
              <a:buNone/>
            </a:pPr>
            <a:r>
              <a:rPr lang="en-US" sz="2800" dirty="0" smtClean="0"/>
              <a:t>Meet the author, Kim Marshall:</a:t>
            </a:r>
          </a:p>
          <a:p>
            <a:pPr marL="68580" indent="0">
              <a:buNone/>
            </a:pPr>
            <a:endParaRPr lang="en-US" sz="2800" dirty="0"/>
          </a:p>
          <a:p>
            <a:pPr marL="68580" indent="0">
              <a:buNone/>
            </a:pPr>
            <a:endParaRPr lang="en-US" sz="2800" dirty="0" smtClean="0"/>
          </a:p>
          <a:p>
            <a:pPr marL="68580" indent="0">
              <a:buNone/>
            </a:pPr>
            <a:endParaRPr lang="en-US" sz="2800" dirty="0"/>
          </a:p>
          <a:p>
            <a:pPr marL="68580" indent="0">
              <a:buNone/>
            </a:pPr>
            <a:endParaRPr lang="en-US" sz="2800" dirty="0" smtClean="0"/>
          </a:p>
          <a:p>
            <a:pPr marL="68580" indent="0">
              <a:buNone/>
            </a:pPr>
            <a:endParaRPr lang="en-US" sz="2800" dirty="0"/>
          </a:p>
          <a:p>
            <a:pPr marL="68580" indent="0">
              <a:buNone/>
            </a:pPr>
            <a:endParaRPr lang="en-US" sz="2800" dirty="0" smtClean="0"/>
          </a:p>
          <a:p>
            <a:pPr marL="68580" indent="0">
              <a:buNone/>
            </a:pPr>
            <a:r>
              <a:rPr lang="en-US" sz="2800" dirty="0" smtClean="0"/>
              <a:t>Do his experiences</a:t>
            </a:r>
            <a:r>
              <a:rPr lang="en-US" sz="2800" dirty="0"/>
              <a:t/>
            </a:r>
            <a:br>
              <a:rPr lang="en-US" sz="2800" dirty="0"/>
            </a:br>
            <a:r>
              <a:rPr lang="en-US" sz="2800" dirty="0" smtClean="0"/>
              <a:t>remind you of anything?</a:t>
            </a:r>
          </a:p>
          <a:p>
            <a:pPr marL="68580" indent="0">
              <a:buNone/>
            </a:pPr>
            <a:endParaRPr lang="en-US" sz="2800" dirty="0" smtClean="0"/>
          </a:p>
          <a:p>
            <a:pPr marL="68580" indent="0">
              <a:buNone/>
            </a:pPr>
            <a:endParaRPr lang="en-US" sz="2800"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Teacher Evaluation</a:t>
            </a:r>
          </a:p>
        </p:txBody>
      </p:sp>
      <p:sp>
        <p:nvSpPr>
          <p:cNvPr id="2" name="Right Arrow 1"/>
          <p:cNvSpPr/>
          <p:nvPr/>
        </p:nvSpPr>
        <p:spPr>
          <a:xfrm>
            <a:off x="1379199" y="2490952"/>
            <a:ext cx="3358055" cy="1428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26496" y="2885088"/>
            <a:ext cx="3310757" cy="707886"/>
          </a:xfrm>
          <a:prstGeom prst="rect">
            <a:avLst/>
          </a:prstGeom>
          <a:noFill/>
        </p:spPr>
        <p:txBody>
          <a:bodyPr wrap="square" rtlCol="0">
            <a:spAutoFit/>
          </a:bodyPr>
          <a:lstStyle/>
          <a:p>
            <a:pPr algn="ctr"/>
            <a:r>
              <a:rPr lang="en-US" sz="2000" b="1" dirty="0" smtClean="0"/>
              <a:t>Not Focusing on Learning (p. 13)</a:t>
            </a:r>
            <a:endParaRPr lang="en-US" sz="20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9633">
            <a:off x="5144174" y="1805214"/>
            <a:ext cx="34298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716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2710</TotalTime>
  <Words>4197</Words>
  <Application>Microsoft Office PowerPoint</Application>
  <PresentationFormat>On-screen Show (4:3)</PresentationFormat>
  <Paragraphs>982</Paragraphs>
  <Slides>125</Slides>
  <Notes>115</Notes>
  <HiddenSlides>0</HiddenSlides>
  <MMClips>0</MMClips>
  <ScaleCrop>false</ScaleCrop>
  <HeadingPairs>
    <vt:vector size="6" baseType="variant">
      <vt:variant>
        <vt:lpstr>Theme</vt:lpstr>
      </vt:variant>
      <vt:variant>
        <vt:i4>1</vt:i4>
      </vt:variant>
      <vt:variant>
        <vt:lpstr>Links</vt:lpstr>
      </vt:variant>
      <vt:variant>
        <vt:i4>7</vt:i4>
      </vt:variant>
      <vt:variant>
        <vt:lpstr>Slide Titles</vt:lpstr>
      </vt:variant>
      <vt:variant>
        <vt:i4>125</vt:i4>
      </vt:variant>
    </vt:vector>
  </HeadingPairs>
  <TitlesOfParts>
    <vt:vector size="133" baseType="lpstr">
      <vt:lpstr>Austin</vt:lpstr>
      <vt:lpstr>???</vt:lpstr>
      <vt:lpstr>???</vt:lpstr>
      <vt:lpstr>???</vt:lpstr>
      <vt:lpstr>???</vt:lpstr>
      <vt:lpstr>???</vt:lpstr>
      <vt:lpstr>???</vt:lpstr>
      <vt:lpstr>???</vt:lpstr>
      <vt:lpstr> OCM BOCES Day 1 &amp;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Teaching &amp; Learning Consultants,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NYSED August 4-5, 2011 Teaching &amp; Learning Solutions teachinglearningsolutions.com Albert (Duffy) Miller Ed.D   Bernadette (Bernie) Cleland, Ed.D</dc:title>
  <dc:creator>Bernadette Cleland</dc:creator>
  <cp:lastModifiedBy>jcraig</cp:lastModifiedBy>
  <cp:revision>130</cp:revision>
  <cp:lastPrinted>2011-08-09T11:01:54Z</cp:lastPrinted>
  <dcterms:created xsi:type="dcterms:W3CDTF">2011-07-19T17:00:47Z</dcterms:created>
  <dcterms:modified xsi:type="dcterms:W3CDTF">2011-08-15T15:11:03Z</dcterms:modified>
</cp:coreProperties>
</file>