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tags/tag19.xml" ContentType="application/vnd.openxmlformats-officedocument.presentationml.tags+xml"/>
  <Override PartName="/ppt/notesSlides/notesSlide23.xml" ContentType="application/vnd.openxmlformats-officedocument.presentationml.notesSlide+xml"/>
  <Override PartName="/ppt/tags/tag20.xml" ContentType="application/vnd.openxmlformats-officedocument.presentationml.tags+xml"/>
  <Override PartName="/ppt/notesSlides/notesSlide24.xml" ContentType="application/vnd.openxmlformats-officedocument.presentationml.notesSlide+xml"/>
  <Override PartName="/ppt/tags/tag21.xml" ContentType="application/vnd.openxmlformats-officedocument.presentationml.tags+xml"/>
  <Override PartName="/ppt/notesSlides/notesSlide25.xml" ContentType="application/vnd.openxmlformats-officedocument.presentationml.notesSlide+xml"/>
  <Override PartName="/ppt/tags/tag22.xml" ContentType="application/vnd.openxmlformats-officedocument.presentationml.tags+xml"/>
  <Override PartName="/ppt/notesSlides/notesSlide26.xml" ContentType="application/vnd.openxmlformats-officedocument.presentationml.notesSlide+xml"/>
  <Override PartName="/ppt/tags/tag23.xml" ContentType="application/vnd.openxmlformats-officedocument.presentationml.tags+xml"/>
  <Override PartName="/ppt/notesSlides/notesSlide27.xml" ContentType="application/vnd.openxmlformats-officedocument.presentationml.notesSlide+xml"/>
  <Override PartName="/ppt/tags/tag24.xml" ContentType="application/vnd.openxmlformats-officedocument.presentationml.tags+xml"/>
  <Override PartName="/ppt/notesSlides/notesSlide28.xml" ContentType="application/vnd.openxmlformats-officedocument.presentationml.notesSlide+xml"/>
  <Override PartName="/ppt/tags/tag25.xml" ContentType="application/vnd.openxmlformats-officedocument.presentationml.tags+xml"/>
  <Override PartName="/ppt/notesSlides/notesSlide29.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Lst>
  <p:notesMasterIdLst>
    <p:notesMasterId r:id="rId69"/>
  </p:notesMasterIdLst>
  <p:handoutMasterIdLst>
    <p:handoutMasterId r:id="rId70"/>
  </p:handoutMasterIdLst>
  <p:sldIdLst>
    <p:sldId id="257" r:id="rId2"/>
    <p:sldId id="459" r:id="rId3"/>
    <p:sldId id="612" r:id="rId4"/>
    <p:sldId id="613" r:id="rId5"/>
    <p:sldId id="614" r:id="rId6"/>
    <p:sldId id="364" r:id="rId7"/>
    <p:sldId id="582" r:id="rId8"/>
    <p:sldId id="615" r:id="rId9"/>
    <p:sldId id="616" r:id="rId10"/>
    <p:sldId id="618" r:id="rId11"/>
    <p:sldId id="619" r:id="rId12"/>
    <p:sldId id="620" r:id="rId13"/>
    <p:sldId id="621" r:id="rId14"/>
    <p:sldId id="622" r:id="rId15"/>
    <p:sldId id="623" r:id="rId16"/>
    <p:sldId id="617" r:id="rId17"/>
    <p:sldId id="668" r:id="rId18"/>
    <p:sldId id="669" r:id="rId19"/>
    <p:sldId id="670" r:id="rId20"/>
    <p:sldId id="624" r:id="rId21"/>
    <p:sldId id="626" r:id="rId22"/>
    <p:sldId id="629" r:id="rId23"/>
    <p:sldId id="628" r:id="rId24"/>
    <p:sldId id="630" r:id="rId25"/>
    <p:sldId id="631" r:id="rId26"/>
    <p:sldId id="632" r:id="rId27"/>
    <p:sldId id="633" r:id="rId28"/>
    <p:sldId id="634" r:id="rId29"/>
    <p:sldId id="635" r:id="rId30"/>
    <p:sldId id="636" r:id="rId31"/>
    <p:sldId id="637" r:id="rId32"/>
    <p:sldId id="627" r:id="rId33"/>
    <p:sldId id="625" r:id="rId34"/>
    <p:sldId id="455" r:id="rId35"/>
    <p:sldId id="638" r:id="rId36"/>
    <p:sldId id="667" r:id="rId37"/>
    <p:sldId id="573" r:id="rId38"/>
    <p:sldId id="639" r:id="rId39"/>
    <p:sldId id="640" r:id="rId40"/>
    <p:sldId id="641" r:id="rId41"/>
    <p:sldId id="642" r:id="rId42"/>
    <p:sldId id="643" r:id="rId43"/>
    <p:sldId id="644" r:id="rId44"/>
    <p:sldId id="645" r:id="rId45"/>
    <p:sldId id="646" r:id="rId46"/>
    <p:sldId id="647" r:id="rId47"/>
    <p:sldId id="648" r:id="rId48"/>
    <p:sldId id="649" r:id="rId49"/>
    <p:sldId id="650" r:id="rId50"/>
    <p:sldId id="651" r:id="rId51"/>
    <p:sldId id="652" r:id="rId52"/>
    <p:sldId id="653" r:id="rId53"/>
    <p:sldId id="654" r:id="rId54"/>
    <p:sldId id="655" r:id="rId55"/>
    <p:sldId id="656" r:id="rId56"/>
    <p:sldId id="657" r:id="rId57"/>
    <p:sldId id="658" r:id="rId58"/>
    <p:sldId id="659" r:id="rId59"/>
    <p:sldId id="660" r:id="rId60"/>
    <p:sldId id="661" r:id="rId61"/>
    <p:sldId id="662" r:id="rId62"/>
    <p:sldId id="663" r:id="rId63"/>
    <p:sldId id="665" r:id="rId64"/>
    <p:sldId id="564" r:id="rId65"/>
    <p:sldId id="666" r:id="rId66"/>
    <p:sldId id="577" r:id="rId67"/>
    <p:sldId id="574" r:id="rId68"/>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008000"/>
    <a:srgbClr val="0066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394" autoAdjust="0"/>
    <p:restoredTop sz="94677" autoAdjust="0"/>
  </p:normalViewPr>
  <p:slideViewPr>
    <p:cSldViewPr snapToGrid="0" snapToObjects="1">
      <p:cViewPr>
        <p:scale>
          <a:sx n="80" d="100"/>
          <a:sy n="80" d="100"/>
        </p:scale>
        <p:origin x="-1698" y="-58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1872"/>
    </p:cViewPr>
  </p:sorterViewPr>
  <p:notesViewPr>
    <p:cSldViewPr snapToGrid="0" snapToObjects="1">
      <p:cViewPr>
        <p:scale>
          <a:sx n="150" d="100"/>
          <a:sy n="150" d="100"/>
        </p:scale>
        <p:origin x="-384" y="144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5854EDFB-DB4E-456D-B344-8F3F449FA43C}" type="datetime1">
              <a:rPr lang="en-US"/>
              <a:pPr>
                <a:defRPr/>
              </a:pPr>
              <a:t>3/12/2012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A916EBBE-4CD9-4BA7-933F-B1743D11AE74}" type="slidenum">
              <a:rPr lang="en-US"/>
              <a:pPr>
                <a:defRPr/>
              </a:pPr>
              <a:t>‹#›</a:t>
            </a:fld>
            <a:endParaRPr lang="en-US" dirty="0"/>
          </a:p>
        </p:txBody>
      </p:sp>
    </p:spTree>
    <p:extLst>
      <p:ext uri="{BB962C8B-B14F-4D97-AF65-F5344CB8AC3E}">
        <p14:creationId xmlns:p14="http://schemas.microsoft.com/office/powerpoint/2010/main" val="26375142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1802DEF9-9E33-4123-AEB6-4EC92F5453F7}" type="datetime1">
              <a:rPr lang="en-US"/>
              <a:pPr>
                <a:defRPr/>
              </a:pPr>
              <a:t>3/12/2012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719BE405-DFDE-47BA-8FA6-7E7336362F58}" type="slidenum">
              <a:rPr lang="en-US"/>
              <a:pPr>
                <a:defRPr/>
              </a:pPr>
              <a:t>‹#›</a:t>
            </a:fld>
            <a:endParaRPr lang="en-US" dirty="0"/>
          </a:p>
        </p:txBody>
      </p:sp>
    </p:spTree>
    <p:extLst>
      <p:ext uri="{BB962C8B-B14F-4D97-AF65-F5344CB8AC3E}">
        <p14:creationId xmlns:p14="http://schemas.microsoft.com/office/powerpoint/2010/main" val="84881313"/>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13</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14</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15</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16</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17</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18</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19</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20</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21</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22</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23</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24</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25</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26</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27</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28</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29</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30</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31</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32</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6</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33</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34</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35</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36</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37</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5DEBA5-9182-4CF7-98FC-01473FC37161}" type="slidenum">
              <a:rPr lang="en-US">
                <a:solidFill>
                  <a:prstClr val="black"/>
                </a:solidFill>
              </a:rPr>
              <a:pPr/>
              <a:t>53</a:t>
            </a:fld>
            <a:endParaRPr 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AD2397-D23A-4C3F-8A18-98C116D92EB3}" type="slidenum">
              <a:rPr lang="en-US" smtClean="0">
                <a:solidFill>
                  <a:prstClr val="black"/>
                </a:solidFill>
              </a:rPr>
              <a:pPr>
                <a:defRPr/>
              </a:pPr>
              <a:t>60</a:t>
            </a:fld>
            <a:endParaRPr lang="en-US" dirty="0">
              <a:solidFill>
                <a:prstClr val="black"/>
              </a:solidFill>
            </a:endParaRPr>
          </a:p>
        </p:txBody>
      </p:sp>
    </p:spTree>
    <p:extLst>
      <p:ext uri="{BB962C8B-B14F-4D97-AF65-F5344CB8AC3E}">
        <p14:creationId xmlns:p14="http://schemas.microsoft.com/office/powerpoint/2010/main" val="25058904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64</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65</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66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7</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67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9</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10</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11</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eaLnBrk="1" hangingPunct="1"/>
            <a:fld id="{BA1F2C56-33C1-41FB-901B-9D2A2924F4D9}" type="slidenum">
              <a:rPr lang="en-US" smtClean="0"/>
              <a:pPr eaLnBrk="1" hangingPunct="1"/>
              <a:t>12</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fld id="{6A60BF92-8438-4648-974A-03C1F5CAB01F}" type="datetime1">
              <a:rPr lang="en-US" smtClean="0"/>
              <a:pPr>
                <a:defRPr/>
              </a:pPr>
              <a:t>3/12/2012</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a:prstGeom prst="rect">
            <a:avLst/>
          </a:prstGeom>
        </p:spPr>
        <p:txBody>
          <a:bodyPr>
            <a:normAutofit/>
          </a:bodyPr>
          <a:lstStyle>
            <a:lvl1pPr>
              <a:defRPr>
                <a:solidFill>
                  <a:schemeClr val="accent1"/>
                </a:solidFill>
              </a:defRPr>
            </a:lvl1pPr>
          </a:lstStyle>
          <a:p>
            <a:r>
              <a:rPr lang="en-US" dirty="0" smtClean="0"/>
              <a:t>Developed by TLS, Inc.  NYSUT Rubrics</a:t>
            </a:r>
            <a:endParaRPr lang="en-US" dirty="0"/>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fld id="{1C362B2F-ED76-4006-ADBD-C52FFE2FF636}"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87480" y="677733"/>
            <a:ext cx="2133600" cy="365125"/>
          </a:xfrm>
          <a:prstGeom prst="rect">
            <a:avLst/>
          </a:prstGeom>
        </p:spPr>
        <p:txBody>
          <a:bodyPr/>
          <a:lstStyle/>
          <a:p>
            <a:pPr>
              <a:defRPr/>
            </a:pPr>
            <a:fld id="{0459393A-ED11-4CA9-9736-73148990616C}" type="datetime1">
              <a:rPr lang="en-US" smtClean="0"/>
              <a:pPr>
                <a:defRPr/>
              </a:pPr>
              <a:t>3/12/2012</a:t>
            </a:fld>
            <a:endParaRPr lang="en-US" dirty="0"/>
          </a:p>
        </p:txBody>
      </p:sp>
      <p:sp>
        <p:nvSpPr>
          <p:cNvPr id="5" name="Footer Placeholder 4"/>
          <p:cNvSpPr>
            <a:spLocks noGrp="1"/>
          </p:cNvSpPr>
          <p:nvPr>
            <p:ph type="ftr" sz="quarter" idx="11"/>
          </p:nvPr>
        </p:nvSpPr>
        <p:spPr>
          <a:xfrm>
            <a:off x="4641448" y="5852160"/>
            <a:ext cx="3502152" cy="365125"/>
          </a:xfrm>
          <a:prstGeom prst="rect">
            <a:avLst/>
          </a:prstGeom>
        </p:spPr>
        <p:txBody>
          <a:bodyPr/>
          <a:lstStyle/>
          <a:p>
            <a:r>
              <a:rPr lang="en-US" dirty="0" smtClean="0"/>
              <a:t>Developed by TLS, Inc.  NYSUT Rubrics</a:t>
            </a:r>
            <a:endParaRPr lang="en-US" dirty="0"/>
          </a:p>
        </p:txBody>
      </p:sp>
      <p:sp>
        <p:nvSpPr>
          <p:cNvPr id="6" name="Slide Number Placeholder 5"/>
          <p:cNvSpPr>
            <a:spLocks noGrp="1"/>
          </p:cNvSpPr>
          <p:nvPr>
            <p:ph type="sldNum" sz="quarter" idx="12"/>
          </p:nvPr>
        </p:nvSpPr>
        <p:spPr>
          <a:xfrm>
            <a:off x="9788924" y="1656070"/>
            <a:ext cx="1332156" cy="365125"/>
          </a:xfrm>
          <a:prstGeom prst="rect">
            <a:avLst/>
          </a:prstGeom>
        </p:spPr>
        <p:txBody>
          <a:bodyPr/>
          <a:lstStyle/>
          <a:p>
            <a:fld id="{80F4B75F-2EFA-4AF6-B4A9-B25AED3D8D9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987480" y="677733"/>
            <a:ext cx="2133600" cy="365125"/>
          </a:xfrm>
          <a:prstGeom prst="rect">
            <a:avLst/>
          </a:prstGeom>
        </p:spPr>
        <p:txBody>
          <a:bodyPr/>
          <a:lstStyle/>
          <a:p>
            <a:pPr>
              <a:defRPr/>
            </a:pPr>
            <a:fld id="{648F9EEB-8CFD-432A-B212-43AB64C9E14D}" type="datetime1">
              <a:rPr lang="en-US" smtClean="0"/>
              <a:pPr>
                <a:defRPr/>
              </a:pPr>
              <a:t>3/12/2012</a:t>
            </a:fld>
            <a:endParaRPr lang="en-US" dirty="0"/>
          </a:p>
        </p:txBody>
      </p:sp>
      <p:sp>
        <p:nvSpPr>
          <p:cNvPr id="5" name="Footer Placeholder 4"/>
          <p:cNvSpPr>
            <a:spLocks noGrp="1"/>
          </p:cNvSpPr>
          <p:nvPr>
            <p:ph type="ftr" sz="quarter" idx="11"/>
          </p:nvPr>
        </p:nvSpPr>
        <p:spPr>
          <a:xfrm>
            <a:off x="4641448" y="5852160"/>
            <a:ext cx="3502152" cy="365125"/>
          </a:xfrm>
          <a:prstGeom prst="rect">
            <a:avLst/>
          </a:prstGeom>
        </p:spPr>
        <p:txBody>
          <a:bodyPr/>
          <a:lstStyle/>
          <a:p>
            <a:r>
              <a:rPr lang="en-US" dirty="0" smtClean="0"/>
              <a:t>Developed by TLS, Inc.  NYSUT Rubrics</a:t>
            </a:r>
            <a:endParaRPr lang="en-US" dirty="0"/>
          </a:p>
        </p:txBody>
      </p:sp>
      <p:sp>
        <p:nvSpPr>
          <p:cNvPr id="6" name="Slide Number Placeholder 5"/>
          <p:cNvSpPr>
            <a:spLocks noGrp="1"/>
          </p:cNvSpPr>
          <p:nvPr>
            <p:ph type="sldNum" sz="quarter" idx="12"/>
          </p:nvPr>
        </p:nvSpPr>
        <p:spPr>
          <a:xfrm>
            <a:off x="9788924" y="1656070"/>
            <a:ext cx="1332156" cy="365125"/>
          </a:xfrm>
          <a:prstGeom prst="rect">
            <a:avLst/>
          </a:prstGeom>
        </p:spPr>
        <p:txBody>
          <a:bodyPr/>
          <a:lstStyle/>
          <a:p>
            <a:fld id="{8F8E5B00-93D5-4A09-8983-BCC52DFFE3D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8987480" y="677733"/>
            <a:ext cx="2133600" cy="365125"/>
          </a:xfrm>
          <a:prstGeom prst="rect">
            <a:avLst/>
          </a:prstGeom>
        </p:spPr>
        <p:txBody>
          <a:bodyPr/>
          <a:lstStyle/>
          <a:p>
            <a:pPr>
              <a:defRPr/>
            </a:pPr>
            <a:fld id="{FD1DAF66-78AA-4827-A267-391BAED26807}" type="datetime1">
              <a:rPr lang="en-US" smtClean="0"/>
              <a:pPr>
                <a:defRPr/>
              </a:pPr>
              <a:t>3/12/2012</a:t>
            </a:fld>
            <a:endParaRPr lang="en-US" dirty="0"/>
          </a:p>
        </p:txBody>
      </p:sp>
      <p:sp>
        <p:nvSpPr>
          <p:cNvPr id="6" name="Footer Placeholder 5"/>
          <p:cNvSpPr>
            <a:spLocks noGrp="1"/>
          </p:cNvSpPr>
          <p:nvPr>
            <p:ph type="ftr" sz="quarter" idx="11"/>
          </p:nvPr>
        </p:nvSpPr>
        <p:spPr>
          <a:xfrm>
            <a:off x="4641448" y="5852160"/>
            <a:ext cx="3502152" cy="365125"/>
          </a:xfrm>
          <a:prstGeom prst="rect">
            <a:avLst/>
          </a:prstGeom>
        </p:spPr>
        <p:txBody>
          <a:bodyPr/>
          <a:lstStyle/>
          <a:p>
            <a:r>
              <a:rPr lang="en-US" dirty="0" smtClean="0"/>
              <a:t>Developed by TLS, Inc.  NYSUT Rubrics</a:t>
            </a:r>
            <a:endParaRPr lang="en-US" dirty="0"/>
          </a:p>
        </p:txBody>
      </p:sp>
      <p:sp>
        <p:nvSpPr>
          <p:cNvPr id="7" name="Slide Number Placeholder 6"/>
          <p:cNvSpPr>
            <a:spLocks noGrp="1"/>
          </p:cNvSpPr>
          <p:nvPr>
            <p:ph type="sldNum" sz="quarter" idx="12"/>
          </p:nvPr>
        </p:nvSpPr>
        <p:spPr>
          <a:xfrm>
            <a:off x="9788924" y="1656070"/>
            <a:ext cx="1332156" cy="365125"/>
          </a:xfrm>
          <a:prstGeom prst="rect">
            <a:avLst/>
          </a:prstGeom>
        </p:spPr>
        <p:txBody>
          <a:bodyPr/>
          <a:lstStyle/>
          <a:p>
            <a:fld id="{029792BB-AC07-4892-B842-ADEF9B3C378F}"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987480" y="677733"/>
            <a:ext cx="2133600" cy="365125"/>
          </a:xfrm>
          <a:prstGeom prst="rect">
            <a:avLst/>
          </a:prstGeom>
        </p:spPr>
        <p:txBody>
          <a:bodyPr/>
          <a:lstStyle/>
          <a:p>
            <a:pPr>
              <a:defRPr/>
            </a:pPr>
            <a:fld id="{5D3A80E3-73FE-4AD7-BE49-6E0238C09A7A}" type="datetime1">
              <a:rPr lang="en-US" smtClean="0"/>
              <a:pPr>
                <a:defRPr/>
              </a:pPr>
              <a:t>3/12/2012</a:t>
            </a:fld>
            <a:endParaRPr lang="en-US" dirty="0"/>
          </a:p>
        </p:txBody>
      </p:sp>
      <p:sp>
        <p:nvSpPr>
          <p:cNvPr id="8" name="Footer Placeholder 7"/>
          <p:cNvSpPr>
            <a:spLocks noGrp="1"/>
          </p:cNvSpPr>
          <p:nvPr>
            <p:ph type="ftr" sz="quarter" idx="11"/>
          </p:nvPr>
        </p:nvSpPr>
        <p:spPr>
          <a:xfrm>
            <a:off x="4641448" y="5852160"/>
            <a:ext cx="3502152" cy="365125"/>
          </a:xfrm>
          <a:prstGeom prst="rect">
            <a:avLst/>
          </a:prstGeom>
        </p:spPr>
        <p:txBody>
          <a:bodyPr/>
          <a:lstStyle/>
          <a:p>
            <a:r>
              <a:rPr lang="en-US" dirty="0" smtClean="0"/>
              <a:t>Developed by TLS, Inc.  NYSUT Rubrics</a:t>
            </a:r>
            <a:endParaRPr lang="en-US" dirty="0"/>
          </a:p>
        </p:txBody>
      </p:sp>
      <p:sp>
        <p:nvSpPr>
          <p:cNvPr id="9" name="Slide Number Placeholder 8"/>
          <p:cNvSpPr>
            <a:spLocks noGrp="1"/>
          </p:cNvSpPr>
          <p:nvPr>
            <p:ph type="sldNum" sz="quarter" idx="12"/>
          </p:nvPr>
        </p:nvSpPr>
        <p:spPr>
          <a:xfrm>
            <a:off x="9788924" y="1656070"/>
            <a:ext cx="1332156" cy="365125"/>
          </a:xfrm>
          <a:prstGeom prst="rect">
            <a:avLst/>
          </a:prstGeom>
        </p:spPr>
        <p:txBody>
          <a:bodyPr/>
          <a:lstStyle/>
          <a:p>
            <a:fld id="{AF534443-92A7-4034-B99C-79A474AFEC5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987480" y="677733"/>
            <a:ext cx="2133600" cy="365125"/>
          </a:xfrm>
          <a:prstGeom prst="rect">
            <a:avLst/>
          </a:prstGeom>
        </p:spPr>
        <p:txBody>
          <a:bodyPr/>
          <a:lstStyle/>
          <a:p>
            <a:pPr>
              <a:defRPr/>
            </a:pPr>
            <a:fld id="{2AE7338D-E8B6-40A5-8300-6AE21B544B0F}" type="datetime1">
              <a:rPr lang="en-US" smtClean="0"/>
              <a:pPr>
                <a:defRPr/>
              </a:pPr>
              <a:t>3/12/2012</a:t>
            </a:fld>
            <a:endParaRPr lang="en-US" dirty="0"/>
          </a:p>
        </p:txBody>
      </p:sp>
      <p:sp>
        <p:nvSpPr>
          <p:cNvPr id="4" name="Footer Placeholder 3"/>
          <p:cNvSpPr>
            <a:spLocks noGrp="1"/>
          </p:cNvSpPr>
          <p:nvPr>
            <p:ph type="ftr" sz="quarter" idx="11"/>
          </p:nvPr>
        </p:nvSpPr>
        <p:spPr>
          <a:xfrm>
            <a:off x="4641448" y="5852160"/>
            <a:ext cx="3502152" cy="365125"/>
          </a:xfrm>
          <a:prstGeom prst="rect">
            <a:avLst/>
          </a:prstGeom>
        </p:spPr>
        <p:txBody>
          <a:bodyPr/>
          <a:lstStyle/>
          <a:p>
            <a:r>
              <a:rPr lang="en-US" dirty="0" smtClean="0"/>
              <a:t>Developed by TLS, Inc.  NYSUT Rubrics</a:t>
            </a:r>
            <a:endParaRPr lang="en-US" dirty="0"/>
          </a:p>
        </p:txBody>
      </p:sp>
      <p:sp>
        <p:nvSpPr>
          <p:cNvPr id="5" name="Slide Number Placeholder 4"/>
          <p:cNvSpPr>
            <a:spLocks noGrp="1"/>
          </p:cNvSpPr>
          <p:nvPr>
            <p:ph type="sldNum" sz="quarter" idx="12"/>
          </p:nvPr>
        </p:nvSpPr>
        <p:spPr>
          <a:xfrm>
            <a:off x="9788924" y="1656070"/>
            <a:ext cx="1332156" cy="365125"/>
          </a:xfrm>
          <a:prstGeom prst="rect">
            <a:avLst/>
          </a:prstGeom>
        </p:spPr>
        <p:txBody>
          <a:bodyPr/>
          <a:lstStyle/>
          <a:p>
            <a:fld id="{E8E05886-9F8E-40C4-B8AF-7A7A74DA24A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userDrawn="1"/>
        </p:nvSpPr>
        <p:spPr>
          <a:xfrm>
            <a:off x="4649096" y="-34321"/>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iming>
    <p:tnLst>
      <p:par>
        <p:cTn id="1" dur="indefinite" restart="never" nodeType="tmRoot"/>
      </p:par>
    </p:tnLst>
  </p:timing>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6.xml"/><Relationship Id="rId5" Type="http://schemas.openxmlformats.org/officeDocument/2006/relationships/image" Target="../media/image9.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4.png"/><Relationship Id="rId4"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ocmboces.org/tfiles/folder1602/SpecificConsiderationsinEvaluatingTeachersofELLs.pptx"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SLOs.pptx"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SLOs.pptx"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SLOs.pptx"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hyperlink" Target="http://www.ocmboces.org/teacherpage.cfm?teacher=1733"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4770304" y="3600450"/>
            <a:ext cx="3187834" cy="2381709"/>
          </a:xfrm>
        </p:spPr>
        <p:txBody>
          <a:bodyPr>
            <a:normAutofit/>
          </a:bodyPr>
          <a:lstStyle/>
          <a:p>
            <a:r>
              <a:rPr lang="en-US" sz="2400" dirty="0" smtClean="0">
                <a:solidFill>
                  <a:srgbClr val="404040"/>
                </a:solidFill>
              </a:rPr>
              <a:t/>
            </a:r>
            <a:br>
              <a:rPr lang="en-US" sz="2400" dirty="0" smtClean="0">
                <a:solidFill>
                  <a:srgbClr val="404040"/>
                </a:solidFill>
              </a:rPr>
            </a:br>
            <a:r>
              <a:rPr lang="en-US" sz="2400" dirty="0" smtClean="0">
                <a:solidFill>
                  <a:srgbClr val="404040"/>
                </a:solidFill>
              </a:rPr>
              <a:t>OCM BOCES</a:t>
            </a:r>
            <a:br>
              <a:rPr lang="en-US" sz="2400" dirty="0" smtClean="0">
                <a:solidFill>
                  <a:srgbClr val="404040"/>
                </a:solidFill>
              </a:rPr>
            </a:br>
            <a:r>
              <a:rPr lang="en-US" sz="2400" dirty="0" smtClean="0">
                <a:solidFill>
                  <a:srgbClr val="404040"/>
                </a:solidFill>
              </a:rPr>
              <a:t>Day </a:t>
            </a:r>
            <a:r>
              <a:rPr lang="en-US" sz="2400" dirty="0">
                <a:solidFill>
                  <a:srgbClr val="404040"/>
                </a:solidFill>
              </a:rPr>
              <a:t>8</a:t>
            </a:r>
            <a:endParaRPr lang="en-US" sz="2000" dirty="0" smtClean="0">
              <a:solidFill>
                <a:srgbClr val="404040"/>
              </a:solidFill>
            </a:endParaRPr>
          </a:p>
        </p:txBody>
      </p:sp>
      <p:sp>
        <p:nvSpPr>
          <p:cNvPr id="18434" name="Rectangle 3"/>
          <p:cNvSpPr>
            <a:spLocks noGrp="1" noChangeArrowheads="1"/>
          </p:cNvSpPr>
          <p:nvPr>
            <p:ph type="subTitle" idx="1"/>
          </p:nvPr>
        </p:nvSpPr>
        <p:spPr>
          <a:xfrm>
            <a:off x="4770304" y="176270"/>
            <a:ext cx="3187834" cy="2027103"/>
          </a:xfrm>
        </p:spPr>
        <p:txBody>
          <a:bodyPr>
            <a:normAutofit/>
          </a:bodyPr>
          <a:lstStyle/>
          <a:p>
            <a:pPr>
              <a:buClr>
                <a:srgbClr val="404040"/>
              </a:buClr>
              <a:buFont typeface="Arial" charset="0"/>
              <a:buNone/>
            </a:pPr>
            <a:r>
              <a:rPr lang="en-US" sz="3600" b="1" dirty="0" smtClean="0">
                <a:solidFill>
                  <a:schemeClr val="bg1"/>
                </a:solidFill>
              </a:rPr>
              <a:t>Lead</a:t>
            </a:r>
          </a:p>
          <a:p>
            <a:pPr>
              <a:buClr>
                <a:srgbClr val="404040"/>
              </a:buClr>
              <a:buFont typeface="Arial" charset="0"/>
              <a:buNone/>
            </a:pPr>
            <a:r>
              <a:rPr lang="en-US" sz="3600" b="1" dirty="0" smtClean="0">
                <a:solidFill>
                  <a:schemeClr val="bg1"/>
                </a:solidFill>
              </a:rPr>
              <a:t>Evaluator</a:t>
            </a:r>
          </a:p>
          <a:p>
            <a:pPr>
              <a:buClr>
                <a:srgbClr val="404040"/>
              </a:buClr>
              <a:buFont typeface="Arial" charset="0"/>
              <a:buNone/>
            </a:pPr>
            <a:r>
              <a:rPr lang="en-US" sz="3600" b="1" dirty="0" smtClean="0">
                <a:solidFill>
                  <a:schemeClr val="bg1"/>
                </a:solidFill>
              </a:rPr>
              <a:t>Training</a:t>
            </a:r>
          </a:p>
        </p:txBody>
      </p:sp>
      <p:sp>
        <p:nvSpPr>
          <p:cNvPr id="4" name="Slide Number Placeholder 3"/>
          <p:cNvSpPr>
            <a:spLocks noGrp="1"/>
          </p:cNvSpPr>
          <p:nvPr>
            <p:ph type="sldNum" sz="quarter" idx="12"/>
          </p:nvPr>
        </p:nvSpPr>
        <p:spPr/>
        <p:txBody>
          <a:bodyPr rtlCol="0"/>
          <a:lstStyle/>
          <a:p>
            <a:pPr defTabSz="914400" fontAlgn="auto">
              <a:spcBef>
                <a:spcPts val="0"/>
              </a:spcBef>
              <a:spcAft>
                <a:spcPts val="0"/>
              </a:spcAft>
              <a:defRPr/>
            </a:pPr>
            <a:fld id="{D30C2ACD-2781-4D1B-AB10-05EE46472372}" type="slidenum">
              <a:rPr lang="en-US">
                <a:solidFill>
                  <a:schemeClr val="bg2">
                    <a:lumMod val="60000"/>
                    <a:lumOff val="40000"/>
                  </a:schemeClr>
                </a:solidFill>
                <a:latin typeface="+mn-lt"/>
              </a:rPr>
              <a:pPr defTabSz="914400" fontAlgn="auto">
                <a:spcBef>
                  <a:spcPts val="0"/>
                </a:spcBef>
                <a:spcAft>
                  <a:spcPts val="0"/>
                </a:spcAft>
                <a:defRPr/>
              </a:pPr>
              <a:t>1</a:t>
            </a:fld>
            <a:endParaRPr lang="en-US" dirty="0">
              <a:solidFill>
                <a:schemeClr val="bg2">
                  <a:lumMod val="60000"/>
                  <a:lumOff val="40000"/>
                </a:schemeClr>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62190193"/>
              </p:ext>
            </p:extLst>
          </p:nvPr>
        </p:nvGraphicFramePr>
        <p:xfrm>
          <a:off x="2588875" y="1761094"/>
          <a:ext cx="3923046" cy="4247687"/>
        </p:xfrm>
        <a:graphic>
          <a:graphicData uri="http://schemas.openxmlformats.org/drawingml/2006/table">
            <a:tbl>
              <a:tblPr/>
              <a:tblGrid>
                <a:gridCol w="371400"/>
                <a:gridCol w="743926"/>
                <a:gridCol w="2807720"/>
              </a:tblGrid>
              <a:tr h="148991">
                <a:tc>
                  <a:txBody>
                    <a:bodyPr/>
                    <a:lstStyle/>
                    <a:p>
                      <a:pPr marR="0" indent="0" algn="ctr" rtl="0">
                        <a:lnSpc>
                          <a:spcPct val="114000"/>
                        </a:lnSpc>
                        <a:spcBef>
                          <a:spcPts val="0"/>
                        </a:spcBef>
                        <a:spcAft>
                          <a:spcPts val="0"/>
                        </a:spcAft>
                      </a:pPr>
                      <a:r>
                        <a:rPr lang="en-US" sz="800" kern="1400" dirty="0">
                          <a:solidFill>
                            <a:srgbClr val="000000"/>
                          </a:solidFill>
                          <a:effectLst/>
                          <a:latin typeface="Rockwell"/>
                        </a:rPr>
                        <a:t> </a:t>
                      </a:r>
                    </a:p>
                  </a:txBody>
                  <a:tcPr marL="47039" marR="4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9370"/>
                    </a:solidFill>
                  </a:tcPr>
                </a:tc>
                <a:tc>
                  <a:txBody>
                    <a:bodyPr/>
                    <a:lstStyle/>
                    <a:p>
                      <a:pPr marR="0" indent="0" algn="l" rtl="0">
                        <a:lnSpc>
                          <a:spcPct val="114000"/>
                        </a:lnSpc>
                        <a:spcBef>
                          <a:spcPts val="0"/>
                        </a:spcBef>
                        <a:spcAft>
                          <a:spcPts val="0"/>
                        </a:spcAft>
                      </a:pPr>
                      <a:r>
                        <a:rPr lang="en-US" sz="800" kern="1400" dirty="0">
                          <a:solidFill>
                            <a:srgbClr val="000000"/>
                          </a:solidFill>
                          <a:effectLst/>
                          <a:latin typeface="Rockwell"/>
                        </a:rPr>
                        <a:t> </a:t>
                      </a:r>
                    </a:p>
                  </a:txBody>
                  <a:tcPr marL="47039" marR="4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9370"/>
                    </a:solidFill>
                  </a:tcPr>
                </a:tc>
                <a:tc>
                  <a:txBody>
                    <a:bodyPr/>
                    <a:lstStyle/>
                    <a:p>
                      <a:pPr marR="0" indent="0" algn="l" rtl="0">
                        <a:lnSpc>
                          <a:spcPct val="114000"/>
                        </a:lnSpc>
                        <a:spcBef>
                          <a:spcPts val="0"/>
                        </a:spcBef>
                        <a:spcAft>
                          <a:spcPts val="0"/>
                        </a:spcAft>
                      </a:pPr>
                      <a:r>
                        <a:rPr lang="en-US" sz="1100" kern="1400" dirty="0">
                          <a:solidFill>
                            <a:srgbClr val="6D0000"/>
                          </a:solidFill>
                          <a:effectLst/>
                          <a:latin typeface="Rockwell"/>
                        </a:rPr>
                        <a:t>Shifts in Data Driven Instruction</a:t>
                      </a:r>
                      <a:endParaRPr lang="en-US" sz="800" kern="1400" dirty="0">
                        <a:solidFill>
                          <a:srgbClr val="000000"/>
                        </a:solidFill>
                        <a:effectLst/>
                        <a:latin typeface="Rockwell"/>
                      </a:endParaRPr>
                    </a:p>
                  </a:txBody>
                  <a:tcPr marL="47039" marR="47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9370"/>
                    </a:solidFill>
                  </a:tcPr>
                </a:tc>
              </a:tr>
              <a:tr h="622601">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1</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Data belongs with teachers working collaboratively</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Collaboration of teachers is expected and valued. Teachers work together and take collective responsibility for student learning. Sufficient time for meaningful collaboration is built into every schedule. Protocols are in place to guide data inquiry processes.</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927911">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2</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Emphasis on formative assessment</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A balanced assessment system uses classroom assessments, common formative assessments, common interim assessments, and summative assessments to paint a balanced picture of student progress. Unlike summative assessments, formative assessments take on a more  prominent role in the balanced assessment system due to the quality and immediacy of the data collected. To reflect this importance, common assessments are calendared, administered, scored, and analyzed collaboratively.</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570406">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3</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Assess what is important</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A guaranteed and viable curriculum is provided to all students and drives the assessment system. Teachers clearly identify, communicate, and assess the knowledge, skills, and dispositions that are the priority for each unit and course.  </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615214">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4</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Take meaningful action</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Rather than waiting on summative data, teachers quickly respond to the data gathered from formative and interim assessments. It is this careful examination of student work that creates the foundation for all current and future curriculum, program, and instructional decisions. </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592341">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5</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A commitment to continuous improvement</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The status quo can never be an option. All educators must constantly search for better ways to achieve mutual goals and increase achievement for all students. All programs, policies, and practices are continually assessed on their contribution to student learning. </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667498">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6</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Commitment to student involvement</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The power of formative assessments are only truly recognized when students are included as users of the data. Therefore, students must play an integral role in the assessment process. Students must be able to assess and monitor their own progress in order to set individual goals for learning.</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bl>
          </a:graphicData>
        </a:graphic>
      </p:graphicFrame>
      <p:sp>
        <p:nvSpPr>
          <p:cNvPr id="4" name="Control 1"/>
          <p:cNvSpPr>
            <a:spLocks noChangeArrowheads="1" noChangeShapeType="1"/>
          </p:cNvSpPr>
          <p:nvPr/>
        </p:nvSpPr>
        <p:spPr bwMode="auto">
          <a:xfrm>
            <a:off x="3159125" y="3706813"/>
            <a:ext cx="6278563" cy="659923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7" name="Content Placeholder 2"/>
          <p:cNvSpPr>
            <a:spLocks noGrp="1"/>
          </p:cNvSpPr>
          <p:nvPr>
            <p:ph idx="4294967295"/>
          </p:nvPr>
        </p:nvSpPr>
        <p:spPr>
          <a:xfrm>
            <a:off x="910109" y="1104122"/>
            <a:ext cx="7370285" cy="487176"/>
          </a:xfrm>
          <a:prstGeom prst="rect">
            <a:avLst/>
          </a:prstGeom>
          <a:extLst/>
        </p:spPr>
        <p:txBody>
          <a:bodyPr rtlCol="0">
            <a:normAutofit/>
          </a:bodyPr>
          <a:lstStyle/>
          <a:p>
            <a:pPr marL="68580" indent="0" fontAlgn="auto">
              <a:spcAft>
                <a:spcPts val="0"/>
              </a:spcAft>
              <a:buClr>
                <a:schemeClr val="tx1">
                  <a:lumMod val="75000"/>
                  <a:lumOff val="25000"/>
                </a:schemeClr>
              </a:buClr>
              <a:buNone/>
              <a:defRPr/>
            </a:pPr>
            <a:r>
              <a:rPr lang="en-US" b="1" dirty="0">
                <a:solidFill>
                  <a:schemeClr val="tx1">
                    <a:lumMod val="75000"/>
                    <a:lumOff val="25000"/>
                  </a:schemeClr>
                </a:solidFill>
                <a:effectLst>
                  <a:innerShdw blurRad="63500" dist="50800">
                    <a:prstClr val="black">
                      <a:alpha val="50000"/>
                    </a:prstClr>
                  </a:innerShdw>
                </a:effectLst>
              </a:rPr>
              <a:t>Six Shifts of DDI</a:t>
            </a:r>
            <a:endParaRPr lang="en-US" b="1" dirty="0" smtClean="0">
              <a:solidFill>
                <a:schemeClr val="tx1">
                  <a:lumMod val="75000"/>
                  <a:lumOff val="25000"/>
                </a:schemeClr>
              </a:solidFill>
              <a:effectLst>
                <a:innerShdw blurRad="63500" dist="50800">
                  <a:prstClr val="black">
                    <a:alpha val="50000"/>
                  </a:prstClr>
                </a:innerShdw>
              </a:effectLst>
            </a:endParaRPr>
          </a:p>
        </p:txBody>
      </p:sp>
      <p:sp>
        <p:nvSpPr>
          <p:cNvPr id="8" name="TextBox 7"/>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Data Driven Instruction</a:t>
            </a:r>
            <a:endParaRPr lang="en-US" sz="2000" b="1" dirty="0">
              <a:solidFill>
                <a:schemeClr val="bg1"/>
              </a:solidFill>
            </a:endParaRPr>
          </a:p>
        </p:txBody>
      </p:sp>
      <p:sp>
        <p:nvSpPr>
          <p:cNvPr id="2" name="TextBox 1"/>
          <p:cNvSpPr txBox="1"/>
          <p:nvPr/>
        </p:nvSpPr>
        <p:spPr>
          <a:xfrm>
            <a:off x="910109" y="1911944"/>
            <a:ext cx="7271990" cy="3416320"/>
          </a:xfrm>
          <a:prstGeom prst="rect">
            <a:avLst/>
          </a:prstGeom>
          <a:noFill/>
        </p:spPr>
        <p:txBody>
          <a:bodyPr wrap="square" rtlCol="0">
            <a:spAutoFit/>
          </a:bodyPr>
          <a:lstStyle/>
          <a:p>
            <a:r>
              <a:rPr lang="en-US" sz="5400" b="1" dirty="0" smtClean="0"/>
              <a:t>1) Data belongs</a:t>
            </a:r>
            <a:br>
              <a:rPr lang="en-US" sz="5400" b="1" dirty="0" smtClean="0"/>
            </a:br>
            <a:r>
              <a:rPr lang="en-US" sz="5400" b="1" dirty="0" smtClean="0"/>
              <a:t>with </a:t>
            </a:r>
            <a:r>
              <a:rPr lang="en-US" sz="5400" b="1" dirty="0"/>
              <a:t>teachers</a:t>
            </a:r>
            <a:br>
              <a:rPr lang="en-US" sz="5400" b="1" dirty="0"/>
            </a:br>
            <a:r>
              <a:rPr lang="en-US" sz="5400" b="1" dirty="0"/>
              <a:t>working collaboratively</a:t>
            </a:r>
          </a:p>
        </p:txBody>
      </p:sp>
    </p:spTree>
    <p:custDataLst>
      <p:tags r:id="rId1"/>
    </p:custDataLst>
    <p:extLst>
      <p:ext uri="{BB962C8B-B14F-4D97-AF65-F5344CB8AC3E}">
        <p14:creationId xmlns:p14="http://schemas.microsoft.com/office/powerpoint/2010/main" val="1651544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155330698"/>
              </p:ext>
            </p:extLst>
          </p:nvPr>
        </p:nvGraphicFramePr>
        <p:xfrm>
          <a:off x="2588875" y="1761094"/>
          <a:ext cx="3923046" cy="4247687"/>
        </p:xfrm>
        <a:graphic>
          <a:graphicData uri="http://schemas.openxmlformats.org/drawingml/2006/table">
            <a:tbl>
              <a:tblPr/>
              <a:tblGrid>
                <a:gridCol w="371400"/>
                <a:gridCol w="743926"/>
                <a:gridCol w="2807720"/>
              </a:tblGrid>
              <a:tr h="148991">
                <a:tc>
                  <a:txBody>
                    <a:bodyPr/>
                    <a:lstStyle/>
                    <a:p>
                      <a:pPr marR="0" indent="0" algn="ctr" rtl="0">
                        <a:lnSpc>
                          <a:spcPct val="114000"/>
                        </a:lnSpc>
                        <a:spcBef>
                          <a:spcPts val="0"/>
                        </a:spcBef>
                        <a:spcAft>
                          <a:spcPts val="0"/>
                        </a:spcAft>
                      </a:pPr>
                      <a:r>
                        <a:rPr lang="en-US" sz="800" kern="1400" dirty="0">
                          <a:solidFill>
                            <a:srgbClr val="000000"/>
                          </a:solidFill>
                          <a:effectLst/>
                          <a:latin typeface="Rockwell"/>
                        </a:rPr>
                        <a:t> </a:t>
                      </a:r>
                    </a:p>
                  </a:txBody>
                  <a:tcPr marL="47039" marR="4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9370"/>
                    </a:solidFill>
                  </a:tcPr>
                </a:tc>
                <a:tc>
                  <a:txBody>
                    <a:bodyPr/>
                    <a:lstStyle/>
                    <a:p>
                      <a:pPr marR="0" indent="0" algn="l" rtl="0">
                        <a:lnSpc>
                          <a:spcPct val="114000"/>
                        </a:lnSpc>
                        <a:spcBef>
                          <a:spcPts val="0"/>
                        </a:spcBef>
                        <a:spcAft>
                          <a:spcPts val="0"/>
                        </a:spcAft>
                      </a:pPr>
                      <a:r>
                        <a:rPr lang="en-US" sz="800" kern="1400" dirty="0">
                          <a:solidFill>
                            <a:srgbClr val="000000"/>
                          </a:solidFill>
                          <a:effectLst/>
                          <a:latin typeface="Rockwell"/>
                        </a:rPr>
                        <a:t> </a:t>
                      </a:r>
                    </a:p>
                  </a:txBody>
                  <a:tcPr marL="47039" marR="4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9370"/>
                    </a:solidFill>
                  </a:tcPr>
                </a:tc>
                <a:tc>
                  <a:txBody>
                    <a:bodyPr/>
                    <a:lstStyle/>
                    <a:p>
                      <a:pPr marR="0" indent="0" algn="l" rtl="0">
                        <a:lnSpc>
                          <a:spcPct val="114000"/>
                        </a:lnSpc>
                        <a:spcBef>
                          <a:spcPts val="0"/>
                        </a:spcBef>
                        <a:spcAft>
                          <a:spcPts val="0"/>
                        </a:spcAft>
                      </a:pPr>
                      <a:r>
                        <a:rPr lang="en-US" sz="1100" kern="1400" dirty="0">
                          <a:solidFill>
                            <a:srgbClr val="6D0000"/>
                          </a:solidFill>
                          <a:effectLst/>
                          <a:latin typeface="Rockwell"/>
                        </a:rPr>
                        <a:t>Shifts in Data Driven Instruction</a:t>
                      </a:r>
                      <a:endParaRPr lang="en-US" sz="800" kern="1400" dirty="0">
                        <a:solidFill>
                          <a:srgbClr val="000000"/>
                        </a:solidFill>
                        <a:effectLst/>
                        <a:latin typeface="Rockwell"/>
                      </a:endParaRPr>
                    </a:p>
                  </a:txBody>
                  <a:tcPr marL="47039" marR="47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9370"/>
                    </a:solidFill>
                  </a:tcPr>
                </a:tc>
              </a:tr>
              <a:tr h="622601">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1</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Data belongs with teachers working collaboratively</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Collaboration of teachers is expected and valued. Teachers work together and take collective responsibility for student learning. Sufficient time for meaningful collaboration is built into every schedule. Protocols are in place to guide data inquiry processes.</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927911">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2</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Emphasis on formative assessment</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A balanced assessment system uses classroom assessments, common formative assessments, common interim assessments, and summative assessments to paint a balanced picture of student progress. Unlike summative assessments, formative assessments take on a more  prominent role in the balanced assessment system due to the quality and immediacy of the data collected. To reflect this importance, common assessments are calendared, administered, scored, and analyzed collaboratively.</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570406">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3</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Assess what is important</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A guaranteed and viable curriculum is provided to all students and drives the assessment system. Teachers clearly identify, communicate, and assess the knowledge, skills, and dispositions that are the priority for each unit and course.  </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615214">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4</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Take meaningful action</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Rather than waiting on summative data, teachers quickly respond to the data gathered from formative and interim assessments. It is this careful examination of student work that creates the foundation for all current and future curriculum, program, and instructional decisions. </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592341">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5</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A commitment to continuous improvement</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The status quo can never be an option. All educators must constantly search for better ways to achieve mutual goals and increase achievement for all students. All programs, policies, and practices are continually assessed on their contribution to student learning. </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667498">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6</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Commitment to student involvement</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The power of formative assessments are only truly recognized when students are included as users of the data. Therefore, students must play an integral role in the assessment process. Students must be able to assess and monitor their own progress in order to set individual goals for learning.</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bl>
          </a:graphicData>
        </a:graphic>
      </p:graphicFrame>
      <p:sp>
        <p:nvSpPr>
          <p:cNvPr id="4" name="Control 1"/>
          <p:cNvSpPr>
            <a:spLocks noChangeArrowheads="1" noChangeShapeType="1"/>
          </p:cNvSpPr>
          <p:nvPr/>
        </p:nvSpPr>
        <p:spPr bwMode="auto">
          <a:xfrm>
            <a:off x="3159125" y="3706813"/>
            <a:ext cx="6278563" cy="659923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7" name="Content Placeholder 2"/>
          <p:cNvSpPr>
            <a:spLocks noGrp="1"/>
          </p:cNvSpPr>
          <p:nvPr>
            <p:ph idx="4294967295"/>
          </p:nvPr>
        </p:nvSpPr>
        <p:spPr>
          <a:xfrm>
            <a:off x="910109" y="1104122"/>
            <a:ext cx="7370285" cy="487176"/>
          </a:xfrm>
          <a:prstGeom prst="rect">
            <a:avLst/>
          </a:prstGeom>
          <a:extLst/>
        </p:spPr>
        <p:txBody>
          <a:bodyPr rtlCol="0">
            <a:normAutofit/>
          </a:bodyPr>
          <a:lstStyle/>
          <a:p>
            <a:pPr marL="68580" indent="0" fontAlgn="auto">
              <a:spcAft>
                <a:spcPts val="0"/>
              </a:spcAft>
              <a:buClr>
                <a:schemeClr val="tx1">
                  <a:lumMod val="75000"/>
                  <a:lumOff val="25000"/>
                </a:schemeClr>
              </a:buClr>
              <a:buNone/>
              <a:defRPr/>
            </a:pPr>
            <a:r>
              <a:rPr lang="en-US" b="1" dirty="0">
                <a:solidFill>
                  <a:schemeClr val="tx1">
                    <a:lumMod val="75000"/>
                    <a:lumOff val="25000"/>
                  </a:schemeClr>
                </a:solidFill>
                <a:effectLst>
                  <a:innerShdw blurRad="63500" dist="50800">
                    <a:prstClr val="black">
                      <a:alpha val="50000"/>
                    </a:prstClr>
                  </a:innerShdw>
                </a:effectLst>
              </a:rPr>
              <a:t>Six Shifts of DDI</a:t>
            </a:r>
            <a:endParaRPr lang="en-US" b="1" dirty="0" smtClean="0">
              <a:solidFill>
                <a:schemeClr val="tx1">
                  <a:lumMod val="75000"/>
                  <a:lumOff val="25000"/>
                </a:schemeClr>
              </a:solidFill>
              <a:effectLst>
                <a:innerShdw blurRad="63500" dist="50800">
                  <a:prstClr val="black">
                    <a:alpha val="50000"/>
                  </a:prstClr>
                </a:innerShdw>
              </a:effectLst>
            </a:endParaRPr>
          </a:p>
        </p:txBody>
      </p:sp>
      <p:sp>
        <p:nvSpPr>
          <p:cNvPr id="8" name="TextBox 7"/>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Data Driven Instruction</a:t>
            </a:r>
            <a:endParaRPr lang="en-US" sz="2000" b="1" dirty="0">
              <a:solidFill>
                <a:schemeClr val="bg1"/>
              </a:solidFill>
            </a:endParaRPr>
          </a:p>
        </p:txBody>
      </p:sp>
      <p:sp>
        <p:nvSpPr>
          <p:cNvPr id="2" name="TextBox 1"/>
          <p:cNvSpPr txBox="1"/>
          <p:nvPr/>
        </p:nvSpPr>
        <p:spPr>
          <a:xfrm>
            <a:off x="910109" y="1911944"/>
            <a:ext cx="7271990" cy="2585323"/>
          </a:xfrm>
          <a:prstGeom prst="rect">
            <a:avLst/>
          </a:prstGeom>
          <a:noFill/>
        </p:spPr>
        <p:txBody>
          <a:bodyPr wrap="square" rtlCol="0">
            <a:spAutoFit/>
          </a:bodyPr>
          <a:lstStyle/>
          <a:p>
            <a:r>
              <a:rPr lang="en-US" sz="5400" b="1" dirty="0"/>
              <a:t>2</a:t>
            </a:r>
            <a:r>
              <a:rPr lang="en-US" sz="5400" b="1" dirty="0" smtClean="0"/>
              <a:t>) </a:t>
            </a:r>
            <a:r>
              <a:rPr lang="en-US" sz="5400" b="1" dirty="0"/>
              <a:t>Emphasis on formative assessment</a:t>
            </a:r>
          </a:p>
        </p:txBody>
      </p:sp>
    </p:spTree>
    <p:custDataLst>
      <p:tags r:id="rId1"/>
    </p:custDataLst>
    <p:extLst>
      <p:ext uri="{BB962C8B-B14F-4D97-AF65-F5344CB8AC3E}">
        <p14:creationId xmlns:p14="http://schemas.microsoft.com/office/powerpoint/2010/main" val="3714391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155330698"/>
              </p:ext>
            </p:extLst>
          </p:nvPr>
        </p:nvGraphicFramePr>
        <p:xfrm>
          <a:off x="2588875" y="1761094"/>
          <a:ext cx="3923046" cy="4247687"/>
        </p:xfrm>
        <a:graphic>
          <a:graphicData uri="http://schemas.openxmlformats.org/drawingml/2006/table">
            <a:tbl>
              <a:tblPr/>
              <a:tblGrid>
                <a:gridCol w="371400"/>
                <a:gridCol w="743926"/>
                <a:gridCol w="2807720"/>
              </a:tblGrid>
              <a:tr h="148991">
                <a:tc>
                  <a:txBody>
                    <a:bodyPr/>
                    <a:lstStyle/>
                    <a:p>
                      <a:pPr marR="0" indent="0" algn="ctr" rtl="0">
                        <a:lnSpc>
                          <a:spcPct val="114000"/>
                        </a:lnSpc>
                        <a:spcBef>
                          <a:spcPts val="0"/>
                        </a:spcBef>
                        <a:spcAft>
                          <a:spcPts val="0"/>
                        </a:spcAft>
                      </a:pPr>
                      <a:r>
                        <a:rPr lang="en-US" sz="800" kern="1400" dirty="0">
                          <a:solidFill>
                            <a:srgbClr val="000000"/>
                          </a:solidFill>
                          <a:effectLst/>
                          <a:latin typeface="Rockwell"/>
                        </a:rPr>
                        <a:t> </a:t>
                      </a:r>
                    </a:p>
                  </a:txBody>
                  <a:tcPr marL="47039" marR="4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9370"/>
                    </a:solidFill>
                  </a:tcPr>
                </a:tc>
                <a:tc>
                  <a:txBody>
                    <a:bodyPr/>
                    <a:lstStyle/>
                    <a:p>
                      <a:pPr marR="0" indent="0" algn="l" rtl="0">
                        <a:lnSpc>
                          <a:spcPct val="114000"/>
                        </a:lnSpc>
                        <a:spcBef>
                          <a:spcPts val="0"/>
                        </a:spcBef>
                        <a:spcAft>
                          <a:spcPts val="0"/>
                        </a:spcAft>
                      </a:pPr>
                      <a:r>
                        <a:rPr lang="en-US" sz="800" kern="1400" dirty="0">
                          <a:solidFill>
                            <a:srgbClr val="000000"/>
                          </a:solidFill>
                          <a:effectLst/>
                          <a:latin typeface="Rockwell"/>
                        </a:rPr>
                        <a:t> </a:t>
                      </a:r>
                    </a:p>
                  </a:txBody>
                  <a:tcPr marL="47039" marR="4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9370"/>
                    </a:solidFill>
                  </a:tcPr>
                </a:tc>
                <a:tc>
                  <a:txBody>
                    <a:bodyPr/>
                    <a:lstStyle/>
                    <a:p>
                      <a:pPr marR="0" indent="0" algn="l" rtl="0">
                        <a:lnSpc>
                          <a:spcPct val="114000"/>
                        </a:lnSpc>
                        <a:spcBef>
                          <a:spcPts val="0"/>
                        </a:spcBef>
                        <a:spcAft>
                          <a:spcPts val="0"/>
                        </a:spcAft>
                      </a:pPr>
                      <a:r>
                        <a:rPr lang="en-US" sz="1100" kern="1400" dirty="0">
                          <a:solidFill>
                            <a:srgbClr val="6D0000"/>
                          </a:solidFill>
                          <a:effectLst/>
                          <a:latin typeface="Rockwell"/>
                        </a:rPr>
                        <a:t>Shifts in Data Driven Instruction</a:t>
                      </a:r>
                      <a:endParaRPr lang="en-US" sz="800" kern="1400" dirty="0">
                        <a:solidFill>
                          <a:srgbClr val="000000"/>
                        </a:solidFill>
                        <a:effectLst/>
                        <a:latin typeface="Rockwell"/>
                      </a:endParaRPr>
                    </a:p>
                  </a:txBody>
                  <a:tcPr marL="47039" marR="47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9370"/>
                    </a:solidFill>
                  </a:tcPr>
                </a:tc>
              </a:tr>
              <a:tr h="622601">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1</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Data belongs with teachers working collaboratively</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Collaboration of teachers is expected and valued. Teachers work together and take collective responsibility for student learning. Sufficient time for meaningful collaboration is built into every schedule. Protocols are in place to guide data inquiry processes.</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927911">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2</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Emphasis on formative assessment</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A balanced assessment system uses classroom assessments, common formative assessments, common interim assessments, and summative assessments to paint a balanced picture of student progress. Unlike summative assessments, formative assessments take on a more  prominent role in the balanced assessment system due to the quality and immediacy of the data collected. To reflect this importance, common assessments are calendared, administered, scored, and analyzed collaboratively.</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570406">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3</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Assess what is important</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A guaranteed and viable curriculum is provided to all students and drives the assessment system. Teachers clearly identify, communicate, and assess the knowledge, skills, and dispositions that are the priority for each unit and course.  </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615214">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4</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Take meaningful action</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Rather than waiting on summative data, teachers quickly respond to the data gathered from formative and interim assessments. It is this careful examination of student work that creates the foundation for all current and future curriculum, program, and instructional decisions. </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592341">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5</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A commitment to continuous improvement</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The status quo can never be an option. All educators must constantly search for better ways to achieve mutual goals and increase achievement for all students. All programs, policies, and practices are continually assessed on their contribution to student learning. </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667498">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6</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Commitment to student involvement</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The power of formative assessments are only truly recognized when students are included as users of the data. Therefore, students must play an integral role in the assessment process. Students must be able to assess and monitor their own progress in order to set individual goals for learning.</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bl>
          </a:graphicData>
        </a:graphic>
      </p:graphicFrame>
      <p:sp>
        <p:nvSpPr>
          <p:cNvPr id="4" name="Control 1"/>
          <p:cNvSpPr>
            <a:spLocks noChangeArrowheads="1" noChangeShapeType="1"/>
          </p:cNvSpPr>
          <p:nvPr/>
        </p:nvSpPr>
        <p:spPr bwMode="auto">
          <a:xfrm>
            <a:off x="3159125" y="3706813"/>
            <a:ext cx="6278563" cy="659923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7" name="Content Placeholder 2"/>
          <p:cNvSpPr>
            <a:spLocks noGrp="1"/>
          </p:cNvSpPr>
          <p:nvPr>
            <p:ph idx="4294967295"/>
          </p:nvPr>
        </p:nvSpPr>
        <p:spPr>
          <a:xfrm>
            <a:off x="910109" y="1104122"/>
            <a:ext cx="7370285" cy="487176"/>
          </a:xfrm>
          <a:prstGeom prst="rect">
            <a:avLst/>
          </a:prstGeom>
          <a:extLst/>
        </p:spPr>
        <p:txBody>
          <a:bodyPr rtlCol="0">
            <a:normAutofit/>
          </a:bodyPr>
          <a:lstStyle/>
          <a:p>
            <a:pPr marL="68580" indent="0" fontAlgn="auto">
              <a:spcAft>
                <a:spcPts val="0"/>
              </a:spcAft>
              <a:buClr>
                <a:schemeClr val="tx1">
                  <a:lumMod val="75000"/>
                  <a:lumOff val="25000"/>
                </a:schemeClr>
              </a:buClr>
              <a:buNone/>
              <a:defRPr/>
            </a:pPr>
            <a:r>
              <a:rPr lang="en-US" b="1" dirty="0">
                <a:solidFill>
                  <a:schemeClr val="tx1">
                    <a:lumMod val="75000"/>
                    <a:lumOff val="25000"/>
                  </a:schemeClr>
                </a:solidFill>
                <a:effectLst>
                  <a:innerShdw blurRad="63500" dist="50800">
                    <a:prstClr val="black">
                      <a:alpha val="50000"/>
                    </a:prstClr>
                  </a:innerShdw>
                </a:effectLst>
              </a:rPr>
              <a:t>Six Shifts of DDI</a:t>
            </a:r>
            <a:endParaRPr lang="en-US" b="1" dirty="0" smtClean="0">
              <a:solidFill>
                <a:schemeClr val="tx1">
                  <a:lumMod val="75000"/>
                  <a:lumOff val="25000"/>
                </a:schemeClr>
              </a:solidFill>
              <a:effectLst>
                <a:innerShdw blurRad="63500" dist="50800">
                  <a:prstClr val="black">
                    <a:alpha val="50000"/>
                  </a:prstClr>
                </a:innerShdw>
              </a:effectLst>
            </a:endParaRPr>
          </a:p>
        </p:txBody>
      </p:sp>
      <p:sp>
        <p:nvSpPr>
          <p:cNvPr id="8" name="TextBox 7"/>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Data Driven Instruction</a:t>
            </a:r>
            <a:endParaRPr lang="en-US" sz="2000" b="1" dirty="0">
              <a:solidFill>
                <a:schemeClr val="bg1"/>
              </a:solidFill>
            </a:endParaRPr>
          </a:p>
        </p:txBody>
      </p:sp>
      <p:sp>
        <p:nvSpPr>
          <p:cNvPr id="2" name="TextBox 1"/>
          <p:cNvSpPr txBox="1"/>
          <p:nvPr/>
        </p:nvSpPr>
        <p:spPr>
          <a:xfrm>
            <a:off x="910109" y="1911944"/>
            <a:ext cx="7271990" cy="1754326"/>
          </a:xfrm>
          <a:prstGeom prst="rect">
            <a:avLst/>
          </a:prstGeom>
          <a:noFill/>
        </p:spPr>
        <p:txBody>
          <a:bodyPr wrap="square" rtlCol="0">
            <a:spAutoFit/>
          </a:bodyPr>
          <a:lstStyle/>
          <a:p>
            <a:r>
              <a:rPr lang="en-US" sz="5400" b="1" dirty="0"/>
              <a:t>3) Assess what is important</a:t>
            </a:r>
          </a:p>
        </p:txBody>
      </p:sp>
    </p:spTree>
    <p:custDataLst>
      <p:tags r:id="rId1"/>
    </p:custDataLst>
    <p:extLst>
      <p:ext uri="{BB962C8B-B14F-4D97-AF65-F5344CB8AC3E}">
        <p14:creationId xmlns:p14="http://schemas.microsoft.com/office/powerpoint/2010/main" val="3714391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155330698"/>
              </p:ext>
            </p:extLst>
          </p:nvPr>
        </p:nvGraphicFramePr>
        <p:xfrm>
          <a:off x="2588875" y="1761094"/>
          <a:ext cx="3923046" cy="4247687"/>
        </p:xfrm>
        <a:graphic>
          <a:graphicData uri="http://schemas.openxmlformats.org/drawingml/2006/table">
            <a:tbl>
              <a:tblPr/>
              <a:tblGrid>
                <a:gridCol w="371400"/>
                <a:gridCol w="743926"/>
                <a:gridCol w="2807720"/>
              </a:tblGrid>
              <a:tr h="148991">
                <a:tc>
                  <a:txBody>
                    <a:bodyPr/>
                    <a:lstStyle/>
                    <a:p>
                      <a:pPr marR="0" indent="0" algn="ctr" rtl="0">
                        <a:lnSpc>
                          <a:spcPct val="114000"/>
                        </a:lnSpc>
                        <a:spcBef>
                          <a:spcPts val="0"/>
                        </a:spcBef>
                        <a:spcAft>
                          <a:spcPts val="0"/>
                        </a:spcAft>
                      </a:pPr>
                      <a:r>
                        <a:rPr lang="en-US" sz="800" kern="1400" dirty="0">
                          <a:solidFill>
                            <a:srgbClr val="000000"/>
                          </a:solidFill>
                          <a:effectLst/>
                          <a:latin typeface="Rockwell"/>
                        </a:rPr>
                        <a:t> </a:t>
                      </a:r>
                    </a:p>
                  </a:txBody>
                  <a:tcPr marL="47039" marR="4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9370"/>
                    </a:solidFill>
                  </a:tcPr>
                </a:tc>
                <a:tc>
                  <a:txBody>
                    <a:bodyPr/>
                    <a:lstStyle/>
                    <a:p>
                      <a:pPr marR="0" indent="0" algn="l" rtl="0">
                        <a:lnSpc>
                          <a:spcPct val="114000"/>
                        </a:lnSpc>
                        <a:spcBef>
                          <a:spcPts val="0"/>
                        </a:spcBef>
                        <a:spcAft>
                          <a:spcPts val="0"/>
                        </a:spcAft>
                      </a:pPr>
                      <a:r>
                        <a:rPr lang="en-US" sz="800" kern="1400" dirty="0">
                          <a:solidFill>
                            <a:srgbClr val="000000"/>
                          </a:solidFill>
                          <a:effectLst/>
                          <a:latin typeface="Rockwell"/>
                        </a:rPr>
                        <a:t> </a:t>
                      </a:r>
                    </a:p>
                  </a:txBody>
                  <a:tcPr marL="47039" marR="4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9370"/>
                    </a:solidFill>
                  </a:tcPr>
                </a:tc>
                <a:tc>
                  <a:txBody>
                    <a:bodyPr/>
                    <a:lstStyle/>
                    <a:p>
                      <a:pPr marR="0" indent="0" algn="l" rtl="0">
                        <a:lnSpc>
                          <a:spcPct val="114000"/>
                        </a:lnSpc>
                        <a:spcBef>
                          <a:spcPts val="0"/>
                        </a:spcBef>
                        <a:spcAft>
                          <a:spcPts val="0"/>
                        </a:spcAft>
                      </a:pPr>
                      <a:r>
                        <a:rPr lang="en-US" sz="1100" kern="1400" dirty="0">
                          <a:solidFill>
                            <a:srgbClr val="6D0000"/>
                          </a:solidFill>
                          <a:effectLst/>
                          <a:latin typeface="Rockwell"/>
                        </a:rPr>
                        <a:t>Shifts in Data Driven Instruction</a:t>
                      </a:r>
                      <a:endParaRPr lang="en-US" sz="800" kern="1400" dirty="0">
                        <a:solidFill>
                          <a:srgbClr val="000000"/>
                        </a:solidFill>
                        <a:effectLst/>
                        <a:latin typeface="Rockwell"/>
                      </a:endParaRPr>
                    </a:p>
                  </a:txBody>
                  <a:tcPr marL="47039" marR="47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9370"/>
                    </a:solidFill>
                  </a:tcPr>
                </a:tc>
              </a:tr>
              <a:tr h="622601">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1</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Data belongs with teachers working collaboratively</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Collaboration of teachers is expected and valued. Teachers work together and take collective responsibility for student learning. Sufficient time for meaningful collaboration is built into every schedule. Protocols are in place to guide data inquiry processes.</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927911">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2</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Emphasis on formative assessment</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A balanced assessment system uses classroom assessments, common formative assessments, common interim assessments, and summative assessments to paint a balanced picture of student progress. Unlike summative assessments, formative assessments take on a more  prominent role in the balanced assessment system due to the quality and immediacy of the data collected. To reflect this importance, common assessments are calendared, administered, scored, and analyzed collaboratively.</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570406">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3</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Assess what is important</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A guaranteed and viable curriculum is provided to all students and drives the assessment system. Teachers clearly identify, communicate, and assess the knowledge, skills, and dispositions that are the priority for each unit and course.  </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615214">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4</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Take meaningful action</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Rather than waiting on summative data, teachers quickly respond to the data gathered from formative and interim assessments. It is this careful examination of student work that creates the foundation for all current and future curriculum, program, and instructional decisions. </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592341">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5</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A commitment to continuous improvement</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The status quo can never be an option. All educators must constantly search for better ways to achieve mutual goals and increase achievement for all students. All programs, policies, and practices are continually assessed on their contribution to student learning. </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667498">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6</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Commitment to student involvement</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The power of formative assessments are only truly recognized when students are included as users of the data. Therefore, students must play an integral role in the assessment process. Students must be able to assess and monitor their own progress in order to set individual goals for learning.</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bl>
          </a:graphicData>
        </a:graphic>
      </p:graphicFrame>
      <p:sp>
        <p:nvSpPr>
          <p:cNvPr id="4" name="Control 1"/>
          <p:cNvSpPr>
            <a:spLocks noChangeArrowheads="1" noChangeShapeType="1"/>
          </p:cNvSpPr>
          <p:nvPr/>
        </p:nvSpPr>
        <p:spPr bwMode="auto">
          <a:xfrm>
            <a:off x="3159125" y="3706813"/>
            <a:ext cx="6278563" cy="659923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7" name="Content Placeholder 2"/>
          <p:cNvSpPr>
            <a:spLocks noGrp="1"/>
          </p:cNvSpPr>
          <p:nvPr>
            <p:ph idx="4294967295"/>
          </p:nvPr>
        </p:nvSpPr>
        <p:spPr>
          <a:xfrm>
            <a:off x="910109" y="1104122"/>
            <a:ext cx="7370285" cy="487176"/>
          </a:xfrm>
          <a:prstGeom prst="rect">
            <a:avLst/>
          </a:prstGeom>
          <a:extLst/>
        </p:spPr>
        <p:txBody>
          <a:bodyPr rtlCol="0">
            <a:normAutofit/>
          </a:bodyPr>
          <a:lstStyle/>
          <a:p>
            <a:pPr marL="68580" indent="0" fontAlgn="auto">
              <a:spcAft>
                <a:spcPts val="0"/>
              </a:spcAft>
              <a:buClr>
                <a:schemeClr val="tx1">
                  <a:lumMod val="75000"/>
                  <a:lumOff val="25000"/>
                </a:schemeClr>
              </a:buClr>
              <a:buNone/>
              <a:defRPr/>
            </a:pPr>
            <a:r>
              <a:rPr lang="en-US" b="1" dirty="0">
                <a:solidFill>
                  <a:schemeClr val="tx1">
                    <a:lumMod val="75000"/>
                    <a:lumOff val="25000"/>
                  </a:schemeClr>
                </a:solidFill>
                <a:effectLst>
                  <a:innerShdw blurRad="63500" dist="50800">
                    <a:prstClr val="black">
                      <a:alpha val="50000"/>
                    </a:prstClr>
                  </a:innerShdw>
                </a:effectLst>
              </a:rPr>
              <a:t>Six Shifts of DDI</a:t>
            </a:r>
            <a:endParaRPr lang="en-US" b="1" dirty="0" smtClean="0">
              <a:solidFill>
                <a:schemeClr val="tx1">
                  <a:lumMod val="75000"/>
                  <a:lumOff val="25000"/>
                </a:schemeClr>
              </a:solidFill>
              <a:effectLst>
                <a:innerShdw blurRad="63500" dist="50800">
                  <a:prstClr val="black">
                    <a:alpha val="50000"/>
                  </a:prstClr>
                </a:innerShdw>
              </a:effectLst>
            </a:endParaRPr>
          </a:p>
        </p:txBody>
      </p:sp>
      <p:sp>
        <p:nvSpPr>
          <p:cNvPr id="8" name="TextBox 7"/>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Data Driven Instruction</a:t>
            </a:r>
            <a:endParaRPr lang="en-US" sz="2000" b="1" dirty="0">
              <a:solidFill>
                <a:schemeClr val="bg1"/>
              </a:solidFill>
            </a:endParaRPr>
          </a:p>
        </p:txBody>
      </p:sp>
      <p:sp>
        <p:nvSpPr>
          <p:cNvPr id="2" name="TextBox 1"/>
          <p:cNvSpPr txBox="1"/>
          <p:nvPr/>
        </p:nvSpPr>
        <p:spPr>
          <a:xfrm>
            <a:off x="910109" y="1911944"/>
            <a:ext cx="7271990" cy="2585323"/>
          </a:xfrm>
          <a:prstGeom prst="rect">
            <a:avLst/>
          </a:prstGeom>
          <a:noFill/>
        </p:spPr>
        <p:txBody>
          <a:bodyPr wrap="square" rtlCol="0">
            <a:spAutoFit/>
          </a:bodyPr>
          <a:lstStyle/>
          <a:p>
            <a:r>
              <a:rPr lang="en-US" sz="5400" b="1" dirty="0"/>
              <a:t>4) Take meaningful action</a:t>
            </a:r>
          </a:p>
          <a:p>
            <a:endParaRPr lang="en-US" sz="5400" b="1" dirty="0"/>
          </a:p>
        </p:txBody>
      </p:sp>
    </p:spTree>
    <p:custDataLst>
      <p:tags r:id="rId1"/>
    </p:custDataLst>
    <p:extLst>
      <p:ext uri="{BB962C8B-B14F-4D97-AF65-F5344CB8AC3E}">
        <p14:creationId xmlns:p14="http://schemas.microsoft.com/office/powerpoint/2010/main" val="3714391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155330698"/>
              </p:ext>
            </p:extLst>
          </p:nvPr>
        </p:nvGraphicFramePr>
        <p:xfrm>
          <a:off x="2588875" y="1761094"/>
          <a:ext cx="3923046" cy="4247687"/>
        </p:xfrm>
        <a:graphic>
          <a:graphicData uri="http://schemas.openxmlformats.org/drawingml/2006/table">
            <a:tbl>
              <a:tblPr/>
              <a:tblGrid>
                <a:gridCol w="371400"/>
                <a:gridCol w="743926"/>
                <a:gridCol w="2807720"/>
              </a:tblGrid>
              <a:tr h="148991">
                <a:tc>
                  <a:txBody>
                    <a:bodyPr/>
                    <a:lstStyle/>
                    <a:p>
                      <a:pPr marR="0" indent="0" algn="ctr" rtl="0">
                        <a:lnSpc>
                          <a:spcPct val="114000"/>
                        </a:lnSpc>
                        <a:spcBef>
                          <a:spcPts val="0"/>
                        </a:spcBef>
                        <a:spcAft>
                          <a:spcPts val="0"/>
                        </a:spcAft>
                      </a:pPr>
                      <a:r>
                        <a:rPr lang="en-US" sz="800" kern="1400" dirty="0">
                          <a:solidFill>
                            <a:srgbClr val="000000"/>
                          </a:solidFill>
                          <a:effectLst/>
                          <a:latin typeface="Rockwell"/>
                        </a:rPr>
                        <a:t> </a:t>
                      </a:r>
                    </a:p>
                  </a:txBody>
                  <a:tcPr marL="47039" marR="4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9370"/>
                    </a:solidFill>
                  </a:tcPr>
                </a:tc>
                <a:tc>
                  <a:txBody>
                    <a:bodyPr/>
                    <a:lstStyle/>
                    <a:p>
                      <a:pPr marR="0" indent="0" algn="l" rtl="0">
                        <a:lnSpc>
                          <a:spcPct val="114000"/>
                        </a:lnSpc>
                        <a:spcBef>
                          <a:spcPts val="0"/>
                        </a:spcBef>
                        <a:spcAft>
                          <a:spcPts val="0"/>
                        </a:spcAft>
                      </a:pPr>
                      <a:r>
                        <a:rPr lang="en-US" sz="800" kern="1400" dirty="0">
                          <a:solidFill>
                            <a:srgbClr val="000000"/>
                          </a:solidFill>
                          <a:effectLst/>
                          <a:latin typeface="Rockwell"/>
                        </a:rPr>
                        <a:t> </a:t>
                      </a:r>
                    </a:p>
                  </a:txBody>
                  <a:tcPr marL="47039" marR="4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9370"/>
                    </a:solidFill>
                  </a:tcPr>
                </a:tc>
                <a:tc>
                  <a:txBody>
                    <a:bodyPr/>
                    <a:lstStyle/>
                    <a:p>
                      <a:pPr marR="0" indent="0" algn="l" rtl="0">
                        <a:lnSpc>
                          <a:spcPct val="114000"/>
                        </a:lnSpc>
                        <a:spcBef>
                          <a:spcPts val="0"/>
                        </a:spcBef>
                        <a:spcAft>
                          <a:spcPts val="0"/>
                        </a:spcAft>
                      </a:pPr>
                      <a:r>
                        <a:rPr lang="en-US" sz="1100" kern="1400" dirty="0">
                          <a:solidFill>
                            <a:srgbClr val="6D0000"/>
                          </a:solidFill>
                          <a:effectLst/>
                          <a:latin typeface="Rockwell"/>
                        </a:rPr>
                        <a:t>Shifts in Data Driven Instruction</a:t>
                      </a:r>
                      <a:endParaRPr lang="en-US" sz="800" kern="1400" dirty="0">
                        <a:solidFill>
                          <a:srgbClr val="000000"/>
                        </a:solidFill>
                        <a:effectLst/>
                        <a:latin typeface="Rockwell"/>
                      </a:endParaRPr>
                    </a:p>
                  </a:txBody>
                  <a:tcPr marL="47039" marR="47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9370"/>
                    </a:solidFill>
                  </a:tcPr>
                </a:tc>
              </a:tr>
              <a:tr h="622601">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1</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Data belongs with teachers working collaboratively</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Collaboration of teachers is expected and valued. Teachers work together and take collective responsibility for student learning. Sufficient time for meaningful collaboration is built into every schedule. Protocols are in place to guide data inquiry processes.</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927911">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2</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Emphasis on formative assessment</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A balanced assessment system uses classroom assessments, common formative assessments, common interim assessments, and summative assessments to paint a balanced picture of student progress. Unlike summative assessments, formative assessments take on a more  prominent role in the balanced assessment system due to the quality and immediacy of the data collected. To reflect this importance, common assessments are calendared, administered, scored, and analyzed collaboratively.</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570406">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3</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Assess what is important</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A guaranteed and viable curriculum is provided to all students and drives the assessment system. Teachers clearly identify, communicate, and assess the knowledge, skills, and dispositions that are the priority for each unit and course.  </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615214">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4</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Take meaningful action</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Rather than waiting on summative data, teachers quickly respond to the data gathered from formative and interim assessments. It is this careful examination of student work that creates the foundation for all current and future curriculum, program, and instructional decisions. </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592341">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5</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A commitment to continuous improvement</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The status quo can never be an option. All educators must constantly search for better ways to achieve mutual goals and increase achievement for all students. All programs, policies, and practices are continually assessed on their contribution to student learning. </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667498">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6</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Commitment to student involvement</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The power of formative assessments are only truly recognized when students are included as users of the data. Therefore, students must play an integral role in the assessment process. Students must be able to assess and monitor their own progress in order to set individual goals for learning.</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bl>
          </a:graphicData>
        </a:graphic>
      </p:graphicFrame>
      <p:sp>
        <p:nvSpPr>
          <p:cNvPr id="4" name="Control 1"/>
          <p:cNvSpPr>
            <a:spLocks noChangeArrowheads="1" noChangeShapeType="1"/>
          </p:cNvSpPr>
          <p:nvPr/>
        </p:nvSpPr>
        <p:spPr bwMode="auto">
          <a:xfrm>
            <a:off x="3159125" y="3706813"/>
            <a:ext cx="6278563" cy="659923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7" name="Content Placeholder 2"/>
          <p:cNvSpPr>
            <a:spLocks noGrp="1"/>
          </p:cNvSpPr>
          <p:nvPr>
            <p:ph idx="4294967295"/>
          </p:nvPr>
        </p:nvSpPr>
        <p:spPr>
          <a:xfrm>
            <a:off x="910109" y="1104122"/>
            <a:ext cx="7370285" cy="487176"/>
          </a:xfrm>
          <a:prstGeom prst="rect">
            <a:avLst/>
          </a:prstGeom>
          <a:extLst/>
        </p:spPr>
        <p:txBody>
          <a:bodyPr rtlCol="0">
            <a:normAutofit/>
          </a:bodyPr>
          <a:lstStyle/>
          <a:p>
            <a:pPr marL="68580" indent="0" fontAlgn="auto">
              <a:spcAft>
                <a:spcPts val="0"/>
              </a:spcAft>
              <a:buClr>
                <a:schemeClr val="tx1">
                  <a:lumMod val="75000"/>
                  <a:lumOff val="25000"/>
                </a:schemeClr>
              </a:buClr>
              <a:buNone/>
              <a:defRPr/>
            </a:pPr>
            <a:r>
              <a:rPr lang="en-US" b="1" dirty="0">
                <a:solidFill>
                  <a:schemeClr val="tx1">
                    <a:lumMod val="75000"/>
                    <a:lumOff val="25000"/>
                  </a:schemeClr>
                </a:solidFill>
                <a:effectLst>
                  <a:innerShdw blurRad="63500" dist="50800">
                    <a:prstClr val="black">
                      <a:alpha val="50000"/>
                    </a:prstClr>
                  </a:innerShdw>
                </a:effectLst>
              </a:rPr>
              <a:t>Six Shifts of DDI</a:t>
            </a:r>
            <a:endParaRPr lang="en-US" b="1" dirty="0" smtClean="0">
              <a:solidFill>
                <a:schemeClr val="tx1">
                  <a:lumMod val="75000"/>
                  <a:lumOff val="25000"/>
                </a:schemeClr>
              </a:solidFill>
              <a:effectLst>
                <a:innerShdw blurRad="63500" dist="50800">
                  <a:prstClr val="black">
                    <a:alpha val="50000"/>
                  </a:prstClr>
                </a:innerShdw>
              </a:effectLst>
            </a:endParaRPr>
          </a:p>
        </p:txBody>
      </p:sp>
      <p:sp>
        <p:nvSpPr>
          <p:cNvPr id="8" name="TextBox 7"/>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Data Driven Instruction</a:t>
            </a:r>
            <a:endParaRPr lang="en-US" sz="2000" b="1" dirty="0">
              <a:solidFill>
                <a:schemeClr val="bg1"/>
              </a:solidFill>
            </a:endParaRPr>
          </a:p>
        </p:txBody>
      </p:sp>
      <p:sp>
        <p:nvSpPr>
          <p:cNvPr id="2" name="TextBox 1"/>
          <p:cNvSpPr txBox="1"/>
          <p:nvPr/>
        </p:nvSpPr>
        <p:spPr>
          <a:xfrm>
            <a:off x="910109" y="1911944"/>
            <a:ext cx="7271990" cy="2585323"/>
          </a:xfrm>
          <a:prstGeom prst="rect">
            <a:avLst/>
          </a:prstGeom>
          <a:noFill/>
        </p:spPr>
        <p:txBody>
          <a:bodyPr wrap="square" rtlCol="0">
            <a:spAutoFit/>
          </a:bodyPr>
          <a:lstStyle/>
          <a:p>
            <a:r>
              <a:rPr lang="en-US" sz="5400" b="1" dirty="0"/>
              <a:t>5) A commitment to continuous improvement</a:t>
            </a:r>
          </a:p>
        </p:txBody>
      </p:sp>
    </p:spTree>
    <p:custDataLst>
      <p:tags r:id="rId1"/>
    </p:custDataLst>
    <p:extLst>
      <p:ext uri="{BB962C8B-B14F-4D97-AF65-F5344CB8AC3E}">
        <p14:creationId xmlns:p14="http://schemas.microsoft.com/office/powerpoint/2010/main" val="3714391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155330698"/>
              </p:ext>
            </p:extLst>
          </p:nvPr>
        </p:nvGraphicFramePr>
        <p:xfrm>
          <a:off x="2588875" y="1761094"/>
          <a:ext cx="3923046" cy="4247687"/>
        </p:xfrm>
        <a:graphic>
          <a:graphicData uri="http://schemas.openxmlformats.org/drawingml/2006/table">
            <a:tbl>
              <a:tblPr/>
              <a:tblGrid>
                <a:gridCol w="371400"/>
                <a:gridCol w="743926"/>
                <a:gridCol w="2807720"/>
              </a:tblGrid>
              <a:tr h="148991">
                <a:tc>
                  <a:txBody>
                    <a:bodyPr/>
                    <a:lstStyle/>
                    <a:p>
                      <a:pPr marR="0" indent="0" algn="ctr" rtl="0">
                        <a:lnSpc>
                          <a:spcPct val="114000"/>
                        </a:lnSpc>
                        <a:spcBef>
                          <a:spcPts val="0"/>
                        </a:spcBef>
                        <a:spcAft>
                          <a:spcPts val="0"/>
                        </a:spcAft>
                      </a:pPr>
                      <a:r>
                        <a:rPr lang="en-US" sz="800" kern="1400" dirty="0">
                          <a:solidFill>
                            <a:srgbClr val="000000"/>
                          </a:solidFill>
                          <a:effectLst/>
                          <a:latin typeface="Rockwell"/>
                        </a:rPr>
                        <a:t> </a:t>
                      </a:r>
                    </a:p>
                  </a:txBody>
                  <a:tcPr marL="47039" marR="4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9370"/>
                    </a:solidFill>
                  </a:tcPr>
                </a:tc>
                <a:tc>
                  <a:txBody>
                    <a:bodyPr/>
                    <a:lstStyle/>
                    <a:p>
                      <a:pPr marR="0" indent="0" algn="l" rtl="0">
                        <a:lnSpc>
                          <a:spcPct val="114000"/>
                        </a:lnSpc>
                        <a:spcBef>
                          <a:spcPts val="0"/>
                        </a:spcBef>
                        <a:spcAft>
                          <a:spcPts val="0"/>
                        </a:spcAft>
                      </a:pPr>
                      <a:r>
                        <a:rPr lang="en-US" sz="800" kern="1400" dirty="0">
                          <a:solidFill>
                            <a:srgbClr val="000000"/>
                          </a:solidFill>
                          <a:effectLst/>
                          <a:latin typeface="Rockwell"/>
                        </a:rPr>
                        <a:t> </a:t>
                      </a:r>
                    </a:p>
                  </a:txBody>
                  <a:tcPr marL="47039" marR="4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9370"/>
                    </a:solidFill>
                  </a:tcPr>
                </a:tc>
                <a:tc>
                  <a:txBody>
                    <a:bodyPr/>
                    <a:lstStyle/>
                    <a:p>
                      <a:pPr marR="0" indent="0" algn="l" rtl="0">
                        <a:lnSpc>
                          <a:spcPct val="114000"/>
                        </a:lnSpc>
                        <a:spcBef>
                          <a:spcPts val="0"/>
                        </a:spcBef>
                        <a:spcAft>
                          <a:spcPts val="0"/>
                        </a:spcAft>
                      </a:pPr>
                      <a:r>
                        <a:rPr lang="en-US" sz="1100" kern="1400" dirty="0">
                          <a:solidFill>
                            <a:srgbClr val="6D0000"/>
                          </a:solidFill>
                          <a:effectLst/>
                          <a:latin typeface="Rockwell"/>
                        </a:rPr>
                        <a:t>Shifts in Data Driven Instruction</a:t>
                      </a:r>
                      <a:endParaRPr lang="en-US" sz="800" kern="1400" dirty="0">
                        <a:solidFill>
                          <a:srgbClr val="000000"/>
                        </a:solidFill>
                        <a:effectLst/>
                        <a:latin typeface="Rockwell"/>
                      </a:endParaRPr>
                    </a:p>
                  </a:txBody>
                  <a:tcPr marL="47039" marR="47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9370"/>
                    </a:solidFill>
                  </a:tcPr>
                </a:tc>
              </a:tr>
              <a:tr h="622601">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1</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Data belongs with teachers working collaboratively</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Collaboration of teachers is expected and valued. Teachers work together and take collective responsibility for student learning. Sufficient time for meaningful collaboration is built into every schedule. Protocols are in place to guide data inquiry processes.</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927911">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2</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Emphasis on formative assessment</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A balanced assessment system uses classroom assessments, common formative assessments, common interim assessments, and summative assessments to paint a balanced picture of student progress. Unlike summative assessments, formative assessments take on a more  prominent role in the balanced assessment system due to the quality and immediacy of the data collected. To reflect this importance, common assessments are calendared, administered, scored, and analyzed collaboratively.</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570406">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3</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Assess what is important</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A guaranteed and viable curriculum is provided to all students and drives the assessment system. Teachers clearly identify, communicate, and assess the knowledge, skills, and dispositions that are the priority for each unit and course.  </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615214">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4</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Take meaningful action</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Rather than waiting on summative data, teachers quickly respond to the data gathered from formative and interim assessments. It is this careful examination of student work that creates the foundation for all current and future curriculum, program, and instructional decisions. </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592341">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5</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A commitment to continuous improvement</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The status quo can never be an option. All educators must constantly search for better ways to achieve mutual goals and increase achievement for all students. All programs, policies, and practices are continually assessed on their contribution to student learning. </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667498">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6</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Commitment to student involvement</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The power of formative assessments are only truly recognized when students are included as users of the data. Therefore, students must play an integral role in the assessment process. Students must be able to assess and monitor their own progress in order to set individual goals for learning.</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bl>
          </a:graphicData>
        </a:graphic>
      </p:graphicFrame>
      <p:sp>
        <p:nvSpPr>
          <p:cNvPr id="4" name="Control 1"/>
          <p:cNvSpPr>
            <a:spLocks noChangeArrowheads="1" noChangeShapeType="1"/>
          </p:cNvSpPr>
          <p:nvPr/>
        </p:nvSpPr>
        <p:spPr bwMode="auto">
          <a:xfrm>
            <a:off x="3159125" y="3706813"/>
            <a:ext cx="6278563" cy="659923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9" name="Rectangle 3"/>
          <p:cNvSpPr txBox="1">
            <a:spLocks noChangeArrowheads="1"/>
          </p:cNvSpPr>
          <p:nvPr>
            <p:custDataLst>
              <p:tags r:id="rId2"/>
            </p:custDataLst>
          </p:nvPr>
        </p:nvSpPr>
        <p:spPr bwMode="auto">
          <a:xfrm>
            <a:off x="-2003961" y="2279073"/>
            <a:ext cx="187333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1800">
                <a:solidFill>
                  <a:schemeClr val="tx1"/>
                </a:solidFill>
                <a:latin typeface="+mn-lt"/>
                <a:cs typeface="+mn-cs"/>
              </a:defRPr>
            </a:lvl4pPr>
            <a:lvl5pPr marL="2057400" indent="-228600" algn="l" rtl="0" eaLnBrk="0" fontAlgn="base" hangingPunct="0">
              <a:spcBef>
                <a:spcPct val="20000"/>
              </a:spcBef>
              <a:spcAft>
                <a:spcPct val="0"/>
              </a:spcAft>
              <a:buChar char="»"/>
              <a:defRPr sz="1800">
                <a:solidFill>
                  <a:schemeClr val="tx1"/>
                </a:solidFill>
                <a:latin typeface="+mn-lt"/>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eaLnBrk="1" hangingPunct="1">
              <a:spcBef>
                <a:spcPts val="0"/>
              </a:spcBef>
              <a:spcAft>
                <a:spcPts val="1200"/>
              </a:spcAft>
            </a:pPr>
            <a:endParaRPr lang="en-US" sz="3200" spc="-80" dirty="0"/>
          </a:p>
        </p:txBody>
      </p:sp>
      <p:sp>
        <p:nvSpPr>
          <p:cNvPr id="7" name="Content Placeholder 2"/>
          <p:cNvSpPr>
            <a:spLocks noGrp="1"/>
          </p:cNvSpPr>
          <p:nvPr>
            <p:ph idx="4294967295"/>
          </p:nvPr>
        </p:nvSpPr>
        <p:spPr>
          <a:xfrm>
            <a:off x="910109" y="1104122"/>
            <a:ext cx="7370285" cy="487176"/>
          </a:xfrm>
          <a:prstGeom prst="rect">
            <a:avLst/>
          </a:prstGeom>
          <a:extLst/>
        </p:spPr>
        <p:txBody>
          <a:bodyPr rtlCol="0">
            <a:normAutofit/>
          </a:bodyPr>
          <a:lstStyle/>
          <a:p>
            <a:pPr marL="68580" indent="0" fontAlgn="auto">
              <a:spcAft>
                <a:spcPts val="0"/>
              </a:spcAft>
              <a:buClr>
                <a:schemeClr val="tx1">
                  <a:lumMod val="75000"/>
                  <a:lumOff val="25000"/>
                </a:schemeClr>
              </a:buClr>
              <a:buNone/>
              <a:defRPr/>
            </a:pPr>
            <a:r>
              <a:rPr lang="en-US" b="1" dirty="0">
                <a:solidFill>
                  <a:schemeClr val="tx1">
                    <a:lumMod val="75000"/>
                    <a:lumOff val="25000"/>
                  </a:schemeClr>
                </a:solidFill>
                <a:effectLst>
                  <a:innerShdw blurRad="63500" dist="50800">
                    <a:prstClr val="black">
                      <a:alpha val="50000"/>
                    </a:prstClr>
                  </a:innerShdw>
                </a:effectLst>
              </a:rPr>
              <a:t>Six Shifts of DDI</a:t>
            </a:r>
            <a:endParaRPr lang="en-US" b="1" dirty="0" smtClean="0">
              <a:solidFill>
                <a:schemeClr val="tx1">
                  <a:lumMod val="75000"/>
                  <a:lumOff val="25000"/>
                </a:schemeClr>
              </a:solidFill>
              <a:effectLst>
                <a:innerShdw blurRad="63500" dist="50800">
                  <a:prstClr val="black">
                    <a:alpha val="50000"/>
                  </a:prstClr>
                </a:innerShdw>
              </a:effectLst>
            </a:endParaRPr>
          </a:p>
        </p:txBody>
      </p:sp>
      <p:sp>
        <p:nvSpPr>
          <p:cNvPr id="8" name="TextBox 7"/>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Data Driven Instruction</a:t>
            </a:r>
            <a:endParaRPr lang="en-US" sz="2000" b="1" dirty="0">
              <a:solidFill>
                <a:schemeClr val="bg1"/>
              </a:solidFill>
            </a:endParaRPr>
          </a:p>
        </p:txBody>
      </p:sp>
      <p:sp>
        <p:nvSpPr>
          <p:cNvPr id="2" name="TextBox 1"/>
          <p:cNvSpPr txBox="1"/>
          <p:nvPr/>
        </p:nvSpPr>
        <p:spPr>
          <a:xfrm>
            <a:off x="910109" y="1911944"/>
            <a:ext cx="7271990" cy="1754326"/>
          </a:xfrm>
          <a:prstGeom prst="rect">
            <a:avLst/>
          </a:prstGeom>
          <a:noFill/>
        </p:spPr>
        <p:txBody>
          <a:bodyPr wrap="square" rtlCol="0">
            <a:spAutoFit/>
          </a:bodyPr>
          <a:lstStyle/>
          <a:p>
            <a:r>
              <a:rPr lang="en-US" sz="5400" b="1" dirty="0"/>
              <a:t>6</a:t>
            </a:r>
            <a:r>
              <a:rPr lang="en-US" sz="5400" b="1" dirty="0" smtClean="0"/>
              <a:t>) </a:t>
            </a:r>
            <a:r>
              <a:rPr lang="en-US" sz="5400" b="1" dirty="0"/>
              <a:t>Commitment to student involvement</a:t>
            </a:r>
          </a:p>
        </p:txBody>
      </p:sp>
    </p:spTree>
    <p:custDataLst>
      <p:tags r:id="rId1"/>
    </p:custDataLst>
    <p:extLst>
      <p:ext uri="{BB962C8B-B14F-4D97-AF65-F5344CB8AC3E}">
        <p14:creationId xmlns:p14="http://schemas.microsoft.com/office/powerpoint/2010/main" val="3714391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rol 1"/>
          <p:cNvSpPr>
            <a:spLocks noChangeArrowheads="1" noChangeShapeType="1"/>
          </p:cNvSpPr>
          <p:nvPr/>
        </p:nvSpPr>
        <p:spPr bwMode="auto">
          <a:xfrm>
            <a:off x="3159125" y="3706813"/>
            <a:ext cx="6278563" cy="659923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5" name="Control 1"/>
          <p:cNvSpPr>
            <a:spLocks noChangeArrowheads="1" noChangeShapeType="1"/>
          </p:cNvSpPr>
          <p:nvPr/>
        </p:nvSpPr>
        <p:spPr bwMode="auto">
          <a:xfrm>
            <a:off x="1239838" y="3400425"/>
            <a:ext cx="9188450" cy="51831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7" name="TextBox 6"/>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Data Driven Instruction</a:t>
            </a:r>
            <a:endParaRPr lang="en-US" sz="2000" b="1" dirty="0">
              <a:solidFill>
                <a:schemeClr val="bg1"/>
              </a:solidFill>
            </a:endParaRPr>
          </a:p>
        </p:txBody>
      </p:sp>
      <p:sp>
        <p:nvSpPr>
          <p:cNvPr id="8" name="Content Placeholder 2"/>
          <p:cNvSpPr>
            <a:spLocks noGrp="1"/>
          </p:cNvSpPr>
          <p:nvPr>
            <p:ph idx="4294967295"/>
          </p:nvPr>
        </p:nvSpPr>
        <p:spPr>
          <a:xfrm>
            <a:off x="910109" y="1104122"/>
            <a:ext cx="7370285" cy="487176"/>
          </a:xfrm>
          <a:prstGeom prst="rect">
            <a:avLst/>
          </a:prstGeo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Balanced Assessment System</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516" y="1662535"/>
            <a:ext cx="7721584" cy="4688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321452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rol 1"/>
          <p:cNvSpPr>
            <a:spLocks noChangeArrowheads="1" noChangeShapeType="1"/>
          </p:cNvSpPr>
          <p:nvPr/>
        </p:nvSpPr>
        <p:spPr bwMode="auto">
          <a:xfrm>
            <a:off x="3159125" y="3706813"/>
            <a:ext cx="6278563" cy="659923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5" name="Control 1"/>
          <p:cNvSpPr>
            <a:spLocks noChangeArrowheads="1" noChangeShapeType="1"/>
          </p:cNvSpPr>
          <p:nvPr/>
        </p:nvSpPr>
        <p:spPr bwMode="auto">
          <a:xfrm>
            <a:off x="1239838" y="3400425"/>
            <a:ext cx="9188450" cy="51831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7" name="TextBox 6"/>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Data Driven Instruction</a:t>
            </a:r>
            <a:endParaRPr lang="en-US" sz="2000" b="1" dirty="0">
              <a:solidFill>
                <a:schemeClr val="bg1"/>
              </a:solidFill>
            </a:endParaRPr>
          </a:p>
        </p:txBody>
      </p:sp>
      <p:sp>
        <p:nvSpPr>
          <p:cNvPr id="8" name="Content Placeholder 2"/>
          <p:cNvSpPr>
            <a:spLocks noGrp="1"/>
          </p:cNvSpPr>
          <p:nvPr>
            <p:ph idx="4294967295"/>
          </p:nvPr>
        </p:nvSpPr>
        <p:spPr>
          <a:xfrm>
            <a:off x="910109" y="1104122"/>
            <a:ext cx="7370285" cy="487176"/>
          </a:xfrm>
          <a:prstGeom prst="rect">
            <a:avLst/>
          </a:prstGeo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The Shifts and External Assessments</a:t>
            </a:r>
            <a:endParaRPr lang="en-US" b="1" dirty="0" smtClean="0">
              <a:solidFill>
                <a:schemeClr val="tx1">
                  <a:lumMod val="75000"/>
                  <a:lumOff val="25000"/>
                </a:schemeClr>
              </a:solidFill>
              <a:effectLst>
                <a:innerShdw blurRad="63500" dist="50800">
                  <a:prstClr val="black">
                    <a:alpha val="50000"/>
                  </a:prstClr>
                </a:innerShdw>
              </a:effectLst>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516" y="1662535"/>
            <a:ext cx="7721584" cy="4688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urved Down Arrow 8"/>
          <p:cNvSpPr/>
          <p:nvPr/>
        </p:nvSpPr>
        <p:spPr>
          <a:xfrm rot="1033755">
            <a:off x="6514349" y="811417"/>
            <a:ext cx="1958691" cy="853283"/>
          </a:xfrm>
          <a:prstGeom prst="curvedDownArrow">
            <a:avLst>
              <a:gd name="adj1" fmla="val 25000"/>
              <a:gd name="adj2" fmla="val 4727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ustDataLst>
      <p:tags r:id="rId1"/>
    </p:custDataLst>
    <p:extLst>
      <p:ext uri="{BB962C8B-B14F-4D97-AF65-F5344CB8AC3E}">
        <p14:creationId xmlns:p14="http://schemas.microsoft.com/office/powerpoint/2010/main" val="1513695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rol 1"/>
          <p:cNvSpPr>
            <a:spLocks noChangeArrowheads="1" noChangeShapeType="1"/>
          </p:cNvSpPr>
          <p:nvPr/>
        </p:nvSpPr>
        <p:spPr bwMode="auto">
          <a:xfrm>
            <a:off x="3159125" y="3706813"/>
            <a:ext cx="6278563" cy="659923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5" name="Control 1"/>
          <p:cNvSpPr>
            <a:spLocks noChangeArrowheads="1" noChangeShapeType="1"/>
          </p:cNvSpPr>
          <p:nvPr/>
        </p:nvSpPr>
        <p:spPr bwMode="auto">
          <a:xfrm>
            <a:off x="1239838" y="3400425"/>
            <a:ext cx="9188450" cy="51831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7" name="TextBox 6"/>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Data Driven Instruction</a:t>
            </a:r>
            <a:endParaRPr lang="en-US" sz="2000" b="1" dirty="0">
              <a:solidFill>
                <a:schemeClr val="bg1"/>
              </a:solidFill>
            </a:endParaRPr>
          </a:p>
        </p:txBody>
      </p:sp>
      <p:sp>
        <p:nvSpPr>
          <p:cNvPr id="8" name="Content Placeholder 2"/>
          <p:cNvSpPr>
            <a:spLocks noGrp="1"/>
          </p:cNvSpPr>
          <p:nvPr>
            <p:ph idx="4294967295"/>
          </p:nvPr>
        </p:nvSpPr>
        <p:spPr>
          <a:xfrm>
            <a:off x="910109" y="1104122"/>
            <a:ext cx="7370285" cy="487176"/>
          </a:xfrm>
          <a:prstGeom prst="rect">
            <a:avLst/>
          </a:prstGeo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The Shifts and External Assessments</a:t>
            </a:r>
            <a:endParaRPr lang="en-US" b="1" dirty="0" smtClean="0">
              <a:solidFill>
                <a:schemeClr val="tx1">
                  <a:lumMod val="75000"/>
                  <a:lumOff val="25000"/>
                </a:schemeClr>
              </a:solidFill>
              <a:effectLst>
                <a:innerShdw blurRad="63500" dist="50800">
                  <a:prstClr val="black">
                    <a:alpha val="50000"/>
                  </a:prstClr>
                </a:innerShdw>
              </a:effectLst>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46724"/>
          <a:stretch/>
        </p:blipFill>
        <p:spPr bwMode="auto">
          <a:xfrm>
            <a:off x="538163" y="1606588"/>
            <a:ext cx="8066087" cy="2894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65481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1239838" y="3400425"/>
            <a:ext cx="9188450" cy="51831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7" name="TextBox 6"/>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Data Driven Instruction</a:t>
            </a:r>
            <a:endParaRPr lang="en-US" sz="2000" b="1" dirty="0">
              <a:solidFill>
                <a:schemeClr val="bg1"/>
              </a:solidFill>
            </a:endParaRPr>
          </a:p>
        </p:txBody>
      </p:sp>
      <p:sp>
        <p:nvSpPr>
          <p:cNvPr id="8" name="Content Placeholder 2"/>
          <p:cNvSpPr>
            <a:spLocks noGrp="1"/>
          </p:cNvSpPr>
          <p:nvPr>
            <p:ph idx="4294967295"/>
          </p:nvPr>
        </p:nvSpPr>
        <p:spPr>
          <a:xfrm>
            <a:off x="910109" y="1104122"/>
            <a:ext cx="7370285" cy="487176"/>
          </a:xfrm>
          <a:prstGeom prst="rect">
            <a:avLst/>
          </a:prstGeo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The Shifts and External Assessments</a:t>
            </a:r>
            <a:endParaRPr lang="en-US" b="1" dirty="0" smtClean="0">
              <a:solidFill>
                <a:schemeClr val="tx1">
                  <a:lumMod val="75000"/>
                  <a:lumOff val="25000"/>
                </a:schemeClr>
              </a:solidFill>
              <a:effectLst>
                <a:innerShdw blurRad="63500" dist="50800">
                  <a:prstClr val="black">
                    <a:alpha val="50000"/>
                  </a:prstClr>
                </a:innerShdw>
              </a:effectLst>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a:stretch/>
        </p:blipFill>
        <p:spPr bwMode="auto">
          <a:xfrm>
            <a:off x="550038" y="1603425"/>
            <a:ext cx="8066087" cy="271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219867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5111827"/>
          </a:xfrm>
          <a:extLst/>
        </p:spPr>
        <p:txBody>
          <a:bodyPr rtlCol="0">
            <a:normAutofit/>
          </a:bodyPr>
          <a:lstStyle/>
          <a:p>
            <a:pPr marL="68580" indent="0">
              <a:buClr>
                <a:schemeClr val="tx1">
                  <a:lumMod val="75000"/>
                  <a:lumOff val="25000"/>
                </a:schemeClr>
              </a:buClr>
              <a:buNone/>
              <a:defRPr/>
            </a:pPr>
            <a:r>
              <a:rPr lang="en-US" b="1" dirty="0">
                <a:solidFill>
                  <a:schemeClr val="tx1">
                    <a:lumMod val="75000"/>
                    <a:lumOff val="25000"/>
                  </a:schemeClr>
                </a:solidFill>
                <a:effectLst>
                  <a:innerShdw blurRad="63500" dist="50800">
                    <a:prstClr val="black">
                      <a:alpha val="50000"/>
                    </a:prstClr>
                  </a:innerShdw>
                </a:effectLst>
              </a:rPr>
              <a:t>April’s session has been cancelled due to the change in calendar. Look for an email with your “independent study” directions</a:t>
            </a:r>
            <a:r>
              <a:rPr lang="en-US" b="1" dirty="0" smtClean="0">
                <a:solidFill>
                  <a:schemeClr val="tx1">
                    <a:lumMod val="75000"/>
                    <a:lumOff val="25000"/>
                  </a:schemeClr>
                </a:solidFill>
                <a:effectLst>
                  <a:innerShdw blurRad="63500" dist="50800">
                    <a:prstClr val="black">
                      <a:alpha val="50000"/>
                    </a:prstClr>
                  </a:innerShdw>
                </a:effectLst>
              </a:rPr>
              <a:t>.</a:t>
            </a:r>
          </a:p>
          <a:p>
            <a:pPr marL="68580" indent="0">
              <a:buClr>
                <a:schemeClr val="tx1">
                  <a:lumMod val="75000"/>
                  <a:lumOff val="25000"/>
                </a:schemeClr>
              </a:buClr>
              <a:buNone/>
              <a:defRPr/>
            </a:pPr>
            <a:endParaRPr lang="en-US" b="1" dirty="0">
              <a:solidFill>
                <a:schemeClr val="tx1">
                  <a:lumMod val="75000"/>
                  <a:lumOff val="25000"/>
                </a:schemeClr>
              </a:solidFill>
              <a:effectLst>
                <a:innerShdw blurRad="63500" dist="50800">
                  <a:prstClr val="black">
                    <a:alpha val="50000"/>
                  </a:prstClr>
                </a:innerShdw>
              </a:effectLst>
            </a:endParaRPr>
          </a:p>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Clarifying sign-up for half days:</a:t>
            </a:r>
            <a:endParaRPr lang="en-US" dirty="0" smtClean="0">
              <a:solidFill>
                <a:schemeClr val="tx1">
                  <a:lumMod val="75000"/>
                  <a:lumOff val="25000"/>
                </a:schemeClr>
              </a:solidFill>
            </a:endParaRP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As each one approaches we will email you with a link so you can tell us which one is better for you</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The link will also be at the website</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MyLearningPlan is not flexible in this way</a:t>
            </a:r>
          </a:p>
          <a:p>
            <a:pPr lvl="1">
              <a:buClr>
                <a:schemeClr val="tx1">
                  <a:lumMod val="75000"/>
                  <a:lumOff val="25000"/>
                </a:schemeClr>
              </a:buClr>
              <a:defRPr/>
            </a:pPr>
            <a:endParaRPr lang="en-US" dirty="0">
              <a:solidFill>
                <a:schemeClr val="tx1">
                  <a:lumMod val="75000"/>
                  <a:lumOff val="25000"/>
                </a:schemeClr>
              </a:solidFill>
              <a:effectLst>
                <a:innerShdw blurRad="63500" dist="50800">
                  <a:prstClr val="black">
                    <a:alpha val="50000"/>
                  </a:prstClr>
                </a:innerShdw>
              </a:effectLst>
            </a:endParaRPr>
          </a:p>
          <a:p>
            <a:pPr marL="68580" indent="0">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Remember how listservs work</a:t>
            </a:r>
          </a:p>
          <a:p>
            <a:pPr marL="68580" indent="0">
              <a:buClr>
                <a:schemeClr val="tx1">
                  <a:lumMod val="75000"/>
                  <a:lumOff val="25000"/>
                </a:schemeClr>
              </a:buClr>
              <a:buNone/>
              <a:defRPr/>
            </a:pPr>
            <a:endParaRPr lang="en-US" dirty="0">
              <a:solidFill>
                <a:schemeClr val="tx1">
                  <a:lumMod val="75000"/>
                  <a:lumOff val="25000"/>
                </a:schemeClr>
              </a:solidFill>
              <a:effectLst>
                <a:innerShdw blurRad="63500" dist="50800">
                  <a:prstClr val="black">
                    <a:alpha val="50000"/>
                  </a:prstClr>
                </a:innerShdw>
              </a:effectLst>
            </a:endParaRPr>
          </a:p>
          <a:p>
            <a:pPr lvl="1">
              <a:buClr>
                <a:schemeClr val="tx1">
                  <a:lumMod val="75000"/>
                  <a:lumOff val="25000"/>
                </a:schemeClr>
              </a:buClr>
              <a:defRPr/>
            </a:pPr>
            <a:endParaRPr lang="en-US" dirty="0" smtClean="0">
              <a:solidFill>
                <a:schemeClr val="tx1">
                  <a:lumMod val="75000"/>
                  <a:lumOff val="25000"/>
                </a:schemeClr>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2</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Taking Care of Business</a:t>
            </a: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31099845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rol 1"/>
          <p:cNvSpPr>
            <a:spLocks noChangeArrowheads="1" noChangeShapeType="1"/>
          </p:cNvSpPr>
          <p:nvPr/>
        </p:nvSpPr>
        <p:spPr bwMode="auto">
          <a:xfrm>
            <a:off x="3159125" y="3706813"/>
            <a:ext cx="6278563" cy="659923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5" name="Control 1"/>
          <p:cNvSpPr>
            <a:spLocks noChangeArrowheads="1" noChangeShapeType="1"/>
          </p:cNvSpPr>
          <p:nvPr/>
        </p:nvSpPr>
        <p:spPr bwMode="auto">
          <a:xfrm>
            <a:off x="1239838" y="3400425"/>
            <a:ext cx="9188450" cy="51831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7" name="TextBox 6"/>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Data Driven Instruction</a:t>
            </a:r>
            <a:endParaRPr lang="en-US" sz="2000" b="1" dirty="0">
              <a:solidFill>
                <a:schemeClr val="bg1"/>
              </a:solidFill>
            </a:endParaRPr>
          </a:p>
        </p:txBody>
      </p:sp>
      <p:sp>
        <p:nvSpPr>
          <p:cNvPr id="8" name="Content Placeholder 2"/>
          <p:cNvSpPr>
            <a:spLocks noGrp="1"/>
          </p:cNvSpPr>
          <p:nvPr>
            <p:ph idx="4294967295"/>
          </p:nvPr>
        </p:nvSpPr>
        <p:spPr>
          <a:xfrm>
            <a:off x="910109" y="1104122"/>
            <a:ext cx="7370285" cy="487176"/>
          </a:xfrm>
          <a:prstGeom prst="rect">
            <a:avLst/>
          </a:prstGeo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Introducing the “text book”</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626" y="2076093"/>
            <a:ext cx="28956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047166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rol 1"/>
          <p:cNvSpPr>
            <a:spLocks noChangeArrowheads="1" noChangeShapeType="1"/>
          </p:cNvSpPr>
          <p:nvPr/>
        </p:nvSpPr>
        <p:spPr bwMode="auto">
          <a:xfrm>
            <a:off x="3159125" y="3706813"/>
            <a:ext cx="6278563" cy="659923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5" name="Control 1"/>
          <p:cNvSpPr>
            <a:spLocks noChangeArrowheads="1" noChangeShapeType="1"/>
          </p:cNvSpPr>
          <p:nvPr/>
        </p:nvSpPr>
        <p:spPr bwMode="auto">
          <a:xfrm>
            <a:off x="1239838" y="3400425"/>
            <a:ext cx="9188450" cy="51831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7" name="TextBox 6"/>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Data Driven Instruction</a:t>
            </a:r>
            <a:endParaRPr lang="en-US" sz="2000" b="1" dirty="0">
              <a:solidFill>
                <a:schemeClr val="bg1"/>
              </a:solidFill>
            </a:endParaRPr>
          </a:p>
        </p:txBody>
      </p:sp>
      <p:sp>
        <p:nvSpPr>
          <p:cNvPr id="8" name="Content Placeholder 2"/>
          <p:cNvSpPr>
            <a:spLocks noGrp="1"/>
          </p:cNvSpPr>
          <p:nvPr>
            <p:ph idx="4294967295"/>
          </p:nvPr>
        </p:nvSpPr>
        <p:spPr>
          <a:xfrm>
            <a:off x="910109" y="1104122"/>
            <a:ext cx="7370285" cy="487176"/>
          </a:xfrm>
          <a:prstGeom prst="rect">
            <a:avLst/>
          </a:prstGeo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Introducing the “text book”</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7876" y="2076093"/>
            <a:ext cx="28956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rot="11321926">
            <a:off x="5934730" y="2064073"/>
            <a:ext cx="1594756" cy="1452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rot="493932">
            <a:off x="6174581" y="2164407"/>
            <a:ext cx="1248924" cy="276999"/>
          </a:xfrm>
          <a:prstGeom prst="rect">
            <a:avLst/>
          </a:prstGeom>
          <a:noFill/>
        </p:spPr>
        <p:txBody>
          <a:bodyPr wrap="square" rtlCol="0">
            <a:spAutoFit/>
          </a:bodyPr>
          <a:lstStyle/>
          <a:p>
            <a:pPr algn="ctr"/>
            <a:r>
              <a:rPr lang="en-US" sz="1200" b="1" dirty="0" smtClean="0"/>
              <a:t>Intro to PLC</a:t>
            </a:r>
            <a:endParaRPr lang="en-US" sz="1200" b="1" dirty="0"/>
          </a:p>
        </p:txBody>
      </p:sp>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6529" y="3950930"/>
            <a:ext cx="1994312" cy="2283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61184" y="4441371"/>
            <a:ext cx="1468970" cy="923330"/>
          </a:xfrm>
          <a:prstGeom prst="rect">
            <a:avLst/>
          </a:prstGeom>
          <a:noFill/>
        </p:spPr>
        <p:txBody>
          <a:bodyPr wrap="square" rtlCol="0">
            <a:spAutoFit/>
          </a:bodyPr>
          <a:lstStyle/>
          <a:p>
            <a:pPr algn="ctr"/>
            <a:r>
              <a:rPr lang="en-US" b="1" dirty="0" smtClean="0">
                <a:solidFill>
                  <a:schemeClr val="bg1"/>
                </a:solidFill>
              </a:rPr>
              <a:t>DuFour</a:t>
            </a:r>
          </a:p>
          <a:p>
            <a:pPr algn="ctr"/>
            <a:r>
              <a:rPr lang="en-US" b="1" dirty="0" smtClean="0">
                <a:solidFill>
                  <a:schemeClr val="bg1"/>
                </a:solidFill>
              </a:rPr>
              <a:t>Hattie</a:t>
            </a:r>
          </a:p>
          <a:p>
            <a:pPr algn="ctr"/>
            <a:r>
              <a:rPr lang="en-US" b="1" dirty="0" smtClean="0">
                <a:solidFill>
                  <a:schemeClr val="bg1"/>
                </a:solidFill>
              </a:rPr>
              <a:t>Deming</a:t>
            </a:r>
            <a:endParaRPr lang="en-US" b="1" dirty="0">
              <a:solidFill>
                <a:schemeClr val="bg1"/>
              </a:solidFill>
            </a:endParaRPr>
          </a:p>
        </p:txBody>
      </p:sp>
    </p:spTree>
    <p:custDataLst>
      <p:tags r:id="rId1"/>
    </p:custDataLst>
    <p:extLst>
      <p:ext uri="{BB962C8B-B14F-4D97-AF65-F5344CB8AC3E}">
        <p14:creationId xmlns:p14="http://schemas.microsoft.com/office/powerpoint/2010/main" val="1029324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rved Down Arrow 2"/>
          <p:cNvSpPr/>
          <p:nvPr/>
        </p:nvSpPr>
        <p:spPr>
          <a:xfrm rot="7210456">
            <a:off x="5624007" y="3159968"/>
            <a:ext cx="2216202" cy="1316449"/>
          </a:xfrm>
          <a:prstGeom prst="curvedDownArrow">
            <a:avLst>
              <a:gd name="adj1" fmla="val 25000"/>
              <a:gd name="adj2" fmla="val 4727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Control 1"/>
          <p:cNvSpPr>
            <a:spLocks noChangeArrowheads="1" noChangeShapeType="1"/>
          </p:cNvSpPr>
          <p:nvPr/>
        </p:nvSpPr>
        <p:spPr bwMode="auto">
          <a:xfrm>
            <a:off x="3159125" y="3706813"/>
            <a:ext cx="6278563" cy="659923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7" name="TextBox 6"/>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Data Driven Instruction</a:t>
            </a:r>
            <a:endParaRPr lang="en-US" sz="2000" b="1" dirty="0">
              <a:solidFill>
                <a:schemeClr val="bg1"/>
              </a:solidFill>
            </a:endParaRPr>
          </a:p>
        </p:txBody>
      </p:sp>
      <p:sp>
        <p:nvSpPr>
          <p:cNvPr id="8" name="Content Placeholder 2"/>
          <p:cNvSpPr>
            <a:spLocks noGrp="1"/>
          </p:cNvSpPr>
          <p:nvPr>
            <p:ph idx="4294967295"/>
          </p:nvPr>
        </p:nvSpPr>
        <p:spPr>
          <a:xfrm>
            <a:off x="910109" y="1104122"/>
            <a:ext cx="7370285" cy="487176"/>
          </a:xfrm>
          <a:prstGeom prst="rect">
            <a:avLst/>
          </a:prstGeo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Introducing the “text book”</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7876" y="2076093"/>
            <a:ext cx="28956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5934730" y="2064073"/>
            <a:ext cx="1594756" cy="1452519"/>
            <a:chOff x="5934730" y="2064073"/>
            <a:chExt cx="1594756" cy="1452519"/>
          </a:xfrm>
        </p:grpSpPr>
        <p:pic>
          <p:nvPicPr>
            <p:cNvPr id="9"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rot="11321926">
              <a:off x="5934730" y="2064073"/>
              <a:ext cx="1594756" cy="1452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rot="493932">
              <a:off x="6174581" y="2164407"/>
              <a:ext cx="1248924" cy="276999"/>
            </a:xfrm>
            <a:prstGeom prst="rect">
              <a:avLst/>
            </a:prstGeom>
            <a:noFill/>
          </p:spPr>
          <p:txBody>
            <a:bodyPr wrap="square" rtlCol="0">
              <a:spAutoFit/>
            </a:bodyPr>
            <a:lstStyle/>
            <a:p>
              <a:pPr algn="ctr"/>
              <a:r>
                <a:rPr lang="en-US" sz="1200" b="1" dirty="0" smtClean="0"/>
                <a:t>Intro to PLC</a:t>
              </a:r>
              <a:endParaRPr lang="en-US" sz="1200" b="1" dirty="0"/>
            </a:p>
          </p:txBody>
        </p:sp>
      </p:grpSp>
    </p:spTree>
    <p:custDataLst>
      <p:tags r:id="rId1"/>
    </p:custDataLst>
    <p:extLst>
      <p:ext uri="{BB962C8B-B14F-4D97-AF65-F5344CB8AC3E}">
        <p14:creationId xmlns:p14="http://schemas.microsoft.com/office/powerpoint/2010/main" val="3215863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rot="4891349">
            <a:off x="4128356" y="2159627"/>
            <a:ext cx="1594756" cy="1452519"/>
            <a:chOff x="5934730" y="2064073"/>
            <a:chExt cx="1594756" cy="1452519"/>
          </a:xfrm>
        </p:grpSpPr>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rot="11321926">
              <a:off x="5934730" y="2064073"/>
              <a:ext cx="1594756" cy="1452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rot="493932">
              <a:off x="6174581" y="2164407"/>
              <a:ext cx="1248924" cy="276999"/>
            </a:xfrm>
            <a:prstGeom prst="rect">
              <a:avLst/>
            </a:prstGeom>
            <a:noFill/>
          </p:spPr>
          <p:txBody>
            <a:bodyPr wrap="square" rtlCol="0">
              <a:spAutoFit/>
            </a:bodyPr>
            <a:lstStyle/>
            <a:p>
              <a:pPr algn="ctr"/>
              <a:r>
                <a:rPr lang="en-US" sz="1200" b="1" dirty="0" smtClean="0"/>
                <a:t>Intro to PLC</a:t>
              </a:r>
              <a:endParaRPr lang="en-US" sz="1200" b="1" dirty="0"/>
            </a:p>
          </p:txBody>
        </p:sp>
      </p:grpSp>
      <p:sp>
        <p:nvSpPr>
          <p:cNvPr id="4" name="Control 1"/>
          <p:cNvSpPr>
            <a:spLocks noChangeArrowheads="1" noChangeShapeType="1"/>
          </p:cNvSpPr>
          <p:nvPr/>
        </p:nvSpPr>
        <p:spPr bwMode="auto">
          <a:xfrm>
            <a:off x="3159125" y="3706813"/>
            <a:ext cx="6278563" cy="659923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5" name="Control 1"/>
          <p:cNvSpPr>
            <a:spLocks noChangeArrowheads="1" noChangeShapeType="1"/>
          </p:cNvSpPr>
          <p:nvPr/>
        </p:nvSpPr>
        <p:spPr bwMode="auto">
          <a:xfrm>
            <a:off x="1239838" y="3400425"/>
            <a:ext cx="9188450" cy="51831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7" name="TextBox 6"/>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Data Driven Instruction</a:t>
            </a:r>
            <a:endParaRPr lang="en-US" sz="2000" b="1" dirty="0">
              <a:solidFill>
                <a:schemeClr val="bg1"/>
              </a:solidFill>
            </a:endParaRPr>
          </a:p>
        </p:txBody>
      </p:sp>
      <p:sp>
        <p:nvSpPr>
          <p:cNvPr id="8" name="Content Placeholder 2"/>
          <p:cNvSpPr>
            <a:spLocks noGrp="1"/>
          </p:cNvSpPr>
          <p:nvPr>
            <p:ph idx="4294967295"/>
          </p:nvPr>
        </p:nvSpPr>
        <p:spPr>
          <a:xfrm>
            <a:off x="910109" y="1104122"/>
            <a:ext cx="7370285" cy="487176"/>
          </a:xfrm>
          <a:prstGeom prst="rect">
            <a:avLst/>
          </a:prstGeo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Introducing the “text book”</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7876" y="2076093"/>
            <a:ext cx="28956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35010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rol 1"/>
          <p:cNvSpPr>
            <a:spLocks noChangeArrowheads="1" noChangeShapeType="1"/>
          </p:cNvSpPr>
          <p:nvPr/>
        </p:nvSpPr>
        <p:spPr bwMode="auto">
          <a:xfrm>
            <a:off x="3159125" y="3706813"/>
            <a:ext cx="6278563" cy="659923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5" name="Control 1"/>
          <p:cNvSpPr>
            <a:spLocks noChangeArrowheads="1" noChangeShapeType="1"/>
          </p:cNvSpPr>
          <p:nvPr/>
        </p:nvSpPr>
        <p:spPr bwMode="auto">
          <a:xfrm>
            <a:off x="1239838" y="3400425"/>
            <a:ext cx="9188450" cy="51831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7" name="TextBox 6"/>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Data Driven Instruction</a:t>
            </a:r>
            <a:endParaRPr lang="en-US" sz="2000" b="1" dirty="0">
              <a:solidFill>
                <a:schemeClr val="bg1"/>
              </a:solidFill>
            </a:endParaRPr>
          </a:p>
        </p:txBody>
      </p:sp>
      <p:sp>
        <p:nvSpPr>
          <p:cNvPr id="8" name="Content Placeholder 2"/>
          <p:cNvSpPr>
            <a:spLocks noGrp="1"/>
          </p:cNvSpPr>
          <p:nvPr>
            <p:ph idx="4294967295"/>
          </p:nvPr>
        </p:nvSpPr>
        <p:spPr>
          <a:xfrm>
            <a:off x="910109" y="1104122"/>
            <a:ext cx="7370285" cy="487176"/>
          </a:xfrm>
          <a:prstGeom prst="rect">
            <a:avLst/>
          </a:prstGeo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Introducing the “text book”</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7876" y="2076093"/>
            <a:ext cx="28956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rot="11321926">
            <a:off x="5934730" y="2064073"/>
            <a:ext cx="1594756" cy="1452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rot="493932">
            <a:off x="6016747" y="2097164"/>
            <a:ext cx="1619987" cy="276999"/>
          </a:xfrm>
          <a:prstGeom prst="rect">
            <a:avLst/>
          </a:prstGeom>
          <a:noFill/>
        </p:spPr>
        <p:txBody>
          <a:bodyPr wrap="square" rtlCol="0">
            <a:spAutoFit/>
          </a:bodyPr>
          <a:lstStyle/>
          <a:p>
            <a:pPr algn="ctr"/>
            <a:r>
              <a:rPr lang="en-US" sz="1200" b="1" spc="-100" dirty="0" smtClean="0"/>
              <a:t>Assessment Overview</a:t>
            </a:r>
            <a:endParaRPr lang="en-US" sz="1200" b="1" spc="-100" dirty="0"/>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6529" y="3950930"/>
            <a:ext cx="1994312" cy="2283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161184" y="4441371"/>
            <a:ext cx="1468970" cy="1200329"/>
          </a:xfrm>
          <a:prstGeom prst="rect">
            <a:avLst/>
          </a:prstGeom>
          <a:noFill/>
        </p:spPr>
        <p:txBody>
          <a:bodyPr wrap="square" rtlCol="0">
            <a:spAutoFit/>
          </a:bodyPr>
          <a:lstStyle/>
          <a:p>
            <a:pPr algn="ctr"/>
            <a:r>
              <a:rPr lang="en-US" b="1" dirty="0" smtClean="0">
                <a:solidFill>
                  <a:schemeClr val="bg1"/>
                </a:solidFill>
              </a:rPr>
              <a:t>DuFour</a:t>
            </a:r>
          </a:p>
          <a:p>
            <a:pPr algn="ctr"/>
            <a:r>
              <a:rPr lang="en-US" b="1" dirty="0" smtClean="0">
                <a:solidFill>
                  <a:schemeClr val="bg1"/>
                </a:solidFill>
              </a:rPr>
              <a:t>Stiggins</a:t>
            </a:r>
          </a:p>
          <a:p>
            <a:pPr algn="ctr"/>
            <a:r>
              <a:rPr lang="en-US" b="1" dirty="0" smtClean="0">
                <a:solidFill>
                  <a:schemeClr val="bg1"/>
                </a:solidFill>
              </a:rPr>
              <a:t>Wiliam</a:t>
            </a:r>
          </a:p>
          <a:p>
            <a:pPr algn="ctr"/>
            <a:endParaRPr lang="en-US" b="1" dirty="0" smtClean="0">
              <a:solidFill>
                <a:schemeClr val="bg1"/>
              </a:solidFill>
            </a:endParaRPr>
          </a:p>
        </p:txBody>
      </p:sp>
    </p:spTree>
    <p:custDataLst>
      <p:tags r:id="rId1"/>
    </p:custDataLst>
    <p:extLst>
      <p:ext uri="{BB962C8B-B14F-4D97-AF65-F5344CB8AC3E}">
        <p14:creationId xmlns:p14="http://schemas.microsoft.com/office/powerpoint/2010/main" val="357750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rol 1"/>
          <p:cNvSpPr>
            <a:spLocks noChangeArrowheads="1" noChangeShapeType="1"/>
          </p:cNvSpPr>
          <p:nvPr/>
        </p:nvSpPr>
        <p:spPr bwMode="auto">
          <a:xfrm>
            <a:off x="3159125" y="3706813"/>
            <a:ext cx="6278563" cy="659923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5" name="Control 1"/>
          <p:cNvSpPr>
            <a:spLocks noChangeArrowheads="1" noChangeShapeType="1"/>
          </p:cNvSpPr>
          <p:nvPr/>
        </p:nvSpPr>
        <p:spPr bwMode="auto">
          <a:xfrm>
            <a:off x="1239838" y="3400425"/>
            <a:ext cx="9188450" cy="51831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7" name="TextBox 6"/>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Data Driven Instruction</a:t>
            </a:r>
            <a:endParaRPr lang="en-US" sz="2000" b="1" dirty="0">
              <a:solidFill>
                <a:schemeClr val="bg1"/>
              </a:solidFill>
            </a:endParaRPr>
          </a:p>
        </p:txBody>
      </p:sp>
      <p:sp>
        <p:nvSpPr>
          <p:cNvPr id="8" name="Content Placeholder 2"/>
          <p:cNvSpPr>
            <a:spLocks noGrp="1"/>
          </p:cNvSpPr>
          <p:nvPr>
            <p:ph idx="4294967295"/>
          </p:nvPr>
        </p:nvSpPr>
        <p:spPr>
          <a:xfrm>
            <a:off x="910109" y="1104122"/>
            <a:ext cx="7370285" cy="487176"/>
          </a:xfrm>
          <a:prstGeom prst="rect">
            <a:avLst/>
          </a:prstGeo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Introducing the “text book”</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7876" y="2076093"/>
            <a:ext cx="28956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rot="11321926">
            <a:off x="5934730" y="2064073"/>
            <a:ext cx="1594756" cy="1452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rot="493932">
            <a:off x="6016747" y="2097164"/>
            <a:ext cx="1619987" cy="276999"/>
          </a:xfrm>
          <a:prstGeom prst="rect">
            <a:avLst/>
          </a:prstGeom>
          <a:noFill/>
        </p:spPr>
        <p:txBody>
          <a:bodyPr wrap="square" rtlCol="0">
            <a:spAutoFit/>
          </a:bodyPr>
          <a:lstStyle/>
          <a:p>
            <a:pPr algn="ctr"/>
            <a:r>
              <a:rPr lang="en-US" sz="1200" b="1" spc="-100" dirty="0" smtClean="0"/>
              <a:t>What’s Most Important</a:t>
            </a:r>
            <a:endParaRPr lang="en-US" sz="1200" b="1" spc="-100" dirty="0"/>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6529" y="3950930"/>
            <a:ext cx="1994312" cy="2283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161184" y="4441371"/>
            <a:ext cx="1468970" cy="923330"/>
          </a:xfrm>
          <a:prstGeom prst="rect">
            <a:avLst/>
          </a:prstGeom>
          <a:noFill/>
        </p:spPr>
        <p:txBody>
          <a:bodyPr wrap="square" rtlCol="0">
            <a:spAutoFit/>
          </a:bodyPr>
          <a:lstStyle/>
          <a:p>
            <a:pPr algn="ctr"/>
            <a:r>
              <a:rPr lang="en-US" b="1" dirty="0" smtClean="0">
                <a:solidFill>
                  <a:schemeClr val="bg1"/>
                </a:solidFill>
              </a:rPr>
              <a:t>Marzano</a:t>
            </a:r>
          </a:p>
          <a:p>
            <a:pPr algn="ctr"/>
            <a:r>
              <a:rPr lang="en-US" b="1" dirty="0" smtClean="0">
                <a:solidFill>
                  <a:schemeClr val="bg1"/>
                </a:solidFill>
              </a:rPr>
              <a:t>Ainsworth</a:t>
            </a:r>
          </a:p>
          <a:p>
            <a:pPr algn="ctr"/>
            <a:endParaRPr lang="en-US" b="1" dirty="0">
              <a:solidFill>
                <a:schemeClr val="bg1"/>
              </a:solidFill>
            </a:endParaRPr>
          </a:p>
        </p:txBody>
      </p:sp>
    </p:spTree>
    <p:custDataLst>
      <p:tags r:id="rId1"/>
    </p:custDataLst>
    <p:extLst>
      <p:ext uri="{BB962C8B-B14F-4D97-AF65-F5344CB8AC3E}">
        <p14:creationId xmlns:p14="http://schemas.microsoft.com/office/powerpoint/2010/main" val="1419948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rol 1"/>
          <p:cNvSpPr>
            <a:spLocks noChangeArrowheads="1" noChangeShapeType="1"/>
          </p:cNvSpPr>
          <p:nvPr/>
        </p:nvSpPr>
        <p:spPr bwMode="auto">
          <a:xfrm>
            <a:off x="3159125" y="3706813"/>
            <a:ext cx="6278563" cy="659923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5" name="Control 1"/>
          <p:cNvSpPr>
            <a:spLocks noChangeArrowheads="1" noChangeShapeType="1"/>
          </p:cNvSpPr>
          <p:nvPr/>
        </p:nvSpPr>
        <p:spPr bwMode="auto">
          <a:xfrm>
            <a:off x="1239838" y="3400425"/>
            <a:ext cx="9188450" cy="51831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7" name="TextBox 6"/>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Data Driven Instruction</a:t>
            </a:r>
            <a:endParaRPr lang="en-US" sz="2000" b="1" dirty="0">
              <a:solidFill>
                <a:schemeClr val="bg1"/>
              </a:solidFill>
            </a:endParaRPr>
          </a:p>
        </p:txBody>
      </p:sp>
      <p:sp>
        <p:nvSpPr>
          <p:cNvPr id="8" name="Content Placeholder 2"/>
          <p:cNvSpPr>
            <a:spLocks noGrp="1"/>
          </p:cNvSpPr>
          <p:nvPr>
            <p:ph idx="4294967295"/>
          </p:nvPr>
        </p:nvSpPr>
        <p:spPr>
          <a:xfrm>
            <a:off x="910109" y="1104122"/>
            <a:ext cx="7370285" cy="487176"/>
          </a:xfrm>
          <a:prstGeom prst="rect">
            <a:avLst/>
          </a:prstGeo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Introducing the “text book”</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7876" y="2076093"/>
            <a:ext cx="28956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rot="11321926">
            <a:off x="5934730" y="2064073"/>
            <a:ext cx="1594756" cy="1452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rot="493932">
            <a:off x="6016747" y="2097164"/>
            <a:ext cx="1619987" cy="276999"/>
          </a:xfrm>
          <a:prstGeom prst="rect">
            <a:avLst/>
          </a:prstGeom>
          <a:noFill/>
        </p:spPr>
        <p:txBody>
          <a:bodyPr wrap="square" rtlCol="0">
            <a:spAutoFit/>
          </a:bodyPr>
          <a:lstStyle/>
          <a:p>
            <a:pPr algn="ctr"/>
            <a:r>
              <a:rPr lang="en-US" sz="1200" b="1" spc="-100" dirty="0" smtClean="0"/>
              <a:t>Unpacking</a:t>
            </a:r>
            <a:endParaRPr lang="en-US" sz="1200" b="1" spc="-100" dirty="0"/>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6529" y="3950930"/>
            <a:ext cx="1994312" cy="2283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161184" y="4441371"/>
            <a:ext cx="1468970" cy="1200329"/>
          </a:xfrm>
          <a:prstGeom prst="rect">
            <a:avLst/>
          </a:prstGeom>
          <a:noFill/>
        </p:spPr>
        <p:txBody>
          <a:bodyPr wrap="square" rtlCol="0">
            <a:spAutoFit/>
          </a:bodyPr>
          <a:lstStyle/>
          <a:p>
            <a:pPr algn="ctr"/>
            <a:r>
              <a:rPr lang="en-US" b="1" dirty="0" smtClean="0">
                <a:solidFill>
                  <a:schemeClr val="bg1"/>
                </a:solidFill>
              </a:rPr>
              <a:t>Marzano</a:t>
            </a:r>
          </a:p>
          <a:p>
            <a:pPr algn="ctr"/>
            <a:r>
              <a:rPr lang="en-US" b="1" dirty="0" smtClean="0">
                <a:solidFill>
                  <a:schemeClr val="bg1"/>
                </a:solidFill>
              </a:rPr>
              <a:t>Wiggins</a:t>
            </a:r>
          </a:p>
          <a:p>
            <a:pPr algn="ctr"/>
            <a:r>
              <a:rPr lang="en-US" b="1" dirty="0" smtClean="0">
                <a:solidFill>
                  <a:schemeClr val="bg1"/>
                </a:solidFill>
              </a:rPr>
              <a:t>McTighe</a:t>
            </a:r>
          </a:p>
          <a:p>
            <a:pPr algn="ctr"/>
            <a:r>
              <a:rPr lang="en-US" b="1" dirty="0" smtClean="0">
                <a:solidFill>
                  <a:schemeClr val="bg1"/>
                </a:solidFill>
              </a:rPr>
              <a:t>Ainsworth</a:t>
            </a:r>
            <a:endParaRPr lang="en-US" b="1" dirty="0">
              <a:solidFill>
                <a:schemeClr val="bg1"/>
              </a:solidFill>
            </a:endParaRPr>
          </a:p>
        </p:txBody>
      </p:sp>
    </p:spTree>
    <p:custDataLst>
      <p:tags r:id="rId1"/>
    </p:custDataLst>
    <p:extLst>
      <p:ext uri="{BB962C8B-B14F-4D97-AF65-F5344CB8AC3E}">
        <p14:creationId xmlns:p14="http://schemas.microsoft.com/office/powerpoint/2010/main" val="2458027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rol 1"/>
          <p:cNvSpPr>
            <a:spLocks noChangeArrowheads="1" noChangeShapeType="1"/>
          </p:cNvSpPr>
          <p:nvPr/>
        </p:nvSpPr>
        <p:spPr bwMode="auto">
          <a:xfrm>
            <a:off x="3159125" y="3706813"/>
            <a:ext cx="6278563" cy="659923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5" name="Control 1"/>
          <p:cNvSpPr>
            <a:spLocks noChangeArrowheads="1" noChangeShapeType="1"/>
          </p:cNvSpPr>
          <p:nvPr/>
        </p:nvSpPr>
        <p:spPr bwMode="auto">
          <a:xfrm>
            <a:off x="1239838" y="3400425"/>
            <a:ext cx="9188450" cy="51831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7" name="TextBox 6"/>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Data Driven Instruction</a:t>
            </a:r>
            <a:endParaRPr lang="en-US" sz="2000" b="1" dirty="0">
              <a:solidFill>
                <a:schemeClr val="bg1"/>
              </a:solidFill>
            </a:endParaRPr>
          </a:p>
        </p:txBody>
      </p:sp>
      <p:sp>
        <p:nvSpPr>
          <p:cNvPr id="8" name="Content Placeholder 2"/>
          <p:cNvSpPr>
            <a:spLocks noGrp="1"/>
          </p:cNvSpPr>
          <p:nvPr>
            <p:ph idx="4294967295"/>
          </p:nvPr>
        </p:nvSpPr>
        <p:spPr>
          <a:xfrm>
            <a:off x="910109" y="1104122"/>
            <a:ext cx="7370285" cy="487176"/>
          </a:xfrm>
          <a:prstGeom prst="rect">
            <a:avLst/>
          </a:prstGeo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Introducing the “text book”</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7876" y="2076093"/>
            <a:ext cx="28956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rot="11321926">
            <a:off x="5934730" y="2064073"/>
            <a:ext cx="1594756" cy="1452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rot="493932">
            <a:off x="6016747" y="2097164"/>
            <a:ext cx="1619987" cy="276999"/>
          </a:xfrm>
          <a:prstGeom prst="rect">
            <a:avLst/>
          </a:prstGeom>
          <a:noFill/>
        </p:spPr>
        <p:txBody>
          <a:bodyPr wrap="square" rtlCol="0">
            <a:spAutoFit/>
          </a:bodyPr>
          <a:lstStyle/>
          <a:p>
            <a:pPr algn="ctr"/>
            <a:r>
              <a:rPr lang="en-US" sz="1200" b="1" spc="-100" dirty="0" smtClean="0"/>
              <a:t>Assessment Design</a:t>
            </a:r>
            <a:endParaRPr lang="en-US" sz="1200" b="1" spc="-100" dirty="0"/>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6529" y="3950930"/>
            <a:ext cx="1994312" cy="2283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161184" y="4441371"/>
            <a:ext cx="1468970" cy="1477328"/>
          </a:xfrm>
          <a:prstGeom prst="rect">
            <a:avLst/>
          </a:prstGeom>
          <a:noFill/>
        </p:spPr>
        <p:txBody>
          <a:bodyPr wrap="square" rtlCol="0">
            <a:spAutoFit/>
          </a:bodyPr>
          <a:lstStyle/>
          <a:p>
            <a:pPr algn="ctr"/>
            <a:r>
              <a:rPr lang="en-US" b="1" dirty="0" smtClean="0">
                <a:solidFill>
                  <a:schemeClr val="bg1"/>
                </a:solidFill>
              </a:rPr>
              <a:t>Reeves</a:t>
            </a:r>
          </a:p>
          <a:p>
            <a:pPr algn="ctr"/>
            <a:r>
              <a:rPr lang="en-US" b="1" dirty="0" smtClean="0">
                <a:solidFill>
                  <a:schemeClr val="bg1"/>
                </a:solidFill>
              </a:rPr>
              <a:t>Ainsworth</a:t>
            </a:r>
          </a:p>
          <a:p>
            <a:pPr algn="ctr"/>
            <a:r>
              <a:rPr lang="en-US" b="1" dirty="0" smtClean="0">
                <a:solidFill>
                  <a:schemeClr val="bg1"/>
                </a:solidFill>
              </a:rPr>
              <a:t>Marzano</a:t>
            </a:r>
          </a:p>
          <a:p>
            <a:pPr algn="ctr"/>
            <a:r>
              <a:rPr lang="en-US" b="1" dirty="0" smtClean="0">
                <a:solidFill>
                  <a:schemeClr val="bg1"/>
                </a:solidFill>
              </a:rPr>
              <a:t>Stiggins</a:t>
            </a:r>
          </a:p>
          <a:p>
            <a:pPr algn="ctr"/>
            <a:r>
              <a:rPr lang="en-US" b="1" dirty="0" smtClean="0">
                <a:solidFill>
                  <a:schemeClr val="bg1"/>
                </a:solidFill>
              </a:rPr>
              <a:t>Popham</a:t>
            </a:r>
            <a:endParaRPr lang="en-US" b="1" dirty="0">
              <a:solidFill>
                <a:schemeClr val="bg1"/>
              </a:solidFill>
            </a:endParaRPr>
          </a:p>
        </p:txBody>
      </p:sp>
    </p:spTree>
    <p:custDataLst>
      <p:tags r:id="rId1"/>
    </p:custDataLst>
    <p:extLst>
      <p:ext uri="{BB962C8B-B14F-4D97-AF65-F5344CB8AC3E}">
        <p14:creationId xmlns:p14="http://schemas.microsoft.com/office/powerpoint/2010/main" val="2040018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rol 1"/>
          <p:cNvSpPr>
            <a:spLocks noChangeArrowheads="1" noChangeShapeType="1"/>
          </p:cNvSpPr>
          <p:nvPr/>
        </p:nvSpPr>
        <p:spPr bwMode="auto">
          <a:xfrm>
            <a:off x="3159125" y="3706813"/>
            <a:ext cx="6278563" cy="659923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5" name="Control 1"/>
          <p:cNvSpPr>
            <a:spLocks noChangeArrowheads="1" noChangeShapeType="1"/>
          </p:cNvSpPr>
          <p:nvPr/>
        </p:nvSpPr>
        <p:spPr bwMode="auto">
          <a:xfrm>
            <a:off x="1239838" y="3400425"/>
            <a:ext cx="9188450" cy="51831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7" name="TextBox 6"/>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Data Driven Instruction</a:t>
            </a:r>
            <a:endParaRPr lang="en-US" sz="2000" b="1" dirty="0">
              <a:solidFill>
                <a:schemeClr val="bg1"/>
              </a:solidFill>
            </a:endParaRPr>
          </a:p>
        </p:txBody>
      </p:sp>
      <p:sp>
        <p:nvSpPr>
          <p:cNvPr id="8" name="Content Placeholder 2"/>
          <p:cNvSpPr>
            <a:spLocks noGrp="1"/>
          </p:cNvSpPr>
          <p:nvPr>
            <p:ph idx="4294967295"/>
          </p:nvPr>
        </p:nvSpPr>
        <p:spPr>
          <a:xfrm>
            <a:off x="910109" y="1104122"/>
            <a:ext cx="7370285" cy="487176"/>
          </a:xfrm>
          <a:prstGeom prst="rect">
            <a:avLst/>
          </a:prstGeo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Introducing the “text book”</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7876" y="2076093"/>
            <a:ext cx="28956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rot="11321926">
            <a:off x="5934730" y="2064073"/>
            <a:ext cx="1594756" cy="1452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rot="493932">
            <a:off x="5944985" y="2104285"/>
            <a:ext cx="1719455" cy="276999"/>
          </a:xfrm>
          <a:prstGeom prst="rect">
            <a:avLst/>
          </a:prstGeom>
          <a:noFill/>
        </p:spPr>
        <p:txBody>
          <a:bodyPr wrap="square" rtlCol="0">
            <a:spAutoFit/>
          </a:bodyPr>
          <a:lstStyle/>
          <a:p>
            <a:pPr algn="ctr"/>
            <a:r>
              <a:rPr lang="en-US" sz="1200" b="1" spc="-100" dirty="0" smtClean="0"/>
              <a:t>Unit Planning &amp; Mapping</a:t>
            </a:r>
            <a:endParaRPr lang="en-US" sz="1200" b="1" spc="-100" dirty="0"/>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6529" y="3950930"/>
            <a:ext cx="1994312" cy="2283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161184" y="4441371"/>
            <a:ext cx="1468970" cy="1200329"/>
          </a:xfrm>
          <a:prstGeom prst="rect">
            <a:avLst/>
          </a:prstGeom>
          <a:noFill/>
        </p:spPr>
        <p:txBody>
          <a:bodyPr wrap="square" rtlCol="0">
            <a:spAutoFit/>
          </a:bodyPr>
          <a:lstStyle/>
          <a:p>
            <a:pPr algn="ctr"/>
            <a:r>
              <a:rPr lang="en-US" b="1" dirty="0" smtClean="0">
                <a:solidFill>
                  <a:schemeClr val="bg1"/>
                </a:solidFill>
              </a:rPr>
              <a:t>Covey</a:t>
            </a:r>
          </a:p>
          <a:p>
            <a:pPr algn="ctr"/>
            <a:r>
              <a:rPr lang="en-US" b="1" dirty="0" smtClean="0">
                <a:solidFill>
                  <a:schemeClr val="bg1"/>
                </a:solidFill>
              </a:rPr>
              <a:t>Wiggins</a:t>
            </a:r>
          </a:p>
          <a:p>
            <a:pPr algn="ctr"/>
            <a:r>
              <a:rPr lang="en-US" b="1" dirty="0" smtClean="0">
                <a:solidFill>
                  <a:schemeClr val="bg1"/>
                </a:solidFill>
              </a:rPr>
              <a:t>McTighe</a:t>
            </a:r>
          </a:p>
          <a:p>
            <a:pPr algn="ctr"/>
            <a:r>
              <a:rPr lang="en-US" b="1" dirty="0" smtClean="0">
                <a:solidFill>
                  <a:schemeClr val="bg1"/>
                </a:solidFill>
              </a:rPr>
              <a:t>p21</a:t>
            </a:r>
            <a:endParaRPr lang="en-US" b="1" dirty="0">
              <a:solidFill>
                <a:schemeClr val="bg1"/>
              </a:solidFill>
            </a:endParaRPr>
          </a:p>
        </p:txBody>
      </p:sp>
    </p:spTree>
    <p:custDataLst>
      <p:tags r:id="rId1"/>
    </p:custDataLst>
    <p:extLst>
      <p:ext uri="{BB962C8B-B14F-4D97-AF65-F5344CB8AC3E}">
        <p14:creationId xmlns:p14="http://schemas.microsoft.com/office/powerpoint/2010/main" val="1598146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rol 1"/>
          <p:cNvSpPr>
            <a:spLocks noChangeArrowheads="1" noChangeShapeType="1"/>
          </p:cNvSpPr>
          <p:nvPr/>
        </p:nvSpPr>
        <p:spPr bwMode="auto">
          <a:xfrm>
            <a:off x="3159125" y="3706813"/>
            <a:ext cx="6278563" cy="659923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5" name="Control 1"/>
          <p:cNvSpPr>
            <a:spLocks noChangeArrowheads="1" noChangeShapeType="1"/>
          </p:cNvSpPr>
          <p:nvPr/>
        </p:nvSpPr>
        <p:spPr bwMode="auto">
          <a:xfrm>
            <a:off x="1239838" y="3400425"/>
            <a:ext cx="9188450" cy="51831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7" name="TextBox 6"/>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Data Driven Instruction</a:t>
            </a:r>
            <a:endParaRPr lang="en-US" sz="2000" b="1" dirty="0">
              <a:solidFill>
                <a:schemeClr val="bg1"/>
              </a:solidFill>
            </a:endParaRPr>
          </a:p>
        </p:txBody>
      </p:sp>
      <p:sp>
        <p:nvSpPr>
          <p:cNvPr id="8" name="Content Placeholder 2"/>
          <p:cNvSpPr>
            <a:spLocks noGrp="1"/>
          </p:cNvSpPr>
          <p:nvPr>
            <p:ph idx="4294967295"/>
          </p:nvPr>
        </p:nvSpPr>
        <p:spPr>
          <a:xfrm>
            <a:off x="910109" y="1104122"/>
            <a:ext cx="7370285" cy="487176"/>
          </a:xfrm>
          <a:prstGeom prst="rect">
            <a:avLst/>
          </a:prstGeo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Introducing the “text book”</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7876" y="2076093"/>
            <a:ext cx="28956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rot="11321926">
            <a:off x="5934730" y="2064073"/>
            <a:ext cx="1594756" cy="1452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rot="493932">
            <a:off x="5944985" y="2104285"/>
            <a:ext cx="1719455" cy="276999"/>
          </a:xfrm>
          <a:prstGeom prst="rect">
            <a:avLst/>
          </a:prstGeom>
          <a:noFill/>
        </p:spPr>
        <p:txBody>
          <a:bodyPr wrap="square" rtlCol="0">
            <a:spAutoFit/>
          </a:bodyPr>
          <a:lstStyle/>
          <a:p>
            <a:pPr algn="ctr"/>
            <a:r>
              <a:rPr lang="en-US" sz="1200" b="1" spc="-100" dirty="0" smtClean="0"/>
              <a:t>Data-Based Action</a:t>
            </a:r>
            <a:endParaRPr lang="en-US" sz="1200" b="1" spc="-100" dirty="0"/>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6529" y="3950930"/>
            <a:ext cx="1994312" cy="2283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161184" y="4441371"/>
            <a:ext cx="1468970" cy="1200329"/>
          </a:xfrm>
          <a:prstGeom prst="rect">
            <a:avLst/>
          </a:prstGeom>
          <a:noFill/>
        </p:spPr>
        <p:txBody>
          <a:bodyPr wrap="square" rtlCol="0">
            <a:spAutoFit/>
          </a:bodyPr>
          <a:lstStyle/>
          <a:p>
            <a:pPr algn="ctr"/>
            <a:r>
              <a:rPr lang="en-US" b="1" dirty="0" smtClean="0">
                <a:solidFill>
                  <a:schemeClr val="bg1"/>
                </a:solidFill>
              </a:rPr>
              <a:t>Schmoker</a:t>
            </a:r>
          </a:p>
          <a:p>
            <a:pPr algn="ctr"/>
            <a:r>
              <a:rPr lang="en-US" b="1" dirty="0" smtClean="0">
                <a:solidFill>
                  <a:schemeClr val="bg1"/>
                </a:solidFill>
              </a:rPr>
              <a:t>DuFour</a:t>
            </a:r>
          </a:p>
          <a:p>
            <a:pPr algn="ctr"/>
            <a:r>
              <a:rPr lang="en-US" b="1" dirty="0" smtClean="0">
                <a:solidFill>
                  <a:schemeClr val="bg1"/>
                </a:solidFill>
              </a:rPr>
              <a:t>Wellman</a:t>
            </a:r>
          </a:p>
          <a:p>
            <a:pPr algn="ctr"/>
            <a:r>
              <a:rPr lang="en-US" b="1" dirty="0" smtClean="0">
                <a:solidFill>
                  <a:schemeClr val="bg1"/>
                </a:solidFill>
              </a:rPr>
              <a:t>Lipton</a:t>
            </a:r>
            <a:endParaRPr lang="en-US" b="1" dirty="0">
              <a:solidFill>
                <a:schemeClr val="bg1"/>
              </a:solidFill>
            </a:endParaRPr>
          </a:p>
        </p:txBody>
      </p:sp>
    </p:spTree>
    <p:custDataLst>
      <p:tags r:id="rId1"/>
    </p:custDataLst>
    <p:extLst>
      <p:ext uri="{BB962C8B-B14F-4D97-AF65-F5344CB8AC3E}">
        <p14:creationId xmlns:p14="http://schemas.microsoft.com/office/powerpoint/2010/main" val="2148997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3 Things We’ve Learned</a:t>
            </a:r>
            <a:endParaRPr lang="en-US" sz="2000" b="1" dirty="0">
              <a:solidFill>
                <a:schemeClr val="bg1"/>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10632" y="1128151"/>
            <a:ext cx="8122729" cy="4531917"/>
          </a:xfrm>
          <a:prstGeom prst="rect">
            <a:avLst/>
          </a:prstGeom>
        </p:spPr>
      </p:pic>
    </p:spTree>
    <p:extLst>
      <p:ext uri="{BB962C8B-B14F-4D97-AF65-F5344CB8AC3E}">
        <p14:creationId xmlns:p14="http://schemas.microsoft.com/office/powerpoint/2010/main" val="16543576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rol 1"/>
          <p:cNvSpPr>
            <a:spLocks noChangeArrowheads="1" noChangeShapeType="1"/>
          </p:cNvSpPr>
          <p:nvPr/>
        </p:nvSpPr>
        <p:spPr bwMode="auto">
          <a:xfrm>
            <a:off x="3159125" y="3706813"/>
            <a:ext cx="6278563" cy="659923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5" name="Control 1"/>
          <p:cNvSpPr>
            <a:spLocks noChangeArrowheads="1" noChangeShapeType="1"/>
          </p:cNvSpPr>
          <p:nvPr/>
        </p:nvSpPr>
        <p:spPr bwMode="auto">
          <a:xfrm>
            <a:off x="1239838" y="3400425"/>
            <a:ext cx="9188450" cy="51831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7" name="TextBox 6"/>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Data Driven Instruction</a:t>
            </a:r>
            <a:endParaRPr lang="en-US" sz="2000" b="1" dirty="0">
              <a:solidFill>
                <a:schemeClr val="bg1"/>
              </a:solidFill>
            </a:endParaRPr>
          </a:p>
        </p:txBody>
      </p:sp>
      <p:sp>
        <p:nvSpPr>
          <p:cNvPr id="8" name="Content Placeholder 2"/>
          <p:cNvSpPr>
            <a:spLocks noGrp="1"/>
          </p:cNvSpPr>
          <p:nvPr>
            <p:ph idx="4294967295"/>
          </p:nvPr>
        </p:nvSpPr>
        <p:spPr>
          <a:xfrm>
            <a:off x="910109" y="1104122"/>
            <a:ext cx="7370285" cy="487176"/>
          </a:xfrm>
          <a:prstGeom prst="rect">
            <a:avLst/>
          </a:prstGeo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Introducing the “text book”</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7876" y="2076093"/>
            <a:ext cx="28956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rot="11321926">
            <a:off x="5934730" y="2064073"/>
            <a:ext cx="1594756" cy="1452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rot="493932">
            <a:off x="5944985" y="2104285"/>
            <a:ext cx="1719455" cy="276999"/>
          </a:xfrm>
          <a:prstGeom prst="rect">
            <a:avLst/>
          </a:prstGeom>
          <a:noFill/>
        </p:spPr>
        <p:txBody>
          <a:bodyPr wrap="square" rtlCol="0">
            <a:spAutoFit/>
          </a:bodyPr>
          <a:lstStyle/>
          <a:p>
            <a:pPr algn="ctr"/>
            <a:r>
              <a:rPr lang="en-US" sz="1200" b="1" spc="-100" dirty="0" smtClean="0"/>
              <a:t>Involving Students</a:t>
            </a:r>
            <a:endParaRPr lang="en-US" sz="1200" b="1" spc="-100" dirty="0"/>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6529" y="3950930"/>
            <a:ext cx="1994312" cy="2283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161184" y="4441371"/>
            <a:ext cx="1468970" cy="1477328"/>
          </a:xfrm>
          <a:prstGeom prst="rect">
            <a:avLst/>
          </a:prstGeom>
          <a:noFill/>
        </p:spPr>
        <p:txBody>
          <a:bodyPr wrap="square" rtlCol="0">
            <a:spAutoFit/>
          </a:bodyPr>
          <a:lstStyle/>
          <a:p>
            <a:pPr algn="ctr"/>
            <a:r>
              <a:rPr lang="en-US" b="1" dirty="0" smtClean="0">
                <a:solidFill>
                  <a:schemeClr val="bg1"/>
                </a:solidFill>
              </a:rPr>
              <a:t>Popham</a:t>
            </a:r>
          </a:p>
          <a:p>
            <a:pPr algn="ctr"/>
            <a:r>
              <a:rPr lang="en-US" b="1" dirty="0" smtClean="0">
                <a:solidFill>
                  <a:schemeClr val="bg1"/>
                </a:solidFill>
              </a:rPr>
              <a:t>Wiliam</a:t>
            </a:r>
          </a:p>
          <a:p>
            <a:pPr algn="ctr"/>
            <a:r>
              <a:rPr lang="en-US" b="1" dirty="0" smtClean="0">
                <a:solidFill>
                  <a:schemeClr val="bg1"/>
                </a:solidFill>
              </a:rPr>
              <a:t>Brookhart</a:t>
            </a:r>
          </a:p>
          <a:p>
            <a:pPr algn="ctr"/>
            <a:r>
              <a:rPr lang="en-US" b="1" dirty="0" smtClean="0">
                <a:solidFill>
                  <a:schemeClr val="bg1"/>
                </a:solidFill>
              </a:rPr>
              <a:t>Hattie</a:t>
            </a:r>
          </a:p>
          <a:p>
            <a:pPr algn="ctr"/>
            <a:endParaRPr lang="en-US" b="1" dirty="0">
              <a:solidFill>
                <a:schemeClr val="bg1"/>
              </a:solidFill>
            </a:endParaRPr>
          </a:p>
        </p:txBody>
      </p:sp>
    </p:spTree>
    <p:custDataLst>
      <p:tags r:id="rId1"/>
    </p:custDataLst>
    <p:extLst>
      <p:ext uri="{BB962C8B-B14F-4D97-AF65-F5344CB8AC3E}">
        <p14:creationId xmlns:p14="http://schemas.microsoft.com/office/powerpoint/2010/main" val="2208461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rol 1"/>
          <p:cNvSpPr>
            <a:spLocks noChangeArrowheads="1" noChangeShapeType="1"/>
          </p:cNvSpPr>
          <p:nvPr/>
        </p:nvSpPr>
        <p:spPr bwMode="auto">
          <a:xfrm>
            <a:off x="3159125" y="3706813"/>
            <a:ext cx="6278563" cy="659923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5" name="Control 1"/>
          <p:cNvSpPr>
            <a:spLocks noChangeArrowheads="1" noChangeShapeType="1"/>
          </p:cNvSpPr>
          <p:nvPr/>
        </p:nvSpPr>
        <p:spPr bwMode="auto">
          <a:xfrm>
            <a:off x="1239838" y="3400425"/>
            <a:ext cx="9188450" cy="51831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7" name="TextBox 6"/>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Data Driven Instruction</a:t>
            </a:r>
            <a:endParaRPr lang="en-US" sz="2000" b="1" dirty="0">
              <a:solidFill>
                <a:schemeClr val="bg1"/>
              </a:solidFill>
            </a:endParaRPr>
          </a:p>
        </p:txBody>
      </p:sp>
      <p:sp>
        <p:nvSpPr>
          <p:cNvPr id="8" name="Content Placeholder 2"/>
          <p:cNvSpPr>
            <a:spLocks noGrp="1"/>
          </p:cNvSpPr>
          <p:nvPr>
            <p:ph idx="4294967295"/>
          </p:nvPr>
        </p:nvSpPr>
        <p:spPr>
          <a:xfrm>
            <a:off x="910109" y="1104122"/>
            <a:ext cx="7370285" cy="487176"/>
          </a:xfrm>
          <a:prstGeom prst="rect">
            <a:avLst/>
          </a:prstGeo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Introducing the “text book”</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7876" y="2076093"/>
            <a:ext cx="28956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rot="11321926">
            <a:off x="5934730" y="2064073"/>
            <a:ext cx="1594756" cy="1452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rot="493932">
            <a:off x="5944985" y="2104285"/>
            <a:ext cx="1719455" cy="276999"/>
          </a:xfrm>
          <a:prstGeom prst="rect">
            <a:avLst/>
          </a:prstGeom>
          <a:noFill/>
        </p:spPr>
        <p:txBody>
          <a:bodyPr wrap="square" rtlCol="0">
            <a:spAutoFit/>
          </a:bodyPr>
          <a:lstStyle/>
          <a:p>
            <a:pPr algn="ctr"/>
            <a:r>
              <a:rPr lang="en-US" sz="1200" b="1" spc="-100" dirty="0" smtClean="0"/>
              <a:t>Sustaining the Effort</a:t>
            </a:r>
            <a:endParaRPr lang="en-US" sz="1200" b="1" spc="-100" dirty="0"/>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6529" y="3950930"/>
            <a:ext cx="1994312" cy="2283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161184" y="4441371"/>
            <a:ext cx="1468970" cy="923330"/>
          </a:xfrm>
          <a:prstGeom prst="rect">
            <a:avLst/>
          </a:prstGeom>
          <a:noFill/>
        </p:spPr>
        <p:txBody>
          <a:bodyPr wrap="square" rtlCol="0">
            <a:spAutoFit/>
          </a:bodyPr>
          <a:lstStyle/>
          <a:p>
            <a:pPr algn="ctr"/>
            <a:r>
              <a:rPr lang="en-US" b="1" dirty="0" smtClean="0">
                <a:solidFill>
                  <a:schemeClr val="bg1"/>
                </a:solidFill>
              </a:rPr>
              <a:t>DuFour</a:t>
            </a:r>
          </a:p>
          <a:p>
            <a:pPr algn="ctr"/>
            <a:r>
              <a:rPr lang="en-US" b="1" dirty="0" smtClean="0">
                <a:solidFill>
                  <a:schemeClr val="bg1"/>
                </a:solidFill>
              </a:rPr>
              <a:t>Newmann</a:t>
            </a:r>
          </a:p>
          <a:p>
            <a:pPr algn="ctr"/>
            <a:r>
              <a:rPr lang="en-US" b="1" dirty="0" smtClean="0">
                <a:solidFill>
                  <a:schemeClr val="bg1"/>
                </a:solidFill>
              </a:rPr>
              <a:t>Deming</a:t>
            </a:r>
            <a:endParaRPr lang="en-US" b="1" dirty="0">
              <a:solidFill>
                <a:schemeClr val="bg1"/>
              </a:solidFill>
            </a:endParaRPr>
          </a:p>
        </p:txBody>
      </p:sp>
    </p:spTree>
    <p:custDataLst>
      <p:tags r:id="rId1"/>
    </p:custDataLst>
    <p:extLst>
      <p:ext uri="{BB962C8B-B14F-4D97-AF65-F5344CB8AC3E}">
        <p14:creationId xmlns:p14="http://schemas.microsoft.com/office/powerpoint/2010/main" val="2409161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rol 1"/>
          <p:cNvSpPr>
            <a:spLocks noChangeArrowheads="1" noChangeShapeType="1"/>
          </p:cNvSpPr>
          <p:nvPr/>
        </p:nvSpPr>
        <p:spPr bwMode="auto">
          <a:xfrm>
            <a:off x="3159125" y="3706813"/>
            <a:ext cx="6278563" cy="659923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7" name="TextBox 6"/>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Data Driven Instruction</a:t>
            </a:r>
            <a:endParaRPr lang="en-US" sz="2000" b="1" dirty="0">
              <a:solidFill>
                <a:schemeClr val="bg1"/>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0376" y="2076093"/>
            <a:ext cx="28956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a:spLocks noGrp="1"/>
          </p:cNvSpPr>
          <p:nvPr>
            <p:ph idx="4294967295"/>
          </p:nvPr>
        </p:nvSpPr>
        <p:spPr>
          <a:xfrm>
            <a:off x="4595252" y="1563702"/>
            <a:ext cx="3836230" cy="4765846"/>
          </a:xfrm>
          <a:prstGeom prst="rect">
            <a:avLst/>
          </a:prstGeo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Directions</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Individually, read pages 16-18</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With your partner, complete the Frayer organizer for what you read</a:t>
            </a:r>
            <a:endParaRPr lang="en-US" dirty="0" smtClean="0">
              <a:solidFill>
                <a:schemeClr val="tx1">
                  <a:lumMod val="75000"/>
                  <a:lumOff val="25000"/>
                </a:schemeClr>
              </a:solidFill>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10" name="Content Placeholder 2"/>
          <p:cNvSpPr>
            <a:spLocks noGrp="1"/>
          </p:cNvSpPr>
          <p:nvPr>
            <p:ph idx="4294967295"/>
          </p:nvPr>
        </p:nvSpPr>
        <p:spPr>
          <a:xfrm>
            <a:off x="910109" y="1104122"/>
            <a:ext cx="7370285" cy="487176"/>
          </a:xfrm>
          <a:prstGeom prst="rect">
            <a:avLst/>
          </a:prstGeo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Introducing the “text book”</a:t>
            </a: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7129" y="4220698"/>
            <a:ext cx="2700183" cy="2025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1800" y="4136219"/>
            <a:ext cx="3835469" cy="2181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076303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half" idx="4294967295"/>
            <p:custDataLst>
              <p:tags r:id="rId2"/>
            </p:custDataLst>
          </p:nvPr>
        </p:nvSpPr>
        <p:spPr>
          <a:xfrm>
            <a:off x="902529" y="1605150"/>
            <a:ext cx="4686795" cy="3714987"/>
          </a:xfrm>
          <a:prstGeom prst="rect">
            <a:avLst/>
          </a:prstGeom>
        </p:spPr>
        <p:txBody>
          <a:bodyPr/>
          <a:lstStyle/>
          <a:p>
            <a:pPr eaLnBrk="1" hangingPunct="1">
              <a:spcBef>
                <a:spcPts val="0"/>
              </a:spcBef>
              <a:spcAft>
                <a:spcPts val="1200"/>
              </a:spcAft>
            </a:pPr>
            <a:r>
              <a:rPr lang="en-US" sz="3200" spc="-80" dirty="0" smtClean="0">
                <a:solidFill>
                  <a:schemeClr val="tx1"/>
                </a:solidFill>
              </a:rPr>
              <a:t>June 25</a:t>
            </a:r>
            <a:r>
              <a:rPr lang="en-US" sz="3200" spc="-80" baseline="30000" dirty="0" smtClean="0">
                <a:solidFill>
                  <a:schemeClr val="tx1"/>
                </a:solidFill>
              </a:rPr>
              <a:t>th</a:t>
            </a:r>
            <a:r>
              <a:rPr lang="en-US" sz="3200" spc="-80" dirty="0" smtClean="0">
                <a:solidFill>
                  <a:schemeClr val="tx1"/>
                </a:solidFill>
              </a:rPr>
              <a:t> &amp; 26</a:t>
            </a:r>
            <a:r>
              <a:rPr lang="en-US" sz="3200" spc="-80" baseline="30000" dirty="0" smtClean="0">
                <a:solidFill>
                  <a:schemeClr val="tx1"/>
                </a:solidFill>
              </a:rPr>
              <a:t>th</a:t>
            </a:r>
            <a:endParaRPr lang="en-US" sz="3200" spc="-80" dirty="0">
              <a:solidFill>
                <a:schemeClr val="tx1"/>
              </a:solidFill>
            </a:endParaRPr>
          </a:p>
          <a:p>
            <a:pPr eaLnBrk="1" hangingPunct="1">
              <a:spcBef>
                <a:spcPts val="0"/>
              </a:spcBef>
              <a:spcAft>
                <a:spcPts val="1200"/>
              </a:spcAft>
            </a:pPr>
            <a:r>
              <a:rPr lang="en-US" sz="3200" spc="-80" dirty="0" smtClean="0">
                <a:solidFill>
                  <a:schemeClr val="tx1"/>
                </a:solidFill>
              </a:rPr>
              <a:t>Rodax 8</a:t>
            </a:r>
          </a:p>
          <a:p>
            <a:pPr eaLnBrk="1" hangingPunct="1">
              <a:spcBef>
                <a:spcPts val="0"/>
              </a:spcBef>
              <a:spcAft>
                <a:spcPts val="1200"/>
              </a:spcAft>
            </a:pPr>
            <a:r>
              <a:rPr lang="en-US" sz="3200" spc="-80" dirty="0" smtClean="0">
                <a:solidFill>
                  <a:schemeClr val="tx1"/>
                </a:solidFill>
              </a:rPr>
              <a:t>Limited to 100 educators</a:t>
            </a:r>
          </a:p>
          <a:p>
            <a:pPr eaLnBrk="1" hangingPunct="1">
              <a:spcBef>
                <a:spcPts val="0"/>
              </a:spcBef>
              <a:spcAft>
                <a:spcPts val="1200"/>
              </a:spcAft>
            </a:pPr>
            <a:r>
              <a:rPr lang="en-US" sz="3200" spc="-80" dirty="0" smtClean="0">
                <a:solidFill>
                  <a:schemeClr val="tx1"/>
                </a:solidFill>
              </a:rPr>
              <a:t>Teachers and leaders</a:t>
            </a:r>
          </a:p>
          <a:p>
            <a:pPr eaLnBrk="1" hangingPunct="1">
              <a:spcBef>
                <a:spcPts val="0"/>
              </a:spcBef>
              <a:spcAft>
                <a:spcPts val="1200"/>
              </a:spcAft>
            </a:pPr>
            <a:r>
              <a:rPr lang="en-US" sz="3200" spc="-80" dirty="0" smtClean="0">
                <a:solidFill>
                  <a:schemeClr val="tx1"/>
                </a:solidFill>
              </a:rPr>
              <a:t>w/ CNY Teacher Center</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75" y="1660705"/>
            <a:ext cx="2895600" cy="374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5203375" y="4593377"/>
            <a:ext cx="3505200" cy="985255"/>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rot="548483">
            <a:off x="3773466" y="5236564"/>
            <a:ext cx="6037624" cy="707886"/>
          </a:xfrm>
          <a:prstGeom prst="rect">
            <a:avLst/>
          </a:prstGeom>
          <a:noFill/>
        </p:spPr>
        <p:txBody>
          <a:bodyPr wrap="square" rtlCol="0">
            <a:spAutoFit/>
          </a:bodyPr>
          <a:lstStyle/>
          <a:p>
            <a:pPr algn="ctr"/>
            <a:r>
              <a:rPr lang="en-US" sz="4000" b="1" dirty="0" smtClean="0">
                <a:solidFill>
                  <a:srgbClr val="FFFF00"/>
                </a:solidFill>
              </a:rPr>
              <a:t>BOTH AUTHORS!</a:t>
            </a:r>
            <a:endParaRPr lang="en-US" sz="3200" b="1" dirty="0">
              <a:solidFill>
                <a:srgbClr val="FFFF00"/>
              </a:solidFill>
            </a:endParaRPr>
          </a:p>
        </p:txBody>
      </p:sp>
      <p:sp>
        <p:nvSpPr>
          <p:cNvPr id="9" name="TextBox 8"/>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CCLS, DDI &amp; Practice</a:t>
            </a:r>
            <a:endParaRPr lang="en-US" sz="2000" b="1" dirty="0">
              <a:solidFill>
                <a:schemeClr val="bg1"/>
              </a:solidFill>
            </a:endParaRPr>
          </a:p>
        </p:txBody>
      </p:sp>
      <p:sp>
        <p:nvSpPr>
          <p:cNvPr id="10" name="Content Placeholder 2"/>
          <p:cNvSpPr>
            <a:spLocks noGrp="1"/>
          </p:cNvSpPr>
          <p:nvPr>
            <p:ph idx="4294967295"/>
          </p:nvPr>
        </p:nvSpPr>
        <p:spPr>
          <a:xfrm>
            <a:off x="910109" y="1104122"/>
            <a:ext cx="7370285" cy="487176"/>
          </a:xfrm>
          <a:prstGeom prst="rect">
            <a:avLst/>
          </a:prstGeo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About the “text book”</a:t>
            </a:r>
          </a:p>
        </p:txBody>
      </p:sp>
    </p:spTree>
    <p:custDataLst>
      <p:tags r:id="rId1"/>
    </p:custDataLst>
    <p:extLst>
      <p:ext uri="{BB962C8B-B14F-4D97-AF65-F5344CB8AC3E}">
        <p14:creationId xmlns:p14="http://schemas.microsoft.com/office/powerpoint/2010/main" val="1079687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0109" y="1602871"/>
            <a:ext cx="7577616" cy="5111827"/>
          </a:xfrm>
          <a:extLst/>
        </p:spPr>
        <p:txBody>
          <a:bodyPr rtlCol="0">
            <a:noAutofit/>
          </a:bodyPr>
          <a:lstStyle/>
          <a:p>
            <a:pPr marL="525780"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New </a:t>
            </a:r>
            <a:r>
              <a:rPr lang="en-US" dirty="0">
                <a:solidFill>
                  <a:schemeClr val="tx1">
                    <a:lumMod val="75000"/>
                    <a:lumOff val="25000"/>
                  </a:schemeClr>
                </a:solidFill>
                <a:effectLst>
                  <a:innerShdw blurRad="63500" dist="50800">
                    <a:prstClr val="black">
                      <a:alpha val="50000"/>
                    </a:prstClr>
                  </a:innerShdw>
                </a:effectLst>
              </a:rPr>
              <a:t>York State Teaching Standards and Leadership Standards </a:t>
            </a:r>
          </a:p>
          <a:p>
            <a:pPr marL="525780" indent="-457200">
              <a:buClr>
                <a:schemeClr val="tx1">
                  <a:lumMod val="75000"/>
                  <a:lumOff val="25000"/>
                </a:schemeClr>
              </a:buClr>
              <a:buFont typeface="+mj-lt"/>
              <a:buAutoNum type="arabicPeriod"/>
              <a:defRPr/>
            </a:pPr>
            <a:r>
              <a:rPr lang="en-US" dirty="0">
                <a:solidFill>
                  <a:schemeClr val="tx1">
                    <a:lumMod val="75000"/>
                    <a:lumOff val="25000"/>
                  </a:schemeClr>
                </a:solidFill>
                <a:effectLst>
                  <a:innerShdw blurRad="63500" dist="50800">
                    <a:prstClr val="black">
                      <a:alpha val="50000"/>
                    </a:prstClr>
                  </a:innerShdw>
                </a:effectLst>
              </a:rPr>
              <a:t>Evidence-based observation </a:t>
            </a:r>
          </a:p>
          <a:p>
            <a:pPr marL="525780" indent="-457200">
              <a:buClr>
                <a:schemeClr val="tx1">
                  <a:lumMod val="75000"/>
                  <a:lumOff val="25000"/>
                </a:schemeClr>
              </a:buClr>
              <a:buFont typeface="+mj-lt"/>
              <a:buAutoNum type="arabicPeriod"/>
              <a:defRPr/>
            </a:pPr>
            <a:r>
              <a:rPr lang="en-US" dirty="0">
                <a:solidFill>
                  <a:schemeClr val="tx1">
                    <a:lumMod val="75000"/>
                    <a:lumOff val="25000"/>
                  </a:schemeClr>
                </a:solidFill>
                <a:effectLst>
                  <a:innerShdw blurRad="63500" dist="50800">
                    <a:prstClr val="black">
                      <a:alpha val="50000"/>
                    </a:prstClr>
                  </a:innerShdw>
                </a:effectLst>
              </a:rPr>
              <a:t>Application and use of Student Growth Percentile and VA Growth Model data </a:t>
            </a:r>
          </a:p>
          <a:p>
            <a:pPr marL="525780" indent="-457200">
              <a:buClr>
                <a:schemeClr val="tx1">
                  <a:lumMod val="75000"/>
                  <a:lumOff val="25000"/>
                </a:schemeClr>
              </a:buClr>
              <a:buFont typeface="+mj-lt"/>
              <a:buAutoNum type="arabicPeriod"/>
              <a:defRPr/>
            </a:pPr>
            <a:r>
              <a:rPr lang="en-US" dirty="0">
                <a:solidFill>
                  <a:schemeClr val="tx1">
                    <a:lumMod val="75000"/>
                    <a:lumOff val="25000"/>
                  </a:schemeClr>
                </a:solidFill>
                <a:effectLst>
                  <a:innerShdw blurRad="63500" dist="50800">
                    <a:prstClr val="black">
                      <a:alpha val="50000"/>
                    </a:prstClr>
                  </a:innerShdw>
                </a:effectLst>
              </a:rPr>
              <a:t>Application and use of the State-approved teacher or principal rubrics </a:t>
            </a:r>
          </a:p>
          <a:p>
            <a:pPr marL="525780" indent="-457200">
              <a:buClr>
                <a:schemeClr val="tx1">
                  <a:lumMod val="75000"/>
                  <a:lumOff val="25000"/>
                </a:schemeClr>
              </a:buClr>
              <a:buFont typeface="+mj-lt"/>
              <a:buAutoNum type="arabicPeriod"/>
              <a:defRPr/>
            </a:pPr>
            <a:r>
              <a:rPr lang="en-US" dirty="0">
                <a:solidFill>
                  <a:schemeClr val="tx1">
                    <a:lumMod val="75000"/>
                    <a:lumOff val="25000"/>
                  </a:schemeClr>
                </a:solidFill>
                <a:effectLst>
                  <a:innerShdw blurRad="63500" dist="50800">
                    <a:prstClr val="black">
                      <a:alpha val="50000"/>
                    </a:prstClr>
                  </a:innerShdw>
                </a:effectLst>
              </a:rPr>
              <a:t>Application and use of any assessment tools used to evaluate teachers and principals </a:t>
            </a: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34</a:t>
            </a:fld>
            <a:endParaRPr lang="en-US" dirty="0">
              <a:solidFill>
                <a:schemeClr val="bg2">
                  <a:lumMod val="60000"/>
                  <a:lumOff val="40000"/>
                </a:schemeClr>
              </a:solidFill>
              <a:latin typeface="+mn-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4509" y="5763503"/>
            <a:ext cx="2483753" cy="663158"/>
          </a:xfrm>
          <a:prstGeom prst="rect">
            <a:avLst/>
          </a:prstGeom>
        </p:spPr>
      </p:pic>
      <p:sp>
        <p:nvSpPr>
          <p:cNvPr id="7" name="Title 1"/>
          <p:cNvSpPr txBox="1">
            <a:spLocks/>
          </p:cNvSpPr>
          <p:nvPr/>
        </p:nvSpPr>
        <p:spPr bwMode="auto">
          <a:xfrm>
            <a:off x="4641448" y="89054"/>
            <a:ext cx="3519889" cy="483824"/>
          </a:xfrm>
          <a:prstGeom prst="rect">
            <a:avLst/>
          </a:prstGeom>
          <a:noFill/>
          <a:ln w="9525">
            <a:noFill/>
            <a:miter lim="800000"/>
            <a:headEnd/>
            <a:tailEnd/>
          </a:ln>
        </p:spPr>
        <p:txBody>
          <a:bodyPr/>
          <a:lstStyle/>
          <a:p>
            <a:pPr algn="ctr" fontAlgn="auto">
              <a:spcBef>
                <a:spcPts val="0"/>
              </a:spcBef>
              <a:spcAft>
                <a:spcPts val="0"/>
              </a:spcAft>
              <a:defRPr/>
            </a:pPr>
            <a:r>
              <a:rPr lang="en-US" sz="2400" b="1" dirty="0" smtClean="0">
                <a:solidFill>
                  <a:schemeClr val="bg1"/>
                </a:solidFill>
              </a:rPr>
              <a:t>LE “Certification”</a:t>
            </a:r>
            <a:endParaRPr lang="en-US" sz="2400" b="1" dirty="0">
              <a:solidFill>
                <a:schemeClr val="bg1"/>
              </a:solidFill>
            </a:endParaRPr>
          </a:p>
        </p:txBody>
      </p:sp>
      <p:sp>
        <p:nvSpPr>
          <p:cNvPr id="6" name="Content Placeholder 2"/>
          <p:cNvSpPr txBox="1">
            <a:spLocks/>
          </p:cNvSpPr>
          <p:nvPr/>
        </p:nvSpPr>
        <p:spPr>
          <a:xfrm>
            <a:off x="910109" y="1104122"/>
            <a:ext cx="7370285" cy="487176"/>
          </a:xfrm>
          <a:prstGeom prst="rect">
            <a:avLst/>
          </a:prstGeom>
          <a:extLst/>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Clr>
                <a:schemeClr val="tx1">
                  <a:lumMod val="75000"/>
                  <a:lumOff val="25000"/>
                </a:schemeClr>
              </a:buClr>
              <a:buFont typeface="Wingdings 2" pitchFamily="18" charset="2"/>
              <a:buNone/>
              <a:defRPr/>
            </a:pPr>
            <a:r>
              <a:rPr lang="en-US" dirty="0" smtClean="0">
                <a:solidFill>
                  <a:schemeClr val="tx1">
                    <a:lumMod val="75000"/>
                    <a:lumOff val="25000"/>
                  </a:schemeClr>
                </a:solidFill>
                <a:effectLst>
                  <a:innerShdw blurRad="63500" dist="50800">
                    <a:prstClr val="black">
                      <a:alpha val="50000"/>
                    </a:prstClr>
                  </a:innerShdw>
                </a:effectLst>
              </a:rPr>
              <a:t>The Nine Required Components</a:t>
            </a:r>
          </a:p>
        </p:txBody>
      </p:sp>
    </p:spTree>
    <p:extLst>
      <p:ext uri="{BB962C8B-B14F-4D97-AF65-F5344CB8AC3E}">
        <p14:creationId xmlns:p14="http://schemas.microsoft.com/office/powerpoint/2010/main" val="28750379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0109" y="1602871"/>
            <a:ext cx="7577616" cy="5111827"/>
          </a:xfrm>
          <a:extLst/>
        </p:spPr>
        <p:txBody>
          <a:bodyPr rtlCol="0">
            <a:noAutofit/>
          </a:bodyPr>
          <a:lstStyle/>
          <a:p>
            <a:pPr marL="525780" indent="-457200">
              <a:buClr>
                <a:schemeClr val="tx1">
                  <a:lumMod val="75000"/>
                  <a:lumOff val="25000"/>
                </a:schemeClr>
              </a:buClr>
              <a:buFont typeface="+mj-lt"/>
              <a:buAutoNum type="arabicPeriod" startAt="6"/>
              <a:defRPr/>
            </a:pPr>
            <a:r>
              <a:rPr lang="en-US" dirty="0" smtClean="0">
                <a:solidFill>
                  <a:schemeClr val="tx1">
                    <a:lumMod val="75000"/>
                    <a:lumOff val="25000"/>
                  </a:schemeClr>
                </a:solidFill>
                <a:effectLst>
                  <a:innerShdw blurRad="63500" dist="50800">
                    <a:prstClr val="black">
                      <a:alpha val="50000"/>
                    </a:prstClr>
                  </a:innerShdw>
                </a:effectLst>
              </a:rPr>
              <a:t>Application </a:t>
            </a:r>
            <a:r>
              <a:rPr lang="en-US" dirty="0">
                <a:solidFill>
                  <a:schemeClr val="tx1">
                    <a:lumMod val="75000"/>
                    <a:lumOff val="25000"/>
                  </a:schemeClr>
                </a:solidFill>
                <a:effectLst>
                  <a:innerShdw blurRad="63500" dist="50800">
                    <a:prstClr val="black">
                      <a:alpha val="50000"/>
                    </a:prstClr>
                  </a:innerShdw>
                </a:effectLst>
              </a:rPr>
              <a:t>and use of State-approved locally selected measures of student achievement </a:t>
            </a:r>
          </a:p>
          <a:p>
            <a:pPr marL="525780" indent="-457200">
              <a:buClr>
                <a:schemeClr val="tx1">
                  <a:lumMod val="75000"/>
                  <a:lumOff val="25000"/>
                </a:schemeClr>
              </a:buClr>
              <a:buFont typeface="+mj-lt"/>
              <a:buAutoNum type="arabicPeriod" startAt="6"/>
              <a:defRPr/>
            </a:pPr>
            <a:r>
              <a:rPr lang="en-US" dirty="0">
                <a:solidFill>
                  <a:schemeClr val="tx1">
                    <a:lumMod val="75000"/>
                    <a:lumOff val="25000"/>
                  </a:schemeClr>
                </a:solidFill>
                <a:effectLst>
                  <a:innerShdw blurRad="63500" dist="50800">
                    <a:prstClr val="black">
                      <a:alpha val="50000"/>
                    </a:prstClr>
                  </a:innerShdw>
                </a:effectLst>
              </a:rPr>
              <a:t>Use of the Statewide Instructional Reporting System </a:t>
            </a:r>
          </a:p>
          <a:p>
            <a:pPr marL="525780" indent="-457200">
              <a:buClr>
                <a:schemeClr val="tx1">
                  <a:lumMod val="75000"/>
                  <a:lumOff val="25000"/>
                </a:schemeClr>
              </a:buClr>
              <a:buFont typeface="+mj-lt"/>
              <a:buAutoNum type="arabicPeriod" startAt="6"/>
              <a:defRPr/>
            </a:pPr>
            <a:r>
              <a:rPr lang="en-US" dirty="0">
                <a:solidFill>
                  <a:schemeClr val="tx1">
                    <a:lumMod val="75000"/>
                    <a:lumOff val="25000"/>
                  </a:schemeClr>
                </a:solidFill>
                <a:effectLst>
                  <a:innerShdw blurRad="63500" dist="50800">
                    <a:prstClr val="black">
                      <a:alpha val="50000"/>
                    </a:prstClr>
                  </a:innerShdw>
                </a:effectLst>
              </a:rPr>
              <a:t>Scoring methodology used to evaluate teachers and principals </a:t>
            </a:r>
          </a:p>
          <a:p>
            <a:pPr marL="525780" indent="-457200">
              <a:buClr>
                <a:schemeClr val="tx1">
                  <a:lumMod val="75000"/>
                  <a:lumOff val="25000"/>
                </a:schemeClr>
              </a:buClr>
              <a:buFont typeface="+mj-lt"/>
              <a:buAutoNum type="arabicPeriod" startAt="6"/>
              <a:defRPr/>
            </a:pPr>
            <a:r>
              <a:rPr lang="en-US" dirty="0">
                <a:solidFill>
                  <a:schemeClr val="tx1">
                    <a:lumMod val="75000"/>
                    <a:lumOff val="25000"/>
                  </a:schemeClr>
                </a:solidFill>
                <a:effectLst>
                  <a:innerShdw blurRad="63500" dist="50800">
                    <a:prstClr val="black">
                      <a:alpha val="50000"/>
                    </a:prstClr>
                  </a:innerShdw>
                </a:effectLst>
              </a:rPr>
              <a:t>Specific considerations in evaluating teachers and principals of </a:t>
            </a:r>
            <a:r>
              <a:rPr lang="en-US" dirty="0">
                <a:solidFill>
                  <a:schemeClr val="tx1">
                    <a:lumMod val="75000"/>
                    <a:lumOff val="25000"/>
                  </a:schemeClr>
                </a:solidFill>
                <a:effectLst>
                  <a:innerShdw blurRad="63500" dist="50800">
                    <a:prstClr val="black">
                      <a:alpha val="50000"/>
                    </a:prstClr>
                  </a:innerShdw>
                </a:effectLst>
                <a:hlinkClick r:id="rId3"/>
              </a:rPr>
              <a:t>ELLs</a:t>
            </a:r>
            <a:r>
              <a:rPr lang="en-US" dirty="0">
                <a:solidFill>
                  <a:schemeClr val="tx1">
                    <a:lumMod val="75000"/>
                    <a:lumOff val="25000"/>
                  </a:schemeClr>
                </a:solidFill>
                <a:effectLst>
                  <a:innerShdw blurRad="63500" dist="50800">
                    <a:prstClr val="black">
                      <a:alpha val="50000"/>
                    </a:prstClr>
                  </a:innerShdw>
                </a:effectLst>
              </a:rPr>
              <a:t> and students with disabilities </a:t>
            </a: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35</a:t>
            </a:fld>
            <a:endParaRPr lang="en-US" dirty="0">
              <a:solidFill>
                <a:schemeClr val="bg2">
                  <a:lumMod val="60000"/>
                  <a:lumOff val="40000"/>
                </a:schemeClr>
              </a:solidFill>
              <a:latin typeface="+mn-lt"/>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4509" y="5763503"/>
            <a:ext cx="2483753" cy="663158"/>
          </a:xfrm>
          <a:prstGeom prst="rect">
            <a:avLst/>
          </a:prstGeom>
        </p:spPr>
      </p:pic>
      <p:sp>
        <p:nvSpPr>
          <p:cNvPr id="7" name="Title 1"/>
          <p:cNvSpPr txBox="1">
            <a:spLocks/>
          </p:cNvSpPr>
          <p:nvPr/>
        </p:nvSpPr>
        <p:spPr bwMode="auto">
          <a:xfrm>
            <a:off x="4641448" y="89054"/>
            <a:ext cx="3519889" cy="483824"/>
          </a:xfrm>
          <a:prstGeom prst="rect">
            <a:avLst/>
          </a:prstGeom>
          <a:noFill/>
          <a:ln w="9525">
            <a:noFill/>
            <a:miter lim="800000"/>
            <a:headEnd/>
            <a:tailEnd/>
          </a:ln>
        </p:spPr>
        <p:txBody>
          <a:bodyPr/>
          <a:lstStyle/>
          <a:p>
            <a:pPr algn="ctr" fontAlgn="auto">
              <a:spcBef>
                <a:spcPts val="0"/>
              </a:spcBef>
              <a:spcAft>
                <a:spcPts val="0"/>
              </a:spcAft>
              <a:defRPr/>
            </a:pPr>
            <a:r>
              <a:rPr lang="en-US" sz="2400" b="1" dirty="0" smtClean="0">
                <a:solidFill>
                  <a:schemeClr val="bg1"/>
                </a:solidFill>
              </a:rPr>
              <a:t>LE “Certification”</a:t>
            </a:r>
            <a:endParaRPr lang="en-US" sz="2400" b="1" dirty="0">
              <a:solidFill>
                <a:schemeClr val="bg1"/>
              </a:solidFill>
            </a:endParaRPr>
          </a:p>
        </p:txBody>
      </p:sp>
      <p:sp>
        <p:nvSpPr>
          <p:cNvPr id="6" name="Content Placeholder 2"/>
          <p:cNvSpPr txBox="1">
            <a:spLocks/>
          </p:cNvSpPr>
          <p:nvPr/>
        </p:nvSpPr>
        <p:spPr>
          <a:xfrm>
            <a:off x="910109" y="1104122"/>
            <a:ext cx="7370285" cy="487176"/>
          </a:xfrm>
          <a:prstGeom prst="rect">
            <a:avLst/>
          </a:prstGeom>
          <a:extLst/>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Clr>
                <a:schemeClr val="tx1">
                  <a:lumMod val="75000"/>
                  <a:lumOff val="25000"/>
                </a:schemeClr>
              </a:buClr>
              <a:buFont typeface="Wingdings 2" pitchFamily="18" charset="2"/>
              <a:buNone/>
              <a:defRPr/>
            </a:pPr>
            <a:r>
              <a:rPr lang="en-US" b="1" dirty="0" smtClean="0">
                <a:solidFill>
                  <a:schemeClr val="tx1">
                    <a:lumMod val="75000"/>
                    <a:lumOff val="25000"/>
                  </a:schemeClr>
                </a:solidFill>
                <a:effectLst>
                  <a:innerShdw blurRad="63500" dist="50800">
                    <a:prstClr val="black">
                      <a:alpha val="50000"/>
                    </a:prstClr>
                  </a:innerShdw>
                </a:effectLst>
              </a:rPr>
              <a:t>The Nine Required Components</a:t>
            </a:r>
          </a:p>
        </p:txBody>
      </p:sp>
      <p:sp>
        <p:nvSpPr>
          <p:cNvPr id="9" name="Oval 8"/>
          <p:cNvSpPr/>
          <p:nvPr/>
        </p:nvSpPr>
        <p:spPr>
          <a:xfrm>
            <a:off x="695859" y="3805202"/>
            <a:ext cx="7875528" cy="1324939"/>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329574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itle 1"/>
          <p:cNvSpPr txBox="1">
            <a:spLocks/>
          </p:cNvSpPr>
          <p:nvPr/>
        </p:nvSpPr>
        <p:spPr bwMode="auto">
          <a:xfrm>
            <a:off x="4641448" y="89054"/>
            <a:ext cx="3519889" cy="483824"/>
          </a:xfrm>
          <a:prstGeom prst="rect">
            <a:avLst/>
          </a:prstGeom>
          <a:noFill/>
          <a:ln w="9525">
            <a:noFill/>
            <a:miter lim="800000"/>
            <a:headEnd/>
            <a:tailEnd/>
          </a:ln>
        </p:spPr>
        <p:txBody>
          <a:bodyPr/>
          <a:lstStyle/>
          <a:p>
            <a:pPr algn="ctr" fontAlgn="auto">
              <a:spcBef>
                <a:spcPts val="0"/>
              </a:spcBef>
              <a:spcAft>
                <a:spcPts val="0"/>
              </a:spcAft>
              <a:defRPr/>
            </a:pPr>
            <a:r>
              <a:rPr lang="en-US" sz="2400" b="1" dirty="0" smtClean="0">
                <a:solidFill>
                  <a:schemeClr val="bg1"/>
                </a:solidFill>
                <a:latin typeface="+mj-lt"/>
                <a:ea typeface="ＭＳ Ｐゴシック" charset="-128"/>
                <a:cs typeface="ＭＳ Ｐゴシック" charset="-128"/>
              </a:rPr>
              <a:t>Evidence Collection</a:t>
            </a:r>
            <a:endParaRPr lang="en-US" sz="2400" b="1" dirty="0">
              <a:solidFill>
                <a:schemeClr val="bg1"/>
              </a:solidFill>
              <a:latin typeface="+mj-lt"/>
              <a:ea typeface="ＭＳ Ｐゴシック" charset="-128"/>
              <a:cs typeface="ＭＳ Ｐゴシック" charset="-128"/>
            </a:endParaRPr>
          </a:p>
        </p:txBody>
      </p:sp>
      <p:sp>
        <p:nvSpPr>
          <p:cNvPr id="211971" name="Content Placeholder 2"/>
          <p:cNvSpPr txBox="1">
            <a:spLocks/>
          </p:cNvSpPr>
          <p:nvPr/>
        </p:nvSpPr>
        <p:spPr bwMode="auto">
          <a:xfrm>
            <a:off x="771180" y="936435"/>
            <a:ext cx="7788925" cy="3835590"/>
          </a:xfrm>
          <a:prstGeom prst="rect">
            <a:avLst/>
          </a:prstGeom>
          <a:noFill/>
          <a:ln w="9525">
            <a:noFill/>
            <a:miter lim="800000"/>
            <a:headEnd/>
            <a:tailEnd/>
          </a:ln>
        </p:spPr>
        <p:txBody>
          <a:bodyPr/>
          <a:lstStyle/>
          <a:p>
            <a:pPr>
              <a:spcBef>
                <a:spcPct val="20000"/>
              </a:spcBef>
            </a:pPr>
            <a:endParaRPr lang="en-US" sz="2400" b="1" dirty="0">
              <a:latin typeface="+mn-lt"/>
              <a:ea typeface="ＭＳ Ｐゴシック" pitchFamily="34"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427" y="1710359"/>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85413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Evidence Collection</a:t>
            </a:r>
          </a:p>
          <a:p>
            <a:pPr>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Cleaning it up (↑objectivity  ↓subjectivity</a:t>
            </a:r>
          </a:p>
          <a:p>
            <a:pPr>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Practice and process</a:t>
            </a:r>
          </a:p>
          <a:p>
            <a:pPr>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Collecting some of your evidence for feedback</a:t>
            </a:r>
          </a:p>
          <a:p>
            <a:pPr>
              <a:buClr>
                <a:schemeClr val="tx1">
                  <a:lumMod val="75000"/>
                  <a:lumOff val="25000"/>
                </a:schemeClr>
              </a:buClr>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37</a:t>
            </a:fld>
            <a:endParaRPr lang="en-US" dirty="0">
              <a:solidFill>
                <a:schemeClr val="bg2">
                  <a:lumMod val="60000"/>
                  <a:lumOff val="40000"/>
                </a:schemeClr>
              </a:solidFill>
              <a:latin typeface="+mn-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4509" y="5763503"/>
            <a:ext cx="2483753" cy="663158"/>
          </a:xfrm>
          <a:prstGeom prst="rect">
            <a:avLst/>
          </a:prstGeom>
        </p:spPr>
      </p:pic>
      <p:sp>
        <p:nvSpPr>
          <p:cNvPr id="7" name="Title 1"/>
          <p:cNvSpPr txBox="1">
            <a:spLocks/>
          </p:cNvSpPr>
          <p:nvPr/>
        </p:nvSpPr>
        <p:spPr bwMode="auto">
          <a:xfrm>
            <a:off x="4641448" y="89054"/>
            <a:ext cx="3519889" cy="483824"/>
          </a:xfrm>
          <a:prstGeom prst="rect">
            <a:avLst/>
          </a:prstGeom>
          <a:noFill/>
          <a:ln w="9525">
            <a:noFill/>
            <a:miter lim="800000"/>
            <a:headEnd/>
            <a:tailEnd/>
          </a:ln>
        </p:spPr>
        <p:txBody>
          <a:bodyPr/>
          <a:lstStyle/>
          <a:p>
            <a:pPr algn="ctr" fontAlgn="auto">
              <a:spcBef>
                <a:spcPts val="0"/>
              </a:spcBef>
              <a:spcAft>
                <a:spcPts val="0"/>
              </a:spcAft>
              <a:defRPr/>
            </a:pPr>
            <a:r>
              <a:rPr lang="en-US" sz="2400" b="1" dirty="0" smtClean="0">
                <a:solidFill>
                  <a:schemeClr val="bg1"/>
                </a:solidFill>
              </a:rPr>
              <a:t>Evidence Collection</a:t>
            </a:r>
            <a:endParaRPr lang="en-US" sz="2400" b="1" dirty="0">
              <a:solidFill>
                <a:schemeClr val="bg1"/>
              </a:solidFill>
            </a:endParaRPr>
          </a:p>
        </p:txBody>
      </p:sp>
      <p:sp>
        <p:nvSpPr>
          <p:cNvPr id="9" name="Oval 8"/>
          <p:cNvSpPr/>
          <p:nvPr/>
        </p:nvSpPr>
        <p:spPr>
          <a:xfrm>
            <a:off x="1170869" y="1501389"/>
            <a:ext cx="6108705" cy="783772"/>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05167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4770438" y="3600450"/>
            <a:ext cx="3187700" cy="2381250"/>
          </a:xfrm>
        </p:spPr>
        <p:txBody>
          <a:bodyPr/>
          <a:lstStyle/>
          <a:p>
            <a:r>
              <a:rPr lang="en-US" sz="2400" dirty="0" smtClean="0">
                <a:solidFill>
                  <a:srgbClr val="404040"/>
                </a:solidFill>
              </a:rPr>
              <a:t/>
            </a:r>
            <a:br>
              <a:rPr lang="en-US" sz="2400" dirty="0" smtClean="0">
                <a:solidFill>
                  <a:srgbClr val="404040"/>
                </a:solidFill>
              </a:rPr>
            </a:br>
            <a:r>
              <a:rPr lang="en-US" sz="2400" dirty="0" smtClean="0">
                <a:solidFill>
                  <a:srgbClr val="404040"/>
                </a:solidFill>
              </a:rPr>
              <a:t>OCM BOCES</a:t>
            </a:r>
            <a:endParaRPr lang="en-US" sz="2000" dirty="0" smtClean="0">
              <a:solidFill>
                <a:srgbClr val="404040"/>
              </a:solidFill>
            </a:endParaRPr>
          </a:p>
        </p:txBody>
      </p:sp>
      <p:sp>
        <p:nvSpPr>
          <p:cNvPr id="7" name="Rectangle 3"/>
          <p:cNvSpPr>
            <a:spLocks noGrp="1" noChangeArrowheads="1"/>
          </p:cNvSpPr>
          <p:nvPr>
            <p:ph type="subTitle" idx="1"/>
          </p:nvPr>
        </p:nvSpPr>
        <p:spPr>
          <a:xfrm>
            <a:off x="4770438" y="176213"/>
            <a:ext cx="3187700" cy="2027237"/>
          </a:xfrm>
        </p:spPr>
        <p:txBody>
          <a:bodyPr>
            <a:normAutofit lnSpcReduction="10000"/>
          </a:bodyPr>
          <a:lstStyle/>
          <a:p>
            <a:pPr>
              <a:buClr>
                <a:srgbClr val="404040"/>
              </a:buClr>
              <a:buFont typeface="Arial" charset="0"/>
              <a:buNone/>
            </a:pPr>
            <a:r>
              <a:rPr lang="en-US" sz="3600" b="1" dirty="0" smtClean="0">
                <a:solidFill>
                  <a:schemeClr val="bg1"/>
                </a:solidFill>
              </a:rPr>
              <a:t>APPR Regulations</a:t>
            </a:r>
          </a:p>
          <a:p>
            <a:pPr>
              <a:buClr>
                <a:srgbClr val="404040"/>
              </a:buClr>
              <a:buFont typeface="Arial" charset="0"/>
              <a:buNone/>
            </a:pPr>
            <a:endParaRPr lang="en-US" sz="2000" b="1" dirty="0" smtClean="0">
              <a:solidFill>
                <a:schemeClr val="bg1"/>
              </a:solidFill>
            </a:endParaRPr>
          </a:p>
          <a:p>
            <a:pPr>
              <a:buClr>
                <a:srgbClr val="404040"/>
              </a:buClr>
              <a:buFont typeface="Arial" charset="0"/>
              <a:buNone/>
            </a:pPr>
            <a:r>
              <a:rPr lang="en-US" sz="2000" b="1" dirty="0" smtClean="0">
                <a:solidFill>
                  <a:schemeClr val="bg1"/>
                </a:solidFill>
              </a:rPr>
              <a:t>“revised” February 2012 (pending NYS budget)</a:t>
            </a:r>
          </a:p>
        </p:txBody>
      </p:sp>
    </p:spTree>
    <p:extLst>
      <p:ext uri="{BB962C8B-B14F-4D97-AF65-F5344CB8AC3E}">
        <p14:creationId xmlns:p14="http://schemas.microsoft.com/office/powerpoint/2010/main" val="30193164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514600" y="1676400"/>
            <a:ext cx="4572000" cy="4572000"/>
            <a:chOff x="2580773" y="1981200"/>
            <a:chExt cx="4572000" cy="4572000"/>
          </a:xfrm>
        </p:grpSpPr>
        <p:sp>
          <p:nvSpPr>
            <p:cNvPr id="2" name="Pie 1"/>
            <p:cNvSpPr>
              <a:spLocks noChangeAspect="1"/>
            </p:cNvSpPr>
            <p:nvPr/>
          </p:nvSpPr>
          <p:spPr>
            <a:xfrm>
              <a:off x="2580773" y="1981200"/>
              <a:ext cx="4572000" cy="4572000"/>
            </a:xfrm>
            <a:prstGeom prst="pi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Pie 3"/>
            <p:cNvSpPr>
              <a:spLocks noChangeAspect="1"/>
            </p:cNvSpPr>
            <p:nvPr/>
          </p:nvSpPr>
          <p:spPr>
            <a:xfrm>
              <a:off x="2580773" y="1981200"/>
              <a:ext cx="4572000" cy="4572000"/>
            </a:xfrm>
            <a:prstGeom prst="pie">
              <a:avLst>
                <a:gd name="adj1" fmla="val 20618651"/>
                <a:gd name="adj2" fmla="val 35903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Pie 4"/>
            <p:cNvSpPr>
              <a:spLocks noChangeAspect="1"/>
            </p:cNvSpPr>
            <p:nvPr/>
          </p:nvSpPr>
          <p:spPr>
            <a:xfrm rot="4396026">
              <a:off x="2580773" y="1981200"/>
              <a:ext cx="4572000" cy="4572000"/>
            </a:xfrm>
            <a:prstGeom prst="pie">
              <a:avLst>
                <a:gd name="adj1" fmla="val 11832728"/>
                <a:gd name="adj2" fmla="val 1670304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7" name="TextBox 6"/>
          <p:cNvSpPr txBox="1"/>
          <p:nvPr/>
        </p:nvSpPr>
        <p:spPr>
          <a:xfrm>
            <a:off x="4800600" y="2286000"/>
            <a:ext cx="1981200" cy="1323439"/>
          </a:xfrm>
          <a:prstGeom prst="rect">
            <a:avLst/>
          </a:prstGeom>
          <a:noFill/>
          <a:ln>
            <a:noFill/>
          </a:ln>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20%</a:t>
            </a:r>
          </a:p>
          <a:p>
            <a:pPr algn="ctr">
              <a:lnSpc>
                <a:spcPts val="32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Growth</a:t>
            </a:r>
            <a:endParaRPr lang="en-US" sz="3200" b="1" dirty="0">
              <a:solidFill>
                <a:schemeClr val="bg1"/>
              </a:solidFill>
              <a:latin typeface="Arial" pitchFamily="34" charset="0"/>
              <a:cs typeface="Arial" pitchFamily="34" charset="0"/>
            </a:endParaRPr>
          </a:p>
        </p:txBody>
      </p:sp>
      <p:sp>
        <p:nvSpPr>
          <p:cNvPr id="8" name="TextBox 7"/>
          <p:cNvSpPr txBox="1"/>
          <p:nvPr/>
        </p:nvSpPr>
        <p:spPr>
          <a:xfrm>
            <a:off x="5105400" y="3946358"/>
            <a:ext cx="1981200" cy="964367"/>
          </a:xfrm>
          <a:prstGeom prst="rect">
            <a:avLst/>
          </a:prstGeom>
          <a:noFill/>
          <a:ln>
            <a:noFill/>
          </a:ln>
        </p:spPr>
        <p:txBody>
          <a:bodyPr wrap="square" rtlCol="0">
            <a:spAutoFit/>
          </a:bodyPr>
          <a:lstStyle/>
          <a:p>
            <a:pPr algn="ctr">
              <a:lnSpc>
                <a:spcPts val="2800"/>
              </a:lnSpc>
            </a:pPr>
            <a:r>
              <a:rPr lang="en-US" sz="3200" b="1" dirty="0" smtClean="0">
                <a:solidFill>
                  <a:schemeClr val="bg1"/>
                </a:solidFill>
                <a:latin typeface="Arial" pitchFamily="34" charset="0"/>
                <a:cs typeface="Arial" pitchFamily="34" charset="0"/>
              </a:rPr>
              <a:t>20%</a:t>
            </a:r>
          </a:p>
          <a:p>
            <a:pPr algn="ctr">
              <a:lnSpc>
                <a:spcPts val="20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2000" b="1" dirty="0" smtClean="0">
                <a:solidFill>
                  <a:schemeClr val="bg1"/>
                </a:solidFill>
                <a:latin typeface="Arial" pitchFamily="34" charset="0"/>
                <a:cs typeface="Arial" pitchFamily="34" charset="0"/>
              </a:rPr>
              <a:t>Achievement</a:t>
            </a:r>
            <a:endParaRPr lang="en-US" sz="2000" b="1" dirty="0">
              <a:solidFill>
                <a:schemeClr val="bg1"/>
              </a:solidFill>
              <a:latin typeface="Arial" pitchFamily="34" charset="0"/>
              <a:cs typeface="Arial" pitchFamily="34" charset="0"/>
            </a:endParaRPr>
          </a:p>
        </p:txBody>
      </p:sp>
      <p:sp>
        <p:nvSpPr>
          <p:cNvPr id="9" name="TextBox 8"/>
          <p:cNvSpPr txBox="1"/>
          <p:nvPr/>
        </p:nvSpPr>
        <p:spPr>
          <a:xfrm>
            <a:off x="2686050" y="3352800"/>
            <a:ext cx="2114550" cy="1323439"/>
          </a:xfrm>
          <a:prstGeom prst="rect">
            <a:avLst/>
          </a:prstGeom>
          <a:noFill/>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60%</a:t>
            </a:r>
          </a:p>
          <a:p>
            <a:pPr algn="ctr">
              <a:lnSpc>
                <a:spcPts val="3200"/>
              </a:lnSpc>
            </a:pPr>
            <a:r>
              <a:rPr lang="en-US" sz="3200" b="1" dirty="0" smtClean="0">
                <a:solidFill>
                  <a:schemeClr val="bg1"/>
                </a:solidFill>
                <a:latin typeface="Arial" pitchFamily="34" charset="0"/>
                <a:cs typeface="Arial" pitchFamily="34" charset="0"/>
              </a:rPr>
              <a:t>Multiple Measures</a:t>
            </a:r>
            <a:endParaRPr lang="en-US" sz="3200" b="1" dirty="0">
              <a:solidFill>
                <a:schemeClr val="bg1"/>
              </a:solidFill>
              <a:latin typeface="Arial" pitchFamily="34" charset="0"/>
              <a:cs typeface="Arial" pitchFamily="34" charset="0"/>
            </a:endParaRPr>
          </a:p>
        </p:txBody>
      </p:sp>
      <p:sp>
        <p:nvSpPr>
          <p:cNvPr id="32" name="TextBox 31"/>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smtClean="0">
                <a:solidFill>
                  <a:prstClr val="white"/>
                </a:solidFill>
              </a:rPr>
              <a:t>APPR</a:t>
            </a:r>
            <a:endParaRPr lang="en-US" sz="2000" b="1" dirty="0">
              <a:solidFill>
                <a:prstClr val="white"/>
              </a:solidFill>
            </a:endParaRPr>
          </a:p>
        </p:txBody>
      </p:sp>
      <p:sp>
        <p:nvSpPr>
          <p:cNvPr id="10" name="Title 1"/>
          <p:cNvSpPr txBox="1">
            <a:spLocks/>
          </p:cNvSpPr>
          <p:nvPr/>
        </p:nvSpPr>
        <p:spPr>
          <a:xfrm>
            <a:off x="685800" y="762000"/>
            <a:ext cx="7848600" cy="1408113"/>
          </a:xfrm>
          <a:prstGeom prst="rect">
            <a:avLst/>
          </a:prstGeom>
        </p:spPr>
        <p:txBody>
          <a:bodyPr/>
          <a:lstStyle>
            <a:lvl1pPr algn="l" rtl="0" fontAlgn="base">
              <a:spcBef>
                <a:spcPct val="0"/>
              </a:spcBef>
              <a:spcAft>
                <a:spcPct val="0"/>
              </a:spcAft>
              <a:defRPr sz="4000" kern="1200">
                <a:solidFill>
                  <a:schemeClr val="accent1"/>
                </a:solidFill>
                <a:latin typeface="+mj-lt"/>
                <a:ea typeface="+mj-ea"/>
                <a:cs typeface="+mj-cs"/>
              </a:defRPr>
            </a:lvl1pPr>
            <a:lvl2pPr algn="l" rtl="0" fontAlgn="base">
              <a:spcBef>
                <a:spcPct val="0"/>
              </a:spcBef>
              <a:spcAft>
                <a:spcPct val="0"/>
              </a:spcAft>
              <a:defRPr sz="4000">
                <a:solidFill>
                  <a:schemeClr val="accent1"/>
                </a:solidFill>
                <a:latin typeface="Arial" charset="0"/>
              </a:defRPr>
            </a:lvl2pPr>
            <a:lvl3pPr algn="l" rtl="0" fontAlgn="base">
              <a:spcBef>
                <a:spcPct val="0"/>
              </a:spcBef>
              <a:spcAft>
                <a:spcPct val="0"/>
              </a:spcAft>
              <a:defRPr sz="4000">
                <a:solidFill>
                  <a:schemeClr val="accent1"/>
                </a:solidFill>
                <a:latin typeface="Arial" charset="0"/>
              </a:defRPr>
            </a:lvl3pPr>
            <a:lvl4pPr algn="l" rtl="0" fontAlgn="base">
              <a:spcBef>
                <a:spcPct val="0"/>
              </a:spcBef>
              <a:spcAft>
                <a:spcPct val="0"/>
              </a:spcAft>
              <a:defRPr sz="4000">
                <a:solidFill>
                  <a:schemeClr val="accent1"/>
                </a:solidFill>
                <a:latin typeface="Arial" charset="0"/>
              </a:defRPr>
            </a:lvl4pPr>
            <a:lvl5pPr algn="l" rtl="0" fontAlgn="base">
              <a:spcBef>
                <a:spcPct val="0"/>
              </a:spcBef>
              <a:spcAft>
                <a:spcPct val="0"/>
              </a:spcAft>
              <a:defRPr sz="4000">
                <a:solidFill>
                  <a:schemeClr val="accent1"/>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chemeClr val="tx1"/>
                </a:solidFill>
              </a:rPr>
              <a:t>NOTE: New guidance will not be out until a budget is passed.</a:t>
            </a:r>
            <a:endParaRPr lang="en-US" b="1" dirty="0">
              <a:solidFill>
                <a:schemeClr val="tx1"/>
              </a:solidFill>
            </a:endParaRPr>
          </a:p>
        </p:txBody>
      </p:sp>
    </p:spTree>
    <p:extLst>
      <p:ext uri="{BB962C8B-B14F-4D97-AF65-F5344CB8AC3E}">
        <p14:creationId xmlns:p14="http://schemas.microsoft.com/office/powerpoint/2010/main" val="3065483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v="urn:schemas-microsoft-com:mac:vml">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a:solidFill>
                  <a:schemeClr val="bg1"/>
                </a:solidFill>
              </a:rPr>
              <a:t>2</a:t>
            </a:r>
            <a:r>
              <a:rPr lang="en-US" sz="2000" b="1" dirty="0" smtClean="0">
                <a:solidFill>
                  <a:schemeClr val="bg1"/>
                </a:solidFill>
              </a:rPr>
              <a:t> Things More To Learn</a:t>
            </a:r>
            <a:endParaRPr lang="en-US" sz="2000" b="1" dirty="0">
              <a:solidFill>
                <a:schemeClr val="bg1"/>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10639" y="1175658"/>
            <a:ext cx="8134594" cy="4325961"/>
          </a:xfrm>
          <a:prstGeom prst="rect">
            <a:avLst/>
          </a:prstGeom>
        </p:spPr>
      </p:pic>
    </p:spTree>
    <p:extLst>
      <p:ext uri="{BB962C8B-B14F-4D97-AF65-F5344CB8AC3E}">
        <p14:creationId xmlns:p14="http://schemas.microsoft.com/office/powerpoint/2010/main" val="41217174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514600" y="1676400"/>
            <a:ext cx="4572000" cy="4572000"/>
            <a:chOff x="2580773" y="1981200"/>
            <a:chExt cx="4572000" cy="4572000"/>
          </a:xfrm>
        </p:grpSpPr>
        <p:sp>
          <p:nvSpPr>
            <p:cNvPr id="2" name="Pie 1"/>
            <p:cNvSpPr>
              <a:spLocks noChangeAspect="1"/>
            </p:cNvSpPr>
            <p:nvPr/>
          </p:nvSpPr>
          <p:spPr>
            <a:xfrm>
              <a:off x="2580773" y="1981200"/>
              <a:ext cx="4572000" cy="4572000"/>
            </a:xfrm>
            <a:prstGeom prst="pi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Pie 3"/>
            <p:cNvSpPr>
              <a:spLocks noChangeAspect="1"/>
            </p:cNvSpPr>
            <p:nvPr/>
          </p:nvSpPr>
          <p:spPr>
            <a:xfrm>
              <a:off x="2580773" y="1981200"/>
              <a:ext cx="4572000" cy="4572000"/>
            </a:xfrm>
            <a:prstGeom prst="pie">
              <a:avLst>
                <a:gd name="adj1" fmla="val 20618651"/>
                <a:gd name="adj2" fmla="val 35903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Pie 4"/>
            <p:cNvSpPr>
              <a:spLocks noChangeAspect="1"/>
            </p:cNvSpPr>
            <p:nvPr/>
          </p:nvSpPr>
          <p:spPr>
            <a:xfrm rot="4396026">
              <a:off x="2580773" y="1981200"/>
              <a:ext cx="4572000" cy="4572000"/>
            </a:xfrm>
            <a:prstGeom prst="pie">
              <a:avLst>
                <a:gd name="adj1" fmla="val 11832728"/>
                <a:gd name="adj2" fmla="val 1670304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7" name="TextBox 6"/>
          <p:cNvSpPr txBox="1"/>
          <p:nvPr/>
        </p:nvSpPr>
        <p:spPr>
          <a:xfrm>
            <a:off x="4800600" y="2286000"/>
            <a:ext cx="1981200" cy="1323439"/>
          </a:xfrm>
          <a:prstGeom prst="rect">
            <a:avLst/>
          </a:prstGeom>
          <a:noFill/>
          <a:ln>
            <a:noFill/>
          </a:ln>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20%</a:t>
            </a:r>
          </a:p>
          <a:p>
            <a:pPr algn="ctr">
              <a:lnSpc>
                <a:spcPts val="32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Growth</a:t>
            </a:r>
            <a:endParaRPr lang="en-US" sz="3200" b="1" dirty="0">
              <a:solidFill>
                <a:schemeClr val="bg1"/>
              </a:solidFill>
              <a:latin typeface="Arial" pitchFamily="34" charset="0"/>
              <a:cs typeface="Arial" pitchFamily="34" charset="0"/>
            </a:endParaRPr>
          </a:p>
        </p:txBody>
      </p:sp>
      <p:sp>
        <p:nvSpPr>
          <p:cNvPr id="8" name="TextBox 7"/>
          <p:cNvSpPr txBox="1"/>
          <p:nvPr/>
        </p:nvSpPr>
        <p:spPr>
          <a:xfrm>
            <a:off x="5105400" y="3946358"/>
            <a:ext cx="1981200" cy="964367"/>
          </a:xfrm>
          <a:prstGeom prst="rect">
            <a:avLst/>
          </a:prstGeom>
          <a:noFill/>
          <a:ln>
            <a:noFill/>
          </a:ln>
        </p:spPr>
        <p:txBody>
          <a:bodyPr wrap="square" rtlCol="0">
            <a:spAutoFit/>
          </a:bodyPr>
          <a:lstStyle/>
          <a:p>
            <a:pPr algn="ctr">
              <a:lnSpc>
                <a:spcPts val="2800"/>
              </a:lnSpc>
            </a:pPr>
            <a:r>
              <a:rPr lang="en-US" sz="3200" b="1" dirty="0" smtClean="0">
                <a:solidFill>
                  <a:schemeClr val="bg1"/>
                </a:solidFill>
                <a:latin typeface="Arial" pitchFamily="34" charset="0"/>
                <a:cs typeface="Arial" pitchFamily="34" charset="0"/>
              </a:rPr>
              <a:t>20%</a:t>
            </a:r>
          </a:p>
          <a:p>
            <a:pPr algn="ctr">
              <a:lnSpc>
                <a:spcPts val="20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2000" b="1" dirty="0" smtClean="0">
                <a:solidFill>
                  <a:schemeClr val="bg1"/>
                </a:solidFill>
                <a:latin typeface="Arial" pitchFamily="34" charset="0"/>
                <a:cs typeface="Arial" pitchFamily="34" charset="0"/>
              </a:rPr>
              <a:t>Achievement</a:t>
            </a:r>
            <a:endParaRPr lang="en-US" sz="2000" b="1" dirty="0">
              <a:solidFill>
                <a:schemeClr val="bg1"/>
              </a:solidFill>
              <a:latin typeface="Arial" pitchFamily="34" charset="0"/>
              <a:cs typeface="Arial" pitchFamily="34" charset="0"/>
            </a:endParaRPr>
          </a:p>
        </p:txBody>
      </p:sp>
      <p:sp>
        <p:nvSpPr>
          <p:cNvPr id="9" name="TextBox 8"/>
          <p:cNvSpPr txBox="1"/>
          <p:nvPr/>
        </p:nvSpPr>
        <p:spPr>
          <a:xfrm>
            <a:off x="2686050" y="3352800"/>
            <a:ext cx="2114550" cy="1323439"/>
          </a:xfrm>
          <a:prstGeom prst="rect">
            <a:avLst/>
          </a:prstGeom>
          <a:noFill/>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60%</a:t>
            </a:r>
          </a:p>
          <a:p>
            <a:pPr algn="ctr">
              <a:lnSpc>
                <a:spcPts val="3200"/>
              </a:lnSpc>
            </a:pPr>
            <a:r>
              <a:rPr lang="en-US" sz="3200" b="1" dirty="0" smtClean="0">
                <a:solidFill>
                  <a:schemeClr val="bg1"/>
                </a:solidFill>
                <a:latin typeface="Arial" pitchFamily="34" charset="0"/>
                <a:cs typeface="Arial" pitchFamily="34" charset="0"/>
              </a:rPr>
              <a:t>Multiple Measures</a:t>
            </a:r>
            <a:endParaRPr lang="en-US" sz="3200" b="1" dirty="0">
              <a:solidFill>
                <a:schemeClr val="bg1"/>
              </a:solidFill>
              <a:latin typeface="Arial" pitchFamily="34" charset="0"/>
              <a:cs typeface="Arial" pitchFamily="34" charset="0"/>
            </a:endParaRPr>
          </a:p>
        </p:txBody>
      </p:sp>
      <p:sp>
        <p:nvSpPr>
          <p:cNvPr id="11" name="TextBox 10"/>
          <p:cNvSpPr txBox="1"/>
          <p:nvPr/>
        </p:nvSpPr>
        <p:spPr>
          <a:xfrm rot="2570349">
            <a:off x="1099630" y="962138"/>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Knowledge of Students &amp; Student Learning</a:t>
            </a:r>
            <a:endParaRPr lang="en-US" dirty="0">
              <a:latin typeface="Arial" pitchFamily="34" charset="0"/>
              <a:cs typeface="Arial" pitchFamily="34" charset="0"/>
            </a:endParaRPr>
          </a:p>
        </p:txBody>
      </p:sp>
      <p:sp>
        <p:nvSpPr>
          <p:cNvPr id="12" name="TextBox 11"/>
          <p:cNvSpPr txBox="1"/>
          <p:nvPr/>
        </p:nvSpPr>
        <p:spPr>
          <a:xfrm rot="2102313">
            <a:off x="583548" y="1713549"/>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Knowledge of Content &amp; Instructional Planning</a:t>
            </a:r>
            <a:endParaRPr lang="en-US" dirty="0">
              <a:latin typeface="Arial" pitchFamily="34" charset="0"/>
              <a:cs typeface="Arial" pitchFamily="34" charset="0"/>
            </a:endParaRPr>
          </a:p>
        </p:txBody>
      </p:sp>
      <p:sp>
        <p:nvSpPr>
          <p:cNvPr id="13" name="TextBox 12"/>
          <p:cNvSpPr txBox="1"/>
          <p:nvPr/>
        </p:nvSpPr>
        <p:spPr>
          <a:xfrm rot="1032177">
            <a:off x="88660" y="2606904"/>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Instructional</a:t>
            </a:r>
            <a:br>
              <a:rPr lang="en-US" dirty="0" smtClean="0">
                <a:latin typeface="Arial" pitchFamily="34" charset="0"/>
                <a:cs typeface="Arial" pitchFamily="34" charset="0"/>
              </a:rPr>
            </a:br>
            <a:r>
              <a:rPr lang="en-US" dirty="0" smtClean="0">
                <a:latin typeface="Arial" pitchFamily="34" charset="0"/>
                <a:cs typeface="Arial" pitchFamily="34" charset="0"/>
              </a:rPr>
              <a:t>Practice</a:t>
            </a:r>
            <a:endParaRPr lang="en-US" dirty="0">
              <a:latin typeface="Arial" pitchFamily="34" charset="0"/>
              <a:cs typeface="Arial" pitchFamily="34" charset="0"/>
            </a:endParaRPr>
          </a:p>
        </p:txBody>
      </p:sp>
      <p:sp>
        <p:nvSpPr>
          <p:cNvPr id="14" name="TextBox 13"/>
          <p:cNvSpPr txBox="1"/>
          <p:nvPr/>
        </p:nvSpPr>
        <p:spPr>
          <a:xfrm>
            <a:off x="-77133" y="3609438"/>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Learning</a:t>
            </a:r>
            <a:br>
              <a:rPr lang="en-US" dirty="0" smtClean="0">
                <a:latin typeface="Arial" pitchFamily="34" charset="0"/>
                <a:cs typeface="Arial" pitchFamily="34" charset="0"/>
              </a:rPr>
            </a:br>
            <a:r>
              <a:rPr lang="en-US" dirty="0" smtClean="0">
                <a:latin typeface="Arial" pitchFamily="34" charset="0"/>
                <a:cs typeface="Arial" pitchFamily="34" charset="0"/>
              </a:rPr>
              <a:t>Environment</a:t>
            </a:r>
            <a:endParaRPr lang="en-US" dirty="0">
              <a:latin typeface="Arial" pitchFamily="34" charset="0"/>
              <a:cs typeface="Arial" pitchFamily="34" charset="0"/>
            </a:endParaRPr>
          </a:p>
        </p:txBody>
      </p:sp>
      <p:sp>
        <p:nvSpPr>
          <p:cNvPr id="15" name="TextBox 14"/>
          <p:cNvSpPr txBox="1"/>
          <p:nvPr/>
        </p:nvSpPr>
        <p:spPr>
          <a:xfrm rot="20585908">
            <a:off x="95973" y="4704853"/>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Assessment for</a:t>
            </a:r>
            <a:br>
              <a:rPr lang="en-US" dirty="0" smtClean="0">
                <a:latin typeface="Arial" pitchFamily="34" charset="0"/>
                <a:cs typeface="Arial" pitchFamily="34" charset="0"/>
              </a:rPr>
            </a:br>
            <a:r>
              <a:rPr lang="en-US" dirty="0" smtClean="0">
                <a:latin typeface="Arial" pitchFamily="34" charset="0"/>
                <a:cs typeface="Arial" pitchFamily="34" charset="0"/>
              </a:rPr>
              <a:t>Student Learning</a:t>
            </a:r>
            <a:endParaRPr lang="en-US" dirty="0">
              <a:latin typeface="Arial" pitchFamily="34" charset="0"/>
              <a:cs typeface="Arial" pitchFamily="34" charset="0"/>
            </a:endParaRPr>
          </a:p>
        </p:txBody>
      </p:sp>
      <p:sp>
        <p:nvSpPr>
          <p:cNvPr id="16" name="TextBox 15"/>
          <p:cNvSpPr txBox="1"/>
          <p:nvPr/>
        </p:nvSpPr>
        <p:spPr>
          <a:xfrm rot="19873969">
            <a:off x="-285590" y="5742835"/>
            <a:ext cx="3429209" cy="646331"/>
          </a:xfrm>
          <a:prstGeom prst="rect">
            <a:avLst/>
          </a:prstGeom>
          <a:noFill/>
        </p:spPr>
        <p:txBody>
          <a:bodyPr wrap="square" rtlCol="0">
            <a:spAutoFit/>
          </a:bodyPr>
          <a:lstStyle/>
          <a:p>
            <a:pPr algn="r"/>
            <a:r>
              <a:rPr lang="en-US" dirty="0" smtClean="0">
                <a:latin typeface="Arial" pitchFamily="34" charset="0"/>
                <a:cs typeface="Arial" pitchFamily="34" charset="0"/>
              </a:rPr>
              <a:t>Professional Responsibilities</a:t>
            </a:r>
            <a:br>
              <a:rPr lang="en-US" dirty="0" smtClean="0">
                <a:latin typeface="Arial" pitchFamily="34" charset="0"/>
                <a:cs typeface="Arial" pitchFamily="34" charset="0"/>
              </a:rPr>
            </a:br>
            <a:r>
              <a:rPr lang="en-US" dirty="0" smtClean="0">
                <a:latin typeface="Arial" pitchFamily="34" charset="0"/>
                <a:cs typeface="Arial" pitchFamily="34" charset="0"/>
              </a:rPr>
              <a:t>and Collaboration</a:t>
            </a:r>
            <a:endParaRPr lang="en-US" dirty="0">
              <a:latin typeface="Arial" pitchFamily="34" charset="0"/>
              <a:cs typeface="Arial" pitchFamily="34" charset="0"/>
            </a:endParaRPr>
          </a:p>
        </p:txBody>
      </p:sp>
      <p:sp>
        <p:nvSpPr>
          <p:cNvPr id="17" name="TextBox 16"/>
          <p:cNvSpPr txBox="1"/>
          <p:nvPr/>
        </p:nvSpPr>
        <p:spPr>
          <a:xfrm rot="18437834">
            <a:off x="1386639" y="6486602"/>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Professional</a:t>
            </a:r>
            <a:br>
              <a:rPr lang="en-US" dirty="0" smtClean="0">
                <a:latin typeface="Arial" pitchFamily="34" charset="0"/>
                <a:cs typeface="Arial" pitchFamily="34" charset="0"/>
              </a:rPr>
            </a:br>
            <a:r>
              <a:rPr lang="en-US" dirty="0" smtClean="0">
                <a:latin typeface="Arial" pitchFamily="34" charset="0"/>
                <a:cs typeface="Arial" pitchFamily="34" charset="0"/>
              </a:rPr>
              <a:t>Growth</a:t>
            </a:r>
            <a:endParaRPr lang="en-US" dirty="0">
              <a:latin typeface="Arial" pitchFamily="34" charset="0"/>
              <a:cs typeface="Arial" pitchFamily="34" charset="0"/>
            </a:endParaRPr>
          </a:p>
        </p:txBody>
      </p:sp>
      <p:sp>
        <p:nvSpPr>
          <p:cNvPr id="24" name="TextBox 23"/>
          <p:cNvSpPr txBox="1"/>
          <p:nvPr/>
        </p:nvSpPr>
        <p:spPr>
          <a:xfrm rot="18139993">
            <a:off x="5221516" y="714982"/>
            <a:ext cx="2598821" cy="369332"/>
          </a:xfrm>
          <a:prstGeom prst="rect">
            <a:avLst/>
          </a:prstGeom>
          <a:noFill/>
        </p:spPr>
        <p:txBody>
          <a:bodyPr wrap="square" rtlCol="0">
            <a:spAutoFit/>
          </a:bodyPr>
          <a:lstStyle/>
          <a:p>
            <a:r>
              <a:rPr lang="en-US" dirty="0" smtClean="0">
                <a:latin typeface="Arial" pitchFamily="34" charset="0"/>
                <a:cs typeface="Arial" pitchFamily="34" charset="0"/>
              </a:rPr>
              <a:t>Growth over time</a:t>
            </a:r>
            <a:endParaRPr lang="en-US" dirty="0">
              <a:latin typeface="Arial" pitchFamily="34" charset="0"/>
              <a:cs typeface="Arial" pitchFamily="34" charset="0"/>
            </a:endParaRPr>
          </a:p>
        </p:txBody>
      </p:sp>
      <p:sp>
        <p:nvSpPr>
          <p:cNvPr id="25" name="TextBox 24"/>
          <p:cNvSpPr txBox="1"/>
          <p:nvPr/>
        </p:nvSpPr>
        <p:spPr>
          <a:xfrm rot="18649718">
            <a:off x="5890672" y="1000274"/>
            <a:ext cx="2598821" cy="646331"/>
          </a:xfrm>
          <a:prstGeom prst="rect">
            <a:avLst/>
          </a:prstGeom>
          <a:noFill/>
        </p:spPr>
        <p:txBody>
          <a:bodyPr wrap="square" rtlCol="0">
            <a:spAutoFit/>
          </a:bodyPr>
          <a:lstStyle/>
          <a:p>
            <a:r>
              <a:rPr lang="en-US" i="1" dirty="0" smtClean="0">
                <a:latin typeface="Arial" pitchFamily="34" charset="0"/>
                <a:cs typeface="Arial" pitchFamily="34" charset="0"/>
              </a:rPr>
              <a:t>Compared to</a:t>
            </a:r>
            <a:br>
              <a:rPr lang="en-US" i="1" dirty="0" smtClean="0">
                <a:latin typeface="Arial" pitchFamily="34" charset="0"/>
                <a:cs typeface="Arial" pitchFamily="34" charset="0"/>
              </a:rPr>
            </a:br>
            <a:r>
              <a:rPr lang="en-US" i="1" dirty="0" smtClean="0">
                <a:latin typeface="Arial" pitchFamily="34" charset="0"/>
                <a:cs typeface="Arial" pitchFamily="34" charset="0"/>
              </a:rPr>
              <a:t>Expected Growth</a:t>
            </a:r>
            <a:endParaRPr lang="en-US" i="1" dirty="0">
              <a:latin typeface="Arial" pitchFamily="34" charset="0"/>
              <a:cs typeface="Arial" pitchFamily="34" charset="0"/>
            </a:endParaRPr>
          </a:p>
        </p:txBody>
      </p:sp>
      <p:sp>
        <p:nvSpPr>
          <p:cNvPr id="26" name="TextBox 25"/>
          <p:cNvSpPr txBox="1"/>
          <p:nvPr/>
        </p:nvSpPr>
        <p:spPr>
          <a:xfrm rot="19471339">
            <a:off x="6577672" y="1607228"/>
            <a:ext cx="2598821" cy="646331"/>
          </a:xfrm>
          <a:prstGeom prst="rect">
            <a:avLst/>
          </a:prstGeom>
          <a:noFill/>
        </p:spPr>
        <p:txBody>
          <a:bodyPr wrap="square" rtlCol="0">
            <a:spAutoFit/>
          </a:bodyPr>
          <a:lstStyle/>
          <a:p>
            <a:r>
              <a:rPr lang="en-US" dirty="0" smtClean="0">
                <a:latin typeface="Arial" pitchFamily="34" charset="0"/>
                <a:cs typeface="Arial" pitchFamily="34" charset="0"/>
              </a:rPr>
              <a:t>Some Variables</a:t>
            </a:r>
            <a:br>
              <a:rPr lang="en-US" dirty="0" smtClean="0">
                <a:latin typeface="Arial" pitchFamily="34" charset="0"/>
                <a:cs typeface="Arial" pitchFamily="34" charset="0"/>
              </a:rPr>
            </a:br>
            <a:r>
              <a:rPr lang="en-US" dirty="0" smtClean="0">
                <a:latin typeface="Arial" pitchFamily="34" charset="0"/>
                <a:cs typeface="Arial" pitchFamily="34" charset="0"/>
              </a:rPr>
              <a:t>Considered</a:t>
            </a:r>
            <a:endParaRPr lang="en-US" dirty="0">
              <a:latin typeface="Arial" pitchFamily="34" charset="0"/>
              <a:cs typeface="Arial" pitchFamily="34" charset="0"/>
            </a:endParaRPr>
          </a:p>
        </p:txBody>
      </p:sp>
      <p:sp>
        <p:nvSpPr>
          <p:cNvPr id="27" name="TextBox 26">
            <a:hlinkClick r:id="rId2" action="ppaction://hlinkpres?slideindex=1&amp;slidetitle="/>
          </p:cNvPr>
          <p:cNvSpPr txBox="1"/>
          <p:nvPr/>
        </p:nvSpPr>
        <p:spPr>
          <a:xfrm rot="19966652">
            <a:off x="6851770" y="2391382"/>
            <a:ext cx="2598821" cy="369332"/>
          </a:xfrm>
          <a:prstGeom prst="rect">
            <a:avLst/>
          </a:prstGeom>
          <a:noFill/>
        </p:spPr>
        <p:txBody>
          <a:bodyPr wrap="square" rtlCol="0">
            <a:spAutoFit/>
          </a:bodyPr>
          <a:lstStyle/>
          <a:p>
            <a:r>
              <a:rPr lang="en-US" dirty="0" smtClean="0">
                <a:latin typeface="Arial" pitchFamily="34" charset="0"/>
                <a:cs typeface="Arial" pitchFamily="34" charset="0"/>
              </a:rPr>
              <a:t>SLOs Required</a:t>
            </a:r>
            <a:endParaRPr lang="en-US" dirty="0">
              <a:latin typeface="Arial" pitchFamily="34" charset="0"/>
              <a:cs typeface="Arial" pitchFamily="34" charset="0"/>
            </a:endParaRPr>
          </a:p>
        </p:txBody>
      </p:sp>
      <p:sp>
        <p:nvSpPr>
          <p:cNvPr id="28" name="TextBox 27"/>
          <p:cNvSpPr txBox="1"/>
          <p:nvPr/>
        </p:nvSpPr>
        <p:spPr>
          <a:xfrm rot="21214277">
            <a:off x="7077924" y="3420060"/>
            <a:ext cx="2598821" cy="646331"/>
          </a:xfrm>
          <a:prstGeom prst="rect">
            <a:avLst/>
          </a:prstGeom>
          <a:noFill/>
        </p:spPr>
        <p:txBody>
          <a:bodyPr wrap="square" rtlCol="0">
            <a:spAutoFit/>
          </a:bodyPr>
          <a:lstStyle/>
          <a:p>
            <a:r>
              <a:rPr lang="en-US" dirty="0" smtClean="0">
                <a:latin typeface="Arial" pitchFamily="34" charset="0"/>
                <a:cs typeface="Arial" pitchFamily="34" charset="0"/>
              </a:rPr>
              <a:t>Moment in time</a:t>
            </a:r>
            <a:br>
              <a:rPr lang="en-US" dirty="0" smtClean="0">
                <a:latin typeface="Arial" pitchFamily="34" charset="0"/>
                <a:cs typeface="Arial" pitchFamily="34" charset="0"/>
              </a:rPr>
            </a:br>
            <a:r>
              <a:rPr lang="en-US" dirty="0" smtClean="0">
                <a:latin typeface="Arial" pitchFamily="34" charset="0"/>
                <a:cs typeface="Arial" pitchFamily="34" charset="0"/>
              </a:rPr>
              <a:t>or growth</a:t>
            </a:r>
            <a:endParaRPr lang="en-US" dirty="0">
              <a:latin typeface="Arial" pitchFamily="34" charset="0"/>
              <a:cs typeface="Arial" pitchFamily="34" charset="0"/>
            </a:endParaRPr>
          </a:p>
        </p:txBody>
      </p:sp>
      <p:sp>
        <p:nvSpPr>
          <p:cNvPr id="29" name="TextBox 28"/>
          <p:cNvSpPr txBox="1"/>
          <p:nvPr/>
        </p:nvSpPr>
        <p:spPr>
          <a:xfrm rot="1395848">
            <a:off x="6879991" y="5191315"/>
            <a:ext cx="2598821" cy="646331"/>
          </a:xfrm>
          <a:prstGeom prst="rect">
            <a:avLst/>
          </a:prstGeom>
          <a:noFill/>
        </p:spPr>
        <p:txBody>
          <a:bodyPr wrap="square" rtlCol="0">
            <a:spAutoFit/>
          </a:bodyPr>
          <a:lstStyle/>
          <a:p>
            <a:r>
              <a:rPr lang="en-US" i="1" dirty="0" smtClean="0">
                <a:latin typeface="Arial" pitchFamily="34" charset="0"/>
                <a:cs typeface="Arial" pitchFamily="34" charset="0"/>
              </a:rPr>
              <a:t>Local or</a:t>
            </a:r>
            <a:br>
              <a:rPr lang="en-US" i="1" dirty="0" smtClean="0">
                <a:latin typeface="Arial" pitchFamily="34" charset="0"/>
                <a:cs typeface="Arial" pitchFamily="34" charset="0"/>
              </a:rPr>
            </a:br>
            <a:r>
              <a:rPr lang="en-US" i="1" dirty="0" smtClean="0">
                <a:latin typeface="Arial" pitchFamily="34" charset="0"/>
                <a:cs typeface="Arial" pitchFamily="34" charset="0"/>
              </a:rPr>
              <a:t>Purchased</a:t>
            </a:r>
            <a:endParaRPr lang="en-US" i="1" dirty="0">
              <a:latin typeface="Arial" pitchFamily="34" charset="0"/>
              <a:cs typeface="Arial" pitchFamily="34" charset="0"/>
            </a:endParaRPr>
          </a:p>
        </p:txBody>
      </p:sp>
      <p:sp>
        <p:nvSpPr>
          <p:cNvPr id="30" name="TextBox 29"/>
          <p:cNvSpPr txBox="1"/>
          <p:nvPr/>
        </p:nvSpPr>
        <p:spPr>
          <a:xfrm rot="1962040">
            <a:off x="6445640" y="5832387"/>
            <a:ext cx="2598821" cy="646331"/>
          </a:xfrm>
          <a:prstGeom prst="rect">
            <a:avLst/>
          </a:prstGeom>
          <a:noFill/>
        </p:spPr>
        <p:txBody>
          <a:bodyPr wrap="square" rtlCol="0">
            <a:spAutoFit/>
          </a:bodyPr>
          <a:lstStyle/>
          <a:p>
            <a:r>
              <a:rPr lang="en-US" dirty="0" smtClean="0">
                <a:latin typeface="Arial" pitchFamily="34" charset="0"/>
                <a:cs typeface="Arial" pitchFamily="34" charset="0"/>
              </a:rPr>
              <a:t>Some Variables</a:t>
            </a:r>
            <a:br>
              <a:rPr lang="en-US" dirty="0" smtClean="0">
                <a:latin typeface="Arial" pitchFamily="34" charset="0"/>
                <a:cs typeface="Arial" pitchFamily="34" charset="0"/>
              </a:rPr>
            </a:br>
            <a:r>
              <a:rPr lang="en-US" dirty="0" smtClean="0">
                <a:latin typeface="Arial" pitchFamily="34" charset="0"/>
                <a:cs typeface="Arial" pitchFamily="34" charset="0"/>
              </a:rPr>
              <a:t>Considered</a:t>
            </a:r>
            <a:endParaRPr lang="en-US" dirty="0">
              <a:latin typeface="Arial" pitchFamily="34" charset="0"/>
              <a:cs typeface="Arial" pitchFamily="34" charset="0"/>
            </a:endParaRPr>
          </a:p>
        </p:txBody>
      </p:sp>
      <p:sp>
        <p:nvSpPr>
          <p:cNvPr id="31" name="TextBox 30">
            <a:hlinkClick r:id="rId2" action="ppaction://hlinkpres?slideindex=1&amp;slidetitle="/>
          </p:cNvPr>
          <p:cNvSpPr txBox="1"/>
          <p:nvPr/>
        </p:nvSpPr>
        <p:spPr>
          <a:xfrm rot="2385253">
            <a:off x="6074150" y="6238328"/>
            <a:ext cx="1869709" cy="369332"/>
          </a:xfrm>
          <a:prstGeom prst="rect">
            <a:avLst/>
          </a:prstGeom>
          <a:noFill/>
        </p:spPr>
        <p:txBody>
          <a:bodyPr wrap="square" rtlCol="0">
            <a:spAutoFit/>
          </a:bodyPr>
          <a:lstStyle/>
          <a:p>
            <a:r>
              <a:rPr lang="en-US" dirty="0" smtClean="0">
                <a:latin typeface="Arial" pitchFamily="34" charset="0"/>
                <a:cs typeface="Arial" pitchFamily="34" charset="0"/>
              </a:rPr>
              <a:t>SLOs Optional</a:t>
            </a:r>
            <a:endParaRPr lang="en-US" dirty="0">
              <a:latin typeface="Arial" pitchFamily="34" charset="0"/>
              <a:cs typeface="Arial" pitchFamily="34" charset="0"/>
            </a:endParaRPr>
          </a:p>
        </p:txBody>
      </p:sp>
      <p:sp>
        <p:nvSpPr>
          <p:cNvPr id="32" name="TextBox 31"/>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smtClean="0">
                <a:solidFill>
                  <a:prstClr val="white"/>
                </a:solidFill>
              </a:rPr>
              <a:t>APPR</a:t>
            </a:r>
            <a:endParaRPr lang="en-US" sz="2000" b="1" dirty="0">
              <a:solidFill>
                <a:prstClr val="white"/>
              </a:solidFill>
            </a:endParaRPr>
          </a:p>
        </p:txBody>
      </p:sp>
      <p:sp>
        <p:nvSpPr>
          <p:cNvPr id="33" name="TextBox 32"/>
          <p:cNvSpPr txBox="1"/>
          <p:nvPr/>
        </p:nvSpPr>
        <p:spPr>
          <a:xfrm rot="413549">
            <a:off x="7115992" y="4268403"/>
            <a:ext cx="2598821" cy="646331"/>
          </a:xfrm>
          <a:prstGeom prst="rect">
            <a:avLst/>
          </a:prstGeom>
          <a:noFill/>
        </p:spPr>
        <p:txBody>
          <a:bodyPr wrap="square" rtlCol="0">
            <a:spAutoFit/>
          </a:bodyPr>
          <a:lstStyle/>
          <a:p>
            <a:r>
              <a:rPr lang="en-US" dirty="0" smtClean="0">
                <a:latin typeface="Arial" pitchFamily="34" charset="0"/>
                <a:cs typeface="Arial" pitchFamily="34" charset="0"/>
              </a:rPr>
              <a:t>Could be school-</a:t>
            </a:r>
          </a:p>
          <a:p>
            <a:r>
              <a:rPr lang="en-US" dirty="0" smtClean="0">
                <a:latin typeface="Arial" pitchFamily="34" charset="0"/>
                <a:cs typeface="Arial" pitchFamily="34" charset="0"/>
              </a:rPr>
              <a:t>wide measure</a:t>
            </a:r>
            <a:endParaRPr lang="en-US" dirty="0">
              <a:latin typeface="Arial" pitchFamily="34" charset="0"/>
              <a:cs typeface="Arial" pitchFamily="34" charset="0"/>
            </a:endParaRPr>
          </a:p>
        </p:txBody>
      </p:sp>
    </p:spTree>
    <p:extLst>
      <p:ext uri="{BB962C8B-B14F-4D97-AF65-F5344CB8AC3E}">
        <p14:creationId xmlns:p14="http://schemas.microsoft.com/office/powerpoint/2010/main" val="18784105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v="urn:schemas-microsoft-com:mac:vml">
      <p:transition spd="slow">
        <p:dissolv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152400"/>
            <a:ext cx="7024687" cy="1392918"/>
          </a:xfrm>
        </p:spPr>
        <p:txBody>
          <a:bodyPr/>
          <a:lstStyle/>
          <a:p>
            <a:r>
              <a:rPr lang="en-US" dirty="0" smtClean="0"/>
              <a:t>Overall Differences</a:t>
            </a:r>
            <a:endParaRPr lang="en-US" dirty="0"/>
          </a:p>
        </p:txBody>
      </p:sp>
      <p:sp>
        <p:nvSpPr>
          <p:cNvPr id="3" name="Content Placeholder 2"/>
          <p:cNvSpPr>
            <a:spLocks noGrp="1"/>
          </p:cNvSpPr>
          <p:nvPr>
            <p:ph idx="1"/>
          </p:nvPr>
        </p:nvSpPr>
        <p:spPr>
          <a:xfrm>
            <a:off x="1042988" y="1449386"/>
            <a:ext cx="7567612" cy="4875213"/>
          </a:xfrm>
        </p:spPr>
        <p:txBody>
          <a:bodyPr/>
          <a:lstStyle/>
          <a:p>
            <a:pPr>
              <a:spcBef>
                <a:spcPts val="0"/>
              </a:spcBef>
            </a:pPr>
            <a:r>
              <a:rPr lang="en-US" dirty="0" smtClean="0"/>
              <a:t>Does not impact district decisions with regard to probationary teachers and principals</a:t>
            </a:r>
          </a:p>
          <a:p>
            <a:pPr>
              <a:spcBef>
                <a:spcPts val="0"/>
              </a:spcBef>
            </a:pPr>
            <a:r>
              <a:rPr lang="en-US" dirty="0" smtClean="0"/>
              <a:t>Subcomponent scores provided by last day of school; summative by September 1</a:t>
            </a:r>
            <a:r>
              <a:rPr lang="en-US" baseline="30000" dirty="0" smtClean="0"/>
              <a:t>st</a:t>
            </a:r>
          </a:p>
          <a:p>
            <a:pPr>
              <a:spcBef>
                <a:spcPts val="0"/>
              </a:spcBef>
            </a:pPr>
            <a:r>
              <a:rPr lang="en-US" dirty="0" smtClean="0"/>
              <a:t>Demonstrate transparency and availability of each level to teachers and principals</a:t>
            </a:r>
          </a:p>
          <a:p>
            <a:pPr>
              <a:spcBef>
                <a:spcPts val="0"/>
              </a:spcBef>
            </a:pPr>
            <a:r>
              <a:rPr lang="en-US" dirty="0" smtClean="0"/>
              <a:t>Appeals must be timely and expeditious</a:t>
            </a:r>
          </a:p>
          <a:p>
            <a:pPr>
              <a:spcBef>
                <a:spcPts val="0"/>
              </a:spcBef>
            </a:pPr>
            <a:r>
              <a:rPr lang="en-US" dirty="0" smtClean="0"/>
              <a:t>Submit plans to SED for approval by July 1</a:t>
            </a:r>
            <a:r>
              <a:rPr lang="en-US" baseline="30000" dirty="0" smtClean="0"/>
              <a:t>st</a:t>
            </a:r>
            <a:r>
              <a:rPr lang="en-US" dirty="0" smtClean="0"/>
              <a:t> (but no penalty until January withhold aid action)</a:t>
            </a:r>
          </a:p>
          <a:p>
            <a:pPr>
              <a:spcBef>
                <a:spcPts val="0"/>
              </a:spcBef>
            </a:pPr>
            <a:r>
              <a:rPr lang="en-US" dirty="0" smtClean="0"/>
              <a:t>SED will monitor scores</a:t>
            </a:r>
          </a:p>
          <a:p>
            <a:pPr>
              <a:spcBef>
                <a:spcPts val="0"/>
              </a:spcBef>
            </a:pPr>
            <a:r>
              <a:rPr lang="en-US" dirty="0" smtClean="0"/>
              <a:t>HEDI points (91-100, 75-90, 65-74, 0-64) need to be set up for each of the three components at beginning of the year</a:t>
            </a:r>
          </a:p>
          <a:p>
            <a:endParaRPr lang="en-US" dirty="0" smtClean="0"/>
          </a:p>
          <a:p>
            <a:endParaRPr lang="en-US" dirty="0" smtClean="0"/>
          </a:p>
          <a:p>
            <a:endParaRPr lang="en-US" dirty="0" smtClean="0"/>
          </a:p>
          <a:p>
            <a:endParaRPr lang="en-US" dirty="0"/>
          </a:p>
        </p:txBody>
      </p:sp>
      <p:sp>
        <p:nvSpPr>
          <p:cNvPr id="4" name="TextBox 3"/>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smtClean="0">
                <a:solidFill>
                  <a:prstClr val="white"/>
                </a:solidFill>
              </a:rPr>
              <a:t>Agreement</a:t>
            </a:r>
            <a:endParaRPr lang="en-US" sz="2000" b="1" dirty="0">
              <a:solidFill>
                <a:prstClr val="white"/>
              </a:solidFill>
            </a:endParaRPr>
          </a:p>
        </p:txBody>
      </p:sp>
    </p:spTree>
    <p:extLst>
      <p:ext uri="{BB962C8B-B14F-4D97-AF65-F5344CB8AC3E}">
        <p14:creationId xmlns:p14="http://schemas.microsoft.com/office/powerpoint/2010/main" val="6426459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686050" y="3352800"/>
            <a:ext cx="2114550" cy="1323439"/>
          </a:xfrm>
          <a:prstGeom prst="rect">
            <a:avLst/>
          </a:prstGeom>
          <a:noFill/>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60%</a:t>
            </a:r>
          </a:p>
          <a:p>
            <a:pPr algn="ctr">
              <a:lnSpc>
                <a:spcPts val="3200"/>
              </a:lnSpc>
            </a:pPr>
            <a:r>
              <a:rPr lang="en-US" sz="3200" b="1" dirty="0" smtClean="0">
                <a:solidFill>
                  <a:schemeClr val="bg1"/>
                </a:solidFill>
                <a:latin typeface="Arial" pitchFamily="34" charset="0"/>
                <a:cs typeface="Arial" pitchFamily="34" charset="0"/>
              </a:rPr>
              <a:t>Multiple Measures</a:t>
            </a:r>
            <a:endParaRPr lang="en-US" sz="3200" b="1" dirty="0">
              <a:solidFill>
                <a:schemeClr val="bg1"/>
              </a:solidFill>
              <a:latin typeface="Arial" pitchFamily="34" charset="0"/>
              <a:cs typeface="Arial" pitchFamily="34" charset="0"/>
            </a:endParaRPr>
          </a:p>
        </p:txBody>
      </p:sp>
      <p:grpSp>
        <p:nvGrpSpPr>
          <p:cNvPr id="4" name="Group 3"/>
          <p:cNvGrpSpPr/>
          <p:nvPr/>
        </p:nvGrpSpPr>
        <p:grpSpPr>
          <a:xfrm>
            <a:off x="2514600" y="-399763"/>
            <a:ext cx="6935991" cy="6648163"/>
            <a:chOff x="2514600" y="-399763"/>
            <a:chExt cx="6935991" cy="6648163"/>
          </a:xfrm>
        </p:grpSpPr>
        <p:sp>
          <p:nvSpPr>
            <p:cNvPr id="5" name="Pie 4"/>
            <p:cNvSpPr>
              <a:spLocks noChangeAspect="1"/>
            </p:cNvSpPr>
            <p:nvPr/>
          </p:nvSpPr>
          <p:spPr>
            <a:xfrm rot="4396026">
              <a:off x="2514600" y="1676400"/>
              <a:ext cx="4572000" cy="4572000"/>
            </a:xfrm>
            <a:prstGeom prst="pie">
              <a:avLst>
                <a:gd name="adj1" fmla="val 11832728"/>
                <a:gd name="adj2" fmla="val 1670304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 name="Group 1"/>
            <p:cNvGrpSpPr/>
            <p:nvPr/>
          </p:nvGrpSpPr>
          <p:grpSpPr>
            <a:xfrm>
              <a:off x="4800600" y="-399763"/>
              <a:ext cx="4649991" cy="4009202"/>
              <a:chOff x="4800600" y="-399763"/>
              <a:chExt cx="4649991" cy="4009202"/>
            </a:xfrm>
          </p:grpSpPr>
          <p:sp>
            <p:nvSpPr>
              <p:cNvPr id="7" name="TextBox 6"/>
              <p:cNvSpPr txBox="1"/>
              <p:nvPr/>
            </p:nvSpPr>
            <p:spPr>
              <a:xfrm>
                <a:off x="4800600" y="2286000"/>
                <a:ext cx="1981200" cy="1323439"/>
              </a:xfrm>
              <a:prstGeom prst="rect">
                <a:avLst/>
              </a:prstGeom>
              <a:noFill/>
              <a:ln>
                <a:noFill/>
              </a:ln>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20%</a:t>
                </a:r>
              </a:p>
              <a:p>
                <a:pPr algn="ctr">
                  <a:lnSpc>
                    <a:spcPts val="32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Growth</a:t>
                </a:r>
                <a:endParaRPr lang="en-US" sz="3200" b="1" dirty="0">
                  <a:solidFill>
                    <a:schemeClr val="bg1"/>
                  </a:solidFill>
                  <a:latin typeface="Arial" pitchFamily="34" charset="0"/>
                  <a:cs typeface="Arial" pitchFamily="34" charset="0"/>
                </a:endParaRPr>
              </a:p>
            </p:txBody>
          </p:sp>
          <p:sp>
            <p:nvSpPr>
              <p:cNvPr id="10" name="TextBox 9"/>
              <p:cNvSpPr txBox="1"/>
              <p:nvPr/>
            </p:nvSpPr>
            <p:spPr>
              <a:xfrm rot="18139993">
                <a:off x="5221516" y="714982"/>
                <a:ext cx="2598821" cy="369332"/>
              </a:xfrm>
              <a:prstGeom prst="rect">
                <a:avLst/>
              </a:prstGeom>
              <a:noFill/>
            </p:spPr>
            <p:txBody>
              <a:bodyPr wrap="square" rtlCol="0">
                <a:spAutoFit/>
              </a:bodyPr>
              <a:lstStyle/>
              <a:p>
                <a:r>
                  <a:rPr lang="en-US" dirty="0" smtClean="0">
                    <a:latin typeface="Arial" pitchFamily="34" charset="0"/>
                    <a:cs typeface="Arial" pitchFamily="34" charset="0"/>
                  </a:rPr>
                  <a:t>Growth over time</a:t>
                </a:r>
                <a:endParaRPr lang="en-US" dirty="0">
                  <a:latin typeface="Arial" pitchFamily="34" charset="0"/>
                  <a:cs typeface="Arial" pitchFamily="34" charset="0"/>
                </a:endParaRPr>
              </a:p>
            </p:txBody>
          </p:sp>
          <p:sp>
            <p:nvSpPr>
              <p:cNvPr id="11" name="TextBox 10"/>
              <p:cNvSpPr txBox="1"/>
              <p:nvPr/>
            </p:nvSpPr>
            <p:spPr>
              <a:xfrm rot="18649718">
                <a:off x="5890672" y="1000274"/>
                <a:ext cx="2598821" cy="646331"/>
              </a:xfrm>
              <a:prstGeom prst="rect">
                <a:avLst/>
              </a:prstGeom>
              <a:noFill/>
            </p:spPr>
            <p:txBody>
              <a:bodyPr wrap="square" rtlCol="0">
                <a:spAutoFit/>
              </a:bodyPr>
              <a:lstStyle/>
              <a:p>
                <a:r>
                  <a:rPr lang="en-US" i="1" dirty="0" smtClean="0">
                    <a:latin typeface="Arial" pitchFamily="34" charset="0"/>
                    <a:cs typeface="Arial" pitchFamily="34" charset="0"/>
                  </a:rPr>
                  <a:t>Compared to</a:t>
                </a:r>
                <a:br>
                  <a:rPr lang="en-US" i="1" dirty="0" smtClean="0">
                    <a:latin typeface="Arial" pitchFamily="34" charset="0"/>
                    <a:cs typeface="Arial" pitchFamily="34" charset="0"/>
                  </a:rPr>
                </a:br>
                <a:r>
                  <a:rPr lang="en-US" i="1" dirty="0" smtClean="0">
                    <a:latin typeface="Arial" pitchFamily="34" charset="0"/>
                    <a:cs typeface="Arial" pitchFamily="34" charset="0"/>
                  </a:rPr>
                  <a:t>Expected Growth</a:t>
                </a:r>
                <a:endParaRPr lang="en-US" i="1" dirty="0">
                  <a:latin typeface="Arial" pitchFamily="34" charset="0"/>
                  <a:cs typeface="Arial" pitchFamily="34" charset="0"/>
                </a:endParaRPr>
              </a:p>
            </p:txBody>
          </p:sp>
          <p:sp>
            <p:nvSpPr>
              <p:cNvPr id="12" name="TextBox 11"/>
              <p:cNvSpPr txBox="1"/>
              <p:nvPr/>
            </p:nvSpPr>
            <p:spPr>
              <a:xfrm rot="19471339">
                <a:off x="6577672" y="1607228"/>
                <a:ext cx="2598821" cy="646331"/>
              </a:xfrm>
              <a:prstGeom prst="rect">
                <a:avLst/>
              </a:prstGeom>
              <a:noFill/>
            </p:spPr>
            <p:txBody>
              <a:bodyPr wrap="square" rtlCol="0">
                <a:spAutoFit/>
              </a:bodyPr>
              <a:lstStyle/>
              <a:p>
                <a:r>
                  <a:rPr lang="en-US" dirty="0" smtClean="0">
                    <a:latin typeface="Arial" pitchFamily="34" charset="0"/>
                    <a:cs typeface="Arial" pitchFamily="34" charset="0"/>
                  </a:rPr>
                  <a:t>Some Variables</a:t>
                </a:r>
                <a:br>
                  <a:rPr lang="en-US" dirty="0" smtClean="0">
                    <a:latin typeface="Arial" pitchFamily="34" charset="0"/>
                    <a:cs typeface="Arial" pitchFamily="34" charset="0"/>
                  </a:rPr>
                </a:br>
                <a:r>
                  <a:rPr lang="en-US" dirty="0" smtClean="0">
                    <a:latin typeface="Arial" pitchFamily="34" charset="0"/>
                    <a:cs typeface="Arial" pitchFamily="34" charset="0"/>
                  </a:rPr>
                  <a:t>Considered</a:t>
                </a:r>
                <a:endParaRPr lang="en-US" dirty="0">
                  <a:latin typeface="Arial" pitchFamily="34" charset="0"/>
                  <a:cs typeface="Arial" pitchFamily="34" charset="0"/>
                </a:endParaRPr>
              </a:p>
            </p:txBody>
          </p:sp>
          <p:sp>
            <p:nvSpPr>
              <p:cNvPr id="13" name="TextBox 12">
                <a:hlinkClick r:id="rId2" action="ppaction://hlinkpres?slideindex=1&amp;slidetitle="/>
              </p:cNvPr>
              <p:cNvSpPr txBox="1"/>
              <p:nvPr/>
            </p:nvSpPr>
            <p:spPr>
              <a:xfrm rot="19966652">
                <a:off x="6851770" y="2391382"/>
                <a:ext cx="2598821" cy="369332"/>
              </a:xfrm>
              <a:prstGeom prst="rect">
                <a:avLst/>
              </a:prstGeom>
              <a:noFill/>
            </p:spPr>
            <p:txBody>
              <a:bodyPr wrap="square" rtlCol="0">
                <a:spAutoFit/>
              </a:bodyPr>
              <a:lstStyle/>
              <a:p>
                <a:r>
                  <a:rPr lang="en-US" dirty="0" smtClean="0">
                    <a:latin typeface="Arial" pitchFamily="34" charset="0"/>
                    <a:cs typeface="Arial" pitchFamily="34" charset="0"/>
                  </a:rPr>
                  <a:t>SLOs Required</a:t>
                </a:r>
                <a:endParaRPr lang="en-US" dirty="0">
                  <a:latin typeface="Arial" pitchFamily="34" charset="0"/>
                  <a:cs typeface="Arial" pitchFamily="34" charset="0"/>
                </a:endParaRPr>
              </a:p>
            </p:txBody>
          </p:sp>
        </p:grpSp>
      </p:grpSp>
      <p:sp>
        <p:nvSpPr>
          <p:cNvPr id="14" name="TextBox 13"/>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a:solidFill>
                  <a:prstClr val="white"/>
                </a:solidFill>
              </a:rPr>
              <a:t>Agreement</a:t>
            </a:r>
          </a:p>
        </p:txBody>
      </p:sp>
      <p:sp>
        <p:nvSpPr>
          <p:cNvPr id="15" name="Title 1"/>
          <p:cNvSpPr txBox="1">
            <a:spLocks/>
          </p:cNvSpPr>
          <p:nvPr/>
        </p:nvSpPr>
        <p:spPr>
          <a:xfrm>
            <a:off x="1042989" y="1027113"/>
            <a:ext cx="3694266" cy="1143000"/>
          </a:xfrm>
          <a:prstGeom prst="rect">
            <a:avLst/>
          </a:prstGeom>
        </p:spPr>
        <p:txBody>
          <a:bodyPr/>
          <a:lstStyle>
            <a:lvl1pPr algn="l" rtl="0" fontAlgn="base">
              <a:spcBef>
                <a:spcPct val="0"/>
              </a:spcBef>
              <a:spcAft>
                <a:spcPct val="0"/>
              </a:spcAft>
              <a:defRPr sz="4000" kern="1200">
                <a:solidFill>
                  <a:schemeClr val="accent1"/>
                </a:solidFill>
                <a:latin typeface="+mj-lt"/>
                <a:ea typeface="+mj-ea"/>
                <a:cs typeface="+mj-cs"/>
              </a:defRPr>
            </a:lvl1pPr>
            <a:lvl2pPr algn="l" rtl="0" fontAlgn="base">
              <a:spcBef>
                <a:spcPct val="0"/>
              </a:spcBef>
              <a:spcAft>
                <a:spcPct val="0"/>
              </a:spcAft>
              <a:defRPr sz="4000">
                <a:solidFill>
                  <a:schemeClr val="accent1"/>
                </a:solidFill>
                <a:latin typeface="Arial" charset="0"/>
              </a:defRPr>
            </a:lvl2pPr>
            <a:lvl3pPr algn="l" rtl="0" fontAlgn="base">
              <a:spcBef>
                <a:spcPct val="0"/>
              </a:spcBef>
              <a:spcAft>
                <a:spcPct val="0"/>
              </a:spcAft>
              <a:defRPr sz="4000">
                <a:solidFill>
                  <a:schemeClr val="accent1"/>
                </a:solidFill>
                <a:latin typeface="Arial" charset="0"/>
              </a:defRPr>
            </a:lvl3pPr>
            <a:lvl4pPr algn="l" rtl="0" fontAlgn="base">
              <a:spcBef>
                <a:spcPct val="0"/>
              </a:spcBef>
              <a:spcAft>
                <a:spcPct val="0"/>
              </a:spcAft>
              <a:defRPr sz="4000">
                <a:solidFill>
                  <a:schemeClr val="accent1"/>
                </a:solidFill>
                <a:latin typeface="Arial" charset="0"/>
              </a:defRPr>
            </a:lvl4pPr>
            <a:lvl5pPr algn="l" rtl="0" fontAlgn="base">
              <a:spcBef>
                <a:spcPct val="0"/>
              </a:spcBef>
              <a:spcAft>
                <a:spcPct val="0"/>
              </a:spcAft>
              <a:defRPr sz="4000">
                <a:solidFill>
                  <a:schemeClr val="accent1"/>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Changes:</a:t>
            </a:r>
            <a:endParaRPr lang="en-US" dirty="0"/>
          </a:p>
        </p:txBody>
      </p:sp>
      <p:sp>
        <p:nvSpPr>
          <p:cNvPr id="16" name="Content Placeholder 2"/>
          <p:cNvSpPr txBox="1">
            <a:spLocks/>
          </p:cNvSpPr>
          <p:nvPr/>
        </p:nvSpPr>
        <p:spPr>
          <a:xfrm>
            <a:off x="762000" y="1562100"/>
            <a:ext cx="4267200" cy="4838700"/>
          </a:xfrm>
          <a:prstGeom prst="rect">
            <a:avLst/>
          </a:prstGeom>
        </p:spPr>
        <p:txBody>
          <a:bodyPr/>
          <a:lstStyle>
            <a:lvl1pPr marL="342900" indent="-273050" algn="l" rtl="0" fontAlgn="base">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fontAlgn="base">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fontAlgn="base">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fontAlgn="base">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fontAlgn="base">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US" dirty="0" smtClean="0"/>
              <a:t>HEDI point ranges (which can matter when setting SLO Gs)</a:t>
            </a:r>
          </a:p>
          <a:p>
            <a:r>
              <a:rPr lang="en-US" dirty="0" smtClean="0"/>
              <a:t>Some more options mentioned</a:t>
            </a:r>
          </a:p>
          <a:p>
            <a:r>
              <a:rPr lang="en-US" dirty="0"/>
              <a:t>Score distribution monitored by </a:t>
            </a:r>
            <a:r>
              <a:rPr lang="en-US" dirty="0" smtClean="0"/>
              <a:t>SED with the right to be inspect assessments in SLOs</a:t>
            </a:r>
          </a:p>
          <a:p>
            <a:r>
              <a:rPr lang="en-US" dirty="0" smtClean="0"/>
              <a:t>3</a:t>
            </a:r>
            <a:r>
              <a:rPr lang="en-US" baseline="30000" dirty="0" smtClean="0"/>
              <a:t>rd</a:t>
            </a:r>
            <a:r>
              <a:rPr lang="en-US" dirty="0" smtClean="0"/>
              <a:t> part assessments will </a:t>
            </a:r>
            <a:r>
              <a:rPr lang="en-US" b="1" dirty="0" smtClean="0"/>
              <a:t>not</a:t>
            </a:r>
            <a:r>
              <a:rPr lang="en-US" dirty="0" smtClean="0"/>
              <a:t> be required for any subjects (but are an option)</a:t>
            </a:r>
          </a:p>
          <a:p>
            <a:endParaRPr lang="en-US" dirty="0"/>
          </a:p>
        </p:txBody>
      </p:sp>
    </p:spTree>
    <p:extLst>
      <p:ext uri="{BB962C8B-B14F-4D97-AF65-F5344CB8AC3E}">
        <p14:creationId xmlns:p14="http://schemas.microsoft.com/office/powerpoint/2010/main" val="382287923"/>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e 3"/>
          <p:cNvSpPr>
            <a:spLocks noChangeAspect="1"/>
          </p:cNvSpPr>
          <p:nvPr/>
        </p:nvSpPr>
        <p:spPr>
          <a:xfrm>
            <a:off x="2514600" y="1676400"/>
            <a:ext cx="4572000" cy="4572000"/>
          </a:xfrm>
          <a:prstGeom prst="pie">
            <a:avLst>
              <a:gd name="adj1" fmla="val 20618651"/>
              <a:gd name="adj2" fmla="val 35903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p:cNvSpPr txBox="1"/>
          <p:nvPr/>
        </p:nvSpPr>
        <p:spPr>
          <a:xfrm>
            <a:off x="4800600" y="2286000"/>
            <a:ext cx="1981200" cy="1323439"/>
          </a:xfrm>
          <a:prstGeom prst="rect">
            <a:avLst/>
          </a:prstGeom>
          <a:noFill/>
          <a:ln>
            <a:noFill/>
          </a:ln>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20%</a:t>
            </a:r>
          </a:p>
          <a:p>
            <a:pPr algn="ctr">
              <a:lnSpc>
                <a:spcPts val="32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Growth</a:t>
            </a:r>
            <a:endParaRPr lang="en-US" sz="3200" b="1" dirty="0">
              <a:solidFill>
                <a:schemeClr val="bg1"/>
              </a:solidFill>
              <a:latin typeface="Arial" pitchFamily="34" charset="0"/>
              <a:cs typeface="Arial" pitchFamily="34" charset="0"/>
            </a:endParaRPr>
          </a:p>
        </p:txBody>
      </p:sp>
      <p:sp>
        <p:nvSpPr>
          <p:cNvPr id="8" name="TextBox 7"/>
          <p:cNvSpPr txBox="1"/>
          <p:nvPr/>
        </p:nvSpPr>
        <p:spPr>
          <a:xfrm>
            <a:off x="5105400" y="3946358"/>
            <a:ext cx="1981200" cy="964367"/>
          </a:xfrm>
          <a:prstGeom prst="rect">
            <a:avLst/>
          </a:prstGeom>
          <a:noFill/>
          <a:ln>
            <a:noFill/>
          </a:ln>
        </p:spPr>
        <p:txBody>
          <a:bodyPr wrap="square" rtlCol="0">
            <a:spAutoFit/>
          </a:bodyPr>
          <a:lstStyle/>
          <a:p>
            <a:pPr algn="ctr">
              <a:lnSpc>
                <a:spcPts val="2800"/>
              </a:lnSpc>
            </a:pPr>
            <a:r>
              <a:rPr lang="en-US" sz="3200" b="1" dirty="0" smtClean="0">
                <a:solidFill>
                  <a:schemeClr val="bg1"/>
                </a:solidFill>
                <a:latin typeface="Arial" pitchFamily="34" charset="0"/>
                <a:cs typeface="Arial" pitchFamily="34" charset="0"/>
              </a:rPr>
              <a:t>20%</a:t>
            </a:r>
          </a:p>
          <a:p>
            <a:pPr algn="ctr">
              <a:lnSpc>
                <a:spcPts val="20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2000" b="1" dirty="0" smtClean="0">
                <a:solidFill>
                  <a:schemeClr val="bg1"/>
                </a:solidFill>
                <a:latin typeface="Arial" pitchFamily="34" charset="0"/>
                <a:cs typeface="Arial" pitchFamily="34" charset="0"/>
              </a:rPr>
              <a:t>Achievement</a:t>
            </a:r>
            <a:endParaRPr lang="en-US" sz="2000" b="1" dirty="0">
              <a:solidFill>
                <a:schemeClr val="bg1"/>
              </a:solidFill>
              <a:latin typeface="Arial" pitchFamily="34" charset="0"/>
              <a:cs typeface="Arial" pitchFamily="34" charset="0"/>
            </a:endParaRPr>
          </a:p>
        </p:txBody>
      </p:sp>
      <p:sp>
        <p:nvSpPr>
          <p:cNvPr id="9" name="TextBox 8"/>
          <p:cNvSpPr txBox="1"/>
          <p:nvPr/>
        </p:nvSpPr>
        <p:spPr>
          <a:xfrm>
            <a:off x="2686050" y="3352800"/>
            <a:ext cx="2114550" cy="1323439"/>
          </a:xfrm>
          <a:prstGeom prst="rect">
            <a:avLst/>
          </a:prstGeom>
          <a:noFill/>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60%</a:t>
            </a:r>
          </a:p>
          <a:p>
            <a:pPr algn="ctr">
              <a:lnSpc>
                <a:spcPts val="3200"/>
              </a:lnSpc>
            </a:pPr>
            <a:r>
              <a:rPr lang="en-US" sz="3200" b="1" dirty="0" smtClean="0">
                <a:solidFill>
                  <a:schemeClr val="bg1"/>
                </a:solidFill>
                <a:latin typeface="Arial" pitchFamily="34" charset="0"/>
                <a:cs typeface="Arial" pitchFamily="34" charset="0"/>
              </a:rPr>
              <a:t>Multiple Measures</a:t>
            </a:r>
            <a:endParaRPr lang="en-US" sz="3200" b="1" dirty="0">
              <a:solidFill>
                <a:schemeClr val="bg1"/>
              </a:solidFill>
              <a:latin typeface="Arial" pitchFamily="34" charset="0"/>
              <a:cs typeface="Arial" pitchFamily="34" charset="0"/>
            </a:endParaRPr>
          </a:p>
        </p:txBody>
      </p:sp>
      <p:sp>
        <p:nvSpPr>
          <p:cNvPr id="14" name="TextBox 13"/>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a:solidFill>
                  <a:prstClr val="white"/>
                </a:solidFill>
              </a:rPr>
              <a:t>Agreement</a:t>
            </a:r>
          </a:p>
        </p:txBody>
      </p:sp>
      <p:sp>
        <p:nvSpPr>
          <p:cNvPr id="15" name="Title 1"/>
          <p:cNvSpPr txBox="1">
            <a:spLocks/>
          </p:cNvSpPr>
          <p:nvPr/>
        </p:nvSpPr>
        <p:spPr>
          <a:xfrm>
            <a:off x="1042989" y="1027113"/>
            <a:ext cx="3694266" cy="1143000"/>
          </a:xfrm>
          <a:prstGeom prst="rect">
            <a:avLst/>
          </a:prstGeom>
        </p:spPr>
        <p:txBody>
          <a:bodyPr/>
          <a:lstStyle>
            <a:lvl1pPr algn="l" rtl="0" fontAlgn="base">
              <a:spcBef>
                <a:spcPct val="0"/>
              </a:spcBef>
              <a:spcAft>
                <a:spcPct val="0"/>
              </a:spcAft>
              <a:defRPr sz="4000" kern="1200">
                <a:solidFill>
                  <a:schemeClr val="accent1"/>
                </a:solidFill>
                <a:latin typeface="+mj-lt"/>
                <a:ea typeface="+mj-ea"/>
                <a:cs typeface="+mj-cs"/>
              </a:defRPr>
            </a:lvl1pPr>
            <a:lvl2pPr algn="l" rtl="0" fontAlgn="base">
              <a:spcBef>
                <a:spcPct val="0"/>
              </a:spcBef>
              <a:spcAft>
                <a:spcPct val="0"/>
              </a:spcAft>
              <a:defRPr sz="4000">
                <a:solidFill>
                  <a:schemeClr val="accent1"/>
                </a:solidFill>
                <a:latin typeface="Arial" charset="0"/>
              </a:defRPr>
            </a:lvl2pPr>
            <a:lvl3pPr algn="l" rtl="0" fontAlgn="base">
              <a:spcBef>
                <a:spcPct val="0"/>
              </a:spcBef>
              <a:spcAft>
                <a:spcPct val="0"/>
              </a:spcAft>
              <a:defRPr sz="4000">
                <a:solidFill>
                  <a:schemeClr val="accent1"/>
                </a:solidFill>
                <a:latin typeface="Arial" charset="0"/>
              </a:defRPr>
            </a:lvl3pPr>
            <a:lvl4pPr algn="l" rtl="0" fontAlgn="base">
              <a:spcBef>
                <a:spcPct val="0"/>
              </a:spcBef>
              <a:spcAft>
                <a:spcPct val="0"/>
              </a:spcAft>
              <a:defRPr sz="4000">
                <a:solidFill>
                  <a:schemeClr val="accent1"/>
                </a:solidFill>
                <a:latin typeface="Arial" charset="0"/>
              </a:defRPr>
            </a:lvl4pPr>
            <a:lvl5pPr algn="l" rtl="0" fontAlgn="base">
              <a:spcBef>
                <a:spcPct val="0"/>
              </a:spcBef>
              <a:spcAft>
                <a:spcPct val="0"/>
              </a:spcAft>
              <a:defRPr sz="4000">
                <a:solidFill>
                  <a:schemeClr val="accent1"/>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Changes:</a:t>
            </a:r>
            <a:endParaRPr lang="en-US" dirty="0"/>
          </a:p>
        </p:txBody>
      </p:sp>
      <p:sp>
        <p:nvSpPr>
          <p:cNvPr id="16" name="Content Placeholder 2"/>
          <p:cNvSpPr txBox="1">
            <a:spLocks/>
          </p:cNvSpPr>
          <p:nvPr/>
        </p:nvSpPr>
        <p:spPr>
          <a:xfrm>
            <a:off x="533400" y="1562100"/>
            <a:ext cx="5029200" cy="4686300"/>
          </a:xfrm>
          <a:prstGeom prst="rect">
            <a:avLst/>
          </a:prstGeom>
        </p:spPr>
        <p:txBody>
          <a:bodyPr/>
          <a:lstStyle>
            <a:lvl1pPr marL="342900" indent="-273050" algn="l" rtl="0" fontAlgn="base">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fontAlgn="base">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fontAlgn="base">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fontAlgn="base">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fontAlgn="base">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US" dirty="0" smtClean="0"/>
              <a:t>HEDI definitions (well-above, meet, below, well-below)</a:t>
            </a:r>
          </a:p>
          <a:p>
            <a:r>
              <a:rPr lang="en-US" dirty="0" smtClean="0"/>
              <a:t>Could use different assessments in different schools if demonstrated comparability</a:t>
            </a:r>
          </a:p>
          <a:p>
            <a:r>
              <a:rPr lang="en-US" dirty="0" smtClean="0"/>
              <a:t>Some more options mentioned, including state assessments in a </a:t>
            </a:r>
            <a:r>
              <a:rPr lang="en-US" b="1" dirty="0" smtClean="0"/>
              <a:t>different</a:t>
            </a:r>
            <a:r>
              <a:rPr lang="en-US" dirty="0" smtClean="0"/>
              <a:t> way</a:t>
            </a:r>
          </a:p>
          <a:p>
            <a:r>
              <a:rPr lang="en-US" dirty="0" smtClean="0"/>
              <a:t>Score distribution monitored by SED</a:t>
            </a:r>
            <a:endParaRPr lang="en-US" dirty="0"/>
          </a:p>
          <a:p>
            <a:r>
              <a:rPr lang="en-US" dirty="0" smtClean="0"/>
              <a:t>School-wide measures permitted</a:t>
            </a:r>
          </a:p>
        </p:txBody>
      </p:sp>
      <p:sp>
        <p:nvSpPr>
          <p:cNvPr id="17" name="TextBox 16"/>
          <p:cNvSpPr txBox="1"/>
          <p:nvPr/>
        </p:nvSpPr>
        <p:spPr>
          <a:xfrm rot="21214277">
            <a:off x="7077924" y="3420060"/>
            <a:ext cx="2598821" cy="646331"/>
          </a:xfrm>
          <a:prstGeom prst="rect">
            <a:avLst/>
          </a:prstGeom>
          <a:noFill/>
        </p:spPr>
        <p:txBody>
          <a:bodyPr wrap="square" rtlCol="0">
            <a:spAutoFit/>
          </a:bodyPr>
          <a:lstStyle/>
          <a:p>
            <a:r>
              <a:rPr lang="en-US" dirty="0" smtClean="0">
                <a:latin typeface="Arial" pitchFamily="34" charset="0"/>
                <a:cs typeface="Arial" pitchFamily="34" charset="0"/>
              </a:rPr>
              <a:t>Moment in time</a:t>
            </a:r>
            <a:br>
              <a:rPr lang="en-US" dirty="0" smtClean="0">
                <a:latin typeface="Arial" pitchFamily="34" charset="0"/>
                <a:cs typeface="Arial" pitchFamily="34" charset="0"/>
              </a:rPr>
            </a:br>
            <a:r>
              <a:rPr lang="en-US" dirty="0" smtClean="0">
                <a:latin typeface="Arial" pitchFamily="34" charset="0"/>
                <a:cs typeface="Arial" pitchFamily="34" charset="0"/>
              </a:rPr>
              <a:t>or growth</a:t>
            </a:r>
            <a:endParaRPr lang="en-US" dirty="0">
              <a:latin typeface="Arial" pitchFamily="34" charset="0"/>
              <a:cs typeface="Arial" pitchFamily="34" charset="0"/>
            </a:endParaRPr>
          </a:p>
        </p:txBody>
      </p:sp>
      <p:sp>
        <p:nvSpPr>
          <p:cNvPr id="18" name="TextBox 17"/>
          <p:cNvSpPr txBox="1"/>
          <p:nvPr/>
        </p:nvSpPr>
        <p:spPr>
          <a:xfrm rot="1395848">
            <a:off x="6879991" y="5191315"/>
            <a:ext cx="2598821" cy="646331"/>
          </a:xfrm>
          <a:prstGeom prst="rect">
            <a:avLst/>
          </a:prstGeom>
          <a:noFill/>
        </p:spPr>
        <p:txBody>
          <a:bodyPr wrap="square" rtlCol="0">
            <a:spAutoFit/>
          </a:bodyPr>
          <a:lstStyle/>
          <a:p>
            <a:r>
              <a:rPr lang="en-US" i="1" dirty="0" smtClean="0">
                <a:latin typeface="Arial" pitchFamily="34" charset="0"/>
                <a:cs typeface="Arial" pitchFamily="34" charset="0"/>
              </a:rPr>
              <a:t>Local or</a:t>
            </a:r>
            <a:br>
              <a:rPr lang="en-US" i="1" dirty="0" smtClean="0">
                <a:latin typeface="Arial" pitchFamily="34" charset="0"/>
                <a:cs typeface="Arial" pitchFamily="34" charset="0"/>
              </a:rPr>
            </a:br>
            <a:r>
              <a:rPr lang="en-US" i="1" dirty="0" smtClean="0">
                <a:latin typeface="Arial" pitchFamily="34" charset="0"/>
                <a:cs typeface="Arial" pitchFamily="34" charset="0"/>
              </a:rPr>
              <a:t>Purchased</a:t>
            </a:r>
            <a:endParaRPr lang="en-US" i="1" dirty="0">
              <a:latin typeface="Arial" pitchFamily="34" charset="0"/>
              <a:cs typeface="Arial" pitchFamily="34" charset="0"/>
            </a:endParaRPr>
          </a:p>
        </p:txBody>
      </p:sp>
      <p:sp>
        <p:nvSpPr>
          <p:cNvPr id="19" name="TextBox 18"/>
          <p:cNvSpPr txBox="1"/>
          <p:nvPr/>
        </p:nvSpPr>
        <p:spPr>
          <a:xfrm rot="1962040">
            <a:off x="6445640" y="5832387"/>
            <a:ext cx="2598821" cy="646331"/>
          </a:xfrm>
          <a:prstGeom prst="rect">
            <a:avLst/>
          </a:prstGeom>
          <a:noFill/>
        </p:spPr>
        <p:txBody>
          <a:bodyPr wrap="square" rtlCol="0">
            <a:spAutoFit/>
          </a:bodyPr>
          <a:lstStyle/>
          <a:p>
            <a:r>
              <a:rPr lang="en-US" dirty="0" smtClean="0">
                <a:latin typeface="Arial" pitchFamily="34" charset="0"/>
                <a:cs typeface="Arial" pitchFamily="34" charset="0"/>
              </a:rPr>
              <a:t>Some Variables</a:t>
            </a:r>
            <a:br>
              <a:rPr lang="en-US" dirty="0" smtClean="0">
                <a:latin typeface="Arial" pitchFamily="34" charset="0"/>
                <a:cs typeface="Arial" pitchFamily="34" charset="0"/>
              </a:rPr>
            </a:br>
            <a:r>
              <a:rPr lang="en-US" dirty="0" smtClean="0">
                <a:latin typeface="Arial" pitchFamily="34" charset="0"/>
                <a:cs typeface="Arial" pitchFamily="34" charset="0"/>
              </a:rPr>
              <a:t>Considered</a:t>
            </a:r>
            <a:endParaRPr lang="en-US" dirty="0">
              <a:latin typeface="Arial" pitchFamily="34" charset="0"/>
              <a:cs typeface="Arial" pitchFamily="34" charset="0"/>
            </a:endParaRPr>
          </a:p>
        </p:txBody>
      </p:sp>
      <p:sp>
        <p:nvSpPr>
          <p:cNvPr id="20" name="TextBox 19">
            <a:hlinkClick r:id="rId2" action="ppaction://hlinkpres?slideindex=1&amp;slidetitle="/>
          </p:cNvPr>
          <p:cNvSpPr txBox="1"/>
          <p:nvPr/>
        </p:nvSpPr>
        <p:spPr>
          <a:xfrm rot="2385253">
            <a:off x="6074150" y="6238328"/>
            <a:ext cx="1869709" cy="369332"/>
          </a:xfrm>
          <a:prstGeom prst="rect">
            <a:avLst/>
          </a:prstGeom>
          <a:noFill/>
        </p:spPr>
        <p:txBody>
          <a:bodyPr wrap="square" rtlCol="0">
            <a:spAutoFit/>
          </a:bodyPr>
          <a:lstStyle/>
          <a:p>
            <a:r>
              <a:rPr lang="en-US" dirty="0" smtClean="0">
                <a:latin typeface="Arial" pitchFamily="34" charset="0"/>
                <a:cs typeface="Arial" pitchFamily="34" charset="0"/>
              </a:rPr>
              <a:t>SLOs Optional</a:t>
            </a:r>
            <a:endParaRPr lang="en-US" dirty="0">
              <a:latin typeface="Arial" pitchFamily="34" charset="0"/>
              <a:cs typeface="Arial" pitchFamily="34" charset="0"/>
            </a:endParaRPr>
          </a:p>
        </p:txBody>
      </p:sp>
      <p:sp>
        <p:nvSpPr>
          <p:cNvPr id="21" name="TextBox 20"/>
          <p:cNvSpPr txBox="1"/>
          <p:nvPr/>
        </p:nvSpPr>
        <p:spPr>
          <a:xfrm rot="413549">
            <a:off x="7115992" y="4268403"/>
            <a:ext cx="2598821" cy="646331"/>
          </a:xfrm>
          <a:prstGeom prst="rect">
            <a:avLst/>
          </a:prstGeom>
          <a:noFill/>
        </p:spPr>
        <p:txBody>
          <a:bodyPr wrap="square" rtlCol="0">
            <a:spAutoFit/>
          </a:bodyPr>
          <a:lstStyle/>
          <a:p>
            <a:r>
              <a:rPr lang="en-US" dirty="0" smtClean="0">
                <a:latin typeface="Arial" pitchFamily="34" charset="0"/>
                <a:cs typeface="Arial" pitchFamily="34" charset="0"/>
              </a:rPr>
              <a:t>Could be school-</a:t>
            </a:r>
          </a:p>
          <a:p>
            <a:r>
              <a:rPr lang="en-US" dirty="0" smtClean="0">
                <a:latin typeface="Arial" pitchFamily="34" charset="0"/>
                <a:cs typeface="Arial" pitchFamily="34" charset="0"/>
              </a:rPr>
              <a:t>wide measure</a:t>
            </a:r>
            <a:endParaRPr lang="en-US" dirty="0">
              <a:latin typeface="Arial" pitchFamily="34" charset="0"/>
              <a:cs typeface="Arial" pitchFamily="34" charset="0"/>
            </a:endParaRPr>
          </a:p>
        </p:txBody>
      </p:sp>
    </p:spTree>
    <p:extLst>
      <p:ext uri="{BB962C8B-B14F-4D97-AF65-F5344CB8AC3E}">
        <p14:creationId xmlns:p14="http://schemas.microsoft.com/office/powerpoint/2010/main" val="13155547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v="urn:schemas-microsoft-com:mac:vml">
      <p:transition spd="slow">
        <p:dissolv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e 1"/>
          <p:cNvSpPr>
            <a:spLocks noChangeAspect="1"/>
          </p:cNvSpPr>
          <p:nvPr/>
        </p:nvSpPr>
        <p:spPr>
          <a:xfrm>
            <a:off x="2514600" y="1676400"/>
            <a:ext cx="4572000" cy="4572000"/>
          </a:xfrm>
          <a:prstGeom prst="pie">
            <a:avLst>
              <a:gd name="adj1" fmla="val 3205134"/>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p:cNvSpPr txBox="1"/>
          <p:nvPr/>
        </p:nvSpPr>
        <p:spPr>
          <a:xfrm>
            <a:off x="2686050" y="3352800"/>
            <a:ext cx="2114550" cy="1323439"/>
          </a:xfrm>
          <a:prstGeom prst="rect">
            <a:avLst/>
          </a:prstGeom>
          <a:noFill/>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60%</a:t>
            </a:r>
          </a:p>
          <a:p>
            <a:pPr algn="ctr">
              <a:lnSpc>
                <a:spcPts val="3200"/>
              </a:lnSpc>
            </a:pPr>
            <a:r>
              <a:rPr lang="en-US" sz="3200" b="1" dirty="0" smtClean="0">
                <a:solidFill>
                  <a:schemeClr val="bg1"/>
                </a:solidFill>
                <a:latin typeface="Arial" pitchFamily="34" charset="0"/>
                <a:cs typeface="Arial" pitchFamily="34" charset="0"/>
              </a:rPr>
              <a:t>Multiple Measures</a:t>
            </a:r>
            <a:endParaRPr lang="en-US" sz="3200" b="1" dirty="0">
              <a:solidFill>
                <a:schemeClr val="bg1"/>
              </a:solidFill>
              <a:latin typeface="Arial" pitchFamily="34" charset="0"/>
              <a:cs typeface="Arial" pitchFamily="34" charset="0"/>
            </a:endParaRPr>
          </a:p>
        </p:txBody>
      </p:sp>
      <p:sp>
        <p:nvSpPr>
          <p:cNvPr id="11" name="TextBox 10"/>
          <p:cNvSpPr txBox="1"/>
          <p:nvPr/>
        </p:nvSpPr>
        <p:spPr>
          <a:xfrm rot="2570349">
            <a:off x="1099630" y="962138"/>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Knowledge of Students &amp; Student Learning</a:t>
            </a:r>
            <a:endParaRPr lang="en-US" dirty="0">
              <a:latin typeface="Arial" pitchFamily="34" charset="0"/>
              <a:cs typeface="Arial" pitchFamily="34" charset="0"/>
            </a:endParaRPr>
          </a:p>
        </p:txBody>
      </p:sp>
      <p:sp>
        <p:nvSpPr>
          <p:cNvPr id="12" name="TextBox 11"/>
          <p:cNvSpPr txBox="1"/>
          <p:nvPr/>
        </p:nvSpPr>
        <p:spPr>
          <a:xfrm rot="2102313">
            <a:off x="583548" y="1713549"/>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Knowledge of Content &amp; Instructional Planning</a:t>
            </a:r>
            <a:endParaRPr lang="en-US" dirty="0">
              <a:latin typeface="Arial" pitchFamily="34" charset="0"/>
              <a:cs typeface="Arial" pitchFamily="34" charset="0"/>
            </a:endParaRPr>
          </a:p>
        </p:txBody>
      </p:sp>
      <p:sp>
        <p:nvSpPr>
          <p:cNvPr id="13" name="TextBox 12"/>
          <p:cNvSpPr txBox="1"/>
          <p:nvPr/>
        </p:nvSpPr>
        <p:spPr>
          <a:xfrm rot="1032177">
            <a:off x="88660" y="2606904"/>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Instructional</a:t>
            </a:r>
            <a:br>
              <a:rPr lang="en-US" dirty="0" smtClean="0">
                <a:latin typeface="Arial" pitchFamily="34" charset="0"/>
                <a:cs typeface="Arial" pitchFamily="34" charset="0"/>
              </a:rPr>
            </a:br>
            <a:r>
              <a:rPr lang="en-US" dirty="0" smtClean="0">
                <a:latin typeface="Arial" pitchFamily="34" charset="0"/>
                <a:cs typeface="Arial" pitchFamily="34" charset="0"/>
              </a:rPr>
              <a:t>Practice</a:t>
            </a:r>
            <a:endParaRPr lang="en-US" dirty="0">
              <a:latin typeface="Arial" pitchFamily="34" charset="0"/>
              <a:cs typeface="Arial" pitchFamily="34" charset="0"/>
            </a:endParaRPr>
          </a:p>
        </p:txBody>
      </p:sp>
      <p:sp>
        <p:nvSpPr>
          <p:cNvPr id="14" name="TextBox 13"/>
          <p:cNvSpPr txBox="1"/>
          <p:nvPr/>
        </p:nvSpPr>
        <p:spPr>
          <a:xfrm>
            <a:off x="-77133" y="3609438"/>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Learning</a:t>
            </a:r>
            <a:br>
              <a:rPr lang="en-US" dirty="0" smtClean="0">
                <a:latin typeface="Arial" pitchFamily="34" charset="0"/>
                <a:cs typeface="Arial" pitchFamily="34" charset="0"/>
              </a:rPr>
            </a:br>
            <a:r>
              <a:rPr lang="en-US" dirty="0" smtClean="0">
                <a:latin typeface="Arial" pitchFamily="34" charset="0"/>
                <a:cs typeface="Arial" pitchFamily="34" charset="0"/>
              </a:rPr>
              <a:t>Environment</a:t>
            </a:r>
            <a:endParaRPr lang="en-US" dirty="0">
              <a:latin typeface="Arial" pitchFamily="34" charset="0"/>
              <a:cs typeface="Arial" pitchFamily="34" charset="0"/>
            </a:endParaRPr>
          </a:p>
        </p:txBody>
      </p:sp>
      <p:sp>
        <p:nvSpPr>
          <p:cNvPr id="15" name="TextBox 14"/>
          <p:cNvSpPr txBox="1"/>
          <p:nvPr/>
        </p:nvSpPr>
        <p:spPr>
          <a:xfrm rot="20585908">
            <a:off x="95973" y="4704853"/>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Assessment for</a:t>
            </a:r>
            <a:br>
              <a:rPr lang="en-US" dirty="0" smtClean="0">
                <a:latin typeface="Arial" pitchFamily="34" charset="0"/>
                <a:cs typeface="Arial" pitchFamily="34" charset="0"/>
              </a:rPr>
            </a:br>
            <a:r>
              <a:rPr lang="en-US" dirty="0" smtClean="0">
                <a:latin typeface="Arial" pitchFamily="34" charset="0"/>
                <a:cs typeface="Arial" pitchFamily="34" charset="0"/>
              </a:rPr>
              <a:t>Student Learning</a:t>
            </a:r>
            <a:endParaRPr lang="en-US" dirty="0">
              <a:latin typeface="Arial" pitchFamily="34" charset="0"/>
              <a:cs typeface="Arial" pitchFamily="34" charset="0"/>
            </a:endParaRPr>
          </a:p>
        </p:txBody>
      </p:sp>
      <p:sp>
        <p:nvSpPr>
          <p:cNvPr id="16" name="TextBox 15"/>
          <p:cNvSpPr txBox="1"/>
          <p:nvPr/>
        </p:nvSpPr>
        <p:spPr>
          <a:xfrm rot="19873969">
            <a:off x="-285590" y="5742835"/>
            <a:ext cx="3429209" cy="646331"/>
          </a:xfrm>
          <a:prstGeom prst="rect">
            <a:avLst/>
          </a:prstGeom>
          <a:noFill/>
        </p:spPr>
        <p:txBody>
          <a:bodyPr wrap="square" rtlCol="0">
            <a:spAutoFit/>
          </a:bodyPr>
          <a:lstStyle/>
          <a:p>
            <a:pPr algn="r"/>
            <a:r>
              <a:rPr lang="en-US" dirty="0" smtClean="0">
                <a:latin typeface="Arial" pitchFamily="34" charset="0"/>
                <a:cs typeface="Arial" pitchFamily="34" charset="0"/>
              </a:rPr>
              <a:t>Professional Responsibilities</a:t>
            </a:r>
            <a:br>
              <a:rPr lang="en-US" dirty="0" smtClean="0">
                <a:latin typeface="Arial" pitchFamily="34" charset="0"/>
                <a:cs typeface="Arial" pitchFamily="34" charset="0"/>
              </a:rPr>
            </a:br>
            <a:r>
              <a:rPr lang="en-US" dirty="0" smtClean="0">
                <a:latin typeface="Arial" pitchFamily="34" charset="0"/>
                <a:cs typeface="Arial" pitchFamily="34" charset="0"/>
              </a:rPr>
              <a:t>and Collaboration</a:t>
            </a:r>
            <a:endParaRPr lang="en-US" dirty="0">
              <a:latin typeface="Arial" pitchFamily="34" charset="0"/>
              <a:cs typeface="Arial" pitchFamily="34" charset="0"/>
            </a:endParaRPr>
          </a:p>
        </p:txBody>
      </p:sp>
      <p:sp>
        <p:nvSpPr>
          <p:cNvPr id="17" name="TextBox 16"/>
          <p:cNvSpPr txBox="1"/>
          <p:nvPr/>
        </p:nvSpPr>
        <p:spPr>
          <a:xfrm rot="18437834">
            <a:off x="1386639" y="6486602"/>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Professional</a:t>
            </a:r>
            <a:br>
              <a:rPr lang="en-US" dirty="0" smtClean="0">
                <a:latin typeface="Arial" pitchFamily="34" charset="0"/>
                <a:cs typeface="Arial" pitchFamily="34" charset="0"/>
              </a:rPr>
            </a:br>
            <a:r>
              <a:rPr lang="en-US" dirty="0" smtClean="0">
                <a:latin typeface="Arial" pitchFamily="34" charset="0"/>
                <a:cs typeface="Arial" pitchFamily="34" charset="0"/>
              </a:rPr>
              <a:t>Growth</a:t>
            </a:r>
            <a:endParaRPr lang="en-US" dirty="0">
              <a:latin typeface="Arial" pitchFamily="34" charset="0"/>
              <a:cs typeface="Arial" pitchFamily="34" charset="0"/>
            </a:endParaRPr>
          </a:p>
        </p:txBody>
      </p:sp>
      <p:sp>
        <p:nvSpPr>
          <p:cNvPr id="18" name="TextBox 17"/>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a:solidFill>
                  <a:prstClr val="white"/>
                </a:solidFill>
              </a:rPr>
              <a:t>Agreement</a:t>
            </a:r>
          </a:p>
        </p:txBody>
      </p:sp>
      <p:sp>
        <p:nvSpPr>
          <p:cNvPr id="19" name="Title 1"/>
          <p:cNvSpPr txBox="1">
            <a:spLocks/>
          </p:cNvSpPr>
          <p:nvPr/>
        </p:nvSpPr>
        <p:spPr>
          <a:xfrm>
            <a:off x="5525934" y="685800"/>
            <a:ext cx="3694266" cy="1143000"/>
          </a:xfrm>
          <a:prstGeom prst="rect">
            <a:avLst/>
          </a:prstGeom>
        </p:spPr>
        <p:txBody>
          <a:bodyPr/>
          <a:lstStyle>
            <a:lvl1pPr algn="l" rtl="0" fontAlgn="base">
              <a:spcBef>
                <a:spcPct val="0"/>
              </a:spcBef>
              <a:spcAft>
                <a:spcPct val="0"/>
              </a:spcAft>
              <a:defRPr sz="4000" kern="1200">
                <a:solidFill>
                  <a:schemeClr val="accent1"/>
                </a:solidFill>
                <a:latin typeface="+mj-lt"/>
                <a:ea typeface="+mj-ea"/>
                <a:cs typeface="+mj-cs"/>
              </a:defRPr>
            </a:lvl1pPr>
            <a:lvl2pPr algn="l" rtl="0" fontAlgn="base">
              <a:spcBef>
                <a:spcPct val="0"/>
              </a:spcBef>
              <a:spcAft>
                <a:spcPct val="0"/>
              </a:spcAft>
              <a:defRPr sz="4000">
                <a:solidFill>
                  <a:schemeClr val="accent1"/>
                </a:solidFill>
                <a:latin typeface="Arial" charset="0"/>
              </a:defRPr>
            </a:lvl2pPr>
            <a:lvl3pPr algn="l" rtl="0" fontAlgn="base">
              <a:spcBef>
                <a:spcPct val="0"/>
              </a:spcBef>
              <a:spcAft>
                <a:spcPct val="0"/>
              </a:spcAft>
              <a:defRPr sz="4000">
                <a:solidFill>
                  <a:schemeClr val="accent1"/>
                </a:solidFill>
                <a:latin typeface="Arial" charset="0"/>
              </a:defRPr>
            </a:lvl3pPr>
            <a:lvl4pPr algn="l" rtl="0" fontAlgn="base">
              <a:spcBef>
                <a:spcPct val="0"/>
              </a:spcBef>
              <a:spcAft>
                <a:spcPct val="0"/>
              </a:spcAft>
              <a:defRPr sz="4000">
                <a:solidFill>
                  <a:schemeClr val="accent1"/>
                </a:solidFill>
                <a:latin typeface="Arial" charset="0"/>
              </a:defRPr>
            </a:lvl4pPr>
            <a:lvl5pPr algn="l" rtl="0" fontAlgn="base">
              <a:spcBef>
                <a:spcPct val="0"/>
              </a:spcBef>
              <a:spcAft>
                <a:spcPct val="0"/>
              </a:spcAft>
              <a:defRPr sz="4000">
                <a:solidFill>
                  <a:schemeClr val="accent1"/>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Changes:</a:t>
            </a:r>
            <a:endParaRPr lang="en-US" dirty="0"/>
          </a:p>
        </p:txBody>
      </p:sp>
      <p:sp>
        <p:nvSpPr>
          <p:cNvPr id="20" name="Content Placeholder 2"/>
          <p:cNvSpPr txBox="1">
            <a:spLocks/>
          </p:cNvSpPr>
          <p:nvPr/>
        </p:nvSpPr>
        <p:spPr>
          <a:xfrm>
            <a:off x="5562600" y="1220786"/>
            <a:ext cx="3505200" cy="5484814"/>
          </a:xfrm>
          <a:prstGeom prst="rect">
            <a:avLst/>
          </a:prstGeom>
        </p:spPr>
        <p:txBody>
          <a:bodyPr/>
          <a:lstStyle>
            <a:lvl1pPr marL="342900" indent="-273050" algn="l" rtl="0" fontAlgn="base">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fontAlgn="base">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fontAlgn="base">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fontAlgn="base">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fontAlgn="base">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US" sz="2200" dirty="0" smtClean="0"/>
              <a:t>At least 31 points based on observations (out of the total 60)</a:t>
            </a:r>
          </a:p>
          <a:p>
            <a:r>
              <a:rPr lang="en-US" sz="2200" dirty="0" smtClean="0"/>
              <a:t>At least one observation unannounced (of the multiple observations)</a:t>
            </a:r>
          </a:p>
          <a:p>
            <a:r>
              <a:rPr lang="en-US" sz="2200" dirty="0"/>
              <a:t>Score distribution monitored by </a:t>
            </a:r>
            <a:r>
              <a:rPr lang="en-US" sz="2200" dirty="0" smtClean="0"/>
              <a:t>SED</a:t>
            </a:r>
          </a:p>
          <a:p>
            <a:r>
              <a:rPr lang="en-US" sz="2200" dirty="0" smtClean="0"/>
              <a:t>Feedback gathering from parents or students must use approved tool</a:t>
            </a:r>
          </a:p>
          <a:p>
            <a:r>
              <a:rPr lang="en-US" sz="2200" dirty="0" smtClean="0"/>
              <a:t>Stand alone goals no longer permitted</a:t>
            </a:r>
          </a:p>
          <a:p>
            <a:endParaRPr lang="en-US" sz="2200" dirty="0" smtClean="0"/>
          </a:p>
          <a:p>
            <a:endParaRPr lang="en-US" dirty="0"/>
          </a:p>
          <a:p>
            <a:endParaRPr lang="en-US" dirty="0" smtClean="0"/>
          </a:p>
          <a:p>
            <a:endParaRPr lang="en-US" dirty="0" smtClean="0"/>
          </a:p>
        </p:txBody>
      </p:sp>
    </p:spTree>
    <p:extLst>
      <p:ext uri="{BB962C8B-B14F-4D97-AF65-F5344CB8AC3E}">
        <p14:creationId xmlns:p14="http://schemas.microsoft.com/office/powerpoint/2010/main" val="334227986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v="urn:schemas-microsoft-com:mac:vml">
      <p:transition spd="slow">
        <p:dissolv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e 1"/>
          <p:cNvSpPr>
            <a:spLocks noChangeAspect="1"/>
          </p:cNvSpPr>
          <p:nvPr/>
        </p:nvSpPr>
        <p:spPr>
          <a:xfrm>
            <a:off x="2514600" y="1676400"/>
            <a:ext cx="4572000" cy="4572000"/>
          </a:xfrm>
          <a:prstGeom prst="pie">
            <a:avLst>
              <a:gd name="adj1" fmla="val 3205134"/>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p:cNvSpPr txBox="1"/>
          <p:nvPr/>
        </p:nvSpPr>
        <p:spPr>
          <a:xfrm>
            <a:off x="2686050" y="3352800"/>
            <a:ext cx="2114550" cy="1323439"/>
          </a:xfrm>
          <a:prstGeom prst="rect">
            <a:avLst/>
          </a:prstGeom>
          <a:noFill/>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60%</a:t>
            </a:r>
          </a:p>
          <a:p>
            <a:pPr algn="ctr">
              <a:lnSpc>
                <a:spcPts val="3200"/>
              </a:lnSpc>
            </a:pPr>
            <a:r>
              <a:rPr lang="en-US" sz="3200" b="1" dirty="0" smtClean="0">
                <a:solidFill>
                  <a:schemeClr val="bg1"/>
                </a:solidFill>
                <a:latin typeface="Arial" pitchFamily="34" charset="0"/>
                <a:cs typeface="Arial" pitchFamily="34" charset="0"/>
              </a:rPr>
              <a:t>Multiple Measures</a:t>
            </a:r>
            <a:endParaRPr lang="en-US" sz="3200" b="1" dirty="0">
              <a:solidFill>
                <a:schemeClr val="bg1"/>
              </a:solidFill>
              <a:latin typeface="Arial" pitchFamily="34" charset="0"/>
              <a:cs typeface="Arial" pitchFamily="34" charset="0"/>
            </a:endParaRPr>
          </a:p>
        </p:txBody>
      </p:sp>
      <p:sp>
        <p:nvSpPr>
          <p:cNvPr id="11" name="TextBox 10"/>
          <p:cNvSpPr txBox="1"/>
          <p:nvPr/>
        </p:nvSpPr>
        <p:spPr>
          <a:xfrm rot="2570349">
            <a:off x="1099630" y="962138"/>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Knowledge of Students &amp; Student Learning</a:t>
            </a:r>
            <a:endParaRPr lang="en-US" dirty="0">
              <a:latin typeface="Arial" pitchFamily="34" charset="0"/>
              <a:cs typeface="Arial" pitchFamily="34" charset="0"/>
            </a:endParaRPr>
          </a:p>
        </p:txBody>
      </p:sp>
      <p:sp>
        <p:nvSpPr>
          <p:cNvPr id="12" name="TextBox 11"/>
          <p:cNvSpPr txBox="1"/>
          <p:nvPr/>
        </p:nvSpPr>
        <p:spPr>
          <a:xfrm rot="2102313">
            <a:off x="583548" y="1713549"/>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Knowledge of Content &amp; Instructional Planning</a:t>
            </a:r>
            <a:endParaRPr lang="en-US" dirty="0">
              <a:latin typeface="Arial" pitchFamily="34" charset="0"/>
              <a:cs typeface="Arial" pitchFamily="34" charset="0"/>
            </a:endParaRPr>
          </a:p>
        </p:txBody>
      </p:sp>
      <p:sp>
        <p:nvSpPr>
          <p:cNvPr id="13" name="TextBox 12"/>
          <p:cNvSpPr txBox="1"/>
          <p:nvPr/>
        </p:nvSpPr>
        <p:spPr>
          <a:xfrm rot="1032177">
            <a:off x="88660" y="2606904"/>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Instructional</a:t>
            </a:r>
            <a:br>
              <a:rPr lang="en-US" dirty="0" smtClean="0">
                <a:latin typeface="Arial" pitchFamily="34" charset="0"/>
                <a:cs typeface="Arial" pitchFamily="34" charset="0"/>
              </a:rPr>
            </a:br>
            <a:r>
              <a:rPr lang="en-US" dirty="0" smtClean="0">
                <a:latin typeface="Arial" pitchFamily="34" charset="0"/>
                <a:cs typeface="Arial" pitchFamily="34" charset="0"/>
              </a:rPr>
              <a:t>Practice</a:t>
            </a:r>
            <a:endParaRPr lang="en-US" dirty="0">
              <a:latin typeface="Arial" pitchFamily="34" charset="0"/>
              <a:cs typeface="Arial" pitchFamily="34" charset="0"/>
            </a:endParaRPr>
          </a:p>
        </p:txBody>
      </p:sp>
      <p:sp>
        <p:nvSpPr>
          <p:cNvPr id="14" name="TextBox 13"/>
          <p:cNvSpPr txBox="1"/>
          <p:nvPr/>
        </p:nvSpPr>
        <p:spPr>
          <a:xfrm>
            <a:off x="-77133" y="3609438"/>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Learning</a:t>
            </a:r>
            <a:br>
              <a:rPr lang="en-US" dirty="0" smtClean="0">
                <a:latin typeface="Arial" pitchFamily="34" charset="0"/>
                <a:cs typeface="Arial" pitchFamily="34" charset="0"/>
              </a:rPr>
            </a:br>
            <a:r>
              <a:rPr lang="en-US" dirty="0" smtClean="0">
                <a:latin typeface="Arial" pitchFamily="34" charset="0"/>
                <a:cs typeface="Arial" pitchFamily="34" charset="0"/>
              </a:rPr>
              <a:t>Environment</a:t>
            </a:r>
            <a:endParaRPr lang="en-US" dirty="0">
              <a:latin typeface="Arial" pitchFamily="34" charset="0"/>
              <a:cs typeface="Arial" pitchFamily="34" charset="0"/>
            </a:endParaRPr>
          </a:p>
        </p:txBody>
      </p:sp>
      <p:sp>
        <p:nvSpPr>
          <p:cNvPr id="15" name="TextBox 14"/>
          <p:cNvSpPr txBox="1"/>
          <p:nvPr/>
        </p:nvSpPr>
        <p:spPr>
          <a:xfrm rot="20585908">
            <a:off x="95973" y="4704853"/>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Assessment for</a:t>
            </a:r>
            <a:br>
              <a:rPr lang="en-US" dirty="0" smtClean="0">
                <a:latin typeface="Arial" pitchFamily="34" charset="0"/>
                <a:cs typeface="Arial" pitchFamily="34" charset="0"/>
              </a:rPr>
            </a:br>
            <a:r>
              <a:rPr lang="en-US" dirty="0" smtClean="0">
                <a:latin typeface="Arial" pitchFamily="34" charset="0"/>
                <a:cs typeface="Arial" pitchFamily="34" charset="0"/>
              </a:rPr>
              <a:t>Student Learning</a:t>
            </a:r>
            <a:endParaRPr lang="en-US" dirty="0">
              <a:latin typeface="Arial" pitchFamily="34" charset="0"/>
              <a:cs typeface="Arial" pitchFamily="34" charset="0"/>
            </a:endParaRPr>
          </a:p>
        </p:txBody>
      </p:sp>
      <p:sp>
        <p:nvSpPr>
          <p:cNvPr id="16" name="TextBox 15"/>
          <p:cNvSpPr txBox="1"/>
          <p:nvPr/>
        </p:nvSpPr>
        <p:spPr>
          <a:xfrm rot="19873969">
            <a:off x="-285590" y="5742835"/>
            <a:ext cx="3429209" cy="646331"/>
          </a:xfrm>
          <a:prstGeom prst="rect">
            <a:avLst/>
          </a:prstGeom>
          <a:noFill/>
        </p:spPr>
        <p:txBody>
          <a:bodyPr wrap="square" rtlCol="0">
            <a:spAutoFit/>
          </a:bodyPr>
          <a:lstStyle/>
          <a:p>
            <a:pPr algn="r"/>
            <a:r>
              <a:rPr lang="en-US" dirty="0" smtClean="0">
                <a:latin typeface="Arial" pitchFamily="34" charset="0"/>
                <a:cs typeface="Arial" pitchFamily="34" charset="0"/>
              </a:rPr>
              <a:t>Professional Responsibilities</a:t>
            </a:r>
            <a:br>
              <a:rPr lang="en-US" dirty="0" smtClean="0">
                <a:latin typeface="Arial" pitchFamily="34" charset="0"/>
                <a:cs typeface="Arial" pitchFamily="34" charset="0"/>
              </a:rPr>
            </a:br>
            <a:r>
              <a:rPr lang="en-US" dirty="0" smtClean="0">
                <a:latin typeface="Arial" pitchFamily="34" charset="0"/>
                <a:cs typeface="Arial" pitchFamily="34" charset="0"/>
              </a:rPr>
              <a:t>and Collaboration</a:t>
            </a:r>
            <a:endParaRPr lang="en-US" dirty="0">
              <a:latin typeface="Arial" pitchFamily="34" charset="0"/>
              <a:cs typeface="Arial" pitchFamily="34" charset="0"/>
            </a:endParaRPr>
          </a:p>
        </p:txBody>
      </p:sp>
      <p:sp>
        <p:nvSpPr>
          <p:cNvPr id="17" name="TextBox 16"/>
          <p:cNvSpPr txBox="1"/>
          <p:nvPr/>
        </p:nvSpPr>
        <p:spPr>
          <a:xfrm rot="18437834">
            <a:off x="1386639" y="6486602"/>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Professional</a:t>
            </a:r>
            <a:br>
              <a:rPr lang="en-US" dirty="0" smtClean="0">
                <a:latin typeface="Arial" pitchFamily="34" charset="0"/>
                <a:cs typeface="Arial" pitchFamily="34" charset="0"/>
              </a:rPr>
            </a:br>
            <a:r>
              <a:rPr lang="en-US" dirty="0" smtClean="0">
                <a:latin typeface="Arial" pitchFamily="34" charset="0"/>
                <a:cs typeface="Arial" pitchFamily="34" charset="0"/>
              </a:rPr>
              <a:t>Growth</a:t>
            </a:r>
            <a:endParaRPr lang="en-US" dirty="0">
              <a:latin typeface="Arial" pitchFamily="34" charset="0"/>
              <a:cs typeface="Arial" pitchFamily="34" charset="0"/>
            </a:endParaRPr>
          </a:p>
        </p:txBody>
      </p:sp>
      <p:sp>
        <p:nvSpPr>
          <p:cNvPr id="18" name="TextBox 17"/>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smtClean="0">
                <a:solidFill>
                  <a:prstClr val="white"/>
                </a:solidFill>
              </a:rPr>
              <a:t>APPR</a:t>
            </a:r>
            <a:endParaRPr lang="en-US" sz="2000" b="1" dirty="0">
              <a:solidFill>
                <a:prstClr val="white"/>
              </a:solidFill>
            </a:endParaRPr>
          </a:p>
        </p:txBody>
      </p:sp>
      <p:sp>
        <p:nvSpPr>
          <p:cNvPr id="19" name="Title 1"/>
          <p:cNvSpPr txBox="1">
            <a:spLocks/>
          </p:cNvSpPr>
          <p:nvPr/>
        </p:nvSpPr>
        <p:spPr>
          <a:xfrm>
            <a:off x="5029200" y="685800"/>
            <a:ext cx="3694266" cy="1143000"/>
          </a:xfrm>
          <a:prstGeom prst="rect">
            <a:avLst/>
          </a:prstGeom>
        </p:spPr>
        <p:txBody>
          <a:bodyPr/>
          <a:lstStyle>
            <a:lvl1pPr algn="l" rtl="0" fontAlgn="base">
              <a:spcBef>
                <a:spcPct val="0"/>
              </a:spcBef>
              <a:spcAft>
                <a:spcPct val="0"/>
              </a:spcAft>
              <a:defRPr sz="4000" kern="1200">
                <a:solidFill>
                  <a:schemeClr val="accent1"/>
                </a:solidFill>
                <a:latin typeface="+mj-lt"/>
                <a:ea typeface="+mj-ea"/>
                <a:cs typeface="+mj-cs"/>
              </a:defRPr>
            </a:lvl1pPr>
            <a:lvl2pPr algn="l" rtl="0" fontAlgn="base">
              <a:spcBef>
                <a:spcPct val="0"/>
              </a:spcBef>
              <a:spcAft>
                <a:spcPct val="0"/>
              </a:spcAft>
              <a:defRPr sz="4000">
                <a:solidFill>
                  <a:schemeClr val="accent1"/>
                </a:solidFill>
                <a:latin typeface="Arial" charset="0"/>
              </a:defRPr>
            </a:lvl2pPr>
            <a:lvl3pPr algn="l" rtl="0" fontAlgn="base">
              <a:spcBef>
                <a:spcPct val="0"/>
              </a:spcBef>
              <a:spcAft>
                <a:spcPct val="0"/>
              </a:spcAft>
              <a:defRPr sz="4000">
                <a:solidFill>
                  <a:schemeClr val="accent1"/>
                </a:solidFill>
                <a:latin typeface="Arial" charset="0"/>
              </a:defRPr>
            </a:lvl3pPr>
            <a:lvl4pPr algn="l" rtl="0" fontAlgn="base">
              <a:spcBef>
                <a:spcPct val="0"/>
              </a:spcBef>
              <a:spcAft>
                <a:spcPct val="0"/>
              </a:spcAft>
              <a:defRPr sz="4000">
                <a:solidFill>
                  <a:schemeClr val="accent1"/>
                </a:solidFill>
                <a:latin typeface="Arial" charset="0"/>
              </a:defRPr>
            </a:lvl4pPr>
            <a:lvl5pPr algn="l" rtl="0" fontAlgn="base">
              <a:spcBef>
                <a:spcPct val="0"/>
              </a:spcBef>
              <a:spcAft>
                <a:spcPct val="0"/>
              </a:spcAft>
              <a:defRPr sz="4000">
                <a:solidFill>
                  <a:schemeClr val="accent1"/>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Rubrics:</a:t>
            </a:r>
            <a:endParaRPr lang="en-US" dirty="0"/>
          </a:p>
        </p:txBody>
      </p:sp>
      <p:sp>
        <p:nvSpPr>
          <p:cNvPr id="20" name="Content Placeholder 2"/>
          <p:cNvSpPr txBox="1">
            <a:spLocks/>
          </p:cNvSpPr>
          <p:nvPr/>
        </p:nvSpPr>
        <p:spPr>
          <a:xfrm>
            <a:off x="5029200" y="1220787"/>
            <a:ext cx="3694266" cy="4000500"/>
          </a:xfrm>
          <a:prstGeom prst="rect">
            <a:avLst/>
          </a:prstGeom>
        </p:spPr>
        <p:txBody>
          <a:bodyPr/>
          <a:lstStyle>
            <a:lvl1pPr marL="342900" indent="-273050" algn="l" rtl="0" fontAlgn="base">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fontAlgn="base">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fontAlgn="base">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fontAlgn="base">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fontAlgn="base">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US" dirty="0" smtClean="0"/>
              <a:t>In our BOCES, one of these three being used (so far):</a:t>
            </a:r>
          </a:p>
          <a:p>
            <a:pPr lvl="1"/>
            <a:r>
              <a:rPr lang="en-US" dirty="0" smtClean="0"/>
              <a:t>FFT 2007 (ASCD)</a:t>
            </a:r>
          </a:p>
          <a:p>
            <a:pPr lvl="1"/>
            <a:r>
              <a:rPr lang="en-US" dirty="0" smtClean="0"/>
              <a:t>FFT 2011 (Teachscape)</a:t>
            </a:r>
          </a:p>
          <a:p>
            <a:pPr lvl="1"/>
            <a:r>
              <a:rPr lang="en-US" dirty="0" smtClean="0"/>
              <a:t>Professional Practice (NYSUT &amp; NYSED)</a:t>
            </a:r>
          </a:p>
          <a:p>
            <a:endParaRPr lang="en-US" dirty="0" smtClean="0"/>
          </a:p>
          <a:p>
            <a:endParaRPr lang="en-US" dirty="0"/>
          </a:p>
          <a:p>
            <a:endParaRPr lang="en-US" dirty="0" smtClean="0"/>
          </a:p>
          <a:p>
            <a:endParaRPr lang="en-US" dirty="0" smtClean="0"/>
          </a:p>
        </p:txBody>
      </p:sp>
    </p:spTree>
    <p:extLst>
      <p:ext uri="{BB962C8B-B14F-4D97-AF65-F5344CB8AC3E}">
        <p14:creationId xmlns:p14="http://schemas.microsoft.com/office/powerpoint/2010/main" val="9321247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v="urn:schemas-microsoft-com:mac:vml">
      <p:transition spd="slow">
        <p:dissolv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027113"/>
            <a:ext cx="5781675" cy="573087"/>
          </a:xfrm>
        </p:spPr>
        <p:txBody>
          <a:bodyPr>
            <a:normAutofit fontScale="90000"/>
          </a:bodyPr>
          <a:lstStyle/>
          <a:p>
            <a:r>
              <a:rPr lang="en-US" dirty="0" smtClean="0"/>
              <a:t>Points:</a:t>
            </a:r>
            <a:endParaRPr lang="en-US" dirty="0"/>
          </a:p>
        </p:txBody>
      </p:sp>
      <p:sp>
        <p:nvSpPr>
          <p:cNvPr id="5" name="Text Placeholder 4"/>
          <p:cNvSpPr>
            <a:spLocks noGrp="1"/>
          </p:cNvSpPr>
          <p:nvPr>
            <p:ph type="body" sz="quarter" idx="3"/>
          </p:nvPr>
        </p:nvSpPr>
        <p:spPr>
          <a:xfrm>
            <a:off x="4548453" y="2133600"/>
            <a:ext cx="3276396" cy="639762"/>
          </a:xfrm>
        </p:spPr>
        <p:txBody>
          <a:bodyPr/>
          <a:lstStyle/>
          <a:p>
            <a:r>
              <a:rPr lang="en-US" dirty="0" smtClean="0"/>
              <a:t>&lt;29 points</a:t>
            </a:r>
            <a:endParaRPr lang="en-US" dirty="0"/>
          </a:p>
        </p:txBody>
      </p:sp>
      <p:sp>
        <p:nvSpPr>
          <p:cNvPr id="6" name="Content Placeholder 5"/>
          <p:cNvSpPr>
            <a:spLocks noGrp="1"/>
          </p:cNvSpPr>
          <p:nvPr>
            <p:ph sz="quarter" idx="4"/>
          </p:nvPr>
        </p:nvSpPr>
        <p:spPr>
          <a:xfrm>
            <a:off x="4181768" y="2792284"/>
            <a:ext cx="4428832" cy="3760916"/>
          </a:xfrm>
        </p:spPr>
        <p:txBody>
          <a:bodyPr/>
          <a:lstStyle/>
          <a:p>
            <a:r>
              <a:rPr lang="en-US" dirty="0" smtClean="0"/>
              <a:t>Outside, impartial observation</a:t>
            </a:r>
          </a:p>
          <a:p>
            <a:r>
              <a:rPr lang="en-US" dirty="0" smtClean="0"/>
              <a:t>Peer observation</a:t>
            </a:r>
          </a:p>
          <a:p>
            <a:r>
              <a:rPr lang="en-US" dirty="0" smtClean="0"/>
              <a:t>Student feedback</a:t>
            </a:r>
          </a:p>
          <a:p>
            <a:r>
              <a:rPr lang="en-US" dirty="0" smtClean="0"/>
              <a:t>Parent feedback</a:t>
            </a:r>
          </a:p>
          <a:p>
            <a:r>
              <a:rPr lang="en-US" dirty="0" smtClean="0"/>
              <a:t>Other evidence of student development and performance  (lesson plans, portfolios, other artifacts)</a:t>
            </a:r>
            <a:endParaRPr lang="en-US" dirty="0"/>
          </a:p>
        </p:txBody>
      </p:sp>
      <p:sp>
        <p:nvSpPr>
          <p:cNvPr id="9" name="TextBox 8"/>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smtClean="0">
                <a:solidFill>
                  <a:prstClr val="white"/>
                </a:solidFill>
              </a:rPr>
              <a:t>APPR</a:t>
            </a:r>
            <a:endParaRPr lang="en-US" sz="2000" b="1" dirty="0">
              <a:solidFill>
                <a:prstClr val="white"/>
              </a:solidFill>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07678"/>
            <a:ext cx="2057400" cy="2535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4"/>
          <p:cNvSpPr>
            <a:spLocks noGrp="1"/>
          </p:cNvSpPr>
          <p:nvPr>
            <p:ph type="body" sz="quarter" idx="3"/>
          </p:nvPr>
        </p:nvSpPr>
        <p:spPr>
          <a:xfrm>
            <a:off x="1397926" y="2133600"/>
            <a:ext cx="2385747" cy="639762"/>
          </a:xfrm>
        </p:spPr>
        <p:txBody>
          <a:bodyPr/>
          <a:lstStyle/>
          <a:p>
            <a:r>
              <a:rPr lang="en-US" dirty="0" smtClean="0"/>
              <a:t>31-60 points</a:t>
            </a:r>
            <a:endParaRPr lang="en-US" dirty="0"/>
          </a:p>
        </p:txBody>
      </p:sp>
      <p:sp>
        <p:nvSpPr>
          <p:cNvPr id="12" name="Content Placeholder 5"/>
          <p:cNvSpPr>
            <a:spLocks noGrp="1"/>
          </p:cNvSpPr>
          <p:nvPr>
            <p:ph sz="quarter" idx="4"/>
          </p:nvPr>
        </p:nvSpPr>
        <p:spPr>
          <a:xfrm>
            <a:off x="1031241" y="2792284"/>
            <a:ext cx="2670048" cy="2835797"/>
          </a:xfrm>
        </p:spPr>
        <p:txBody>
          <a:bodyPr/>
          <a:lstStyle/>
          <a:p>
            <a:r>
              <a:rPr lang="en-US" dirty="0" smtClean="0"/>
              <a:t>Based on multiple observations</a:t>
            </a:r>
          </a:p>
          <a:p>
            <a:r>
              <a:rPr lang="en-US" dirty="0" smtClean="0"/>
              <a:t>Use an approved rubric</a:t>
            </a:r>
            <a:endParaRPr lang="en-US" dirty="0"/>
          </a:p>
        </p:txBody>
      </p:sp>
    </p:spTree>
    <p:extLst>
      <p:ext uri="{BB962C8B-B14F-4D97-AF65-F5344CB8AC3E}">
        <p14:creationId xmlns:p14="http://schemas.microsoft.com/office/powerpoint/2010/main" val="23703500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027113"/>
            <a:ext cx="5781675" cy="573087"/>
          </a:xfrm>
        </p:spPr>
        <p:txBody>
          <a:bodyPr>
            <a:normAutofit fontScale="90000"/>
          </a:bodyPr>
          <a:lstStyle/>
          <a:p>
            <a:r>
              <a:rPr lang="en-US" dirty="0" smtClean="0"/>
              <a:t>Points:</a:t>
            </a:r>
            <a:endParaRPr lang="en-US" dirty="0"/>
          </a:p>
        </p:txBody>
      </p:sp>
      <p:sp>
        <p:nvSpPr>
          <p:cNvPr id="9" name="TextBox 8"/>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smtClean="0">
                <a:solidFill>
                  <a:prstClr val="white"/>
                </a:solidFill>
              </a:rPr>
              <a:t>APPR</a:t>
            </a:r>
            <a:endParaRPr lang="en-US" sz="2000" b="1" dirty="0">
              <a:solidFill>
                <a:prstClr val="white"/>
              </a:solidFill>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07678"/>
            <a:ext cx="2057400" cy="2535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4"/>
          <p:cNvSpPr>
            <a:spLocks noGrp="1"/>
          </p:cNvSpPr>
          <p:nvPr>
            <p:ph type="body" sz="quarter" idx="3"/>
          </p:nvPr>
        </p:nvSpPr>
        <p:spPr>
          <a:xfrm>
            <a:off x="1424253" y="3322638"/>
            <a:ext cx="2385747" cy="639762"/>
          </a:xfrm>
        </p:spPr>
        <p:txBody>
          <a:bodyPr/>
          <a:lstStyle/>
          <a:p>
            <a:pPr algn="r"/>
            <a:r>
              <a:rPr lang="en-US" dirty="0" smtClean="0"/>
              <a:t>60 points</a:t>
            </a:r>
            <a:endParaRPr lang="en-US" dirty="0"/>
          </a:p>
        </p:txBody>
      </p:sp>
      <p:sp>
        <p:nvSpPr>
          <p:cNvPr id="12" name="Content Placeholder 5"/>
          <p:cNvSpPr>
            <a:spLocks noGrp="1"/>
          </p:cNvSpPr>
          <p:nvPr>
            <p:ph sz="quarter" idx="4"/>
          </p:nvPr>
        </p:nvSpPr>
        <p:spPr>
          <a:xfrm>
            <a:off x="6096000" y="1143000"/>
            <a:ext cx="2670048" cy="2835797"/>
          </a:xfrm>
        </p:spPr>
        <p:txBody>
          <a:bodyPr/>
          <a:lstStyle/>
          <a:p>
            <a:r>
              <a:rPr lang="en-US" dirty="0" smtClean="0"/>
              <a:t>Could all be from the rubric</a:t>
            </a:r>
            <a:endParaRPr lang="en-US" dirty="0"/>
          </a:p>
        </p:txBody>
      </p:sp>
      <p:sp>
        <p:nvSpPr>
          <p:cNvPr id="7" name="Left Brace 6"/>
          <p:cNvSpPr/>
          <p:nvPr/>
        </p:nvSpPr>
        <p:spPr>
          <a:xfrm>
            <a:off x="3962400" y="1219200"/>
            <a:ext cx="1970184" cy="5029200"/>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4165047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027113"/>
            <a:ext cx="5781675" cy="573087"/>
          </a:xfrm>
        </p:spPr>
        <p:txBody>
          <a:bodyPr>
            <a:normAutofit fontScale="90000"/>
          </a:bodyPr>
          <a:lstStyle/>
          <a:p>
            <a:r>
              <a:rPr lang="en-US" dirty="0" smtClean="0"/>
              <a:t>Points:</a:t>
            </a:r>
            <a:endParaRPr lang="en-US" dirty="0"/>
          </a:p>
        </p:txBody>
      </p:sp>
      <p:sp>
        <p:nvSpPr>
          <p:cNvPr id="9" name="TextBox 8"/>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smtClean="0">
                <a:solidFill>
                  <a:prstClr val="white"/>
                </a:solidFill>
              </a:rPr>
              <a:t>APPR</a:t>
            </a:r>
            <a:endParaRPr lang="en-US" sz="2000" b="1" dirty="0">
              <a:solidFill>
                <a:prstClr val="white"/>
              </a:solidFill>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07678"/>
            <a:ext cx="2057400" cy="2535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4"/>
          <p:cNvSpPr>
            <a:spLocks noGrp="1"/>
          </p:cNvSpPr>
          <p:nvPr>
            <p:ph type="body" sz="quarter" idx="3"/>
          </p:nvPr>
        </p:nvSpPr>
        <p:spPr>
          <a:xfrm>
            <a:off x="1432461" y="2175680"/>
            <a:ext cx="2385747" cy="639762"/>
          </a:xfrm>
        </p:spPr>
        <p:txBody>
          <a:bodyPr/>
          <a:lstStyle/>
          <a:p>
            <a:pPr algn="r"/>
            <a:r>
              <a:rPr lang="en-US" dirty="0" smtClean="0"/>
              <a:t>&gt;31 points</a:t>
            </a:r>
            <a:endParaRPr lang="en-US" dirty="0"/>
          </a:p>
        </p:txBody>
      </p:sp>
      <p:sp>
        <p:nvSpPr>
          <p:cNvPr id="12" name="Content Placeholder 5"/>
          <p:cNvSpPr>
            <a:spLocks noGrp="1"/>
          </p:cNvSpPr>
          <p:nvPr>
            <p:ph sz="quarter" idx="4"/>
          </p:nvPr>
        </p:nvSpPr>
        <p:spPr>
          <a:xfrm>
            <a:off x="5867400" y="1143001"/>
            <a:ext cx="2670048" cy="1219200"/>
          </a:xfrm>
        </p:spPr>
        <p:txBody>
          <a:bodyPr/>
          <a:lstStyle/>
          <a:p>
            <a:r>
              <a:rPr lang="en-US" dirty="0" smtClean="0"/>
              <a:t>From the rubric from multiple observations</a:t>
            </a:r>
            <a:endParaRPr lang="en-US" dirty="0"/>
          </a:p>
        </p:txBody>
      </p:sp>
      <p:sp>
        <p:nvSpPr>
          <p:cNvPr id="7" name="Left Brace 6"/>
          <p:cNvSpPr/>
          <p:nvPr/>
        </p:nvSpPr>
        <p:spPr>
          <a:xfrm>
            <a:off x="3962400" y="1219200"/>
            <a:ext cx="1970184" cy="2590800"/>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 Placeholder 4"/>
          <p:cNvSpPr>
            <a:spLocks noGrp="1"/>
          </p:cNvSpPr>
          <p:nvPr>
            <p:ph type="body" sz="quarter" idx="3"/>
          </p:nvPr>
        </p:nvSpPr>
        <p:spPr>
          <a:xfrm>
            <a:off x="1432461" y="4766480"/>
            <a:ext cx="2385747" cy="639762"/>
          </a:xfrm>
        </p:spPr>
        <p:txBody>
          <a:bodyPr/>
          <a:lstStyle/>
          <a:p>
            <a:pPr algn="r"/>
            <a:r>
              <a:rPr lang="en-US" dirty="0" smtClean="0"/>
              <a:t>&lt;29 points</a:t>
            </a:r>
            <a:endParaRPr lang="en-US" dirty="0"/>
          </a:p>
        </p:txBody>
      </p:sp>
      <p:sp>
        <p:nvSpPr>
          <p:cNvPr id="13" name="Left Brace 12"/>
          <p:cNvSpPr/>
          <p:nvPr/>
        </p:nvSpPr>
        <p:spPr>
          <a:xfrm>
            <a:off x="3962400" y="3810000"/>
            <a:ext cx="1970184" cy="2590800"/>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Content Placeholder 5"/>
          <p:cNvSpPr>
            <a:spLocks noGrp="1"/>
          </p:cNvSpPr>
          <p:nvPr>
            <p:ph sz="quarter" idx="4"/>
          </p:nvPr>
        </p:nvSpPr>
        <p:spPr>
          <a:xfrm>
            <a:off x="5867400" y="3733800"/>
            <a:ext cx="2819400" cy="2819400"/>
          </a:xfrm>
        </p:spPr>
        <p:txBody>
          <a:bodyPr/>
          <a:lstStyle/>
          <a:p>
            <a:r>
              <a:rPr lang="en-US" dirty="0" smtClean="0"/>
              <a:t>From the list of other possibilities, would need system of point determination</a:t>
            </a:r>
            <a:endParaRPr lang="en-US" dirty="0"/>
          </a:p>
        </p:txBody>
      </p:sp>
    </p:spTree>
    <p:extLst>
      <p:ext uri="{BB962C8B-B14F-4D97-AF65-F5344CB8AC3E}">
        <p14:creationId xmlns:p14="http://schemas.microsoft.com/office/powerpoint/2010/main" val="17891084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027113"/>
            <a:ext cx="5781675" cy="573087"/>
          </a:xfrm>
        </p:spPr>
        <p:txBody>
          <a:bodyPr>
            <a:normAutofit fontScale="90000"/>
          </a:bodyPr>
          <a:lstStyle/>
          <a:p>
            <a:r>
              <a:rPr lang="en-US" dirty="0" smtClean="0"/>
              <a:t>Rubrics:</a:t>
            </a:r>
            <a:endParaRPr lang="en-US" dirty="0"/>
          </a:p>
        </p:txBody>
      </p:sp>
      <p:sp>
        <p:nvSpPr>
          <p:cNvPr id="5" name="Text Placeholder 4"/>
          <p:cNvSpPr>
            <a:spLocks noGrp="1"/>
          </p:cNvSpPr>
          <p:nvPr>
            <p:ph type="body" sz="quarter" idx="3"/>
          </p:nvPr>
        </p:nvSpPr>
        <p:spPr>
          <a:xfrm>
            <a:off x="3557853" y="2286000"/>
            <a:ext cx="2385747" cy="639762"/>
          </a:xfrm>
        </p:spPr>
        <p:txBody>
          <a:bodyPr/>
          <a:lstStyle/>
          <a:p>
            <a:r>
              <a:rPr lang="en-US" dirty="0" smtClean="0"/>
              <a:t>FFT 2011</a:t>
            </a:r>
            <a:endParaRPr lang="en-US" dirty="0"/>
          </a:p>
        </p:txBody>
      </p:sp>
      <p:sp>
        <p:nvSpPr>
          <p:cNvPr id="6" name="Content Placeholder 5"/>
          <p:cNvSpPr>
            <a:spLocks noGrp="1"/>
          </p:cNvSpPr>
          <p:nvPr>
            <p:ph sz="quarter" idx="4"/>
          </p:nvPr>
        </p:nvSpPr>
        <p:spPr>
          <a:xfrm>
            <a:off x="3191168" y="2944684"/>
            <a:ext cx="2670048" cy="2835797"/>
          </a:xfrm>
        </p:spPr>
        <p:txBody>
          <a:bodyPr>
            <a:normAutofit fontScale="92500" lnSpcReduction="10000"/>
          </a:bodyPr>
          <a:lstStyle/>
          <a:p>
            <a:r>
              <a:rPr lang="en-US" dirty="0" smtClean="0"/>
              <a:t>Four Domains</a:t>
            </a:r>
          </a:p>
          <a:p>
            <a:r>
              <a:rPr lang="en-US" dirty="0" smtClean="0"/>
              <a:t>No cost to use rubrics</a:t>
            </a:r>
          </a:p>
          <a:p>
            <a:r>
              <a:rPr lang="en-US" dirty="0" smtClean="0"/>
              <a:t>Can only be used with Teachscape electronic system</a:t>
            </a:r>
            <a:endParaRPr lang="en-US" dirty="0"/>
          </a:p>
        </p:txBody>
      </p:sp>
      <p:sp>
        <p:nvSpPr>
          <p:cNvPr id="9" name="TextBox 8"/>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smtClean="0">
                <a:solidFill>
                  <a:prstClr val="white"/>
                </a:solidFill>
              </a:rPr>
              <a:t>APPR</a:t>
            </a:r>
            <a:endParaRPr lang="en-US" sz="2000" b="1" dirty="0">
              <a:solidFill>
                <a:prstClr val="white"/>
              </a:solidFill>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07678"/>
            <a:ext cx="2057400" cy="2535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4"/>
          <p:cNvSpPr>
            <a:spLocks noGrp="1"/>
          </p:cNvSpPr>
          <p:nvPr>
            <p:ph type="body" sz="quarter" idx="3"/>
          </p:nvPr>
        </p:nvSpPr>
        <p:spPr>
          <a:xfrm>
            <a:off x="1016926" y="2286000"/>
            <a:ext cx="2385747" cy="639762"/>
          </a:xfrm>
        </p:spPr>
        <p:txBody>
          <a:bodyPr/>
          <a:lstStyle/>
          <a:p>
            <a:r>
              <a:rPr lang="en-US" dirty="0" smtClean="0"/>
              <a:t>FFT 2007</a:t>
            </a:r>
            <a:endParaRPr lang="en-US" dirty="0"/>
          </a:p>
        </p:txBody>
      </p:sp>
      <p:sp>
        <p:nvSpPr>
          <p:cNvPr id="12" name="Content Placeholder 5"/>
          <p:cNvSpPr>
            <a:spLocks noGrp="1"/>
          </p:cNvSpPr>
          <p:nvPr>
            <p:ph sz="quarter" idx="4"/>
          </p:nvPr>
        </p:nvSpPr>
        <p:spPr>
          <a:xfrm>
            <a:off x="650241" y="2944684"/>
            <a:ext cx="2670048" cy="2835797"/>
          </a:xfrm>
        </p:spPr>
        <p:txBody>
          <a:bodyPr/>
          <a:lstStyle/>
          <a:p>
            <a:r>
              <a:rPr lang="en-US" dirty="0" smtClean="0"/>
              <a:t>Four Domains</a:t>
            </a:r>
          </a:p>
          <a:p>
            <a:r>
              <a:rPr lang="en-US" dirty="0" smtClean="0"/>
              <a:t>No cost to use rubrics</a:t>
            </a:r>
          </a:p>
          <a:p>
            <a:r>
              <a:rPr lang="en-US" dirty="0" smtClean="0"/>
              <a:t>Can be used with 3</a:t>
            </a:r>
            <a:r>
              <a:rPr lang="en-US" baseline="30000" dirty="0" smtClean="0"/>
              <a:t>rd</a:t>
            </a:r>
            <a:r>
              <a:rPr lang="en-US" dirty="0" smtClean="0"/>
              <a:t> party electronic systems</a:t>
            </a:r>
            <a:endParaRPr lang="en-US" dirty="0"/>
          </a:p>
        </p:txBody>
      </p:sp>
      <p:sp>
        <p:nvSpPr>
          <p:cNvPr id="13" name="Text Placeholder 4"/>
          <p:cNvSpPr>
            <a:spLocks noGrp="1"/>
          </p:cNvSpPr>
          <p:nvPr>
            <p:ph type="body" sz="quarter" idx="3"/>
          </p:nvPr>
        </p:nvSpPr>
        <p:spPr>
          <a:xfrm>
            <a:off x="6096000" y="2286000"/>
            <a:ext cx="2385747" cy="639762"/>
          </a:xfrm>
        </p:spPr>
        <p:txBody>
          <a:bodyPr/>
          <a:lstStyle/>
          <a:p>
            <a:r>
              <a:rPr lang="en-US" dirty="0" smtClean="0"/>
              <a:t>NYS Practice</a:t>
            </a:r>
            <a:endParaRPr lang="en-US" dirty="0"/>
          </a:p>
        </p:txBody>
      </p:sp>
      <p:sp>
        <p:nvSpPr>
          <p:cNvPr id="14" name="Content Placeholder 5"/>
          <p:cNvSpPr>
            <a:spLocks noGrp="1"/>
          </p:cNvSpPr>
          <p:nvPr>
            <p:ph sz="quarter" idx="4"/>
          </p:nvPr>
        </p:nvSpPr>
        <p:spPr>
          <a:xfrm>
            <a:off x="5729315" y="2944684"/>
            <a:ext cx="2670048" cy="2835797"/>
          </a:xfrm>
        </p:spPr>
        <p:txBody>
          <a:bodyPr>
            <a:normAutofit fontScale="92500" lnSpcReduction="10000"/>
          </a:bodyPr>
          <a:lstStyle/>
          <a:p>
            <a:r>
              <a:rPr lang="en-US" dirty="0" smtClean="0"/>
              <a:t>NYS Teaching Standards (7)</a:t>
            </a:r>
          </a:p>
          <a:p>
            <a:r>
              <a:rPr lang="en-US" dirty="0" smtClean="0"/>
              <a:t>No cost to use rubrics</a:t>
            </a:r>
          </a:p>
          <a:p>
            <a:r>
              <a:rPr lang="en-US" dirty="0" smtClean="0"/>
              <a:t>Can be used with 3</a:t>
            </a:r>
            <a:r>
              <a:rPr lang="en-US" baseline="30000" dirty="0" smtClean="0"/>
              <a:t>rd</a:t>
            </a:r>
            <a:r>
              <a:rPr lang="en-US" dirty="0" smtClean="0"/>
              <a:t> party electronic systems</a:t>
            </a:r>
            <a:endParaRPr lang="en-US" dirty="0"/>
          </a:p>
        </p:txBody>
      </p:sp>
    </p:spTree>
    <p:extLst>
      <p:ext uri="{BB962C8B-B14F-4D97-AF65-F5344CB8AC3E}">
        <p14:creationId xmlns:p14="http://schemas.microsoft.com/office/powerpoint/2010/main" val="2934604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a:solidFill>
                  <a:schemeClr val="bg1"/>
                </a:solidFill>
              </a:rPr>
              <a:t>1</a:t>
            </a:r>
            <a:r>
              <a:rPr lang="en-US" sz="2000" b="1" dirty="0" smtClean="0">
                <a:solidFill>
                  <a:schemeClr val="bg1"/>
                </a:solidFill>
              </a:rPr>
              <a:t> Thing We’ll Do</a:t>
            </a:r>
            <a:endParaRPr lang="en-US" sz="2000" b="1" dirty="0">
              <a:solidFill>
                <a:schemeClr val="bg1"/>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10636" y="1163781"/>
            <a:ext cx="8138160" cy="4235517"/>
          </a:xfrm>
          <a:prstGeom prst="rect">
            <a:avLst/>
          </a:prstGeom>
        </p:spPr>
      </p:pic>
    </p:spTree>
    <p:extLst>
      <p:ext uri="{BB962C8B-B14F-4D97-AF65-F5344CB8AC3E}">
        <p14:creationId xmlns:p14="http://schemas.microsoft.com/office/powerpoint/2010/main" val="36117387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4770438" y="3600450"/>
            <a:ext cx="3187700" cy="2381250"/>
          </a:xfrm>
        </p:spPr>
        <p:txBody>
          <a:bodyPr/>
          <a:lstStyle/>
          <a:p>
            <a:r>
              <a:rPr lang="en-US" sz="2400" dirty="0" smtClean="0">
                <a:solidFill>
                  <a:srgbClr val="404040"/>
                </a:solidFill>
              </a:rPr>
              <a:t/>
            </a:r>
            <a:br>
              <a:rPr lang="en-US" sz="2400" dirty="0" smtClean="0">
                <a:solidFill>
                  <a:srgbClr val="404040"/>
                </a:solidFill>
              </a:rPr>
            </a:br>
            <a:r>
              <a:rPr lang="en-US" sz="2400" dirty="0" smtClean="0">
                <a:solidFill>
                  <a:srgbClr val="404040"/>
                </a:solidFill>
              </a:rPr>
              <a:t>OCM BOCES</a:t>
            </a:r>
            <a:endParaRPr lang="en-US" sz="2000" dirty="0" smtClean="0">
              <a:solidFill>
                <a:srgbClr val="404040"/>
              </a:solidFill>
            </a:endParaRPr>
          </a:p>
        </p:txBody>
      </p:sp>
      <p:sp>
        <p:nvSpPr>
          <p:cNvPr id="7" name="Rectangle 3"/>
          <p:cNvSpPr>
            <a:spLocks noGrp="1" noChangeArrowheads="1"/>
          </p:cNvSpPr>
          <p:nvPr>
            <p:ph type="subTitle" idx="1"/>
          </p:nvPr>
        </p:nvSpPr>
        <p:spPr>
          <a:xfrm>
            <a:off x="4770438" y="176213"/>
            <a:ext cx="3187700" cy="2027237"/>
          </a:xfrm>
        </p:spPr>
        <p:txBody>
          <a:bodyPr>
            <a:normAutofit/>
          </a:bodyPr>
          <a:lstStyle/>
          <a:p>
            <a:pPr>
              <a:buClr>
                <a:srgbClr val="404040"/>
              </a:buClr>
              <a:buFont typeface="Arial" charset="0"/>
              <a:buNone/>
            </a:pPr>
            <a:r>
              <a:rPr lang="en-US" sz="3600" b="1" dirty="0" smtClean="0">
                <a:solidFill>
                  <a:schemeClr val="bg1"/>
                </a:solidFill>
              </a:rPr>
              <a:t>APPR Regulations</a:t>
            </a:r>
          </a:p>
          <a:p>
            <a:pPr>
              <a:buClr>
                <a:srgbClr val="404040"/>
              </a:buClr>
              <a:buFont typeface="Arial" charset="0"/>
              <a:buNone/>
            </a:pPr>
            <a:endParaRPr lang="en-US" sz="2000" b="1" dirty="0" smtClean="0">
              <a:solidFill>
                <a:schemeClr val="bg1"/>
              </a:solidFill>
            </a:endParaRPr>
          </a:p>
          <a:p>
            <a:pPr>
              <a:buClr>
                <a:srgbClr val="404040"/>
              </a:buClr>
              <a:buFont typeface="Arial" charset="0"/>
              <a:buNone/>
            </a:pPr>
            <a:r>
              <a:rPr lang="en-US" sz="2000" b="1" dirty="0" smtClean="0">
                <a:solidFill>
                  <a:schemeClr val="bg1"/>
                </a:solidFill>
              </a:rPr>
              <a:t>revised February 2012</a:t>
            </a:r>
          </a:p>
        </p:txBody>
      </p:sp>
    </p:spTree>
    <p:extLst>
      <p:ext uri="{BB962C8B-B14F-4D97-AF65-F5344CB8AC3E}">
        <p14:creationId xmlns:p14="http://schemas.microsoft.com/office/powerpoint/2010/main" val="17655526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usny.nysed.gov/rttt/docs/tpe-webinar-061311.pdf - Windows Internet Explore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85801" y="1143000"/>
            <a:ext cx="5638800" cy="5210176"/>
          </a:xfrm>
          <a:prstGeom prst="rect">
            <a:avLst/>
          </a:prstGeom>
        </p:spPr>
      </p:pic>
      <p:sp>
        <p:nvSpPr>
          <p:cNvPr id="3" name="Right Brace 2"/>
          <p:cNvSpPr/>
          <p:nvPr/>
        </p:nvSpPr>
        <p:spPr>
          <a:xfrm>
            <a:off x="6477000" y="5257800"/>
            <a:ext cx="304800" cy="685800"/>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Right Brace 3"/>
          <p:cNvSpPr/>
          <p:nvPr/>
        </p:nvSpPr>
        <p:spPr>
          <a:xfrm>
            <a:off x="6467475" y="1190624"/>
            <a:ext cx="304800" cy="3990975"/>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p:cNvSpPr txBox="1"/>
          <p:nvPr/>
        </p:nvSpPr>
        <p:spPr>
          <a:xfrm>
            <a:off x="6905625" y="5257800"/>
            <a:ext cx="1981200" cy="646331"/>
          </a:xfrm>
          <a:prstGeom prst="rect">
            <a:avLst/>
          </a:prstGeom>
          <a:noFill/>
        </p:spPr>
        <p:txBody>
          <a:bodyPr wrap="square" rtlCol="0">
            <a:spAutoFit/>
          </a:bodyPr>
          <a:lstStyle/>
          <a:p>
            <a:r>
              <a:rPr lang="en-US" b="1" dirty="0" smtClean="0">
                <a:latin typeface="Arial" pitchFamily="34" charset="0"/>
                <a:cs typeface="Arial" pitchFamily="34" charset="0"/>
              </a:rPr>
              <a:t>State-provided Growth Score</a:t>
            </a:r>
            <a:endParaRPr lang="en-US" b="1" dirty="0">
              <a:latin typeface="Arial" pitchFamily="34" charset="0"/>
              <a:cs typeface="Arial" pitchFamily="34" charset="0"/>
            </a:endParaRPr>
          </a:p>
        </p:txBody>
      </p:sp>
      <p:sp>
        <p:nvSpPr>
          <p:cNvPr id="6" name="TextBox 5"/>
          <p:cNvSpPr txBox="1"/>
          <p:nvPr/>
        </p:nvSpPr>
        <p:spPr>
          <a:xfrm>
            <a:off x="6905625" y="2286000"/>
            <a:ext cx="1981200" cy="1754326"/>
          </a:xfrm>
          <a:prstGeom prst="rect">
            <a:avLst/>
          </a:prstGeom>
          <a:noFill/>
        </p:spPr>
        <p:txBody>
          <a:bodyPr wrap="square" rtlCol="0">
            <a:spAutoFit/>
          </a:bodyPr>
          <a:lstStyle/>
          <a:p>
            <a:r>
              <a:rPr lang="en-US" b="1" u="sng" dirty="0" smtClean="0">
                <a:latin typeface="Arial" pitchFamily="34" charset="0"/>
                <a:cs typeface="Arial" pitchFamily="34" charset="0"/>
              </a:rPr>
              <a:t>NO</a:t>
            </a:r>
            <a:r>
              <a:rPr lang="en-US" b="1" dirty="0" smtClean="0">
                <a:latin typeface="Arial" pitchFamily="34" charset="0"/>
                <a:cs typeface="Arial" pitchFamily="34" charset="0"/>
              </a:rPr>
              <a:t> State-provided Growth Score; Use </a:t>
            </a:r>
            <a:r>
              <a:rPr lang="en-US" b="1" u="sng" dirty="0" smtClean="0">
                <a:latin typeface="Arial" pitchFamily="34" charset="0"/>
                <a:cs typeface="Arial" pitchFamily="34" charset="0"/>
              </a:rPr>
              <a:t>S</a:t>
            </a:r>
            <a:r>
              <a:rPr lang="en-US" b="1" dirty="0" smtClean="0">
                <a:latin typeface="Arial" pitchFamily="34" charset="0"/>
                <a:cs typeface="Arial" pitchFamily="34" charset="0"/>
              </a:rPr>
              <a:t>tudent </a:t>
            </a:r>
            <a:r>
              <a:rPr lang="en-US" b="1" u="sng" dirty="0" smtClean="0">
                <a:latin typeface="Arial" pitchFamily="34" charset="0"/>
                <a:cs typeface="Arial" pitchFamily="34" charset="0"/>
              </a:rPr>
              <a:t>L</a:t>
            </a:r>
            <a:r>
              <a:rPr lang="en-US" b="1" dirty="0" smtClean="0">
                <a:latin typeface="Arial" pitchFamily="34" charset="0"/>
                <a:cs typeface="Arial" pitchFamily="34" charset="0"/>
              </a:rPr>
              <a:t>earning </a:t>
            </a:r>
            <a:r>
              <a:rPr lang="en-US" b="1" u="sng" dirty="0" smtClean="0">
                <a:latin typeface="Arial" pitchFamily="34" charset="0"/>
                <a:cs typeface="Arial" pitchFamily="34" charset="0"/>
              </a:rPr>
              <a:t>O</a:t>
            </a:r>
            <a:r>
              <a:rPr lang="en-US" b="1" dirty="0" smtClean="0">
                <a:latin typeface="Arial" pitchFamily="34" charset="0"/>
                <a:cs typeface="Arial" pitchFamily="34" charset="0"/>
              </a:rPr>
              <a:t>bjectives</a:t>
            </a:r>
            <a:endParaRPr lang="en-US" b="1" dirty="0">
              <a:latin typeface="Arial" pitchFamily="34" charset="0"/>
              <a:cs typeface="Arial" pitchFamily="34" charset="0"/>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20890"/>
            <a:ext cx="2082937" cy="1925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smtClean="0">
                <a:solidFill>
                  <a:prstClr val="white"/>
                </a:solidFill>
              </a:rPr>
              <a:t>APPR</a:t>
            </a:r>
            <a:endParaRPr lang="en-US" sz="2000" b="1" dirty="0">
              <a:solidFill>
                <a:prstClr val="white"/>
              </a:solidFill>
            </a:endParaRPr>
          </a:p>
        </p:txBody>
      </p:sp>
    </p:spTree>
    <p:extLst>
      <p:ext uri="{BB962C8B-B14F-4D97-AF65-F5344CB8AC3E}">
        <p14:creationId xmlns:p14="http://schemas.microsoft.com/office/powerpoint/2010/main" val="383786662"/>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363" y="831850"/>
            <a:ext cx="8169275" cy="519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20890"/>
            <a:ext cx="2082937" cy="1925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smtClean="0">
                <a:solidFill>
                  <a:prstClr val="white"/>
                </a:solidFill>
              </a:rPr>
              <a:t>APPR</a:t>
            </a:r>
            <a:endParaRPr lang="en-US" sz="2000" b="1" dirty="0">
              <a:solidFill>
                <a:prstClr val="white"/>
              </a:solidFill>
            </a:endParaRPr>
          </a:p>
        </p:txBody>
      </p:sp>
      <p:sp>
        <p:nvSpPr>
          <p:cNvPr id="5" name="Oval 4"/>
          <p:cNvSpPr/>
          <p:nvPr/>
        </p:nvSpPr>
        <p:spPr>
          <a:xfrm rot="16200000">
            <a:off x="-1562414" y="2748545"/>
            <a:ext cx="5562600" cy="167577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3497793">
            <a:off x="-296414" y="2426023"/>
            <a:ext cx="6037624" cy="923330"/>
          </a:xfrm>
          <a:prstGeom prst="rect">
            <a:avLst/>
          </a:prstGeom>
          <a:noFill/>
        </p:spPr>
        <p:txBody>
          <a:bodyPr wrap="square" rtlCol="0">
            <a:spAutoFit/>
          </a:bodyPr>
          <a:lstStyle/>
          <a:p>
            <a:pPr algn="ctr"/>
            <a:r>
              <a:rPr lang="en-US" sz="5400" b="1" dirty="0" smtClean="0">
                <a:solidFill>
                  <a:srgbClr val="FFFF00"/>
                </a:solidFill>
              </a:rPr>
              <a:t>INGREDIENTS</a:t>
            </a:r>
            <a:endParaRPr lang="en-US" sz="4400" b="1" dirty="0">
              <a:solidFill>
                <a:srgbClr val="FFFF00"/>
              </a:solidFill>
            </a:endParaRPr>
          </a:p>
        </p:txBody>
      </p:sp>
    </p:spTree>
    <p:extLst>
      <p:ext uri="{BB962C8B-B14F-4D97-AF65-F5344CB8AC3E}">
        <p14:creationId xmlns:p14="http://schemas.microsoft.com/office/powerpoint/2010/main" val="3973801335"/>
      </p:ext>
    </p:extLst>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984" y="956171"/>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sz="3600" dirty="0" smtClean="0">
                <a:solidFill>
                  <a:srgbClr val="C00000"/>
                </a:solidFill>
                <a:effectLst>
                  <a:innerShdw blurRad="63500" dist="50800">
                    <a:prstClr val="black">
                      <a:alpha val="50000"/>
                    </a:prstClr>
                  </a:innerShdw>
                </a:effectLst>
              </a:rPr>
              <a:t>Definition (underline key words):</a:t>
            </a:r>
          </a:p>
          <a:p>
            <a:pPr marL="68580" indent="0" fontAlgn="auto">
              <a:spcAft>
                <a:spcPts val="0"/>
              </a:spcAft>
              <a:buClr>
                <a:schemeClr val="tx1">
                  <a:lumMod val="75000"/>
                  <a:lumOff val="25000"/>
                </a:schemeClr>
              </a:buClr>
              <a:buNone/>
              <a:defRPr/>
            </a:pPr>
            <a:endParaRPr lang="en-US" dirty="0" smtClean="0">
              <a:solidFill>
                <a:schemeClr val="tx1"/>
              </a:solidFill>
              <a:effectLst>
                <a:innerShdw blurRad="63500" dist="50800">
                  <a:prstClr val="black">
                    <a:alpha val="50000"/>
                  </a:prstClr>
                </a:innerShdw>
              </a:effectLst>
            </a:endParaRPr>
          </a:p>
          <a:p>
            <a:pPr marL="68580" indent="0" fontAlgn="auto">
              <a:spcAft>
                <a:spcPts val="0"/>
              </a:spcAft>
              <a:buClr>
                <a:schemeClr val="tx1">
                  <a:lumMod val="75000"/>
                  <a:lumOff val="25000"/>
                </a:schemeClr>
              </a:buClr>
              <a:buNone/>
              <a:defRPr/>
            </a:pPr>
            <a:r>
              <a:rPr lang="en-US" dirty="0">
                <a:solidFill>
                  <a:schemeClr val="tx1"/>
                </a:solidFill>
                <a:effectLst>
                  <a:innerShdw blurRad="63500" dist="50800">
                    <a:prstClr val="black">
                      <a:alpha val="50000"/>
                    </a:prstClr>
                  </a:innerShdw>
                </a:effectLst>
              </a:rPr>
              <a:t>A student learning objective is an academic goal for a teacher’s students that is set at the start of a course. It represents the most important learning for the year (or, semester, where applicable). It must be specific and measurable, based on available prior student learning data, and aligned to Common Core, State, or national standards, as well as any other school and district priorities. Teachers’ scores are based upon the degree to which their goals were attained.</a:t>
            </a:r>
            <a:endParaRPr lang="en-US" dirty="0" smtClean="0">
              <a:solidFill>
                <a:schemeClr val="tx1"/>
              </a:solidFill>
              <a:effectLst>
                <a:innerShdw blurRad="63500" dist="50800">
                  <a:prstClr val="black">
                    <a:alpha val="50000"/>
                  </a:prstClr>
                </a:innerShdw>
              </a:effectLs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a:solidFill>
                  <a:prstClr val="white"/>
                </a:solidFill>
              </a:rPr>
              <a:t>SLOs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11808633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18914"/>
            <a:ext cx="7024744" cy="658632"/>
          </a:xfrm>
        </p:spPr>
        <p:txBody>
          <a:bodyPr>
            <a:normAutofit fontScale="90000"/>
          </a:bodyPr>
          <a:lstStyle/>
          <a:p>
            <a:r>
              <a:rPr lang="en-US" dirty="0" smtClean="0"/>
              <a:t>Key Points</a:t>
            </a:r>
            <a:endParaRPr lang="en-US" dirty="0"/>
          </a:p>
        </p:txBody>
      </p:sp>
      <p:sp>
        <p:nvSpPr>
          <p:cNvPr id="3" name="Content Placeholder 2"/>
          <p:cNvSpPr>
            <a:spLocks noGrp="1"/>
          </p:cNvSpPr>
          <p:nvPr>
            <p:ph idx="1"/>
          </p:nvPr>
        </p:nvSpPr>
        <p:spPr>
          <a:xfrm>
            <a:off x="676894" y="1377546"/>
            <a:ext cx="7742711" cy="4892625"/>
          </a:xfrm>
        </p:spPr>
        <p:txBody>
          <a:bodyPr>
            <a:normAutofit fontScale="92500" lnSpcReduction="20000"/>
          </a:bodyPr>
          <a:lstStyle/>
          <a:p>
            <a:pPr>
              <a:lnSpc>
                <a:spcPct val="105000"/>
              </a:lnSpc>
            </a:pPr>
            <a:r>
              <a:rPr lang="en-US" dirty="0"/>
              <a:t>SLOs name what students need to know and be able to do at the end of the year</a:t>
            </a:r>
            <a:r>
              <a:rPr lang="en-US" dirty="0" smtClean="0"/>
              <a:t>.</a:t>
            </a:r>
            <a:endParaRPr lang="en-US" dirty="0"/>
          </a:p>
          <a:p>
            <a:pPr>
              <a:lnSpc>
                <a:spcPct val="105000"/>
              </a:lnSpc>
            </a:pPr>
            <a:r>
              <a:rPr lang="en-US" dirty="0"/>
              <a:t>SLOs place student learning at the center of the conversation</a:t>
            </a:r>
            <a:r>
              <a:rPr lang="en-US" dirty="0" smtClean="0"/>
              <a:t>.</a:t>
            </a:r>
            <a:endParaRPr lang="en-US" dirty="0"/>
          </a:p>
          <a:p>
            <a:pPr>
              <a:lnSpc>
                <a:spcPct val="105000"/>
              </a:lnSpc>
            </a:pPr>
            <a:r>
              <a:rPr lang="en-US" dirty="0"/>
              <a:t>SLOs are a critical part of all great educator’s practice</a:t>
            </a:r>
            <a:r>
              <a:rPr lang="en-US" dirty="0" smtClean="0"/>
              <a:t>.</a:t>
            </a:r>
            <a:endParaRPr lang="en-US" dirty="0"/>
          </a:p>
          <a:p>
            <a:pPr>
              <a:lnSpc>
                <a:spcPct val="105000"/>
              </a:lnSpc>
            </a:pPr>
            <a:r>
              <a:rPr lang="en-US" dirty="0"/>
              <a:t>SLOs are an opportunity to document the impact educators make with students</a:t>
            </a:r>
            <a:r>
              <a:rPr lang="en-US" dirty="0" smtClean="0"/>
              <a:t>.</a:t>
            </a:r>
          </a:p>
          <a:p>
            <a:pPr>
              <a:lnSpc>
                <a:spcPct val="105000"/>
              </a:lnSpc>
            </a:pPr>
            <a:r>
              <a:rPr lang="en-US" dirty="0"/>
              <a:t>SLOs provide principals with critical information that can be used to manage performance, differentiate and target professional development, and focus supports for teachers</a:t>
            </a:r>
            <a:r>
              <a:rPr lang="en-US" dirty="0" smtClean="0"/>
              <a:t>.</a:t>
            </a:r>
            <a:endParaRPr lang="en-US" dirty="0"/>
          </a:p>
          <a:p>
            <a:pPr>
              <a:lnSpc>
                <a:spcPct val="105000"/>
              </a:lnSpc>
            </a:pPr>
            <a:r>
              <a:rPr lang="en-US" dirty="0"/>
              <a:t>The SLO process encourages collaboration within school buildings</a:t>
            </a:r>
            <a:r>
              <a:rPr lang="en-US" dirty="0" smtClean="0"/>
              <a:t>.</a:t>
            </a:r>
            <a:endParaRPr lang="en-US" dirty="0"/>
          </a:p>
          <a:p>
            <a:pPr>
              <a:lnSpc>
                <a:spcPct val="105000"/>
              </a:lnSpc>
            </a:pPr>
            <a:r>
              <a:rPr lang="en-US" dirty="0"/>
              <a:t>School leaders are accountable for ensuring all teachers have SLOs that will support their District and school goals</a:t>
            </a:r>
            <a:r>
              <a:rPr lang="en-US" dirty="0" smtClean="0"/>
              <a:t>.</a:t>
            </a:r>
            <a:endParaRPr lang="en-US" dirty="0"/>
          </a:p>
        </p:txBody>
      </p:sp>
      <p:sp>
        <p:nvSpPr>
          <p:cNvPr id="6" name="TextBox 5"/>
          <p:cNvSpPr txBox="1"/>
          <p:nvPr/>
        </p:nvSpPr>
        <p:spPr>
          <a:xfrm>
            <a:off x="4737254" y="100010"/>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a:solidFill>
                  <a:prstClr val="white"/>
                </a:solidFill>
              </a:rPr>
              <a:t>SLOs</a:t>
            </a:r>
          </a:p>
        </p:txBody>
      </p:sp>
    </p:spTree>
    <p:extLst>
      <p:ext uri="{BB962C8B-B14F-4D97-AF65-F5344CB8AC3E}">
        <p14:creationId xmlns:p14="http://schemas.microsoft.com/office/powerpoint/2010/main" val="34539037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07998" y="363279"/>
            <a:ext cx="7959108" cy="6037521"/>
            <a:chOff x="507998" y="363279"/>
            <a:chExt cx="9372602" cy="6037521"/>
          </a:xfrm>
        </p:grpSpPr>
        <p:sp>
          <p:nvSpPr>
            <p:cNvPr id="4" name="Isosceles Triangle 3"/>
            <p:cNvSpPr/>
            <p:nvPr/>
          </p:nvSpPr>
          <p:spPr>
            <a:xfrm rot="5400000">
              <a:off x="1299239" y="-427960"/>
              <a:ext cx="6037521" cy="7620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5" name="Trapezoid 4"/>
            <p:cNvSpPr/>
            <p:nvPr/>
          </p:nvSpPr>
          <p:spPr>
            <a:xfrm rot="5400000">
              <a:off x="-1577755" y="2467640"/>
              <a:ext cx="6000308" cy="1828801"/>
            </a:xfrm>
            <a:prstGeom prst="trapezoid">
              <a:avLst>
                <a:gd name="adj" fmla="val 37956"/>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6" name="Trapezoid 5"/>
            <p:cNvSpPr/>
            <p:nvPr/>
          </p:nvSpPr>
          <p:spPr>
            <a:xfrm rot="5400000">
              <a:off x="965200" y="2467640"/>
              <a:ext cx="4571998" cy="1828800"/>
            </a:xfrm>
            <a:prstGeom prst="trapezoid">
              <a:avLst>
                <a:gd name="adj" fmla="val 3795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7" name="Trapezoid 6"/>
            <p:cNvSpPr/>
            <p:nvPr/>
          </p:nvSpPr>
          <p:spPr>
            <a:xfrm rot="5400000">
              <a:off x="3508155" y="2467640"/>
              <a:ext cx="3143689" cy="1828800"/>
            </a:xfrm>
            <a:prstGeom prst="trapezoid">
              <a:avLst>
                <a:gd name="adj" fmla="val 37956"/>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8" name="Right Arrow 7"/>
            <p:cNvSpPr/>
            <p:nvPr/>
          </p:nvSpPr>
          <p:spPr>
            <a:xfrm>
              <a:off x="8280400" y="2895600"/>
              <a:ext cx="1600200" cy="1066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9" name="TextBox 8"/>
            <p:cNvSpPr txBox="1"/>
            <p:nvPr/>
          </p:nvSpPr>
          <p:spPr>
            <a:xfrm>
              <a:off x="515702" y="1162050"/>
              <a:ext cx="1828800" cy="4647426"/>
            </a:xfrm>
            <a:prstGeom prst="rect">
              <a:avLst/>
            </a:prstGeom>
            <a:noFill/>
          </p:spPr>
          <p:txBody>
            <a:bodyPr wrap="square" rtlCol="0">
              <a:spAutoFit/>
            </a:bodyPr>
            <a:lstStyle/>
            <a:p>
              <a:pPr defTabSz="457200" fontAlgn="base">
                <a:spcBef>
                  <a:spcPct val="0"/>
                </a:spcBef>
                <a:spcAft>
                  <a:spcPct val="0"/>
                </a:spcAft>
              </a:pPr>
              <a:r>
                <a:rPr lang="en-US" sz="1600" b="1" dirty="0">
                  <a:cs typeface="Arial" pitchFamily="34" charset="0"/>
                </a:rPr>
                <a:t>State</a:t>
              </a:r>
            </a:p>
            <a:p>
              <a:pPr marL="117475" indent="-117475" defTabSz="457200" fontAlgn="base">
                <a:spcBef>
                  <a:spcPct val="0"/>
                </a:spcBef>
                <a:spcAft>
                  <a:spcPts val="1200"/>
                </a:spcAft>
                <a:buFont typeface="Arial" pitchFamily="34" charset="0"/>
                <a:buChar char="•"/>
              </a:pPr>
              <a:r>
                <a:rPr lang="en-US" sz="1600" dirty="0">
                  <a:cs typeface="Arial" pitchFamily="34" charset="0"/>
                </a:rPr>
                <a:t>Determines SLO process</a:t>
              </a:r>
            </a:p>
            <a:p>
              <a:pPr marL="117475" indent="-117475" defTabSz="457200" fontAlgn="base">
                <a:spcBef>
                  <a:spcPct val="0"/>
                </a:spcBef>
                <a:spcAft>
                  <a:spcPts val="1200"/>
                </a:spcAft>
                <a:buFont typeface="Arial" pitchFamily="34" charset="0"/>
                <a:buChar char="•"/>
              </a:pPr>
              <a:r>
                <a:rPr lang="en-US" sz="1600" dirty="0">
                  <a:cs typeface="Arial" pitchFamily="34" charset="0"/>
                </a:rPr>
                <a:t>Identifies required elements</a:t>
              </a:r>
            </a:p>
            <a:p>
              <a:pPr marL="117475" indent="-117475" defTabSz="457200" fontAlgn="base">
                <a:spcBef>
                  <a:spcPct val="0"/>
                </a:spcBef>
                <a:spcAft>
                  <a:spcPts val="1200"/>
                </a:spcAft>
                <a:buFont typeface="Arial" pitchFamily="34" charset="0"/>
                <a:buChar char="•"/>
              </a:pPr>
              <a:r>
                <a:rPr lang="en-US" sz="1600" dirty="0">
                  <a:cs typeface="Arial" pitchFamily="34" charset="0"/>
                </a:rPr>
                <a:t>Requires use of State test</a:t>
              </a:r>
            </a:p>
            <a:p>
              <a:pPr marL="117475" indent="-117475" defTabSz="457200" fontAlgn="base">
                <a:spcBef>
                  <a:spcPct val="0"/>
                </a:spcBef>
                <a:spcAft>
                  <a:spcPts val="1200"/>
                </a:spcAft>
                <a:buFont typeface="Arial" pitchFamily="34" charset="0"/>
                <a:buChar char="•"/>
              </a:pPr>
              <a:r>
                <a:rPr lang="en-US" sz="1600" dirty="0">
                  <a:cs typeface="Arial" pitchFamily="34" charset="0"/>
                </a:rPr>
                <a:t>Provides training to NTs prior to 2012-13.</a:t>
              </a:r>
            </a:p>
            <a:p>
              <a:pPr marL="117475" indent="-117475" defTabSz="457200" fontAlgn="base">
                <a:spcBef>
                  <a:spcPct val="0"/>
                </a:spcBef>
                <a:spcAft>
                  <a:spcPts val="1200"/>
                </a:spcAft>
                <a:buFont typeface="Arial" pitchFamily="34" charset="0"/>
                <a:buChar char="•"/>
              </a:pPr>
              <a:r>
                <a:rPr lang="en-US" sz="1600" dirty="0">
                  <a:cs typeface="Arial" pitchFamily="34" charset="0"/>
                </a:rPr>
                <a:t>Provides guidance, webinars &amp; videos</a:t>
              </a:r>
            </a:p>
          </p:txBody>
        </p:sp>
        <p:sp>
          <p:nvSpPr>
            <p:cNvPr id="10" name="TextBox 9"/>
            <p:cNvSpPr txBox="1"/>
            <p:nvPr/>
          </p:nvSpPr>
          <p:spPr>
            <a:xfrm>
              <a:off x="8356600" y="3200400"/>
              <a:ext cx="1295400" cy="461665"/>
            </a:xfrm>
            <a:prstGeom prst="rect">
              <a:avLst/>
            </a:prstGeom>
            <a:noFill/>
          </p:spPr>
          <p:txBody>
            <a:bodyPr wrap="square" rtlCol="0">
              <a:spAutoFit/>
            </a:bodyPr>
            <a:lstStyle/>
            <a:p>
              <a:pPr defTabSz="457200" fontAlgn="base">
                <a:spcBef>
                  <a:spcPct val="0"/>
                </a:spcBef>
                <a:spcAft>
                  <a:spcPct val="0"/>
                </a:spcAft>
              </a:pPr>
              <a:r>
                <a:rPr lang="en-US" sz="2400" b="1" dirty="0">
                  <a:solidFill>
                    <a:prstClr val="white"/>
                  </a:solidFill>
                  <a:cs typeface="Arial" pitchFamily="34" charset="0"/>
                </a:rPr>
                <a:t>SLOs</a:t>
              </a:r>
            </a:p>
          </p:txBody>
        </p:sp>
        <p:sp>
          <p:nvSpPr>
            <p:cNvPr id="11" name="TextBox 10"/>
            <p:cNvSpPr txBox="1"/>
            <p:nvPr/>
          </p:nvSpPr>
          <p:spPr>
            <a:xfrm>
              <a:off x="2260599" y="1749772"/>
              <a:ext cx="1981198" cy="3262432"/>
            </a:xfrm>
            <a:prstGeom prst="rect">
              <a:avLst/>
            </a:prstGeom>
            <a:noFill/>
          </p:spPr>
          <p:txBody>
            <a:bodyPr wrap="square" rtlCol="0">
              <a:spAutoFit/>
            </a:bodyPr>
            <a:lstStyle/>
            <a:p>
              <a:pPr defTabSz="457200" fontAlgn="base">
                <a:spcBef>
                  <a:spcPct val="0"/>
                </a:spcBef>
                <a:spcAft>
                  <a:spcPct val="0"/>
                </a:spcAft>
              </a:pPr>
              <a:r>
                <a:rPr lang="en-US" sz="1600" b="1" dirty="0">
                  <a:cs typeface="Arial" pitchFamily="34" charset="0"/>
                </a:rPr>
                <a:t>District</a:t>
              </a:r>
            </a:p>
            <a:p>
              <a:pPr marL="117475" indent="-117475" defTabSz="457200" fontAlgn="base">
                <a:spcBef>
                  <a:spcPct val="0"/>
                </a:spcBef>
                <a:spcAft>
                  <a:spcPts val="1200"/>
                </a:spcAft>
                <a:buFont typeface="Arial" pitchFamily="34" charset="0"/>
                <a:buChar char="•"/>
              </a:pPr>
              <a:r>
                <a:rPr lang="en-US" sz="1600" dirty="0">
                  <a:cs typeface="Arial" pitchFamily="34" charset="0"/>
                </a:rPr>
                <a:t>District goals &amp; priorities</a:t>
              </a:r>
            </a:p>
            <a:p>
              <a:pPr marL="117475" indent="-117475" defTabSz="457200" fontAlgn="base">
                <a:spcBef>
                  <a:spcPct val="0"/>
                </a:spcBef>
                <a:spcAft>
                  <a:spcPts val="1200"/>
                </a:spcAft>
                <a:buFont typeface="Arial" pitchFamily="34" charset="0"/>
                <a:buChar char="•"/>
              </a:pPr>
              <a:r>
                <a:rPr lang="en-US" sz="1600" dirty="0">
                  <a:cs typeface="Arial" pitchFamily="34" charset="0"/>
                </a:rPr>
                <a:t>Match requirements to teachers</a:t>
              </a:r>
            </a:p>
            <a:p>
              <a:pPr marL="117475" indent="-117475" defTabSz="457200" fontAlgn="base">
                <a:spcBef>
                  <a:spcPct val="0"/>
                </a:spcBef>
                <a:spcAft>
                  <a:spcPts val="1200"/>
                </a:spcAft>
                <a:buFont typeface="Arial" pitchFamily="34" charset="0"/>
                <a:buChar char="•"/>
              </a:pPr>
              <a:r>
                <a:rPr lang="en-US" sz="1600" dirty="0">
                  <a:cs typeface="Arial" pitchFamily="34" charset="0"/>
                </a:rPr>
                <a:t>Define processes for before &amp; after</a:t>
              </a:r>
            </a:p>
            <a:p>
              <a:pPr marL="117475" indent="-117475" defTabSz="457200" fontAlgn="base">
                <a:spcBef>
                  <a:spcPct val="0"/>
                </a:spcBef>
                <a:spcAft>
                  <a:spcPts val="1200"/>
                </a:spcAft>
                <a:buFont typeface="Arial" pitchFamily="34" charset="0"/>
                <a:buChar char="•"/>
              </a:pPr>
              <a:r>
                <a:rPr lang="en-US" sz="1600" dirty="0">
                  <a:cs typeface="Arial" pitchFamily="34" charset="0"/>
                </a:rPr>
                <a:t>Identify expectations</a:t>
              </a:r>
            </a:p>
          </p:txBody>
        </p:sp>
        <p:sp>
          <p:nvSpPr>
            <p:cNvPr id="12" name="TextBox 11"/>
            <p:cNvSpPr txBox="1"/>
            <p:nvPr/>
          </p:nvSpPr>
          <p:spPr>
            <a:xfrm>
              <a:off x="4165598" y="2109579"/>
              <a:ext cx="1939236" cy="2523768"/>
            </a:xfrm>
            <a:prstGeom prst="rect">
              <a:avLst/>
            </a:prstGeom>
            <a:noFill/>
          </p:spPr>
          <p:txBody>
            <a:bodyPr wrap="square" rtlCol="0">
              <a:spAutoFit/>
            </a:bodyPr>
            <a:lstStyle/>
            <a:p>
              <a:pPr defTabSz="457200" fontAlgn="base">
                <a:spcBef>
                  <a:spcPct val="0"/>
                </a:spcBef>
                <a:spcAft>
                  <a:spcPct val="0"/>
                </a:spcAft>
              </a:pPr>
              <a:r>
                <a:rPr lang="en-US" sz="1600" b="1" dirty="0">
                  <a:cs typeface="Arial" pitchFamily="34" charset="0"/>
                </a:rPr>
                <a:t>School</a:t>
              </a:r>
            </a:p>
            <a:p>
              <a:pPr marL="117475" indent="-117475" defTabSz="457200" fontAlgn="base">
                <a:spcBef>
                  <a:spcPct val="0"/>
                </a:spcBef>
                <a:spcAft>
                  <a:spcPts val="1200"/>
                </a:spcAft>
                <a:buFont typeface="Arial" pitchFamily="34" charset="0"/>
                <a:buChar char="•"/>
              </a:pPr>
              <a:r>
                <a:rPr lang="en-US" sz="1600" dirty="0">
                  <a:cs typeface="Arial" pitchFamily="34" charset="0"/>
                </a:rPr>
                <a:t>LE &amp; teacher collaborate</a:t>
              </a:r>
            </a:p>
            <a:p>
              <a:pPr marL="117475" indent="-117475" defTabSz="457200" fontAlgn="base">
                <a:spcBef>
                  <a:spcPct val="0"/>
                </a:spcBef>
                <a:spcAft>
                  <a:spcPts val="1200"/>
                </a:spcAft>
                <a:buFont typeface="Arial" pitchFamily="34" charset="0"/>
                <a:buChar char="•"/>
              </a:pPr>
              <a:r>
                <a:rPr lang="en-US" sz="1600" dirty="0">
                  <a:cs typeface="Arial" pitchFamily="34" charset="0"/>
                </a:rPr>
                <a:t>LE approval</a:t>
              </a:r>
            </a:p>
            <a:p>
              <a:pPr marL="117475" indent="-117475" defTabSz="457200" fontAlgn="base">
                <a:spcBef>
                  <a:spcPct val="0"/>
                </a:spcBef>
                <a:spcAft>
                  <a:spcPts val="1200"/>
                </a:spcAft>
                <a:buFont typeface="Arial" pitchFamily="34" charset="0"/>
                <a:buChar char="•"/>
              </a:pPr>
              <a:r>
                <a:rPr lang="en-US" sz="1600" dirty="0">
                  <a:cs typeface="Arial" pitchFamily="34" charset="0"/>
                </a:rPr>
                <a:t>Ensure security</a:t>
              </a:r>
            </a:p>
            <a:p>
              <a:pPr marL="117475" indent="-117475" defTabSz="457200" fontAlgn="base">
                <a:spcBef>
                  <a:spcPct val="0"/>
                </a:spcBef>
                <a:spcAft>
                  <a:spcPts val="1200"/>
                </a:spcAft>
                <a:buFont typeface="Arial" pitchFamily="34" charset="0"/>
                <a:buChar char="•"/>
              </a:pPr>
              <a:r>
                <a:rPr lang="en-US" sz="1600" dirty="0">
                  <a:cs typeface="Arial" pitchFamily="34" charset="0"/>
                </a:rPr>
                <a:t>LE monitor &amp; evaluation</a:t>
              </a:r>
            </a:p>
          </p:txBody>
        </p:sp>
        <p:sp>
          <p:nvSpPr>
            <p:cNvPr id="13" name="TextBox 12"/>
            <p:cNvSpPr txBox="1"/>
            <p:nvPr/>
          </p:nvSpPr>
          <p:spPr>
            <a:xfrm>
              <a:off x="5995581" y="2823299"/>
              <a:ext cx="1828800" cy="1477328"/>
            </a:xfrm>
            <a:prstGeom prst="rect">
              <a:avLst/>
            </a:prstGeom>
            <a:noFill/>
          </p:spPr>
          <p:txBody>
            <a:bodyPr wrap="square" rtlCol="0">
              <a:spAutoFit/>
            </a:bodyPr>
            <a:lstStyle/>
            <a:p>
              <a:pPr defTabSz="457200" fontAlgn="base">
                <a:spcBef>
                  <a:spcPct val="0"/>
                </a:spcBef>
                <a:spcAft>
                  <a:spcPct val="0"/>
                </a:spcAft>
              </a:pPr>
              <a:r>
                <a:rPr lang="en-US" sz="1600" b="1" dirty="0">
                  <a:cs typeface="Arial" pitchFamily="34" charset="0"/>
                </a:rPr>
                <a:t>Teacher</a:t>
              </a:r>
            </a:p>
            <a:p>
              <a:pPr marL="117475" indent="-117475" defTabSz="457200" fontAlgn="base">
                <a:spcBef>
                  <a:spcPct val="0"/>
                </a:spcBef>
                <a:spcAft>
                  <a:spcPts val="1200"/>
                </a:spcAft>
                <a:buFont typeface="Arial" pitchFamily="34" charset="0"/>
                <a:buChar char="•"/>
              </a:pPr>
              <a:r>
                <a:rPr lang="en-US" sz="1600" dirty="0">
                  <a:cs typeface="Arial" pitchFamily="34" charset="0"/>
                </a:rPr>
                <a:t>Works with colleagues &amp; LE </a:t>
              </a:r>
            </a:p>
            <a:p>
              <a:pPr marL="342900" indent="-342900" defTabSz="457200" fontAlgn="base">
                <a:spcBef>
                  <a:spcPct val="0"/>
                </a:spcBef>
                <a:spcAft>
                  <a:spcPct val="0"/>
                </a:spcAft>
                <a:buFont typeface="Arial" pitchFamily="34" charset="0"/>
                <a:buChar char="•"/>
              </a:pPr>
              <a:endParaRPr lang="en-US" sz="1600" dirty="0">
                <a:cs typeface="Arial" pitchFamily="34" charset="0"/>
              </a:endParaRPr>
            </a:p>
          </p:txBody>
        </p:sp>
      </p:grpSp>
      <p:sp>
        <p:nvSpPr>
          <p:cNvPr id="14" name="TextBox 13"/>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a:solidFill>
                  <a:prstClr val="white"/>
                </a:solidFill>
              </a:rPr>
              <a:t>SLOs</a:t>
            </a:r>
          </a:p>
        </p:txBody>
      </p:sp>
    </p:spTree>
    <p:extLst>
      <p:ext uri="{BB962C8B-B14F-4D97-AF65-F5344CB8AC3E}">
        <p14:creationId xmlns:p14="http://schemas.microsoft.com/office/powerpoint/2010/main" val="38694294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990" y="683289"/>
            <a:ext cx="7024744" cy="658632"/>
          </a:xfrm>
        </p:spPr>
        <p:txBody>
          <a:bodyPr>
            <a:normAutofit fontScale="90000"/>
          </a:bodyPr>
          <a:lstStyle/>
          <a:p>
            <a:r>
              <a:rPr lang="en-US" dirty="0" smtClean="0"/>
              <a:t>SLO Decisions for Districts</a:t>
            </a:r>
            <a:endParaRPr lang="en-US" dirty="0"/>
          </a:p>
        </p:txBody>
      </p:sp>
      <p:sp>
        <p:nvSpPr>
          <p:cNvPr id="3" name="Content Placeholder 2"/>
          <p:cNvSpPr>
            <a:spLocks noGrp="1"/>
          </p:cNvSpPr>
          <p:nvPr>
            <p:ph idx="1"/>
          </p:nvPr>
        </p:nvSpPr>
        <p:spPr>
          <a:xfrm>
            <a:off x="676894" y="1377546"/>
            <a:ext cx="6543303" cy="4892625"/>
          </a:xfrm>
        </p:spPr>
        <p:txBody>
          <a:bodyPr>
            <a:normAutofit fontScale="92500" lnSpcReduction="10000"/>
          </a:bodyPr>
          <a:lstStyle/>
          <a:p>
            <a:pPr marL="525780" indent="-457200">
              <a:lnSpc>
                <a:spcPct val="105000"/>
              </a:lnSpc>
              <a:spcBef>
                <a:spcPts val="1800"/>
              </a:spcBef>
              <a:buFont typeface="+mj-lt"/>
              <a:buAutoNum type="arabicPeriod"/>
            </a:pPr>
            <a:r>
              <a:rPr lang="en-US" dirty="0"/>
              <a:t>Assess and identify priorities and academic needs.</a:t>
            </a:r>
          </a:p>
          <a:p>
            <a:pPr marL="525780" indent="-457200">
              <a:lnSpc>
                <a:spcPct val="105000"/>
              </a:lnSpc>
              <a:spcBef>
                <a:spcPts val="1800"/>
              </a:spcBef>
              <a:buFont typeface="+mj-lt"/>
              <a:buAutoNum type="arabicPeriod"/>
            </a:pPr>
            <a:r>
              <a:rPr lang="en-US" dirty="0"/>
              <a:t>Identify who will have State-provided growth measures and who must have SLOs as “comparable growth measures.”</a:t>
            </a:r>
          </a:p>
          <a:p>
            <a:pPr marL="525780" indent="-457200">
              <a:lnSpc>
                <a:spcPct val="105000"/>
              </a:lnSpc>
              <a:spcBef>
                <a:spcPts val="1800"/>
              </a:spcBef>
              <a:buFont typeface="+mj-lt"/>
              <a:buAutoNum type="arabicPeriod"/>
            </a:pPr>
            <a:r>
              <a:rPr lang="en-US" dirty="0"/>
              <a:t>Determine District rules for how specific SLOs will get set.</a:t>
            </a:r>
          </a:p>
          <a:p>
            <a:pPr marL="525780" indent="-457200">
              <a:lnSpc>
                <a:spcPct val="105000"/>
              </a:lnSpc>
              <a:spcBef>
                <a:spcPts val="1800"/>
              </a:spcBef>
              <a:buFont typeface="+mj-lt"/>
              <a:buAutoNum type="arabicPeriod"/>
            </a:pPr>
            <a:r>
              <a:rPr lang="en-US" dirty="0"/>
              <a:t>Establish expectations for scoring SLOs and for determining teacher ratings for the growth component.</a:t>
            </a:r>
          </a:p>
          <a:p>
            <a:pPr marL="525780" indent="-457200">
              <a:lnSpc>
                <a:spcPct val="105000"/>
              </a:lnSpc>
              <a:spcBef>
                <a:spcPts val="1800"/>
              </a:spcBef>
              <a:buFont typeface="+mj-lt"/>
              <a:buAutoNum type="arabicPeriod"/>
            </a:pPr>
            <a:r>
              <a:rPr lang="en-US" dirty="0"/>
              <a:t>Determine District-wide processes for setting, reviewing, and assessing SLOs in schools.</a:t>
            </a: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a:solidFill>
                  <a:prstClr val="white"/>
                </a:solidFill>
              </a:rPr>
              <a:t>SLOs</a:t>
            </a:r>
          </a:p>
        </p:txBody>
      </p:sp>
      <p:sp>
        <p:nvSpPr>
          <p:cNvPr id="5" name="Right Brace 4"/>
          <p:cNvSpPr/>
          <p:nvPr/>
        </p:nvSpPr>
        <p:spPr>
          <a:xfrm>
            <a:off x="7154075" y="1460813"/>
            <a:ext cx="304800" cy="2587625"/>
          </a:xfrm>
          <a:prstGeom prst="rightBrace">
            <a:avLst/>
          </a:prstGeom>
          <a:ln w="57150"/>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dirty="0">
              <a:solidFill>
                <a:prstClr val="black"/>
              </a:solidFill>
            </a:endParaRPr>
          </a:p>
        </p:txBody>
      </p:sp>
      <p:sp>
        <p:nvSpPr>
          <p:cNvPr id="7" name="TextBox 7"/>
          <p:cNvSpPr txBox="1">
            <a:spLocks noChangeArrowheads="1"/>
          </p:cNvSpPr>
          <p:nvPr/>
        </p:nvSpPr>
        <p:spPr bwMode="auto">
          <a:xfrm>
            <a:off x="7484275" y="2537138"/>
            <a:ext cx="121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defTabSz="457200" eaLnBrk="1" fontAlgn="base" hangingPunct="1">
              <a:spcBef>
                <a:spcPct val="0"/>
              </a:spcBef>
              <a:spcAft>
                <a:spcPct val="0"/>
              </a:spcAft>
            </a:pPr>
            <a:r>
              <a:rPr lang="en-US" sz="2000" dirty="0" smtClean="0">
                <a:solidFill>
                  <a:prstClr val="black"/>
                </a:solidFill>
                <a:latin typeface="Tw Cen MT" pitchFamily="34" charset="0"/>
              </a:rPr>
              <a:t>March 1</a:t>
            </a:r>
            <a:endParaRPr lang="en-US" sz="2000" dirty="0">
              <a:solidFill>
                <a:prstClr val="black"/>
              </a:solidFill>
              <a:latin typeface="Tw Cen MT" pitchFamily="34" charset="0"/>
            </a:endParaRPr>
          </a:p>
        </p:txBody>
      </p:sp>
      <p:sp>
        <p:nvSpPr>
          <p:cNvPr id="8" name="Right Brace 7"/>
          <p:cNvSpPr/>
          <p:nvPr/>
        </p:nvSpPr>
        <p:spPr>
          <a:xfrm>
            <a:off x="7141375" y="4371213"/>
            <a:ext cx="330200" cy="914400"/>
          </a:xfrm>
          <a:prstGeom prst="rightBrace">
            <a:avLst/>
          </a:prstGeom>
          <a:ln w="57150"/>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dirty="0">
              <a:solidFill>
                <a:prstClr val="black"/>
              </a:solidFill>
            </a:endParaRPr>
          </a:p>
        </p:txBody>
      </p:sp>
      <p:sp>
        <p:nvSpPr>
          <p:cNvPr id="9" name="TextBox 9"/>
          <p:cNvSpPr txBox="1">
            <a:spLocks noChangeArrowheads="1"/>
          </p:cNvSpPr>
          <p:nvPr/>
        </p:nvSpPr>
        <p:spPr bwMode="auto">
          <a:xfrm>
            <a:off x="7484274" y="4663313"/>
            <a:ext cx="12191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defTabSz="457200" eaLnBrk="1" fontAlgn="base" hangingPunct="1">
              <a:spcBef>
                <a:spcPct val="0"/>
              </a:spcBef>
              <a:spcAft>
                <a:spcPct val="0"/>
              </a:spcAft>
            </a:pPr>
            <a:r>
              <a:rPr lang="en-US" sz="2000" dirty="0" smtClean="0">
                <a:solidFill>
                  <a:prstClr val="black"/>
                </a:solidFill>
                <a:latin typeface="Tw Cen MT" pitchFamily="34" charset="0"/>
              </a:rPr>
              <a:t>April 16</a:t>
            </a:r>
            <a:endParaRPr lang="en-US" sz="2000" dirty="0">
              <a:solidFill>
                <a:prstClr val="black"/>
              </a:solidFill>
              <a:latin typeface="Tw Cen MT" pitchFamily="34" charset="0"/>
            </a:endParaRPr>
          </a:p>
        </p:txBody>
      </p:sp>
      <p:sp>
        <p:nvSpPr>
          <p:cNvPr id="10" name="Right Brace 9"/>
          <p:cNvSpPr/>
          <p:nvPr/>
        </p:nvSpPr>
        <p:spPr>
          <a:xfrm>
            <a:off x="7142200" y="5397113"/>
            <a:ext cx="330200" cy="914400"/>
          </a:xfrm>
          <a:prstGeom prst="rightBrace">
            <a:avLst/>
          </a:prstGeom>
          <a:ln w="57150"/>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dirty="0">
              <a:solidFill>
                <a:prstClr val="black"/>
              </a:solidFill>
            </a:endParaRPr>
          </a:p>
        </p:txBody>
      </p:sp>
      <p:sp>
        <p:nvSpPr>
          <p:cNvPr id="11" name="TextBox 11"/>
          <p:cNvSpPr txBox="1">
            <a:spLocks noChangeArrowheads="1"/>
          </p:cNvSpPr>
          <p:nvPr/>
        </p:nvSpPr>
        <p:spPr bwMode="auto">
          <a:xfrm>
            <a:off x="7472399" y="5640888"/>
            <a:ext cx="1231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defTabSz="457200" eaLnBrk="1" fontAlgn="base" hangingPunct="1">
              <a:spcBef>
                <a:spcPct val="0"/>
              </a:spcBef>
              <a:spcAft>
                <a:spcPct val="0"/>
              </a:spcAft>
            </a:pPr>
            <a:r>
              <a:rPr lang="en-US" sz="2000" dirty="0" smtClean="0">
                <a:solidFill>
                  <a:prstClr val="black"/>
                </a:solidFill>
                <a:latin typeface="Tw Cen MT" pitchFamily="34" charset="0"/>
              </a:rPr>
              <a:t>May 30</a:t>
            </a:r>
            <a:endParaRPr lang="en-US" sz="2000" dirty="0">
              <a:solidFill>
                <a:prstClr val="black"/>
              </a:solidFill>
              <a:latin typeface="Tw Cen MT" pitchFamily="34" charset="0"/>
            </a:endParaRPr>
          </a:p>
        </p:txBody>
      </p:sp>
    </p:spTree>
    <p:extLst>
      <p:ext uri="{BB962C8B-B14F-4D97-AF65-F5344CB8AC3E}">
        <p14:creationId xmlns:p14="http://schemas.microsoft.com/office/powerpoint/2010/main" val="342027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990" y="683289"/>
            <a:ext cx="7024744" cy="658632"/>
          </a:xfrm>
        </p:spPr>
        <p:txBody>
          <a:bodyPr>
            <a:normAutofit fontScale="90000"/>
          </a:bodyPr>
          <a:lstStyle/>
          <a:p>
            <a:r>
              <a:rPr lang="en-US" dirty="0" smtClean="0"/>
              <a:t>SLO Decision # 1</a:t>
            </a:r>
            <a:endParaRPr lang="en-US" dirty="0"/>
          </a:p>
        </p:txBody>
      </p:sp>
      <p:sp>
        <p:nvSpPr>
          <p:cNvPr id="3" name="Content Placeholder 2"/>
          <p:cNvSpPr>
            <a:spLocks noGrp="1"/>
          </p:cNvSpPr>
          <p:nvPr>
            <p:ph idx="1"/>
          </p:nvPr>
        </p:nvSpPr>
        <p:spPr>
          <a:xfrm>
            <a:off x="676894" y="1377546"/>
            <a:ext cx="6543303" cy="4892625"/>
          </a:xfrm>
        </p:spPr>
        <p:txBody>
          <a:bodyPr>
            <a:normAutofit/>
          </a:bodyPr>
          <a:lstStyle/>
          <a:p>
            <a:pPr>
              <a:lnSpc>
                <a:spcPct val="105000"/>
              </a:lnSpc>
              <a:spcBef>
                <a:spcPts val="1800"/>
              </a:spcBef>
            </a:pPr>
            <a:r>
              <a:rPr lang="en-US" dirty="0" smtClean="0"/>
              <a:t>What are your district priorities?</a:t>
            </a:r>
          </a:p>
          <a:p>
            <a:pPr>
              <a:lnSpc>
                <a:spcPct val="105000"/>
              </a:lnSpc>
              <a:spcBef>
                <a:spcPts val="1800"/>
              </a:spcBef>
            </a:pPr>
            <a:r>
              <a:rPr lang="en-US" dirty="0" smtClean="0"/>
              <a:t>What are your building priorities?</a:t>
            </a:r>
            <a:endParaRPr lang="en-US" dirty="0"/>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a:solidFill>
                  <a:prstClr val="white"/>
                </a:solidFill>
              </a:rPr>
              <a:t>SLOs</a:t>
            </a:r>
          </a:p>
        </p:txBody>
      </p:sp>
      <p:grpSp>
        <p:nvGrpSpPr>
          <p:cNvPr id="9" name="Group 8"/>
          <p:cNvGrpSpPr/>
          <p:nvPr/>
        </p:nvGrpSpPr>
        <p:grpSpPr>
          <a:xfrm rot="19058505">
            <a:off x="2524126" y="2974405"/>
            <a:ext cx="2400300" cy="1228725"/>
            <a:chOff x="1628775" y="3476625"/>
            <a:chExt cx="2400300" cy="1228725"/>
          </a:xfrm>
        </p:grpSpPr>
        <p:sp>
          <p:nvSpPr>
            <p:cNvPr id="4" name="Right Arrow 3"/>
            <p:cNvSpPr/>
            <p:nvPr/>
          </p:nvSpPr>
          <p:spPr>
            <a:xfrm>
              <a:off x="1628775" y="3476625"/>
              <a:ext cx="2400300" cy="1228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5" name="TextBox 4"/>
            <p:cNvSpPr txBox="1"/>
            <p:nvPr/>
          </p:nvSpPr>
          <p:spPr>
            <a:xfrm>
              <a:off x="1685924" y="3886200"/>
              <a:ext cx="2257425" cy="369332"/>
            </a:xfrm>
            <a:prstGeom prst="rect">
              <a:avLst/>
            </a:prstGeom>
            <a:noFill/>
          </p:spPr>
          <p:txBody>
            <a:bodyPr wrap="square" rtlCol="0">
              <a:spAutoFit/>
            </a:bodyPr>
            <a:lstStyle/>
            <a:p>
              <a:pPr defTabSz="457200" fontAlgn="base">
                <a:spcBef>
                  <a:spcPct val="0"/>
                </a:spcBef>
                <a:spcAft>
                  <a:spcPct val="0"/>
                </a:spcAft>
              </a:pPr>
              <a:r>
                <a:rPr lang="en-US" b="1" dirty="0">
                  <a:solidFill>
                    <a:prstClr val="white"/>
                  </a:solidFill>
                </a:rPr>
                <a:t>SWD achievement</a:t>
              </a:r>
            </a:p>
          </p:txBody>
        </p:sp>
      </p:grpSp>
      <p:sp>
        <p:nvSpPr>
          <p:cNvPr id="7" name="Right Arrow 6"/>
          <p:cNvSpPr/>
          <p:nvPr/>
        </p:nvSpPr>
        <p:spPr>
          <a:xfrm rot="19233805">
            <a:off x="6020046" y="1633403"/>
            <a:ext cx="2400300" cy="1228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8" name="TextBox 7"/>
          <p:cNvSpPr txBox="1"/>
          <p:nvPr/>
        </p:nvSpPr>
        <p:spPr>
          <a:xfrm rot="19233805">
            <a:off x="6077195" y="2042978"/>
            <a:ext cx="2257425" cy="369332"/>
          </a:xfrm>
          <a:prstGeom prst="rect">
            <a:avLst/>
          </a:prstGeom>
          <a:noFill/>
        </p:spPr>
        <p:txBody>
          <a:bodyPr wrap="square" rtlCol="0">
            <a:spAutoFit/>
          </a:bodyPr>
          <a:lstStyle/>
          <a:p>
            <a:pPr defTabSz="457200" fontAlgn="base">
              <a:spcBef>
                <a:spcPct val="0"/>
              </a:spcBef>
              <a:spcAft>
                <a:spcPct val="0"/>
              </a:spcAft>
            </a:pPr>
            <a:r>
              <a:rPr lang="en-US" b="1" dirty="0">
                <a:solidFill>
                  <a:prstClr val="white"/>
                </a:solidFill>
              </a:rPr>
              <a:t>ELLs achievement</a:t>
            </a:r>
          </a:p>
        </p:txBody>
      </p:sp>
      <p:sp>
        <p:nvSpPr>
          <p:cNvPr id="10" name="Right Arrow 9"/>
          <p:cNvSpPr/>
          <p:nvPr/>
        </p:nvSpPr>
        <p:spPr>
          <a:xfrm rot="1763569">
            <a:off x="6200659" y="4447753"/>
            <a:ext cx="2400300" cy="1228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11" name="TextBox 10"/>
          <p:cNvSpPr txBox="1"/>
          <p:nvPr/>
        </p:nvSpPr>
        <p:spPr>
          <a:xfrm rot="1763569">
            <a:off x="6257808" y="4857328"/>
            <a:ext cx="2257425" cy="369332"/>
          </a:xfrm>
          <a:prstGeom prst="rect">
            <a:avLst/>
          </a:prstGeom>
          <a:noFill/>
        </p:spPr>
        <p:txBody>
          <a:bodyPr wrap="square" rtlCol="0">
            <a:spAutoFit/>
          </a:bodyPr>
          <a:lstStyle/>
          <a:p>
            <a:pPr defTabSz="457200" fontAlgn="base">
              <a:spcBef>
                <a:spcPct val="0"/>
              </a:spcBef>
              <a:spcAft>
                <a:spcPct val="0"/>
              </a:spcAft>
            </a:pPr>
            <a:r>
              <a:rPr lang="en-US" b="1" dirty="0">
                <a:solidFill>
                  <a:prstClr val="white"/>
                </a:solidFill>
              </a:rPr>
              <a:t>Achievement gap</a:t>
            </a:r>
          </a:p>
        </p:txBody>
      </p:sp>
      <p:grpSp>
        <p:nvGrpSpPr>
          <p:cNvPr id="12" name="Group 11"/>
          <p:cNvGrpSpPr/>
          <p:nvPr/>
        </p:nvGrpSpPr>
        <p:grpSpPr>
          <a:xfrm rot="20190633">
            <a:off x="3975944" y="3514699"/>
            <a:ext cx="2400300" cy="1228725"/>
            <a:chOff x="1628775" y="3476625"/>
            <a:chExt cx="2400300" cy="1228725"/>
          </a:xfrm>
        </p:grpSpPr>
        <p:sp>
          <p:nvSpPr>
            <p:cNvPr id="13" name="Right Arrow 12"/>
            <p:cNvSpPr/>
            <p:nvPr/>
          </p:nvSpPr>
          <p:spPr>
            <a:xfrm>
              <a:off x="1628775" y="3476625"/>
              <a:ext cx="2400300" cy="1228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14" name="TextBox 13"/>
            <p:cNvSpPr txBox="1"/>
            <p:nvPr/>
          </p:nvSpPr>
          <p:spPr>
            <a:xfrm>
              <a:off x="1685924" y="3886200"/>
              <a:ext cx="2257425" cy="369332"/>
            </a:xfrm>
            <a:prstGeom prst="rect">
              <a:avLst/>
            </a:prstGeom>
            <a:noFill/>
          </p:spPr>
          <p:txBody>
            <a:bodyPr wrap="square" rtlCol="0">
              <a:spAutoFit/>
            </a:bodyPr>
            <a:lstStyle/>
            <a:p>
              <a:pPr defTabSz="457200" fontAlgn="base">
                <a:spcBef>
                  <a:spcPct val="0"/>
                </a:spcBef>
                <a:spcAft>
                  <a:spcPct val="0"/>
                </a:spcAft>
              </a:pPr>
              <a:r>
                <a:rPr lang="en-US" b="1" dirty="0">
                  <a:solidFill>
                    <a:prstClr val="white"/>
                  </a:solidFill>
                </a:rPr>
                <a:t>Graduation rate</a:t>
              </a:r>
            </a:p>
          </p:txBody>
        </p:sp>
      </p:grpSp>
      <p:grpSp>
        <p:nvGrpSpPr>
          <p:cNvPr id="15" name="Group 14"/>
          <p:cNvGrpSpPr/>
          <p:nvPr/>
        </p:nvGrpSpPr>
        <p:grpSpPr>
          <a:xfrm rot="19883537">
            <a:off x="600076" y="2747408"/>
            <a:ext cx="2400300" cy="1228725"/>
            <a:chOff x="1628775" y="3476625"/>
            <a:chExt cx="2400300" cy="1228725"/>
          </a:xfrm>
        </p:grpSpPr>
        <p:sp>
          <p:nvSpPr>
            <p:cNvPr id="16" name="Right Arrow 15"/>
            <p:cNvSpPr/>
            <p:nvPr/>
          </p:nvSpPr>
          <p:spPr>
            <a:xfrm>
              <a:off x="1628775" y="3476625"/>
              <a:ext cx="2400300" cy="1228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17" name="TextBox 16"/>
            <p:cNvSpPr txBox="1"/>
            <p:nvPr/>
          </p:nvSpPr>
          <p:spPr>
            <a:xfrm>
              <a:off x="1685924" y="3886200"/>
              <a:ext cx="2257425" cy="369332"/>
            </a:xfrm>
            <a:prstGeom prst="rect">
              <a:avLst/>
            </a:prstGeom>
            <a:noFill/>
          </p:spPr>
          <p:txBody>
            <a:bodyPr wrap="square" rtlCol="0">
              <a:spAutoFit/>
            </a:bodyPr>
            <a:lstStyle/>
            <a:p>
              <a:pPr defTabSz="457200" fontAlgn="base">
                <a:spcBef>
                  <a:spcPct val="0"/>
                </a:spcBef>
                <a:spcAft>
                  <a:spcPct val="0"/>
                </a:spcAft>
              </a:pPr>
              <a:r>
                <a:rPr lang="en-US" b="1" dirty="0">
                  <a:solidFill>
                    <a:prstClr val="white"/>
                  </a:solidFill>
                </a:rPr>
                <a:t>AP participation</a:t>
              </a:r>
            </a:p>
          </p:txBody>
        </p:sp>
      </p:grpSp>
      <p:grpSp>
        <p:nvGrpSpPr>
          <p:cNvPr id="18" name="Group 17"/>
          <p:cNvGrpSpPr/>
          <p:nvPr/>
        </p:nvGrpSpPr>
        <p:grpSpPr>
          <a:xfrm rot="19883537">
            <a:off x="527258" y="4642596"/>
            <a:ext cx="2400300" cy="1228725"/>
            <a:chOff x="1628775" y="3476625"/>
            <a:chExt cx="2400300" cy="1228725"/>
          </a:xfrm>
        </p:grpSpPr>
        <p:sp>
          <p:nvSpPr>
            <p:cNvPr id="19" name="Right Arrow 18"/>
            <p:cNvSpPr/>
            <p:nvPr/>
          </p:nvSpPr>
          <p:spPr>
            <a:xfrm>
              <a:off x="1628775" y="3476625"/>
              <a:ext cx="2400300" cy="1228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20" name="TextBox 19"/>
            <p:cNvSpPr txBox="1"/>
            <p:nvPr/>
          </p:nvSpPr>
          <p:spPr>
            <a:xfrm>
              <a:off x="1685924" y="3886200"/>
              <a:ext cx="2257425" cy="369332"/>
            </a:xfrm>
            <a:prstGeom prst="rect">
              <a:avLst/>
            </a:prstGeom>
            <a:noFill/>
          </p:spPr>
          <p:txBody>
            <a:bodyPr wrap="square" rtlCol="0">
              <a:spAutoFit/>
            </a:bodyPr>
            <a:lstStyle/>
            <a:p>
              <a:pPr defTabSz="457200" fontAlgn="base">
                <a:spcBef>
                  <a:spcPct val="0"/>
                </a:spcBef>
                <a:spcAft>
                  <a:spcPct val="0"/>
                </a:spcAft>
              </a:pPr>
              <a:r>
                <a:rPr lang="en-US" b="1" dirty="0">
                  <a:solidFill>
                    <a:prstClr val="white"/>
                  </a:solidFill>
                </a:rPr>
                <a:t>ELA? Math? Sci?</a:t>
              </a:r>
            </a:p>
          </p:txBody>
        </p:sp>
      </p:grpSp>
      <p:grpSp>
        <p:nvGrpSpPr>
          <p:cNvPr id="21" name="Group 20"/>
          <p:cNvGrpSpPr/>
          <p:nvPr/>
        </p:nvGrpSpPr>
        <p:grpSpPr>
          <a:xfrm rot="19425413">
            <a:off x="3279032" y="5179732"/>
            <a:ext cx="2400300" cy="1228725"/>
            <a:chOff x="1628775" y="3476625"/>
            <a:chExt cx="2400300" cy="1228725"/>
          </a:xfrm>
        </p:grpSpPr>
        <p:sp>
          <p:nvSpPr>
            <p:cNvPr id="22" name="Right Arrow 21"/>
            <p:cNvSpPr/>
            <p:nvPr/>
          </p:nvSpPr>
          <p:spPr>
            <a:xfrm>
              <a:off x="1628775" y="3476625"/>
              <a:ext cx="2400300" cy="1228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23" name="TextBox 22"/>
            <p:cNvSpPr txBox="1"/>
            <p:nvPr/>
          </p:nvSpPr>
          <p:spPr>
            <a:xfrm>
              <a:off x="1685924" y="3886200"/>
              <a:ext cx="2257425" cy="369332"/>
            </a:xfrm>
            <a:prstGeom prst="rect">
              <a:avLst/>
            </a:prstGeom>
            <a:noFill/>
          </p:spPr>
          <p:txBody>
            <a:bodyPr wrap="square" rtlCol="0">
              <a:spAutoFit/>
            </a:bodyPr>
            <a:lstStyle/>
            <a:p>
              <a:pPr defTabSz="457200" fontAlgn="base">
                <a:spcBef>
                  <a:spcPct val="0"/>
                </a:spcBef>
                <a:spcAft>
                  <a:spcPct val="0"/>
                </a:spcAft>
              </a:pPr>
              <a:r>
                <a:rPr lang="en-US" b="1" dirty="0">
                  <a:solidFill>
                    <a:prstClr val="white"/>
                  </a:solidFill>
                </a:rPr>
                <a:t>Non-fiction writing</a:t>
              </a:r>
            </a:p>
          </p:txBody>
        </p:sp>
      </p:grpSp>
    </p:spTree>
    <p:extLst>
      <p:ext uri="{BB962C8B-B14F-4D97-AF65-F5344CB8AC3E}">
        <p14:creationId xmlns:p14="http://schemas.microsoft.com/office/powerpoint/2010/main" val="16423049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990" y="683289"/>
            <a:ext cx="7024744" cy="658632"/>
          </a:xfrm>
        </p:spPr>
        <p:txBody>
          <a:bodyPr>
            <a:normAutofit fontScale="90000"/>
          </a:bodyPr>
          <a:lstStyle/>
          <a:p>
            <a:r>
              <a:rPr lang="en-US" dirty="0" smtClean="0"/>
              <a:t>SLO Decision # 2</a:t>
            </a:r>
            <a:endParaRPr lang="en-US" dirty="0"/>
          </a:p>
        </p:txBody>
      </p:sp>
      <p:sp>
        <p:nvSpPr>
          <p:cNvPr id="3" name="Content Placeholder 2"/>
          <p:cNvSpPr>
            <a:spLocks noGrp="1"/>
          </p:cNvSpPr>
          <p:nvPr>
            <p:ph idx="1"/>
          </p:nvPr>
        </p:nvSpPr>
        <p:spPr>
          <a:xfrm>
            <a:off x="676894" y="1377546"/>
            <a:ext cx="6543303" cy="4892625"/>
          </a:xfrm>
        </p:spPr>
        <p:txBody>
          <a:bodyPr>
            <a:normAutofit/>
          </a:bodyPr>
          <a:lstStyle/>
          <a:p>
            <a:pPr>
              <a:lnSpc>
                <a:spcPct val="105000"/>
              </a:lnSpc>
              <a:spcBef>
                <a:spcPts val="1800"/>
              </a:spcBef>
            </a:pPr>
            <a:r>
              <a:rPr lang="en-US" dirty="0" smtClean="0"/>
              <a:t>Go through the scenarios for different teachers</a:t>
            </a:r>
            <a:endParaRPr lang="en-US" dirty="0"/>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a:solidFill>
                  <a:prstClr val="white"/>
                </a:solidFill>
              </a:rPr>
              <a:t>SLOs</a:t>
            </a:r>
          </a:p>
        </p:txBody>
      </p:sp>
      <p:graphicFrame>
        <p:nvGraphicFramePr>
          <p:cNvPr id="4" name="Table 3"/>
          <p:cNvGraphicFramePr>
            <a:graphicFrameLocks noGrp="1"/>
          </p:cNvGraphicFramePr>
          <p:nvPr>
            <p:extLst>
              <p:ext uri="{D42A27DB-BD31-4B8C-83A1-F6EECF244321}">
                <p14:modId xmlns:p14="http://schemas.microsoft.com/office/powerpoint/2010/main" val="2111690392"/>
              </p:ext>
            </p:extLst>
          </p:nvPr>
        </p:nvGraphicFramePr>
        <p:xfrm>
          <a:off x="2789174" y="2579256"/>
          <a:ext cx="3338493" cy="3550934"/>
        </p:xfrm>
        <a:graphic>
          <a:graphicData uri="http://schemas.openxmlformats.org/drawingml/2006/table">
            <a:tbl>
              <a:tblPr firstRow="1" firstCol="1" bandRow="1"/>
              <a:tblGrid>
                <a:gridCol w="1603138"/>
                <a:gridCol w="881450"/>
                <a:gridCol w="853905"/>
              </a:tblGrid>
              <a:tr h="147348">
                <a:tc>
                  <a:txBody>
                    <a:bodyPr/>
                    <a:lstStyle/>
                    <a:p>
                      <a:pPr marL="0" marR="0" algn="ctr">
                        <a:lnSpc>
                          <a:spcPct val="115000"/>
                        </a:lnSpc>
                        <a:spcBef>
                          <a:spcPts val="0"/>
                        </a:spcBef>
                        <a:spcAft>
                          <a:spcPts val="0"/>
                        </a:spcAft>
                      </a:pPr>
                      <a:r>
                        <a:rPr lang="en-US" sz="200" b="1" dirty="0">
                          <a:effectLst/>
                          <a:latin typeface="Arial"/>
                          <a:ea typeface="Calibri"/>
                          <a:cs typeface="Times New Roman"/>
                        </a:rPr>
                        <a:t>Teaching Assignment</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200" b="1" dirty="0">
                          <a:effectLst/>
                          <a:latin typeface="Arial"/>
                          <a:ea typeface="Calibri"/>
                          <a:cs typeface="Times New Roman"/>
                        </a:rPr>
                        <a:t>Is there a State-Provided Growth Score (or is there a state assessment that must be used)?</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200" b="1" dirty="0">
                          <a:effectLst/>
                          <a:latin typeface="Arial"/>
                          <a:ea typeface="Calibri"/>
                          <a:cs typeface="Times New Roman"/>
                        </a:rPr>
                        <a:t>What (if any) SLOs would have to be employed?</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44145">
                <a:tc>
                  <a:txBody>
                    <a:bodyPr/>
                    <a:lstStyle/>
                    <a:p>
                      <a:pPr marL="0" marR="0">
                        <a:lnSpc>
                          <a:spcPct val="115000"/>
                        </a:lnSpc>
                        <a:spcBef>
                          <a:spcPts val="0"/>
                        </a:spcBef>
                        <a:spcAft>
                          <a:spcPts val="0"/>
                        </a:spcAft>
                      </a:pPr>
                      <a:r>
                        <a:rPr lang="en-US" sz="200" dirty="0">
                          <a:effectLst/>
                          <a:latin typeface="Arial"/>
                          <a:ea typeface="Calibri"/>
                          <a:cs typeface="Times New Roman"/>
                        </a:rPr>
                        <a:t>Kindergarten Common Branch</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45">
                <a:tc>
                  <a:txBody>
                    <a:bodyPr/>
                    <a:lstStyle/>
                    <a:p>
                      <a:pPr marL="0" marR="0">
                        <a:lnSpc>
                          <a:spcPct val="115000"/>
                        </a:lnSpc>
                        <a:spcBef>
                          <a:spcPts val="0"/>
                        </a:spcBef>
                        <a:spcAft>
                          <a:spcPts val="0"/>
                        </a:spcAft>
                      </a:pPr>
                      <a:r>
                        <a:rPr lang="en-US" sz="200" dirty="0">
                          <a:effectLst/>
                          <a:latin typeface="Arial"/>
                          <a:ea typeface="Calibri"/>
                          <a:cs typeface="Times New Roman"/>
                        </a:rPr>
                        <a:t>First Grade Common Branch</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45">
                <a:tc>
                  <a:txBody>
                    <a:bodyPr/>
                    <a:lstStyle/>
                    <a:p>
                      <a:pPr marL="0" marR="0">
                        <a:lnSpc>
                          <a:spcPct val="115000"/>
                        </a:lnSpc>
                        <a:spcBef>
                          <a:spcPts val="0"/>
                        </a:spcBef>
                        <a:spcAft>
                          <a:spcPts val="0"/>
                        </a:spcAft>
                      </a:pPr>
                      <a:r>
                        <a:rPr lang="en-US" sz="200" dirty="0">
                          <a:effectLst/>
                          <a:latin typeface="Arial"/>
                          <a:ea typeface="Calibri"/>
                          <a:cs typeface="Times New Roman"/>
                        </a:rPr>
                        <a:t>Third Grade Common Branch</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45">
                <a:tc>
                  <a:txBody>
                    <a:bodyPr/>
                    <a:lstStyle/>
                    <a:p>
                      <a:pPr marL="0" marR="0">
                        <a:lnSpc>
                          <a:spcPct val="115000"/>
                        </a:lnSpc>
                        <a:spcBef>
                          <a:spcPts val="0"/>
                        </a:spcBef>
                        <a:spcAft>
                          <a:spcPts val="0"/>
                        </a:spcAft>
                      </a:pPr>
                      <a:r>
                        <a:rPr lang="en-US" sz="200" dirty="0">
                          <a:effectLst/>
                          <a:latin typeface="Arial"/>
                          <a:ea typeface="Calibri"/>
                          <a:cs typeface="Times New Roman"/>
                        </a:rPr>
                        <a:t>Fourth Grade Common Branch</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45">
                <a:tc>
                  <a:txBody>
                    <a:bodyPr/>
                    <a:lstStyle/>
                    <a:p>
                      <a:pPr marL="0" marR="0">
                        <a:lnSpc>
                          <a:spcPct val="115000"/>
                        </a:lnSpc>
                        <a:spcBef>
                          <a:spcPts val="0"/>
                        </a:spcBef>
                        <a:spcAft>
                          <a:spcPts val="0"/>
                        </a:spcAft>
                      </a:pPr>
                      <a:r>
                        <a:rPr lang="en-US" sz="200" dirty="0">
                          <a:effectLst/>
                          <a:latin typeface="Arial"/>
                          <a:ea typeface="Calibri"/>
                          <a:cs typeface="Times New Roman"/>
                        </a:rPr>
                        <a:t>Fifth Grade Math</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45">
                <a:tc>
                  <a:txBody>
                    <a:bodyPr/>
                    <a:lstStyle/>
                    <a:p>
                      <a:pPr marL="0" marR="0">
                        <a:lnSpc>
                          <a:spcPct val="115000"/>
                        </a:lnSpc>
                        <a:spcBef>
                          <a:spcPts val="0"/>
                        </a:spcBef>
                        <a:spcAft>
                          <a:spcPts val="0"/>
                        </a:spcAft>
                      </a:pPr>
                      <a:r>
                        <a:rPr lang="en-US" sz="200" dirty="0">
                          <a:effectLst/>
                          <a:latin typeface="Arial"/>
                          <a:ea typeface="Calibri"/>
                          <a:cs typeface="Times New Roman"/>
                        </a:rPr>
                        <a:t>Sixth Grade Social Studies</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45">
                <a:tc>
                  <a:txBody>
                    <a:bodyPr/>
                    <a:lstStyle/>
                    <a:p>
                      <a:pPr marL="0" marR="0">
                        <a:lnSpc>
                          <a:spcPct val="115000"/>
                        </a:lnSpc>
                        <a:spcBef>
                          <a:spcPts val="0"/>
                        </a:spcBef>
                        <a:spcAft>
                          <a:spcPts val="0"/>
                        </a:spcAft>
                      </a:pPr>
                      <a:r>
                        <a:rPr lang="en-US" sz="200" dirty="0">
                          <a:effectLst/>
                          <a:latin typeface="Arial"/>
                          <a:ea typeface="Calibri"/>
                          <a:cs typeface="Times New Roman"/>
                        </a:rPr>
                        <a:t>Seventh Grade Science</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022">
                <a:tc>
                  <a:txBody>
                    <a:bodyPr/>
                    <a:lstStyle/>
                    <a:p>
                      <a:pPr marL="0" marR="0">
                        <a:lnSpc>
                          <a:spcPct val="115000"/>
                        </a:lnSpc>
                        <a:spcBef>
                          <a:spcPts val="0"/>
                        </a:spcBef>
                        <a:spcAft>
                          <a:spcPts val="0"/>
                        </a:spcAft>
                      </a:pPr>
                      <a:r>
                        <a:rPr lang="en-US" sz="200" dirty="0">
                          <a:effectLst/>
                          <a:latin typeface="Arial"/>
                          <a:ea typeface="Calibri"/>
                          <a:cs typeface="Times New Roman"/>
                        </a:rPr>
                        <a:t>8</a:t>
                      </a:r>
                      <a:r>
                        <a:rPr lang="en-US" sz="200" baseline="30000" dirty="0">
                          <a:effectLst/>
                          <a:latin typeface="Arial"/>
                          <a:ea typeface="Calibri"/>
                          <a:cs typeface="Times New Roman"/>
                        </a:rPr>
                        <a:t>th</a:t>
                      </a:r>
                      <a:r>
                        <a:rPr lang="en-US" sz="200" dirty="0">
                          <a:effectLst/>
                          <a:latin typeface="Arial"/>
                          <a:ea typeface="Calibri"/>
                          <a:cs typeface="Times New Roman"/>
                        </a:rPr>
                        <a:t> Grade ELA and Social Studies teacher with 100 students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Class One: ELA with 35 students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Class Two: ELA with 20 students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Class Three: SS with 30 students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Class Four: SS with 15 students</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859">
                <a:tc>
                  <a:txBody>
                    <a:bodyPr/>
                    <a:lstStyle/>
                    <a:p>
                      <a:pPr marL="0" marR="0">
                        <a:lnSpc>
                          <a:spcPct val="115000"/>
                        </a:lnSpc>
                        <a:spcBef>
                          <a:spcPts val="0"/>
                        </a:spcBef>
                        <a:spcAft>
                          <a:spcPts val="0"/>
                        </a:spcAft>
                      </a:pPr>
                      <a:r>
                        <a:rPr lang="en-US" sz="200" i="1" dirty="0">
                          <a:effectLst/>
                          <a:latin typeface="Arial"/>
                          <a:ea typeface="Calibri"/>
                          <a:cs typeface="Times New Roman"/>
                        </a:rPr>
                        <a:t>Science teacher with 110 total students across five sections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i="1" dirty="0">
                          <a:effectLst/>
                          <a:latin typeface="Arial"/>
                          <a:ea typeface="Calibri"/>
                          <a:cs typeface="Times New Roman"/>
                        </a:rPr>
                        <a:t>Two Living Environment (Regents) sections with 20 students each</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i="1" dirty="0">
                          <a:effectLst/>
                          <a:latin typeface="Arial"/>
                          <a:ea typeface="Calibri"/>
                          <a:cs typeface="Times New Roman"/>
                        </a:rPr>
                        <a:t>Two Living Environment (non-Regents) with 25 students each</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i="1" dirty="0">
                          <a:effectLst/>
                          <a:latin typeface="Arial"/>
                          <a:ea typeface="Calibri"/>
                          <a:cs typeface="Times New Roman"/>
                        </a:rPr>
                        <a:t>One Forensic Science elective with 20 students</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i="1"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i="1"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859">
                <a:tc>
                  <a:txBody>
                    <a:bodyPr/>
                    <a:lstStyle/>
                    <a:p>
                      <a:pPr marL="0" marR="0">
                        <a:lnSpc>
                          <a:spcPct val="115000"/>
                        </a:lnSpc>
                        <a:spcBef>
                          <a:spcPts val="0"/>
                        </a:spcBef>
                        <a:spcAft>
                          <a:spcPts val="0"/>
                        </a:spcAft>
                      </a:pPr>
                      <a:r>
                        <a:rPr lang="en-US" sz="200" dirty="0">
                          <a:effectLst/>
                          <a:latin typeface="Arial"/>
                          <a:ea typeface="Calibri"/>
                          <a:cs typeface="Times New Roman"/>
                        </a:rPr>
                        <a:t>7</a:t>
                      </a:r>
                      <a:r>
                        <a:rPr lang="en-US" sz="200" baseline="30000" dirty="0">
                          <a:effectLst/>
                          <a:latin typeface="Arial"/>
                          <a:ea typeface="Calibri"/>
                          <a:cs typeface="Times New Roman"/>
                        </a:rPr>
                        <a:t>th</a:t>
                      </a:r>
                      <a:r>
                        <a:rPr lang="en-US" sz="200" dirty="0">
                          <a:effectLst/>
                          <a:latin typeface="Arial"/>
                          <a:ea typeface="Calibri"/>
                          <a:cs typeface="Times New Roman"/>
                        </a:rPr>
                        <a:t> grade Math and Science teacher with 130 students across 5 sections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Two 7</a:t>
                      </a:r>
                      <a:r>
                        <a:rPr lang="en-US" sz="200" baseline="30000" dirty="0">
                          <a:effectLst/>
                          <a:latin typeface="Arial"/>
                          <a:ea typeface="Calibri"/>
                          <a:cs typeface="Times New Roman"/>
                        </a:rPr>
                        <a:t>th</a:t>
                      </a:r>
                      <a:r>
                        <a:rPr lang="en-US" sz="200" dirty="0">
                          <a:effectLst/>
                          <a:latin typeface="Arial"/>
                          <a:ea typeface="Calibri"/>
                          <a:cs typeface="Times New Roman"/>
                        </a:rPr>
                        <a:t> grade Math sections with 30 students each</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Two 7</a:t>
                      </a:r>
                      <a:r>
                        <a:rPr lang="en-US" sz="200" baseline="30000" dirty="0">
                          <a:effectLst/>
                          <a:latin typeface="Arial"/>
                          <a:ea typeface="Calibri"/>
                          <a:cs typeface="Times New Roman"/>
                        </a:rPr>
                        <a:t>th</a:t>
                      </a:r>
                      <a:r>
                        <a:rPr lang="en-US" sz="200" dirty="0">
                          <a:effectLst/>
                          <a:latin typeface="Arial"/>
                          <a:ea typeface="Calibri"/>
                          <a:cs typeface="Times New Roman"/>
                        </a:rPr>
                        <a:t> grade Science sections with 25 students each</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One Advances 7</a:t>
                      </a:r>
                      <a:r>
                        <a:rPr lang="en-US" sz="200" baseline="30000" dirty="0">
                          <a:effectLst/>
                          <a:latin typeface="Arial"/>
                          <a:ea typeface="Calibri"/>
                          <a:cs typeface="Times New Roman"/>
                        </a:rPr>
                        <a:t>th</a:t>
                      </a:r>
                      <a:r>
                        <a:rPr lang="en-US" sz="200" dirty="0">
                          <a:effectLst/>
                          <a:latin typeface="Arial"/>
                          <a:ea typeface="Calibri"/>
                          <a:cs typeface="Times New Roman"/>
                        </a:rPr>
                        <a:t> grade Science section with 20 students</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85">
                <a:tc>
                  <a:txBody>
                    <a:bodyPr/>
                    <a:lstStyle/>
                    <a:p>
                      <a:pPr marL="0" marR="0">
                        <a:lnSpc>
                          <a:spcPct val="115000"/>
                        </a:lnSpc>
                        <a:spcBef>
                          <a:spcPts val="0"/>
                        </a:spcBef>
                        <a:spcAft>
                          <a:spcPts val="0"/>
                        </a:spcAft>
                      </a:pPr>
                      <a:r>
                        <a:rPr lang="en-US" sz="200" dirty="0">
                          <a:effectLst/>
                          <a:latin typeface="Arial"/>
                          <a:ea typeface="Calibri"/>
                          <a:cs typeface="Times New Roman"/>
                        </a:rPr>
                        <a:t>Middle school PE teacher with 5 sections and 140 students total</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2 sections of 6</a:t>
                      </a:r>
                      <a:r>
                        <a:rPr lang="en-US" sz="200" baseline="30000" dirty="0">
                          <a:effectLst/>
                          <a:latin typeface="Arial"/>
                          <a:ea typeface="Calibri"/>
                          <a:cs typeface="Times New Roman"/>
                        </a:rPr>
                        <a:t>th</a:t>
                      </a:r>
                      <a:r>
                        <a:rPr lang="en-US" sz="200" dirty="0">
                          <a:effectLst/>
                          <a:latin typeface="Arial"/>
                          <a:ea typeface="Calibri"/>
                          <a:cs typeface="Times New Roman"/>
                        </a:rPr>
                        <a:t> grade PE (60 students total)</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2 sections of 7</a:t>
                      </a:r>
                      <a:r>
                        <a:rPr lang="en-US" sz="200" baseline="30000" dirty="0">
                          <a:effectLst/>
                          <a:latin typeface="Arial"/>
                          <a:ea typeface="Calibri"/>
                          <a:cs typeface="Times New Roman"/>
                        </a:rPr>
                        <a:t>th</a:t>
                      </a:r>
                      <a:r>
                        <a:rPr lang="en-US" sz="200" dirty="0">
                          <a:effectLst/>
                          <a:latin typeface="Arial"/>
                          <a:ea typeface="Calibri"/>
                          <a:cs typeface="Times New Roman"/>
                        </a:rPr>
                        <a:t> grade PE (50 students total)</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 Section of 8</a:t>
                      </a:r>
                      <a:r>
                        <a:rPr lang="en-US" sz="200" baseline="30000" dirty="0">
                          <a:effectLst/>
                          <a:latin typeface="Arial"/>
                          <a:ea typeface="Calibri"/>
                          <a:cs typeface="Times New Roman"/>
                        </a:rPr>
                        <a:t>th</a:t>
                      </a:r>
                      <a:r>
                        <a:rPr lang="en-US" sz="200" dirty="0">
                          <a:effectLst/>
                          <a:latin typeface="Arial"/>
                          <a:ea typeface="Calibri"/>
                          <a:cs typeface="Times New Roman"/>
                        </a:rPr>
                        <a:t> grade PE (sop students)</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348">
                <a:tc>
                  <a:txBody>
                    <a:bodyPr/>
                    <a:lstStyle/>
                    <a:p>
                      <a:pPr marL="0" marR="0">
                        <a:lnSpc>
                          <a:spcPct val="115000"/>
                        </a:lnSpc>
                        <a:spcBef>
                          <a:spcPts val="0"/>
                        </a:spcBef>
                        <a:spcAft>
                          <a:spcPts val="0"/>
                        </a:spcAft>
                      </a:pPr>
                      <a:r>
                        <a:rPr lang="en-US" sz="200" dirty="0">
                          <a:effectLst/>
                          <a:latin typeface="Arial"/>
                          <a:ea typeface="Calibri"/>
                          <a:cs typeface="Times New Roman"/>
                        </a:rPr>
                        <a:t>High school resource teacher with a total of 25 students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2 groups of 9</a:t>
                      </a:r>
                      <a:r>
                        <a:rPr lang="en-US" sz="200" baseline="30000" dirty="0">
                          <a:effectLst/>
                          <a:latin typeface="Arial"/>
                          <a:ea typeface="Calibri"/>
                          <a:cs typeface="Times New Roman"/>
                        </a:rPr>
                        <a:t>th</a:t>
                      </a:r>
                      <a:r>
                        <a:rPr lang="en-US" sz="200" dirty="0">
                          <a:effectLst/>
                          <a:latin typeface="Arial"/>
                          <a:ea typeface="Calibri"/>
                          <a:cs typeface="Times New Roman"/>
                        </a:rPr>
                        <a:t> grade students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2 groups of 10</a:t>
                      </a:r>
                      <a:r>
                        <a:rPr lang="en-US" sz="200" baseline="30000" dirty="0">
                          <a:effectLst/>
                          <a:latin typeface="Arial"/>
                          <a:ea typeface="Calibri"/>
                          <a:cs typeface="Times New Roman"/>
                        </a:rPr>
                        <a:t>th</a:t>
                      </a:r>
                      <a:r>
                        <a:rPr lang="en-US" sz="200" dirty="0">
                          <a:effectLst/>
                          <a:latin typeface="Arial"/>
                          <a:ea typeface="Calibri"/>
                          <a:cs typeface="Times New Roman"/>
                        </a:rPr>
                        <a:t> grade students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1 group of 11</a:t>
                      </a:r>
                      <a:r>
                        <a:rPr lang="en-US" sz="200" baseline="30000" dirty="0">
                          <a:effectLst/>
                          <a:latin typeface="Arial"/>
                          <a:ea typeface="Calibri"/>
                          <a:cs typeface="Times New Roman"/>
                        </a:rPr>
                        <a:t>th</a:t>
                      </a:r>
                      <a:r>
                        <a:rPr lang="en-US" sz="200" dirty="0">
                          <a:effectLst/>
                          <a:latin typeface="Arial"/>
                          <a:ea typeface="Calibri"/>
                          <a:cs typeface="Times New Roman"/>
                        </a:rPr>
                        <a:t>/12</a:t>
                      </a:r>
                      <a:r>
                        <a:rPr lang="en-US" sz="200" baseline="30000" dirty="0">
                          <a:effectLst/>
                          <a:latin typeface="Arial"/>
                          <a:ea typeface="Calibri"/>
                          <a:cs typeface="Times New Roman"/>
                        </a:rPr>
                        <a:t>th</a:t>
                      </a:r>
                      <a:r>
                        <a:rPr lang="en-US" sz="200" dirty="0">
                          <a:effectLst/>
                          <a:latin typeface="Arial"/>
                          <a:ea typeface="Calibri"/>
                          <a:cs typeface="Times New Roman"/>
                        </a:rPr>
                        <a:t> grade students</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022">
                <a:tc>
                  <a:txBody>
                    <a:bodyPr/>
                    <a:lstStyle/>
                    <a:p>
                      <a:pPr marL="0" marR="0">
                        <a:lnSpc>
                          <a:spcPct val="115000"/>
                        </a:lnSpc>
                        <a:spcBef>
                          <a:spcPts val="0"/>
                        </a:spcBef>
                        <a:spcAft>
                          <a:spcPts val="0"/>
                        </a:spcAft>
                      </a:pPr>
                      <a:r>
                        <a:rPr lang="en-US" sz="200" dirty="0">
                          <a:effectLst/>
                          <a:latin typeface="Arial"/>
                          <a:ea typeface="Calibri"/>
                          <a:cs typeface="Times New Roman"/>
                        </a:rPr>
                        <a:t>K-6 art teacher with a total of 480 students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4 sections of K (80 students)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4 sections of 1</a:t>
                      </a:r>
                      <a:r>
                        <a:rPr lang="en-US" sz="200" baseline="30000" dirty="0">
                          <a:effectLst/>
                          <a:latin typeface="Arial"/>
                          <a:ea typeface="Calibri"/>
                          <a:cs typeface="Times New Roman"/>
                        </a:rPr>
                        <a:t>st</a:t>
                      </a:r>
                      <a:r>
                        <a:rPr lang="en-US" sz="200" dirty="0">
                          <a:effectLst/>
                          <a:latin typeface="Arial"/>
                          <a:ea typeface="Calibri"/>
                          <a:cs typeface="Times New Roman"/>
                        </a:rPr>
                        <a:t> grade (100 students)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4 sections of 2</a:t>
                      </a:r>
                      <a:r>
                        <a:rPr lang="en-US" sz="200" baseline="30000" dirty="0">
                          <a:effectLst/>
                          <a:latin typeface="Arial"/>
                          <a:ea typeface="Calibri"/>
                          <a:cs typeface="Times New Roman"/>
                        </a:rPr>
                        <a:t>nd</a:t>
                      </a:r>
                      <a:r>
                        <a:rPr lang="en-US" sz="200" dirty="0">
                          <a:effectLst/>
                          <a:latin typeface="Arial"/>
                          <a:ea typeface="Calibri"/>
                          <a:cs typeface="Times New Roman"/>
                        </a:rPr>
                        <a:t> grade (100 student)</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3 sections of 3</a:t>
                      </a:r>
                      <a:r>
                        <a:rPr lang="en-US" sz="200" baseline="30000" dirty="0">
                          <a:effectLst/>
                          <a:latin typeface="Arial"/>
                          <a:ea typeface="Calibri"/>
                          <a:cs typeface="Times New Roman"/>
                        </a:rPr>
                        <a:t>rd</a:t>
                      </a:r>
                      <a:r>
                        <a:rPr lang="en-US" sz="200" dirty="0">
                          <a:effectLst/>
                          <a:latin typeface="Arial"/>
                          <a:ea typeface="Calibri"/>
                          <a:cs typeface="Times New Roman"/>
                        </a:rPr>
                        <a:t> grade (90 students)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4 sections of 4</a:t>
                      </a:r>
                      <a:r>
                        <a:rPr lang="en-US" sz="200" baseline="30000" dirty="0">
                          <a:effectLst/>
                          <a:latin typeface="Arial"/>
                          <a:ea typeface="Calibri"/>
                          <a:cs typeface="Times New Roman"/>
                        </a:rPr>
                        <a:t>th</a:t>
                      </a:r>
                      <a:r>
                        <a:rPr lang="en-US" sz="200" dirty="0">
                          <a:effectLst/>
                          <a:latin typeface="Arial"/>
                          <a:ea typeface="Calibri"/>
                          <a:cs typeface="Times New Roman"/>
                        </a:rPr>
                        <a:t> grade (110 students)</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878">
                <a:tc>
                  <a:txBody>
                    <a:bodyPr/>
                    <a:lstStyle/>
                    <a:p>
                      <a:pPr marL="0" marR="0">
                        <a:lnSpc>
                          <a:spcPct val="115000"/>
                        </a:lnSpc>
                        <a:spcBef>
                          <a:spcPts val="0"/>
                        </a:spcBef>
                        <a:spcAft>
                          <a:spcPts val="0"/>
                        </a:spcAft>
                      </a:pPr>
                      <a:r>
                        <a:rPr lang="en-US" sz="200" dirty="0">
                          <a:effectLst/>
                          <a:latin typeface="Arial"/>
                          <a:ea typeface="Calibri"/>
                          <a:cs typeface="Times New Roman"/>
                        </a:rPr>
                        <a:t>5</a:t>
                      </a:r>
                      <a:r>
                        <a:rPr lang="en-US" sz="200" baseline="30000" dirty="0">
                          <a:effectLst/>
                          <a:latin typeface="Arial"/>
                          <a:ea typeface="Calibri"/>
                          <a:cs typeface="Times New Roman"/>
                        </a:rPr>
                        <a:t>th </a:t>
                      </a:r>
                      <a:r>
                        <a:rPr lang="en-US" sz="200" dirty="0">
                          <a:effectLst/>
                          <a:latin typeface="Arial"/>
                          <a:ea typeface="Calibri"/>
                          <a:cs typeface="Times New Roman"/>
                        </a:rPr>
                        <a:t>and 6</a:t>
                      </a:r>
                      <a:r>
                        <a:rPr lang="en-US" sz="200" baseline="30000" dirty="0">
                          <a:effectLst/>
                          <a:latin typeface="Arial"/>
                          <a:ea typeface="Calibri"/>
                          <a:cs typeface="Times New Roman"/>
                        </a:rPr>
                        <a:t>th</a:t>
                      </a:r>
                      <a:r>
                        <a:rPr lang="en-US" sz="200" dirty="0">
                          <a:effectLst/>
                          <a:latin typeface="Arial"/>
                          <a:ea typeface="Calibri"/>
                          <a:cs typeface="Times New Roman"/>
                        </a:rPr>
                        <a:t> grade AIS/reading teacher with a total of 80 students</a:t>
                      </a:r>
                      <a:endParaRPr lang="en-US" sz="200" dirty="0">
                        <a:effectLst/>
                        <a:latin typeface="Calibri"/>
                        <a:ea typeface="Calibri"/>
                        <a:cs typeface="Times New Roman"/>
                      </a:endParaRPr>
                    </a:p>
                    <a:p>
                      <a:pPr marL="342900" marR="0" lvl="0" indent="-342900">
                        <a:lnSpc>
                          <a:spcPct val="115000"/>
                        </a:lnSpc>
                        <a:spcBef>
                          <a:spcPts val="0"/>
                        </a:spcBef>
                        <a:spcAft>
                          <a:spcPts val="1000"/>
                        </a:spcAft>
                        <a:buFont typeface="Symbol"/>
                        <a:buChar char=""/>
                      </a:pPr>
                      <a:r>
                        <a:rPr lang="en-US" sz="200" dirty="0">
                          <a:effectLst/>
                          <a:latin typeface="Arial"/>
                          <a:ea typeface="Calibri"/>
                          <a:cs typeface="Times New Roman"/>
                        </a:rPr>
                        <a:t>6 groups of 5</a:t>
                      </a:r>
                      <a:r>
                        <a:rPr lang="en-US" sz="200" baseline="30000" dirty="0">
                          <a:effectLst/>
                          <a:latin typeface="Arial"/>
                          <a:ea typeface="Calibri"/>
                          <a:cs typeface="Times New Roman"/>
                        </a:rPr>
                        <a:t>th</a:t>
                      </a:r>
                      <a:r>
                        <a:rPr lang="en-US" sz="200" dirty="0">
                          <a:effectLst/>
                          <a:latin typeface="Arial"/>
                          <a:ea typeface="Calibri"/>
                          <a:cs typeface="Times New Roman"/>
                        </a:rPr>
                        <a:t> grade students who meet every other day (35 students total)</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6 groups of 6</a:t>
                      </a:r>
                      <a:r>
                        <a:rPr lang="en-US" sz="200" baseline="30000" dirty="0">
                          <a:effectLst/>
                          <a:latin typeface="Arial"/>
                          <a:ea typeface="Calibri"/>
                          <a:cs typeface="Times New Roman"/>
                        </a:rPr>
                        <a:t>th</a:t>
                      </a:r>
                      <a:r>
                        <a:rPr lang="en-US" sz="200" dirty="0">
                          <a:effectLst/>
                          <a:latin typeface="Arial"/>
                          <a:ea typeface="Calibri"/>
                          <a:cs typeface="Times New Roman"/>
                        </a:rPr>
                        <a:t> grade students (45 students total)</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878">
                <a:tc>
                  <a:txBody>
                    <a:bodyPr/>
                    <a:lstStyle/>
                    <a:p>
                      <a:pPr marL="0" marR="0">
                        <a:lnSpc>
                          <a:spcPct val="115000"/>
                        </a:lnSpc>
                        <a:spcBef>
                          <a:spcPts val="0"/>
                        </a:spcBef>
                        <a:spcAft>
                          <a:spcPts val="0"/>
                        </a:spcAft>
                      </a:pPr>
                      <a:r>
                        <a:rPr lang="en-US" sz="200" dirty="0">
                          <a:effectLst/>
                          <a:latin typeface="Arial"/>
                          <a:ea typeface="Calibri"/>
                          <a:cs typeface="Times New Roman"/>
                        </a:rPr>
                        <a:t>11</a:t>
                      </a:r>
                      <a:r>
                        <a:rPr lang="en-US" sz="200" baseline="30000" dirty="0">
                          <a:effectLst/>
                          <a:latin typeface="Arial"/>
                          <a:ea typeface="Calibri"/>
                          <a:cs typeface="Times New Roman"/>
                        </a:rPr>
                        <a:t>th</a:t>
                      </a:r>
                      <a:r>
                        <a:rPr lang="en-US" sz="200" dirty="0">
                          <a:effectLst/>
                          <a:latin typeface="Arial"/>
                          <a:ea typeface="Calibri"/>
                          <a:cs typeface="Times New Roman"/>
                        </a:rPr>
                        <a:t> grade special education teacher</a:t>
                      </a:r>
                      <a:endParaRPr lang="en-US" sz="200" dirty="0">
                        <a:effectLst/>
                        <a:latin typeface="Calibri"/>
                        <a:ea typeface="Calibri"/>
                        <a:cs typeface="Times New Roman"/>
                      </a:endParaRPr>
                    </a:p>
                    <a:p>
                      <a:pPr marL="342900" marR="0" lvl="0" indent="-342900">
                        <a:lnSpc>
                          <a:spcPct val="115000"/>
                        </a:lnSpc>
                        <a:spcBef>
                          <a:spcPts val="0"/>
                        </a:spcBef>
                        <a:spcAft>
                          <a:spcPts val="1000"/>
                        </a:spcAft>
                        <a:buFont typeface="Symbol"/>
                        <a:buChar char=""/>
                      </a:pPr>
                      <a:r>
                        <a:rPr lang="en-US" sz="200" dirty="0">
                          <a:effectLst/>
                          <a:latin typeface="Arial"/>
                          <a:ea typeface="Calibri"/>
                          <a:cs typeface="Times New Roman"/>
                        </a:rPr>
                        <a:t>2 sections of co-taught ELA (class size 20 each with 6 SWD in each)</a:t>
                      </a:r>
                      <a:endParaRPr lang="en-US" sz="200" dirty="0">
                        <a:effectLst/>
                        <a:latin typeface="Calibri"/>
                        <a:ea typeface="Calibri"/>
                        <a:cs typeface="Times New Roman"/>
                      </a:endParaRPr>
                    </a:p>
                    <a:p>
                      <a:pPr marL="342900" marR="0" lvl="0" indent="-342900">
                        <a:lnSpc>
                          <a:spcPct val="115000"/>
                        </a:lnSpc>
                        <a:spcBef>
                          <a:spcPts val="0"/>
                        </a:spcBef>
                        <a:spcAft>
                          <a:spcPts val="1000"/>
                        </a:spcAft>
                        <a:buFont typeface="Symbol"/>
                        <a:buChar char=""/>
                      </a:pPr>
                      <a:r>
                        <a:rPr lang="en-US" sz="200" dirty="0">
                          <a:effectLst/>
                          <a:latin typeface="Arial"/>
                          <a:ea typeface="Calibri"/>
                          <a:cs typeface="Times New Roman"/>
                        </a:rPr>
                        <a:t>3 sections of 11</a:t>
                      </a:r>
                      <a:r>
                        <a:rPr lang="en-US" sz="200" baseline="30000" dirty="0">
                          <a:effectLst/>
                          <a:latin typeface="Arial"/>
                          <a:ea typeface="Calibri"/>
                          <a:cs typeface="Times New Roman"/>
                        </a:rPr>
                        <a:t>th</a:t>
                      </a:r>
                      <a:r>
                        <a:rPr lang="en-US" sz="200" dirty="0">
                          <a:effectLst/>
                          <a:latin typeface="Arial"/>
                          <a:ea typeface="Calibri"/>
                          <a:cs typeface="Times New Roman"/>
                        </a:rPr>
                        <a:t> grade resource room (total of 15 students)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207">
                <a:tc>
                  <a:txBody>
                    <a:bodyPr/>
                    <a:lstStyle/>
                    <a:p>
                      <a:pPr marL="0" marR="0">
                        <a:lnSpc>
                          <a:spcPct val="115000"/>
                        </a:lnSpc>
                        <a:spcBef>
                          <a:spcPts val="0"/>
                        </a:spcBef>
                        <a:spcAft>
                          <a:spcPts val="0"/>
                        </a:spcAft>
                      </a:pPr>
                      <a:r>
                        <a:rPr lang="en-US" sz="200" dirty="0">
                          <a:effectLst/>
                          <a:latin typeface="Arial"/>
                          <a:ea typeface="Calibri"/>
                          <a:cs typeface="Times New Roman"/>
                        </a:rPr>
                        <a:t>K-6 instrumental music teacher</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4</a:t>
                      </a:r>
                      <a:r>
                        <a:rPr lang="en-US" sz="200" baseline="30000" dirty="0">
                          <a:effectLst/>
                          <a:latin typeface="Arial"/>
                          <a:ea typeface="Calibri"/>
                          <a:cs typeface="Times New Roman"/>
                        </a:rPr>
                        <a:t>th</a:t>
                      </a:r>
                      <a:r>
                        <a:rPr lang="en-US" sz="200" dirty="0">
                          <a:effectLst/>
                          <a:latin typeface="Arial"/>
                          <a:ea typeface="Calibri"/>
                          <a:cs typeface="Times New Roman"/>
                        </a:rPr>
                        <a:t> grade lessons (30 students who meet once per week in lessons of 3 students each)</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5</a:t>
                      </a:r>
                      <a:r>
                        <a:rPr lang="en-US" sz="200" baseline="30000" dirty="0">
                          <a:effectLst/>
                          <a:latin typeface="Arial"/>
                          <a:ea typeface="Calibri"/>
                          <a:cs typeface="Times New Roman"/>
                        </a:rPr>
                        <a:t>th</a:t>
                      </a:r>
                      <a:r>
                        <a:rPr lang="en-US" sz="200" dirty="0">
                          <a:effectLst/>
                          <a:latin typeface="Arial"/>
                          <a:ea typeface="Calibri"/>
                          <a:cs typeface="Times New Roman"/>
                        </a:rPr>
                        <a:t> grade band (35 students who meet every other day)</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5</a:t>
                      </a:r>
                      <a:r>
                        <a:rPr lang="en-US" sz="200" baseline="30000" dirty="0">
                          <a:effectLst/>
                          <a:latin typeface="Arial"/>
                          <a:ea typeface="Calibri"/>
                          <a:cs typeface="Times New Roman"/>
                        </a:rPr>
                        <a:t>th</a:t>
                      </a:r>
                      <a:r>
                        <a:rPr lang="en-US" sz="200" dirty="0">
                          <a:effectLst/>
                          <a:latin typeface="Arial"/>
                          <a:ea typeface="Calibri"/>
                          <a:cs typeface="Times New Roman"/>
                        </a:rPr>
                        <a:t> grade lessons (35 students who meet once per week in lessons of 5 students each)</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6</a:t>
                      </a:r>
                      <a:r>
                        <a:rPr lang="en-US" sz="200" baseline="30000" dirty="0">
                          <a:effectLst/>
                          <a:latin typeface="Arial"/>
                          <a:ea typeface="Calibri"/>
                          <a:cs typeface="Times New Roman"/>
                        </a:rPr>
                        <a:t>th</a:t>
                      </a:r>
                      <a:r>
                        <a:rPr lang="en-US" sz="200" dirty="0">
                          <a:effectLst/>
                          <a:latin typeface="Arial"/>
                          <a:ea typeface="Calibri"/>
                          <a:cs typeface="Times New Roman"/>
                        </a:rPr>
                        <a:t> grade band (35 students who meet every other day)</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6</a:t>
                      </a:r>
                      <a:r>
                        <a:rPr lang="en-US" sz="200" baseline="30000" dirty="0">
                          <a:effectLst/>
                          <a:latin typeface="Arial"/>
                          <a:ea typeface="Calibri"/>
                          <a:cs typeface="Times New Roman"/>
                        </a:rPr>
                        <a:t>th</a:t>
                      </a:r>
                      <a:r>
                        <a:rPr lang="en-US" sz="200" dirty="0">
                          <a:effectLst/>
                          <a:latin typeface="Arial"/>
                          <a:ea typeface="Calibri"/>
                          <a:cs typeface="Times New Roman"/>
                        </a:rPr>
                        <a:t> grade lessons (35 students who meet once per week in lessons of 5 students each)</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757">
                <a:tc>
                  <a:txBody>
                    <a:bodyPr/>
                    <a:lstStyle/>
                    <a:p>
                      <a:pPr marL="0" marR="0">
                        <a:lnSpc>
                          <a:spcPct val="115000"/>
                        </a:lnSpc>
                        <a:spcBef>
                          <a:spcPts val="0"/>
                        </a:spcBef>
                        <a:spcAft>
                          <a:spcPts val="0"/>
                        </a:spcAft>
                      </a:pPr>
                      <a:r>
                        <a:rPr lang="en-US" sz="200" dirty="0">
                          <a:effectLst/>
                          <a:latin typeface="Arial"/>
                          <a:ea typeface="Calibri"/>
                          <a:cs typeface="Times New Roman"/>
                        </a:rPr>
                        <a:t>Middle-level library/media specialist (600 students in school)</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Calibri"/>
                          <a:ea typeface="Calibri"/>
                          <a:cs typeface="Times New Roman"/>
                        </a:rPr>
                        <a:t>5</a:t>
                      </a:r>
                      <a:r>
                        <a:rPr lang="en-US" sz="200" baseline="30000" dirty="0">
                          <a:effectLst/>
                          <a:latin typeface="Calibri"/>
                          <a:ea typeface="Calibri"/>
                          <a:cs typeface="Times New Roman"/>
                        </a:rPr>
                        <a:t>th</a:t>
                      </a:r>
                      <a:r>
                        <a:rPr lang="en-US" sz="200" dirty="0">
                          <a:effectLst/>
                          <a:latin typeface="Calibri"/>
                          <a:ea typeface="Calibri"/>
                          <a:cs typeface="Times New Roman"/>
                        </a:rPr>
                        <a:t> grade classes (150 students attend library class once per week in 6 groups of 25)</a:t>
                      </a:r>
                    </a:p>
                    <a:p>
                      <a:pPr marL="342900" marR="0" lvl="0" indent="-342900">
                        <a:lnSpc>
                          <a:spcPct val="115000"/>
                        </a:lnSpc>
                        <a:spcBef>
                          <a:spcPts val="0"/>
                        </a:spcBef>
                        <a:spcAft>
                          <a:spcPts val="0"/>
                        </a:spcAft>
                        <a:buFont typeface="Symbol"/>
                        <a:buChar char=""/>
                      </a:pPr>
                      <a:r>
                        <a:rPr lang="en-US" sz="200" dirty="0">
                          <a:effectLst/>
                          <a:latin typeface="Calibri"/>
                          <a:ea typeface="Calibri"/>
                          <a:cs typeface="Times New Roman"/>
                        </a:rPr>
                        <a:t>6</a:t>
                      </a:r>
                      <a:r>
                        <a:rPr lang="en-US" sz="200" baseline="30000" dirty="0">
                          <a:effectLst/>
                          <a:latin typeface="Calibri"/>
                          <a:ea typeface="Calibri"/>
                          <a:cs typeface="Times New Roman"/>
                        </a:rPr>
                        <a:t>th</a:t>
                      </a:r>
                      <a:r>
                        <a:rPr lang="en-US" sz="200" dirty="0">
                          <a:effectLst/>
                          <a:latin typeface="Calibri"/>
                          <a:ea typeface="Calibri"/>
                          <a:cs typeface="Times New Roman"/>
                        </a:rPr>
                        <a:t> – 8</a:t>
                      </a:r>
                      <a:r>
                        <a:rPr lang="en-US" sz="200" baseline="30000" dirty="0">
                          <a:effectLst/>
                          <a:latin typeface="Calibri"/>
                          <a:ea typeface="Calibri"/>
                          <a:cs typeface="Times New Roman"/>
                        </a:rPr>
                        <a:t>th</a:t>
                      </a:r>
                      <a:r>
                        <a:rPr lang="en-US" sz="200" dirty="0">
                          <a:effectLst/>
                          <a:latin typeface="Calibri"/>
                          <a:ea typeface="Calibri"/>
                          <a:cs typeface="Times New Roman"/>
                        </a:rPr>
                        <a:t> grade students use library as needed or as scheduled in conjunction with teachers.</a:t>
                      </a: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044065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627" y="488245"/>
            <a:ext cx="7024687" cy="1143000"/>
          </a:xfrm>
        </p:spPr>
        <p:txBody>
          <a:bodyPr/>
          <a:lstStyle/>
          <a:p>
            <a:r>
              <a:rPr lang="en-US" dirty="0" smtClean="0"/>
              <a:t>Rules</a:t>
            </a:r>
            <a:endParaRPr lang="en-US" dirty="0"/>
          </a:p>
        </p:txBody>
      </p:sp>
      <p:sp>
        <p:nvSpPr>
          <p:cNvPr id="3" name="Content Placeholder 2"/>
          <p:cNvSpPr>
            <a:spLocks noGrp="1"/>
          </p:cNvSpPr>
          <p:nvPr>
            <p:ph idx="1"/>
          </p:nvPr>
        </p:nvSpPr>
        <p:spPr>
          <a:xfrm>
            <a:off x="1042988" y="1600200"/>
            <a:ext cx="6777037" cy="4232275"/>
          </a:xfrm>
        </p:spPr>
        <p:txBody>
          <a:bodyPr/>
          <a:lstStyle/>
          <a:p>
            <a:r>
              <a:rPr lang="en-US" dirty="0" smtClean="0"/>
              <a:t>Math and ELA trump</a:t>
            </a:r>
          </a:p>
          <a:p>
            <a:r>
              <a:rPr lang="en-US" dirty="0" smtClean="0"/>
              <a:t>Use state test if there is one</a:t>
            </a:r>
          </a:p>
          <a:p>
            <a:r>
              <a:rPr lang="en-US" dirty="0" smtClean="0"/>
              <a:t>Must cover 50%</a:t>
            </a:r>
          </a:p>
          <a:p>
            <a:r>
              <a:rPr lang="en-US" dirty="0" smtClean="0"/>
              <a:t>Bigger enrollment to lesser enrollment</a:t>
            </a:r>
          </a:p>
          <a:p>
            <a:endParaRPr lang="en-US" dirty="0"/>
          </a:p>
        </p:txBody>
      </p:sp>
      <p:sp>
        <p:nvSpPr>
          <p:cNvPr id="4" name="TextBox 3"/>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a:solidFill>
                  <a:prstClr val="white"/>
                </a:solidFill>
              </a:rPr>
              <a:t>SLOs</a:t>
            </a:r>
          </a:p>
        </p:txBody>
      </p:sp>
    </p:spTree>
    <p:extLst>
      <p:ext uri="{BB962C8B-B14F-4D97-AF65-F5344CB8AC3E}">
        <p14:creationId xmlns:p14="http://schemas.microsoft.com/office/powerpoint/2010/main" val="2616851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Lead Evaluator Training continues…</a:t>
            </a:r>
            <a:endParaRPr lang="en-US" b="1" dirty="0" smtClean="0">
              <a:solidFill>
                <a:schemeClr val="tx1">
                  <a:lumMod val="75000"/>
                  <a:lumOff val="25000"/>
                </a:schemeClr>
              </a:solidFill>
            </a:endParaRP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RTTT Road Map</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Data Driven Instruction</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Considerations when ELLs</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Considerations when SWDs</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Updating the Regs and SLOs</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A Principal’s “Race To The Top” Map</a:t>
            </a:r>
          </a:p>
          <a:p>
            <a:pPr marL="822960" lvl="1" indent="-457200">
              <a:buClr>
                <a:schemeClr val="tx1">
                  <a:lumMod val="75000"/>
                  <a:lumOff val="25000"/>
                </a:schemeClr>
              </a:buClr>
              <a:buFont typeface="+mj-lt"/>
              <a:buAutoNum type="arabicPeriod"/>
              <a:defRPr/>
            </a:pPr>
            <a:r>
              <a:rPr lang="en-US" dirty="0" smtClean="0">
                <a:solidFill>
                  <a:schemeClr val="tx1">
                    <a:lumMod val="75000"/>
                    <a:lumOff val="25000"/>
                  </a:schemeClr>
                </a:solidFill>
                <a:effectLst>
                  <a:innerShdw blurRad="63500" dist="50800">
                    <a:prstClr val="black">
                      <a:alpha val="50000"/>
                    </a:prstClr>
                  </a:innerShdw>
                </a:effectLst>
              </a:rPr>
              <a:t>Evidence Collection</a:t>
            </a:r>
          </a:p>
          <a:p>
            <a:pPr marL="822960" lvl="1" indent="-457200">
              <a:buClr>
                <a:schemeClr val="tx1">
                  <a:lumMod val="75000"/>
                  <a:lumOff val="25000"/>
                </a:schemeClr>
              </a:buClr>
              <a:buFont typeface="+mj-lt"/>
              <a:buAutoNum type="arabicPeriod"/>
              <a:defRPr/>
            </a:pPr>
            <a:r>
              <a:rPr lang="en-US" dirty="0">
                <a:solidFill>
                  <a:schemeClr val="tx1">
                    <a:lumMod val="75000"/>
                    <a:lumOff val="25000"/>
                  </a:schemeClr>
                </a:solidFill>
                <a:effectLst>
                  <a:innerShdw blurRad="63500" dist="50800">
                    <a:prstClr val="black">
                      <a:alpha val="50000"/>
                    </a:prstClr>
                  </a:innerShdw>
                </a:effectLst>
              </a:rPr>
              <a:t>Evidence </a:t>
            </a:r>
            <a:r>
              <a:rPr lang="en-US" dirty="0" smtClean="0">
                <a:solidFill>
                  <a:schemeClr val="tx1">
                    <a:lumMod val="75000"/>
                    <a:lumOff val="25000"/>
                  </a:schemeClr>
                </a:solidFill>
                <a:effectLst>
                  <a:innerShdw blurRad="63500" dist="50800">
                    <a:prstClr val="black">
                      <a:alpha val="50000"/>
                    </a:prstClr>
                  </a:innerShdw>
                </a:effectLst>
              </a:rPr>
              <a:t> Sorting  Submission</a:t>
            </a:r>
            <a:endParaRPr lang="en-US" dirty="0">
              <a:solidFill>
                <a:schemeClr val="tx1">
                  <a:lumMod val="75000"/>
                  <a:lumOff val="25000"/>
                </a:schemeClr>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6</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Day Eight Agenda</a:t>
            </a: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23040771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990" y="683289"/>
            <a:ext cx="7024744" cy="658632"/>
          </a:xfrm>
        </p:spPr>
        <p:txBody>
          <a:bodyPr>
            <a:normAutofit fontScale="90000"/>
          </a:bodyPr>
          <a:lstStyle/>
          <a:p>
            <a:r>
              <a:rPr lang="en-US" dirty="0" smtClean="0"/>
              <a:t>SLO Decision # 3</a:t>
            </a:r>
            <a:endParaRPr lang="en-US" dirty="0"/>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a:solidFill>
                  <a:prstClr val="white"/>
                </a:solidFill>
              </a:rPr>
              <a:t>SLOs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398" y="1349600"/>
            <a:ext cx="7572787" cy="5020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91575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990" y="683289"/>
            <a:ext cx="7024744" cy="658632"/>
          </a:xfrm>
        </p:spPr>
        <p:txBody>
          <a:bodyPr>
            <a:normAutofit fontScale="90000"/>
          </a:bodyPr>
          <a:lstStyle/>
          <a:p>
            <a:r>
              <a:rPr lang="en-US" dirty="0" smtClean="0"/>
              <a:t>SLO Decision # 4</a:t>
            </a:r>
            <a:endParaRPr lang="en-US" dirty="0"/>
          </a:p>
        </p:txBody>
      </p:sp>
      <p:sp>
        <p:nvSpPr>
          <p:cNvPr id="3" name="Content Placeholder 2"/>
          <p:cNvSpPr>
            <a:spLocks noGrp="1"/>
          </p:cNvSpPr>
          <p:nvPr>
            <p:ph idx="1"/>
          </p:nvPr>
        </p:nvSpPr>
        <p:spPr>
          <a:xfrm>
            <a:off x="676894" y="1377546"/>
            <a:ext cx="6543303" cy="4892625"/>
          </a:xfrm>
        </p:spPr>
        <p:txBody>
          <a:bodyPr>
            <a:normAutofit/>
          </a:bodyPr>
          <a:lstStyle/>
          <a:p>
            <a:pPr>
              <a:lnSpc>
                <a:spcPct val="105000"/>
              </a:lnSpc>
              <a:spcBef>
                <a:spcPts val="1800"/>
              </a:spcBef>
            </a:pPr>
            <a:r>
              <a:rPr lang="en-US" dirty="0"/>
              <a:t>Establish expectations for scoring SLOs and for determining teacher ratings for the growth component.</a:t>
            </a: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a:solidFill>
                  <a:prstClr val="white"/>
                </a:solidFill>
              </a:rPr>
              <a:t>SLOs</a:t>
            </a:r>
          </a:p>
        </p:txBody>
      </p:sp>
    </p:spTree>
    <p:extLst>
      <p:ext uri="{BB962C8B-B14F-4D97-AF65-F5344CB8AC3E}">
        <p14:creationId xmlns:p14="http://schemas.microsoft.com/office/powerpoint/2010/main" val="36355135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990" y="683289"/>
            <a:ext cx="7024744" cy="658632"/>
          </a:xfrm>
        </p:spPr>
        <p:txBody>
          <a:bodyPr>
            <a:normAutofit fontScale="90000"/>
          </a:bodyPr>
          <a:lstStyle/>
          <a:p>
            <a:r>
              <a:rPr lang="en-US" dirty="0" smtClean="0"/>
              <a:t>SLO Decision # 5</a:t>
            </a:r>
            <a:endParaRPr lang="en-US" dirty="0"/>
          </a:p>
        </p:txBody>
      </p:sp>
      <p:sp>
        <p:nvSpPr>
          <p:cNvPr id="3" name="Content Placeholder 2"/>
          <p:cNvSpPr>
            <a:spLocks noGrp="1"/>
          </p:cNvSpPr>
          <p:nvPr>
            <p:ph idx="1"/>
          </p:nvPr>
        </p:nvSpPr>
        <p:spPr>
          <a:xfrm>
            <a:off x="676894" y="1377546"/>
            <a:ext cx="6543303" cy="4892625"/>
          </a:xfrm>
        </p:spPr>
        <p:txBody>
          <a:bodyPr>
            <a:normAutofit/>
          </a:bodyPr>
          <a:lstStyle/>
          <a:p>
            <a:pPr>
              <a:lnSpc>
                <a:spcPct val="105000"/>
              </a:lnSpc>
              <a:spcBef>
                <a:spcPts val="1800"/>
              </a:spcBef>
            </a:pPr>
            <a:r>
              <a:rPr lang="en-US" dirty="0"/>
              <a:t>Determine District-wide processes for setting, reviewing, and assessing SLOs in schools.</a:t>
            </a: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defRPr/>
            </a:pPr>
            <a:r>
              <a:rPr lang="en-US" sz="2000" b="1" dirty="0">
                <a:solidFill>
                  <a:prstClr val="white"/>
                </a:solidFill>
              </a:rPr>
              <a:t>SLOs</a:t>
            </a:r>
          </a:p>
        </p:txBody>
      </p:sp>
    </p:spTree>
    <p:extLst>
      <p:ext uri="{BB962C8B-B14F-4D97-AF65-F5344CB8AC3E}">
        <p14:creationId xmlns:p14="http://schemas.microsoft.com/office/powerpoint/2010/main" val="17939408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3"/>
            <p:extLst>
              <p:ext uri="{D42A27DB-BD31-4B8C-83A1-F6EECF244321}">
                <p14:modId xmlns:p14="http://schemas.microsoft.com/office/powerpoint/2010/main" val="3195786388"/>
              </p:ext>
            </p:extLst>
          </p:nvPr>
        </p:nvGraphicFramePr>
        <p:xfrm>
          <a:off x="609600" y="1143000"/>
          <a:ext cx="7727284" cy="4857050"/>
        </p:xfrm>
        <a:graphic>
          <a:graphicData uri="http://schemas.openxmlformats.org/drawingml/2006/table">
            <a:tbl>
              <a:tblPr firstRow="1" firstCol="1" bandRow="1"/>
              <a:tblGrid>
                <a:gridCol w="1112801"/>
                <a:gridCol w="322056"/>
                <a:gridCol w="322056"/>
                <a:gridCol w="322056"/>
                <a:gridCol w="322056"/>
                <a:gridCol w="322056"/>
                <a:gridCol w="322598"/>
                <a:gridCol w="322056"/>
                <a:gridCol w="322056"/>
                <a:gridCol w="322056"/>
                <a:gridCol w="322056"/>
                <a:gridCol w="322056"/>
                <a:gridCol w="322056"/>
                <a:gridCol w="322598"/>
                <a:gridCol w="322056"/>
                <a:gridCol w="322056"/>
                <a:gridCol w="322056"/>
                <a:gridCol w="322056"/>
                <a:gridCol w="322056"/>
                <a:gridCol w="322056"/>
                <a:gridCol w="322598"/>
                <a:gridCol w="171737"/>
              </a:tblGrid>
              <a:tr h="460454">
                <a:tc>
                  <a:txBody>
                    <a:bodyPr/>
                    <a:lstStyle/>
                    <a:p>
                      <a:pPr marL="0" marR="0" algn="ctr">
                        <a:lnSpc>
                          <a:spcPct val="115000"/>
                        </a:lnSpc>
                        <a:spcBef>
                          <a:spcPts val="0"/>
                        </a:spcBef>
                        <a:spcAft>
                          <a:spcPts val="0"/>
                        </a:spcAft>
                      </a:pPr>
                      <a:r>
                        <a:rPr lang="en-US" sz="1100" dirty="0">
                          <a:solidFill>
                            <a:srgbClr val="000000"/>
                          </a:solidFill>
                          <a:effectLst/>
                          <a:latin typeface="Arial"/>
                          <a:ea typeface="Times New Roman"/>
                          <a:cs typeface="Times New Roman"/>
                        </a:rPr>
                        <a:t>Population</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1">
                  <a:txBody>
                    <a:bodyPr/>
                    <a:lstStyle/>
                    <a:p>
                      <a:pPr marL="0" marR="0">
                        <a:lnSpc>
                          <a:spcPct val="115000"/>
                        </a:lnSpc>
                        <a:spcBef>
                          <a:spcPts val="0"/>
                        </a:spcBef>
                        <a:spcAft>
                          <a:spcPts val="0"/>
                        </a:spcAft>
                      </a:pPr>
                      <a:r>
                        <a:rPr lang="en-US" sz="900" dirty="0">
                          <a:solidFill>
                            <a:srgbClr val="000000"/>
                          </a:solidFill>
                          <a:effectLst/>
                          <a:latin typeface="Arial"/>
                          <a:ea typeface="Times New Roman"/>
                          <a:cs typeface="Times New Roman"/>
                        </a:rPr>
                        <a:t>Four sections of Regents US History (90 students)</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5150">
                <a:tc>
                  <a:txBody>
                    <a:bodyPr/>
                    <a:lstStyle/>
                    <a:p>
                      <a:pPr marL="0" marR="0" algn="ctr">
                        <a:lnSpc>
                          <a:spcPct val="115000"/>
                        </a:lnSpc>
                        <a:spcBef>
                          <a:spcPts val="0"/>
                        </a:spcBef>
                        <a:spcAft>
                          <a:spcPts val="0"/>
                        </a:spcAft>
                      </a:pPr>
                      <a:r>
                        <a:rPr lang="en-US" sz="1100" dirty="0">
                          <a:solidFill>
                            <a:srgbClr val="000000"/>
                          </a:solidFill>
                          <a:effectLst/>
                          <a:latin typeface="Arial"/>
                          <a:ea typeface="Times New Roman"/>
                          <a:cs typeface="Times New Roman"/>
                        </a:rPr>
                        <a:t>Learning Content</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1">
                  <a:txBody>
                    <a:bodyPr/>
                    <a:lstStyle/>
                    <a:p>
                      <a:pPr marL="0" marR="0">
                        <a:lnSpc>
                          <a:spcPct val="115000"/>
                        </a:lnSpc>
                        <a:spcBef>
                          <a:spcPts val="0"/>
                        </a:spcBef>
                        <a:spcAft>
                          <a:spcPts val="0"/>
                        </a:spcAft>
                      </a:pPr>
                      <a:r>
                        <a:rPr lang="en-US" sz="900" dirty="0">
                          <a:solidFill>
                            <a:srgbClr val="000000"/>
                          </a:solidFill>
                          <a:effectLst/>
                          <a:latin typeface="Arial"/>
                          <a:ea typeface="Times New Roman"/>
                          <a:cs typeface="Times New Roman"/>
                        </a:rPr>
                        <a:t>NYS Learning Standards for Social Studies (History of the United States and New York, Standard 1)</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5387">
                <a:tc>
                  <a:txBody>
                    <a:bodyPr/>
                    <a:lstStyle/>
                    <a:p>
                      <a:pPr marL="0" marR="0" algn="ctr">
                        <a:lnSpc>
                          <a:spcPct val="115000"/>
                        </a:lnSpc>
                        <a:spcBef>
                          <a:spcPts val="0"/>
                        </a:spcBef>
                        <a:spcAft>
                          <a:spcPts val="0"/>
                        </a:spcAft>
                      </a:pPr>
                      <a:r>
                        <a:rPr lang="en-US" sz="1100" dirty="0">
                          <a:solidFill>
                            <a:srgbClr val="000000"/>
                          </a:solidFill>
                          <a:effectLst/>
                          <a:latin typeface="Arial"/>
                          <a:ea typeface="Times New Roman"/>
                          <a:cs typeface="Times New Roman"/>
                        </a:rPr>
                        <a:t>Interval</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1">
                  <a:txBody>
                    <a:bodyPr/>
                    <a:lstStyle/>
                    <a:p>
                      <a:pPr marL="0" marR="0">
                        <a:lnSpc>
                          <a:spcPct val="115000"/>
                        </a:lnSpc>
                        <a:spcBef>
                          <a:spcPts val="0"/>
                        </a:spcBef>
                        <a:spcAft>
                          <a:spcPts val="0"/>
                        </a:spcAft>
                      </a:pPr>
                      <a:r>
                        <a:rPr lang="en-US" sz="900" dirty="0">
                          <a:solidFill>
                            <a:srgbClr val="000000"/>
                          </a:solidFill>
                          <a:effectLst/>
                          <a:latin typeface="Arial"/>
                          <a:ea typeface="Times New Roman"/>
                          <a:cs typeface="Times New Roman"/>
                        </a:rPr>
                        <a:t>2012-2013 School Year</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5015">
                <a:tc>
                  <a:txBody>
                    <a:bodyPr/>
                    <a:lstStyle/>
                    <a:p>
                      <a:pPr marL="0" marR="0" algn="ctr">
                        <a:lnSpc>
                          <a:spcPct val="115000"/>
                        </a:lnSpc>
                        <a:spcBef>
                          <a:spcPts val="0"/>
                        </a:spcBef>
                        <a:spcAft>
                          <a:spcPts val="0"/>
                        </a:spcAft>
                      </a:pPr>
                      <a:r>
                        <a:rPr lang="en-US" sz="1100" dirty="0">
                          <a:solidFill>
                            <a:srgbClr val="000000"/>
                          </a:solidFill>
                          <a:effectLst/>
                          <a:latin typeface="Arial"/>
                          <a:ea typeface="Times New Roman"/>
                          <a:cs typeface="Times New Roman"/>
                        </a:rPr>
                        <a:t>Evidence</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1">
                  <a:txBody>
                    <a:bodyPr/>
                    <a:lstStyle/>
                    <a:p>
                      <a:pPr marL="342900" marR="0" lvl="0" indent="-342900">
                        <a:lnSpc>
                          <a:spcPct val="115000"/>
                        </a:lnSpc>
                        <a:spcBef>
                          <a:spcPts val="0"/>
                        </a:spcBef>
                        <a:spcAft>
                          <a:spcPts val="0"/>
                        </a:spcAft>
                        <a:buFont typeface="+mj-lt"/>
                        <a:buAutoNum type="arabicPeriod"/>
                      </a:pPr>
                      <a:r>
                        <a:rPr lang="en-US" sz="900" dirty="0">
                          <a:solidFill>
                            <a:srgbClr val="000000"/>
                          </a:solidFill>
                          <a:effectLst/>
                          <a:latin typeface="Arial"/>
                          <a:ea typeface="Times New Roman"/>
                          <a:cs typeface="Times New Roman"/>
                        </a:rPr>
                        <a:t>District-wide diagnostic assessment (June 2009 Regents US History Exam), which will be administered at the beginning of the school year </a:t>
                      </a:r>
                      <a:endParaRPr lang="en-US" sz="900" dirty="0">
                        <a:effectLst/>
                        <a:latin typeface="Calibri"/>
                        <a:ea typeface="Calibri"/>
                        <a:cs typeface="Times New Roman"/>
                      </a:endParaRPr>
                    </a:p>
                    <a:p>
                      <a:pPr marL="342900" marR="0" lvl="0" indent="-342900">
                        <a:lnSpc>
                          <a:spcPct val="115000"/>
                        </a:lnSpc>
                        <a:spcBef>
                          <a:spcPts val="0"/>
                        </a:spcBef>
                        <a:spcAft>
                          <a:spcPts val="0"/>
                        </a:spcAft>
                        <a:buFont typeface="+mj-lt"/>
                        <a:buAutoNum type="arabicPeriod"/>
                      </a:pPr>
                      <a:r>
                        <a:rPr lang="en-US" sz="900" dirty="0">
                          <a:solidFill>
                            <a:srgbClr val="000000"/>
                          </a:solidFill>
                          <a:effectLst/>
                          <a:latin typeface="Arial"/>
                          <a:ea typeface="Times New Roman"/>
                          <a:cs typeface="Times New Roman"/>
                        </a:rPr>
                        <a:t>Regents US History examination will be used at the end of the year</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85647">
                <a:tc>
                  <a:txBody>
                    <a:bodyPr/>
                    <a:lstStyle/>
                    <a:p>
                      <a:pPr marL="0" marR="0" algn="ctr">
                        <a:lnSpc>
                          <a:spcPct val="115000"/>
                        </a:lnSpc>
                        <a:spcBef>
                          <a:spcPts val="0"/>
                        </a:spcBef>
                        <a:spcAft>
                          <a:spcPts val="0"/>
                        </a:spcAft>
                      </a:pPr>
                      <a:r>
                        <a:rPr lang="en-US" sz="1100" dirty="0">
                          <a:solidFill>
                            <a:srgbClr val="000000"/>
                          </a:solidFill>
                          <a:effectLst/>
                          <a:latin typeface="Arial"/>
                          <a:ea typeface="Times New Roman"/>
                          <a:cs typeface="Times New Roman"/>
                        </a:rPr>
                        <a:t>Baseline</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1">
                  <a:txBody>
                    <a:bodyPr/>
                    <a:lstStyle/>
                    <a:p>
                      <a:pPr marL="342900" marR="0" lvl="0" indent="-342900">
                        <a:lnSpc>
                          <a:spcPct val="115000"/>
                        </a:lnSpc>
                        <a:spcBef>
                          <a:spcPts val="0"/>
                        </a:spcBef>
                        <a:spcAft>
                          <a:spcPts val="0"/>
                        </a:spcAft>
                        <a:buFont typeface="+mj-lt"/>
                        <a:buAutoNum type="arabicPeriod"/>
                      </a:pPr>
                      <a:r>
                        <a:rPr lang="en-US" sz="900" dirty="0">
                          <a:solidFill>
                            <a:srgbClr val="000000"/>
                          </a:solidFill>
                          <a:effectLst/>
                          <a:latin typeface="Arial"/>
                          <a:ea typeface="Times New Roman"/>
                          <a:cs typeface="Times New Roman"/>
                        </a:rPr>
                        <a:t>All of the students passed the Global Regents exam the previous year; 35% at mastery level (85% or higher)</a:t>
                      </a:r>
                      <a:endParaRPr lang="en-US" sz="900" dirty="0">
                        <a:effectLst/>
                        <a:latin typeface="Calibri"/>
                        <a:ea typeface="Calibri"/>
                        <a:cs typeface="Times New Roman"/>
                      </a:endParaRPr>
                    </a:p>
                    <a:p>
                      <a:pPr marL="342900" marR="0" lvl="0" indent="-342900">
                        <a:lnSpc>
                          <a:spcPct val="115000"/>
                        </a:lnSpc>
                        <a:spcBef>
                          <a:spcPts val="0"/>
                        </a:spcBef>
                        <a:spcAft>
                          <a:spcPts val="0"/>
                        </a:spcAft>
                        <a:buFont typeface="+mj-lt"/>
                        <a:buAutoNum type="arabicPeriod"/>
                      </a:pPr>
                      <a:r>
                        <a:rPr lang="en-US" sz="900" dirty="0">
                          <a:solidFill>
                            <a:srgbClr val="000000"/>
                          </a:solidFill>
                          <a:effectLst/>
                          <a:latin typeface="Arial"/>
                          <a:ea typeface="Times New Roman"/>
                          <a:cs typeface="Times New Roman"/>
                        </a:rPr>
                        <a:t>The average score on the diagnostic assessment (June 2009 Regents) was 74%; 67% of the students scored at least a 65%; 21% of the students scored at least 85%.</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5150">
                <a:tc rowSpan="3">
                  <a:txBody>
                    <a:bodyPr/>
                    <a:lstStyle/>
                    <a:p>
                      <a:pPr marL="0" marR="0" algn="ctr">
                        <a:lnSpc>
                          <a:spcPct val="115000"/>
                        </a:lnSpc>
                        <a:spcBef>
                          <a:spcPts val="0"/>
                        </a:spcBef>
                        <a:spcAft>
                          <a:spcPts val="0"/>
                        </a:spcAft>
                      </a:pPr>
                      <a:r>
                        <a:rPr lang="en-US" sz="1100" dirty="0">
                          <a:solidFill>
                            <a:srgbClr val="000000"/>
                          </a:solidFill>
                          <a:effectLst/>
                          <a:latin typeface="Arial"/>
                          <a:ea typeface="Times New Roman"/>
                          <a:cs typeface="Times New Roman"/>
                        </a:rPr>
                        <a:t>Target(s) and HEDI scoring</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1">
                  <a:txBody>
                    <a:bodyPr/>
                    <a:lstStyle/>
                    <a:p>
                      <a:pPr marL="0" marR="0">
                        <a:lnSpc>
                          <a:spcPct val="115000"/>
                        </a:lnSpc>
                        <a:spcBef>
                          <a:spcPts val="0"/>
                        </a:spcBef>
                        <a:spcAft>
                          <a:spcPts val="0"/>
                        </a:spcAft>
                      </a:pPr>
                      <a:r>
                        <a:rPr lang="en-US" sz="900" dirty="0">
                          <a:solidFill>
                            <a:srgbClr val="000000"/>
                          </a:solidFill>
                          <a:effectLst/>
                          <a:latin typeface="Arial"/>
                          <a:ea typeface="Times New Roman"/>
                          <a:cs typeface="Times New Roman"/>
                        </a:rPr>
                        <a:t>50% of the students will score at least an 85% on the Regents exam given at the conclusion of the course.</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2292">
                <a:tc vMerge="1">
                  <a:txBody>
                    <a:bodyPr/>
                    <a:lstStyle/>
                    <a:p>
                      <a:endParaRPr lang="en-US"/>
                    </a:p>
                  </a:txBody>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20</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19</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18</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17</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16</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15</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14</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13</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12</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11</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10</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9</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8</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7</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6</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5</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4</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3</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2</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1</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Arial"/>
                          <a:ea typeface="Times New Roman"/>
                          <a:cs typeface="Times New Roman"/>
                        </a:rPr>
                        <a:t>0</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8853">
                <a:tc vMerge="1">
                  <a:txBody>
                    <a:bodyPr/>
                    <a:lstStyle/>
                    <a:p>
                      <a:endParaRPr lang="en-US"/>
                    </a:p>
                  </a:txBody>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100-85%</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 80-84%</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 75-79%</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70-74%</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65-69%</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 60-64%</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 55-59%</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50-54%</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 55-59%</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51-54%</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 50-53%</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49-52%</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 45-48%</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41-44%</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 35-40%</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30-34%</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 25-29%</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20-24%</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 15-19%</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10-14%</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&lt; </a:t>
                      </a:r>
                      <a:endParaRPr lang="en-US" sz="900" dirty="0">
                        <a:effectLst/>
                        <a:latin typeface="Calibri"/>
                        <a:ea typeface="Calibri"/>
                        <a:cs typeface="Times New Roman"/>
                      </a:endParaRPr>
                    </a:p>
                    <a:p>
                      <a:pPr marL="0" marR="0" algn="ctr">
                        <a:lnSpc>
                          <a:spcPct val="115000"/>
                        </a:lnSpc>
                        <a:spcBef>
                          <a:spcPts val="0"/>
                        </a:spcBef>
                        <a:spcAft>
                          <a:spcPts val="0"/>
                        </a:spcAft>
                      </a:pPr>
                      <a:r>
                        <a:rPr lang="en-US" sz="700" dirty="0">
                          <a:solidFill>
                            <a:srgbClr val="000000"/>
                          </a:solidFill>
                          <a:effectLst/>
                          <a:latin typeface="Arial"/>
                          <a:ea typeface="Times New Roman"/>
                          <a:cs typeface="Times New Roman"/>
                        </a:rPr>
                        <a:t>10%</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9102">
                <a:tc>
                  <a:txBody>
                    <a:bodyPr/>
                    <a:lstStyle/>
                    <a:p>
                      <a:pPr marL="0" marR="0" algn="ctr">
                        <a:lnSpc>
                          <a:spcPct val="115000"/>
                        </a:lnSpc>
                        <a:spcBef>
                          <a:spcPts val="0"/>
                        </a:spcBef>
                        <a:spcAft>
                          <a:spcPts val="0"/>
                        </a:spcAft>
                      </a:pPr>
                      <a:r>
                        <a:rPr lang="en-US" sz="1100" dirty="0">
                          <a:solidFill>
                            <a:srgbClr val="000000"/>
                          </a:solidFill>
                          <a:effectLst/>
                          <a:latin typeface="Arial"/>
                          <a:ea typeface="Times New Roman"/>
                          <a:cs typeface="Times New Roman"/>
                        </a:rPr>
                        <a:t>Rationale</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1">
                  <a:txBody>
                    <a:bodyPr/>
                    <a:lstStyle/>
                    <a:p>
                      <a:pPr marL="0" marR="0">
                        <a:lnSpc>
                          <a:spcPct val="115000"/>
                        </a:lnSpc>
                        <a:spcBef>
                          <a:spcPts val="0"/>
                        </a:spcBef>
                        <a:spcAft>
                          <a:spcPts val="0"/>
                        </a:spcAft>
                      </a:pPr>
                      <a:r>
                        <a:rPr lang="en-US" sz="900" dirty="0">
                          <a:solidFill>
                            <a:srgbClr val="000000"/>
                          </a:solidFill>
                          <a:effectLst/>
                          <a:latin typeface="Arial"/>
                          <a:ea typeface="Times New Roman"/>
                          <a:cs typeface="Times New Roman"/>
                        </a:rPr>
                        <a:t>Almost all students have historically passed the US History Regents examination. Increasing the number of students who achieve at the mastery in social studies is a school-wide goal. The average number of students scoring at the mastery level on US History for the district has been 50%. </a:t>
                      </a:r>
                      <a:endParaRPr lang="en-US" sz="900" dirty="0">
                        <a:effectLst/>
                        <a:latin typeface="Calibri"/>
                        <a:ea typeface="Calibri"/>
                        <a:cs typeface="Times New Roman"/>
                      </a:endParaRPr>
                    </a:p>
                    <a:p>
                      <a:pPr marL="0" marR="0">
                        <a:lnSpc>
                          <a:spcPct val="115000"/>
                        </a:lnSpc>
                        <a:spcBef>
                          <a:spcPts val="0"/>
                        </a:spcBef>
                        <a:spcAft>
                          <a:spcPts val="0"/>
                        </a:spcAft>
                      </a:pPr>
                      <a:r>
                        <a:rPr lang="en-US" sz="900" dirty="0">
                          <a:solidFill>
                            <a:srgbClr val="000000"/>
                          </a:solidFill>
                          <a:effectLst/>
                          <a:latin typeface="Arial"/>
                          <a:ea typeface="Times New Roman"/>
                          <a:cs typeface="Times New Roman"/>
                        </a:rPr>
                        <a:t> </a:t>
                      </a:r>
                      <a:endParaRPr lang="en-US" sz="900" dirty="0">
                        <a:effectLst/>
                        <a:latin typeface="Calibri"/>
                        <a:ea typeface="Calibri"/>
                        <a:cs typeface="Times New Roman"/>
                      </a:endParaRPr>
                    </a:p>
                    <a:p>
                      <a:pPr marL="0" marR="0">
                        <a:lnSpc>
                          <a:spcPct val="115000"/>
                        </a:lnSpc>
                        <a:spcBef>
                          <a:spcPts val="0"/>
                        </a:spcBef>
                        <a:spcAft>
                          <a:spcPts val="0"/>
                        </a:spcAft>
                      </a:pPr>
                      <a:r>
                        <a:rPr lang="en-US" sz="900" dirty="0">
                          <a:solidFill>
                            <a:srgbClr val="000000"/>
                          </a:solidFill>
                          <a:effectLst/>
                          <a:latin typeface="Arial"/>
                          <a:ea typeface="Times New Roman"/>
                          <a:cs typeface="Times New Roman"/>
                        </a:rPr>
                        <a:t>Because students have been learning US history for much of their education (4</a:t>
                      </a:r>
                      <a:r>
                        <a:rPr lang="en-US" sz="900" baseline="30000" dirty="0">
                          <a:solidFill>
                            <a:srgbClr val="000000"/>
                          </a:solidFill>
                          <a:effectLst/>
                          <a:latin typeface="Arial"/>
                          <a:ea typeface="Times New Roman"/>
                          <a:cs typeface="Times New Roman"/>
                        </a:rPr>
                        <a:t>th</a:t>
                      </a:r>
                      <a:r>
                        <a:rPr lang="en-US" sz="900" dirty="0">
                          <a:solidFill>
                            <a:srgbClr val="000000"/>
                          </a:solidFill>
                          <a:effectLst/>
                          <a:latin typeface="Arial"/>
                          <a:ea typeface="Times New Roman"/>
                          <a:cs typeface="Times New Roman"/>
                        </a:rPr>
                        <a:t> grade, 5</a:t>
                      </a:r>
                      <a:r>
                        <a:rPr lang="en-US" sz="900" baseline="30000" dirty="0">
                          <a:solidFill>
                            <a:srgbClr val="000000"/>
                          </a:solidFill>
                          <a:effectLst/>
                          <a:latin typeface="Arial"/>
                          <a:ea typeface="Times New Roman"/>
                          <a:cs typeface="Times New Roman"/>
                        </a:rPr>
                        <a:t>th</a:t>
                      </a:r>
                      <a:r>
                        <a:rPr lang="en-US" sz="900" dirty="0">
                          <a:solidFill>
                            <a:srgbClr val="000000"/>
                          </a:solidFill>
                          <a:effectLst/>
                          <a:latin typeface="Arial"/>
                          <a:ea typeface="Times New Roman"/>
                          <a:cs typeface="Times New Roman"/>
                        </a:rPr>
                        <a:t> grade, 7</a:t>
                      </a:r>
                      <a:r>
                        <a:rPr lang="en-US" sz="900" baseline="30000" dirty="0">
                          <a:solidFill>
                            <a:srgbClr val="000000"/>
                          </a:solidFill>
                          <a:effectLst/>
                          <a:latin typeface="Arial"/>
                          <a:ea typeface="Times New Roman"/>
                          <a:cs typeface="Times New Roman"/>
                        </a:rPr>
                        <a:t>th</a:t>
                      </a:r>
                      <a:r>
                        <a:rPr lang="en-US" sz="900" dirty="0">
                          <a:solidFill>
                            <a:srgbClr val="000000"/>
                          </a:solidFill>
                          <a:effectLst/>
                          <a:latin typeface="Arial"/>
                          <a:ea typeface="Times New Roman"/>
                          <a:cs typeface="Times New Roman"/>
                        </a:rPr>
                        <a:t> grade, 8</a:t>
                      </a:r>
                      <a:r>
                        <a:rPr lang="en-US" sz="900" baseline="30000" dirty="0">
                          <a:solidFill>
                            <a:srgbClr val="000000"/>
                          </a:solidFill>
                          <a:effectLst/>
                          <a:latin typeface="Arial"/>
                          <a:ea typeface="Times New Roman"/>
                          <a:cs typeface="Times New Roman"/>
                        </a:rPr>
                        <a:t>th</a:t>
                      </a:r>
                      <a:r>
                        <a:rPr lang="en-US" sz="900" dirty="0">
                          <a:solidFill>
                            <a:srgbClr val="000000"/>
                          </a:solidFill>
                          <a:effectLst/>
                          <a:latin typeface="Arial"/>
                          <a:ea typeface="Times New Roman"/>
                          <a:cs typeface="Times New Roman"/>
                        </a:rPr>
                        <a:t> grade), the use of a past Regents exam was appropriate as a diagnostic assessment.  </a:t>
                      </a:r>
                      <a:endParaRPr lang="en-US" sz="900" dirty="0">
                        <a:effectLst/>
                        <a:latin typeface="Calibri"/>
                        <a:ea typeface="Calibri"/>
                        <a:cs typeface="Times New Roman"/>
                      </a:endParaRPr>
                    </a:p>
                  </a:txBody>
                  <a:tcPr marL="57291" marR="5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8" name="TextBox 7"/>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SLOs</a:t>
            </a:r>
            <a:endParaRPr lang="en-US" sz="2000" b="1" dirty="0">
              <a:solidFill>
                <a:schemeClr val="bg1"/>
              </a:solidFill>
            </a:endParaRPr>
          </a:p>
        </p:txBody>
      </p:sp>
    </p:spTree>
    <p:extLst>
      <p:ext uri="{BB962C8B-B14F-4D97-AF65-F5344CB8AC3E}">
        <p14:creationId xmlns:p14="http://schemas.microsoft.com/office/powerpoint/2010/main" val="19445100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577616" cy="1445901"/>
          </a:xfrm>
          <a:extLst/>
        </p:spPr>
        <p:txBody>
          <a:bodyPr rtlCol="0">
            <a:no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SLO Construction</a:t>
            </a:r>
          </a:p>
          <a:p>
            <a:pPr>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As a group of 4, make an SLO for one of the following:</a:t>
            </a:r>
          </a:p>
          <a:p>
            <a:pPr lvl="1">
              <a:buClr>
                <a:schemeClr val="tx1">
                  <a:lumMod val="75000"/>
                  <a:lumOff val="25000"/>
                </a:schemeClr>
              </a:buClr>
              <a:defRPr/>
            </a:pPr>
            <a:r>
              <a:rPr lang="en-US" sz="2400" dirty="0" smtClean="0">
                <a:solidFill>
                  <a:schemeClr val="tx1">
                    <a:lumMod val="75000"/>
                    <a:lumOff val="25000"/>
                  </a:schemeClr>
                </a:solidFill>
                <a:effectLst>
                  <a:innerShdw blurRad="63500" dist="50800">
                    <a:prstClr val="black">
                      <a:alpha val="50000"/>
                    </a:prstClr>
                  </a:innerShdw>
                </a:effectLst>
              </a:rPr>
              <a:t>2</a:t>
            </a:r>
            <a:r>
              <a:rPr lang="en-US" sz="2400" baseline="30000" dirty="0" smtClean="0">
                <a:solidFill>
                  <a:schemeClr val="tx1">
                    <a:lumMod val="75000"/>
                    <a:lumOff val="25000"/>
                  </a:schemeClr>
                </a:solidFill>
                <a:effectLst>
                  <a:innerShdw blurRad="63500" dist="50800">
                    <a:prstClr val="black">
                      <a:alpha val="50000"/>
                    </a:prstClr>
                  </a:innerShdw>
                </a:effectLst>
              </a:rPr>
              <a:t>nd</a:t>
            </a:r>
            <a:r>
              <a:rPr lang="en-US" sz="2400" dirty="0" smtClean="0">
                <a:solidFill>
                  <a:schemeClr val="tx1">
                    <a:lumMod val="75000"/>
                    <a:lumOff val="25000"/>
                  </a:schemeClr>
                </a:solidFill>
                <a:effectLst>
                  <a:innerShdw blurRad="63500" dist="50800">
                    <a:prstClr val="black">
                      <a:alpha val="50000"/>
                    </a:prstClr>
                  </a:innerShdw>
                </a:effectLst>
              </a:rPr>
              <a:t> Grade math</a:t>
            </a:r>
          </a:p>
          <a:p>
            <a:pPr lvl="1">
              <a:buClr>
                <a:schemeClr val="tx1">
                  <a:lumMod val="75000"/>
                  <a:lumOff val="25000"/>
                </a:schemeClr>
              </a:buClr>
              <a:defRPr/>
            </a:pPr>
            <a:r>
              <a:rPr lang="en-US" sz="2400" dirty="0" smtClean="0">
                <a:solidFill>
                  <a:schemeClr val="tx1">
                    <a:lumMod val="75000"/>
                    <a:lumOff val="25000"/>
                  </a:schemeClr>
                </a:solidFill>
                <a:effectLst>
                  <a:innerShdw blurRad="63500" dist="50800">
                    <a:prstClr val="black">
                      <a:alpha val="50000"/>
                    </a:prstClr>
                  </a:innerShdw>
                </a:effectLst>
              </a:rPr>
              <a:t>7</a:t>
            </a:r>
            <a:r>
              <a:rPr lang="en-US" sz="2400" baseline="30000" dirty="0" smtClean="0">
                <a:solidFill>
                  <a:schemeClr val="tx1">
                    <a:lumMod val="75000"/>
                    <a:lumOff val="25000"/>
                  </a:schemeClr>
                </a:solidFill>
                <a:effectLst>
                  <a:innerShdw blurRad="63500" dist="50800">
                    <a:prstClr val="black">
                      <a:alpha val="50000"/>
                    </a:prstClr>
                  </a:innerShdw>
                </a:effectLst>
              </a:rPr>
              <a:t>th</a:t>
            </a:r>
            <a:r>
              <a:rPr lang="en-US" sz="2400" dirty="0" smtClean="0">
                <a:solidFill>
                  <a:schemeClr val="tx1">
                    <a:lumMod val="75000"/>
                    <a:lumOff val="25000"/>
                  </a:schemeClr>
                </a:solidFill>
                <a:effectLst>
                  <a:innerShdw blurRad="63500" dist="50800">
                    <a:prstClr val="black">
                      <a:alpha val="50000"/>
                    </a:prstClr>
                  </a:innerShdw>
                </a:effectLst>
              </a:rPr>
              <a:t> grade social studies</a:t>
            </a:r>
          </a:p>
          <a:p>
            <a:pPr lvl="1">
              <a:buClr>
                <a:schemeClr val="tx1">
                  <a:lumMod val="75000"/>
                  <a:lumOff val="25000"/>
                </a:schemeClr>
              </a:buClr>
              <a:defRPr/>
            </a:pPr>
            <a:r>
              <a:rPr lang="en-US" sz="2400" dirty="0" smtClean="0">
                <a:solidFill>
                  <a:schemeClr val="tx1">
                    <a:lumMod val="75000"/>
                    <a:lumOff val="25000"/>
                  </a:schemeClr>
                </a:solidFill>
                <a:effectLst>
                  <a:innerShdw blurRad="63500" dist="50800">
                    <a:prstClr val="black">
                      <a:alpha val="50000"/>
                    </a:prstClr>
                  </a:innerShdw>
                </a:effectLst>
              </a:rPr>
              <a:t>Living environment</a:t>
            </a:r>
          </a:p>
          <a:p>
            <a:pPr>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If you are part of a larger group, divide up and choose different a different SLO to work on</a:t>
            </a:r>
          </a:p>
          <a:p>
            <a:pPr>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Take a break</a:t>
            </a: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64</a:t>
            </a:fld>
            <a:endParaRPr lang="en-US" dirty="0">
              <a:solidFill>
                <a:schemeClr val="bg2">
                  <a:lumMod val="60000"/>
                  <a:lumOff val="40000"/>
                </a:schemeClr>
              </a:solidFill>
              <a:latin typeface="+mn-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4509" y="5763503"/>
            <a:ext cx="2483753" cy="663158"/>
          </a:xfrm>
          <a:prstGeom prst="rect">
            <a:avLst/>
          </a:prstGeom>
        </p:spPr>
      </p:pic>
      <p:sp>
        <p:nvSpPr>
          <p:cNvPr id="7" name="Title 1"/>
          <p:cNvSpPr txBox="1">
            <a:spLocks/>
          </p:cNvSpPr>
          <p:nvPr/>
        </p:nvSpPr>
        <p:spPr bwMode="auto">
          <a:xfrm>
            <a:off x="4641448" y="89054"/>
            <a:ext cx="3519889" cy="483824"/>
          </a:xfrm>
          <a:prstGeom prst="rect">
            <a:avLst/>
          </a:prstGeom>
          <a:noFill/>
          <a:ln w="9525">
            <a:noFill/>
            <a:miter lim="800000"/>
            <a:headEnd/>
            <a:tailEnd/>
          </a:ln>
        </p:spPr>
        <p:txBody>
          <a:bodyPr/>
          <a:lstStyle/>
          <a:p>
            <a:pPr algn="ctr" fontAlgn="auto">
              <a:spcBef>
                <a:spcPts val="0"/>
              </a:spcBef>
              <a:spcAft>
                <a:spcPts val="0"/>
              </a:spcAft>
              <a:defRPr/>
            </a:pPr>
            <a:r>
              <a:rPr lang="en-US" sz="2400" b="1" dirty="0">
                <a:solidFill>
                  <a:schemeClr val="bg1"/>
                </a:solidFill>
              </a:rPr>
              <a:t>SLOs</a:t>
            </a:r>
          </a:p>
        </p:txBody>
      </p:sp>
      <p:sp>
        <p:nvSpPr>
          <p:cNvPr id="2" name="AutoShape 2" descr="data:image/jpeg;base64,/9j/4AAQSkZJRgABAQAAAQABAAD/2wCEAAkGBhQSERQUEhQVFRUVFxUWGBgYFxcYGBUcGBUYFRkWHBYcGyYeGBkjHBgWHy8gIycpLCwsGB4xNTAqNSYrLSkBCQoKDgwOGg8PFy8kHyQwKTUsKiksKSksLy0sLCksLCksKTQpKTUpKSwsKSwsLCwsLCwpKSwpLCksLCwsLCwsLP/AABEIAPAA0gMBIgACEQEDEQH/xAAcAAACAgMBAQAAAAAAAAAAAAAABwUGAgQIAQP/xABWEAACAQMCAwQDBw8JBQYHAAABAgMABBEFEgchMQYTQVEiYYEUMlRxkZPSCBYjQlJicnN0kqGxsrPBFRgzNDVTgqLRJDZDg8IXY7TT8PElJmR1hMPh/8QAGwEBAAIDAQEAAAAAAAAAAAAAAAQFAgMGAQf/xAAuEQACAgIABAQFAwUAAAAAAAAAAQIDBBEFEjFREyEicTIzQUKRFFLxNGGBseH/2gAMAwEAAhEDEQA/AL5224p2+mTLFPHMxdBIpQIVxuZSObA5GP0it3tLxAt7Kzhu5Q7RzbNgQKWO9DIOpA6Dzpe/VIab9jtJwPetJET+EA6/stVG7ZdoTc6fo9svMpC2R993ncID/hjP51APrsjxBt9RglnhDosJIcOACMLvzyJ5Yz8hqL7K8YLa/leOGKcFInmYsEACpjyY8zkCk52F1xrKLV7d/RY20gxnpIj9zgevEjfm1YuAWmfY9RnI6RCIe1Wdv1LQDB7I8YLXUbkW8McyuyswLhAuFGT0YmvnrHGa0trxrR4pzIkixkqE25bbg82zj0vKlJwH/tiP8VN+xWt2/wD94JvymL/9dAdSVUe3HEu30t4lnSVzKrMO7CnAUgHOWHnVuFIf6pL+ns/xcv7aUA5+zuuJeW0VxGGCSruAbG4cyOeCR4VJVUuFH9j2X4r/AK2q20BG9o9cSztpbmQMUiXcwXG48wOWSB40u/5xVj/c3P5sf06tHFn+x738V/1rSD4bJpZef+VSAu1O6yZeuTu/o+fl1oB39leMdjfTLChkikfkglUAOfIMCRu9RxXvbHi3babce55o5mbYr5QIRhiwHVgc+iaQljZRy6xGmnbjGblDDnO4KrhtxzzwMMcnngc6sf1QX9qj8ni/bkoC+fzi7H+5ufzY/p1LT8ZrVLKK8MU/dyyvCqgJuBQZJI3Yx7aTdr2k0cIgfSpGcKoZvdLjcwABbHhk5OKcXZjsjp2oaXbf7KUgLPMkRlclGJZCd4IJzg0BF/zi7H+5ufzY/p1v6Dxys7u5it44rgPKwQFgm0E+eGJpPcYOzkFjqHc2ybI+5jbG5m5sWycsSfAU7uy3C/T4hbXMcG2ZVjkDb5DhigOcFseJ8KA+FzxntEvTZGOfvBMIMhU27i+zOd2cZPlVl7X9qo9OtjcTK7IGVcIAT6RwOpArnTWP95H/APuK/wDiFpxcef7If8bD+3QEv2U4kQX8FxPEkqrb5LBwoJwhflhiOg8aq384ux/ubn82P6dQPBH+y9U+Jv8Aw70u+HiWJu//AIlgW/dv1Mg9PK7fec/P1UA89E466fcSrEe9hLkKrSKuzJ5AFlY7fjIx54qc7c8QYNLWJp0kcSlgO7CnG0AnOSPuq5u7ZW9m18U0sO0LbFQekcueRCbvSIzjGfHNMj6oCJltNNWTm6iQMfNhHEG/TmgGr2P7YQalb9/BuADFGVsBkIxyIBPUEEeo1AWXGG1lv/cKxziXvnh3EJs3IWBOd2ceifDxpM8Ju2Z069USkiC42pJnOBk+hL7CevkT5V9uzn+84/Lp/wBuSgOnaKKKAoHG/TO90iY9TC0co9j7W/yu1IvhhpPunVbSM81WTvD5bYsyY+LIA9tdT6vpiXMEsEoJSVGRscjhhg4PgarPZPhXZ6dOZ7fvS5Qp6bhgASCcDaOfKgEPxg0n3Pq9yByWUiYevvBlv84emvwY03u9DkcjnM1xJ7AvdD9g/LVl7W8MrTUpUluBJvRNgKPtyMlhnkc8yamtK0CO3tVtY8iJEKDJy2DnOTjrzNAc78B/7Yj/ABU37FaXEecJr1w7dFuI2PxARk09Oy/CWysLgXEHfbwGUb5AwwwweW0V8Nd4M2F3cSXE3fd5KdzbZMDOAOQ28ulAa3/bzpf3c3zLVRPqhLxZW0+VPeyQO655cmMbDI8ORq6/zf8ATP8A6j50fRqa7RcLbO9S3WbvcW0fdR7XA9HCjn6JyfRFAU3sHxh0+0062gmeUSRptYCJiAdxPXx60yuy3auDUITNbFigcpllKnKgE8j4ekKpv837TfO4+dH0Kt/ZLslDp0Bgt9+wuz+m245YAHngcvRFARvFn+x738V/1rSM4X9g4tUS9RyRLHGhhYNgK5L++HipwB8tdI69osd3byW8u7u5V2ttODjIPI45dKhex/Dq101pTbd5mUKG3uG96SRjkMdTQCL4Tdp/5O1ERTogWV+5dmUd5C2dow+Mhd3Jh0xz8K3Pqgv7VH5PF+1JTW17g1YXdxJcSCVXkO5tjhVJwAWxtPM4yfXX07Q8I7O9kSS4acukSRAiQDcEzgn0ebczk0BQ9M7TdmxDEJbZTIEQOfc7HLBQGOfHnmml2F1i0uLUGwXbBGzRhdhQKRhiAp/CzVV/m/6b53Hzo+hVw7J9kodOgMFvv2Fy/ptuOSADzwOXIUAhvqgP7W//AB4v1vXQ2g/1WD8VF+7Wq32q4U2eoT9/cd9v2qnoPtGFzjltPmattrbiNFRc4RVUZ64UAD9VAcv9vo2stelkdSQLlLkDpvUssvI+wj2Grlxb4o2d7YCC2dpHkeNzlGXuwpJIJI5tnAwM+PqpodruwFpqQX3Sh3LkLIjbXUHwzzBHqIIqpWn1Peno4Z5LmRR9ozoAfUSqBsfERQEPwa0xk0W/lYYWbvtnrCQlSw9W4sP8JpdcKuy0OoXpt5920wyMCpwVYbQG9eM9DXUK6TGLf3OihIu7MYVOQVSu3A8uVVnsrwps9Pn7+373ftZPTcMMNjPLaPIUAhdA1B9E1YiaNH7mQxybkBO3P9JGSMqxUhgR1Bx40wPqjZg8NgykFWaYgjoQUjII9RFXvtVwqstQnE84kEm0ISj7dwGcEjByeeM+VeavwrtLm2t7aVp2jtgwjPeDdhsci23mAAAPUKAVWr9ifdPZ2yvIlzLbxuHA6vF3rk/GUJJ+It6qqnC9s6xZEnJ74c/P0Wrp/Quz8VpbJbRZMSAqA5DEhiSQTjn1NVjSODVhbXKXMQmDxvvUd4CgPPljb05+dAXuivKKA5s+uW6+E3Hz0n0qPrluvhNx89J9Ko6ius5I9jmOeXckfrluvhNx89J9Kj65br4TcfPSfSqOopyR7Dnl3JH65br4TcfPSfSo+uW6+E3Hz0n0qjqKckew55dyR+uW6+E3Hz0n0qPrkuvhNx89J9Ko0mo+fWRu2xgyMeQAB5nyGObH4q12SqrW5aRsrjZY9R2WL65Lr4TcfPSfSr5S9sJ199eTD/nyfq3Vt6Dwi1K9AeYi1jPP7JneR6ohz/OIq96T9T7ZR4M8k07eIyI0PsX0v81V086C+GBPhhS+6bFdLxBmHS6uD8Usn8WrGHttqEn9C12/4Mkzfs10BpnDfTrc5js4QfNgZD8rk18u2nb210qNe9Db3DGONF99twDz96oyRzPyGoksucuiX4RKjiwX1f5YlYLjXpBlIb/Hr90D9phQbjXhyMN/8lz+sHFT/DfiTe32sIksx7mTvm7kBdi4jZlUHG7ly5k+Hrq08X+31zYiOKzQh3VnaXu94RQcADIK7iQeucAdOdYePZvqZ+DDsK6TX9YQZeO+UDqT7qA+U8q1U4hXOcPPcqfx0n6sirVrfajXdK9zy3U6SLNzCHu2HIAlGwilTg9VJHrptQ6daapawzT20biaJHAdQWXcucB+ox6jWSypx7fhGLx4P+WImHthO/vbuc/86TPybq+31yXXwm4+ek+lV81z6nu0ky1tLJA3gD9kQernhv8AMapGscItUtAWj23KDme7JLcv+7cAn/DmpledB/FEizwpfbL8ny+uS6+E3Hz0n0qPrkuvhNx89J9Kq5bayM7ZAUYcjnOAfI+Kn1GpEHPSrGuVVi3HRX2RsrepbJL65br4TcfPSfSo+uW6+E3Hz0n0qjqK2ckexr55dyR+uW6+E3Hz0n0qPrluvhNx89J9Ko6inJHsOeXckfrluvhNx89J9Kj65br4TcfPSfSqOopyR7Dnl3JH65br4TcfPSfSoqOopyR7Dnl3CiiiszAKKKKAK1ry+WMZPXwHia+eoakIxjq3gP4mrX2e7G29nEl/rhIEnOG22lmcgbgXUerohwOfPyqBk5ar9MepPxsV2eqXQiuzPYC/1TawXuLYn+kfkCPNV99If0eunt2Q4fWmnL9gjzJjDSvgyN/i+1HqXApV9nOLl3d6vBEhEVrJKqLDsQ4QKQBvxnJxnkcDOBypxdpu1VvYQ97dSbFJ2ryJZjjO0AdTyNUdlkpvcmXEIRgtRRLivaQ2mcZbu81eCOI91ayzxx92VQsVJwSzYyGPqPLp4Zp81rMwqH1bspbXM0U1xCsrwgiPfzVdxBJ2dCeQ6g1MUUBztw9H/wA0Pj+9vf1SU5+23bSHTbfvpsknKxxg+lI2M4HkPNvD5Kr/AGf4SLa6m1/7pLkvM/d92APsu7lv3npu8vCs+IPCr+VJ45GumiWNNioIwwBLEs2d45n0fD7Wsn5ngttN0m67Q3Iub2VIbVSQo3AejnnHEpOc8gC7ePnjA6A0+BEiRIsCNFVUA5gKoAAB+IUnv5tifDm+YX/zKavZnQxZ2kNuH3iFAm4jG7HjjJx8teM9JSiiivAVbtbw4s9RGZ49smMCVPRkHxnGGHqYH2UkO1vDa80pt6A3Fuft1U+j6nQZ2H74cv1U6+3PEm20xQJdzyspZI1HNueMlveqMjr+g0u+FfEe9v8AVTHPLmJkmcRBUCrjG0A7dxAzjmazhOUHuLMZQUlpooFhqKyjyI6itumJxF4Ld48l1p52yHLtB0DHxMZ+1Y/cnkT0x0pU2Wp8+7lBWRTg7sjmOWCD0b1GrvGzFYuWfXuVGRiOHqh07ElRRRViVwUUUUAUUUUAUUUUAVpanqHdjA5u3Qfxr73VyI1LHw6es+VXXgv2DNxL/KNyMorHuFP2zD/ifgr0X18/DnBzMnwlyrqydiY/iPml0JrhXwl7rbeX67pzho4m5iLyZx4yerovx9GD2i7I2193XuqPvFiZmVSxCkkY9IDG4cun66mVrKufbbe2Xa6HOUUCp2rVEUKq3YAVQAABHyAA6Cnn2l7J29+sa3SF0jfvAu4qCdpX0sdRz6VUDwkb+WP5R90Ljvu97vYc+9xt3bv4UyBQ9OctRtUi7WRpGqoi3NqFVQAqgRx8gByAro4Utr/hI8msjUvdCgCaKXu9hz6CquN27x2+VMmvAFFFFAFFaWq6tFbQvNO4SNBlmPh6vWSeQA6mqp2D4pwak8kYUwyKSURyMyx+Dj74eK88eugLxRWINZUAUUUUBDaj2Rtbi4juJ4VkliXahbJC+luzsztJz4kUjODn9vy/Fdft10WaXnY/hCLC/a8FyZNwlGwxhcd4c++3np8VAMPFULiLwrh1FGkjCxXQHKQDAkx9rJ5+puo9Y5VfRXpoDkiyuHjdoJwUkRiuG5EEcip9dSVNri5w0F7CbiBf9qiXw6zKPtPW4+1Ps8RhLaVf94uG98vX1+v/AFq8wsrm9EinzMbl9cf8m/RRRVmVoUUUUAUUVp6ne92hPieQ+Tr7KxnNQi5MzhBzkookuxvZg6rqAhJIgiG+Uj7kHGB98xOPUMnwrpq2tVjVUQBVUBVUDAUAYAA8ABSx4XabFpGmtc3siQtcYkO8gEIB9jQDqzYJbA8WrLsRxjbUdRNssCpERKyuWO8hOa5XoCR1rlrZuyTkzpK4KEVFDRoqmcReJUWlImUMs0mdkYO0YHV2bHJcnHTn8pqnWfHiaKaNdQsTBHIFZXG/IVuQfaw9NfiNazMclFYRyBgCDkEZBHQg8wazoAooooAooooDnbiB2km1C9mikO22tJXjSME4dkJUyP8AdE49gOB1JMDPAcq8bGOWMgxupwUI6c/AVs6h/X9Q/K5/3jViar7pyU+vQ73hWHTLCSlH4t7/ACO7hf2xk1Gy7yZQJY5Ghcjo5VUbeB4ZDDl55q5Ur+AH9RufyyX91D/qaaFT10OEmlGTSCiiivTEKKKKAK8JxXtVjiHoFze2T29rKkTOV3sxYAoObLlQTzOPZkeNAbrdsrLfsN5bB+m3vo8/tUluNHZEWdyl9b47q4bDge9WTG4kY5YcZPxhj4itftbw2tNN0rN1IDfu32MI5Kt6eMBCB6ATmWIHM48qt/CrRnvtBkt7rJjd5FhLcyqgDay+pZN2PiI6VlGTi9o8aTWmLOKUMoYdCM1nUZpiNFJLBJyeNmBHkVO1v0ipOunot8WCkc5dX4c3EKKKK3GkKz7J6H/KGqwQEZjjO+T8FMOwPxnC+2vjLJtUnyBPyUwvqd9Gyt1dsObsIVPqH2R/lJT82qziNmoKPcssCvcnIuHbHhfFqV1BNPIwjiTZ3aDBf0t3N+qr4YAz6xSl4OwhNfZVGFUXSgeQBIA+SukKTnDzhte2mrvdTxqsTe6MESKx9Nsr6IOaoy4K1x2YtrMCt70RQD2GV81OfVJRjZZHHMGcezbHyqf4wcM5dR7qe1K9/ENhUnb3i53DDeDKc9fuvDFVG/7B61q00C6gqQxwjbvynQ43NtRjuc4HkOXhQDg7EuTp1mW6m3hz82tTdfG0tVijSNBhUVUUeQUAAfIK+1AFFFFAFFFFAcw6j/X9R/K5/wB41YmstR/r+o/lc/7xqxNVl/xs+kcH/o6/Z/7Y0Pqf/wCo3P5ZL+6hpoUr/qf/AOo3P5ZL+6hpoVZLofO7Pjfuwooor01hRRRQBVZ4h9sl02yefAZyQkSnoztnGfvQASfix41Zq09R0eG4ULPFHKoOQJEVwDjGQGB54oDlbTu0MFxeNc6u1xPzB2Jtw/P3pJYbYx9yvyjx6L4f9sbfULdjaxtFHCwiCsFXGFBAAUkAYIre+saw+BWvzEf0a39O0aG3UrBFHErHJEaKgJxjJCgZNAIPjTo4tdVSdRhblA7eW5Tsk+UbD7TUHTZ486EJtO77BL2zqwx9y5CPn1e9PspOabLuiU9TjB9nKrjh1nWBVcQh0kbVFFFW5VGlq8mIm9eB8p/96fnBvS+40i385A0x/wAbEj/KFrnrtG/oKPWf0CurNCtRFbQRgYCRRqB+CgH8KoeIS3brsXmDHVW+5v15ijNe1XE4KMUUUAUUUUAUUUUAUUUUBzDqP9f1D8rn/eNWJrLUf6/qH5XP+8atOTUow4TdlicYHP5T4eVVtybm9H0ThdsK8Ktzev5G19T/AP1G5/LJf3UNNClfwA/qNz+WS/uYaaFWK6Hz+3437sKKKK9NYUUUUAUUUUAUUV5mgI7tDp4ntZ4mGRJFInyqQP01yt2fY7XU+Dfwx+sV1w1cl2cHd3NzH9xI6/myMtTcF6tREzFupkjRRXtdFsoNEXqqZlgU9C4B9rKKdHGPiNNp/c21phZpVLFyASi7tihQeW4kHmemPXyTGon7Pb/hr+2tOTjX2KS7WKdZ4YZolYYmkWNZE3buTHoynOPDmelc5m/OZ0GJ8pFW1ntJrmjtBLdzpcRy9UO1hkYLRlggKtg8iuR8eKeGjaqlzBFPH7yVFceYDDOD6x09lc5cSbPUVtbRtSuI3yWEMaFDlQikzM6gBifQAPPr4eLw4XQFNIsg3I9yD7GJYfoIqGSi1UUUUAUUUUAV5mvaidf7SwWcTyzvgRqGIHpPgsEB2DnjJAz0oCULVT+2nFK007COTLMekUZBYfhHOEB9fP1Use0/GW7vEkhtI+4jZiFmDMJCgPTw2FuWcc+eKouiae3elXwMkZk6kZ57Qfujy5+Gc1g5pdCZViTnpz3GL+ujO6eS6nuJf6JJppJSoOWBZi23OB0zjnj4qybSU7tgmN3UNnJyPXVg1jS0VMphCBtAH248F/C68/lqvwRpbKdz9efPr8QHjUGc5N7T9kdZj4tVUVCcfLTTk309uw4fqeW/+H3APvvdbkjx5ww9fkPyU1KR3BO0vFupJlhZbOdMOznbuZeaOi9WPUcuWGPOnjU+PQ4u2KjNqL2t9QooorI1hRRRQBRRRQGLnAzSZurvtDfXUojDWESBmQOoVcZwqmTa29z1PgOfQU5ZHABJOABk+rHOqP2glttbhe0tL5VdSsjmLLHYNy45EAgkjPP9dAVvgzxGuryeW1u2EpRC6yYUEYYKVbaNrA5yD6j1pba9Ds1i+X/v5/0ybv41Z+DeovZatLp5WNw7TI0ir6WYQxBDddh2n0T0J881A9s1xrl7+Mb9KIak4nzY+5HyflS9j4V7RRXSbOeIjX8r3bjqpz7Rhh+quhO13YqHWrSBnYxvsWSORQGK94oJUj7ZTy5ZHMA5pBa5FmI+og/w/jXQnCvU+/0m0YnJWPuj/wAsmMfoVflqh4hHVu+5eYUt1exTtN4BZkjN7ePPFEAqxgMPRB95uZjsX1KPPp1puwoFAVRgKAAB0AAwAPZRRUAmme+jfWFFAZ76N9YUUBnvpJ8fOx8jtHfRISioI5yOqgN6L4+55kE/FmnTWLxBlKsAQcggjIIPIgg9RigOXNORX7tIyAGHJj4AdcDxf1VYp7WNIdpGFUcj1OemfWxPy5rziP2AOmS99CC1lK3QZJt3PQfg/cn2HwzCG7aQKWbcAORHQ/fHzb/14mq6xeEdxhXLPjrS6aa7L2/v/wANez90Xd1Haq0cbudsbSNhQPLPix9pJwKdHZHgxaWpEk/+1TjnukHoKfvY+Y9rZ9lJPU4AyE8wU9JWHIgjnyNdF8N9SluNMtZZ23yPHlm8WwxUE+vAGT4mpNElNb15lFxiizHsVbm3H6FkUV7RXwur1IlLyMqKCAWZgoBYhQMnzJA9tSCkPvRUVo/aaC6aUQMXETbGbawTdzBCuRh8YOdualaAKKKKAKKKKA8IpV6xwGja4aazupbQsSSqjIXd1CkMrKp8sn+FNWigKL2A4UQaYzS72mnYbe8YABQTzCqM4z4kk+ykfrN332rXsvgZZv0PsH6FrqK/uhFFJI3IIjOT6lUsf1VyVoJLGWQ9Wb9eWP66l4Ud2oi5b1UyXxXtFFdIUJ8riPcjL5gimV9Tzqoa1uLcn0opRIB97IuP2lb5RS6re4Z62LHWF38o7nMJ8h3hBRvi3gD21VcSr3FSRZcPn5uJ0nUZqXaW1t22z3EMTHnteRVb48E5qQkBwcdcHGfA+FctaVDax310uuCdnG4HYcsZM5JJBycjmPDz5VSFsdQWV9HMgeJ0kQ9GRgyn2gkV96Rv1PFtN311IpItdoXBI5ybgV5fdBM5Prp5V6AooorwBXoryvcV6D4X1kk0bxyoHRwVZWGQwPUVz/2m4a3dhcMttDLc2z+lGUBZo+fvG8cjzxzGD5iuiMV7nHXwHOsZRUlpm6i+yianW9M5Xv8ATL3u2DWN0uRjPdOQP8tdDcObYx6XZqwKsIEyCCCCRkgg8x1qY1PVY4IHnkbEcaF2Yc/RAzyx19VUCfjEN+1LOZwzxwoGKxMJWyTFLuO2PKlWU5O7n0IOPIVxh5RNuVmW5TUrXtom+0PEGKNWEDq4AeN50IljtJCMRGdFO4Rls5boNpHxUWO3vdRmS/SMXdvPbmIwd8I4opABHIsinrGHV5AU9I+gcjAqd4Ydje5d54neOFmkVoJYNs4xlRDI7EgohJI2YDcifEVeZYVggkjtFiR0RnSMJ6IJyQTGmCQWB6YzzrMiGn2K7LmwtzAJWkjDs0QYc4lb0jHu+3AYsdxAPOrBVH0PiPugme8ge3ngMZeBQ8kuxwmJRHtBK5Y9M4C8+fKrujZAPn7P0UB7RRRQBRRVE4o8Qf5PhEUPp3c/oxKOZTJ294R48+SjxPxGgL3RXPPBJphrUsc7OXWKcOGYt6YdQ2eeM5zXQ1AL3jjrpt9LdFOGuGWH17Tlnx/hXH+KkhpUGyJfM+kfb/6FW3jlrvurUIrRDlLcel+G+C35qhR8Zaq6Birfhtfm5srM+zSUEe0UUVcFQFRut2m5Nw98nPl1x/8AzrUlRjzrXbWrIuLNldjhJSQ6uxHa5tQ0ovGf9qjieNx4iVUIRsffeiw9o8DSb4Xahp8U9wdVVSSmFMqGQBsnvARgkSHzI8DzHj8OyfaZ9IvVlXJgkwsqea5ycffLzI9o8TT9uOxem3+24e2hl7wBxIBguGGQxK43cvOuXsg65OLOjhNTipIUHAxWOrTtbhlttku4HOApf7Cp++/Tyaug61dJ0KC1Tu7eGOJM5wgC5PmfM+s1u4rAzMa8rPFG2gMcV6K9xXtAYSSBQWYgAAkknAAHUknoKqXbftMFt2W2mhecKs/cEoxuIAT3iKPHcgfmOfLlVuliDKVYBlIIIPMEHkQR4iqOeENj7qMuzMbRshtzzjUlg4aM++iwc8lIHM4x0oCqk3u2OwtxHNY3EMktuZN2Z4WVW9yGX/guis21z5J5Yq59kOwwso+7kmWWM7NkRhhRVcEMHZgCZZsgemT4ch0r63LrpncHvFh0+NBCY9jOyuz4RzLklUHiW/jym9Z0WG8hMU6B4zhhzIII5q6sOakeBFAV/tT2/jhYwW7RSXLF4gveLmOUxs0KunUqzgJkcgSoPWl5ZdndQ1bdJ3m3ae690skltM67VlaCSJMCSMSEqCOalPEVedL4UQJNO1y5u1keGSPvh9liaMEZ74EFuWweGdozmr3igIbROzawBS7meVA6JNIFMyxswYRmTqwGBzPXFTVFFAFFFFAYueRrl6w7SXyag99NZtczknb3kc22I9AUC+Q5Dy69eddR14RQHLfYrtRcR6w88cAaWeR1kj2ue7EsqmQ4HMbefX210b2r7QLZWc1wxH2NCVB+2boi+1sCtTTOwdpb3cl3FGyzy94XYu5B7xtzeiTtGT5UmOLvbn+UblbS3bNvC2S3hI4yC2fuVBIHmST4isoxcnpHkmktsqGkbpGknkJZ5GYlj1JJyzfGTUpWEUQVQo6AYrOunor8OCic5dZ4k3IKKKK3GkKKKKA+N1bCRSp/9vXVo4TcRjYSe4rxsQM32Nz0hZj0J/u2PyHn0Jqu1p6lp4lXyYdD/D4qg5mN4q5o9UTsTI8N8r6M6vQ1lSS4S8VihSwvzjGEhlY+xYnPl4K3xA+dOwGufa15Mu09mM0yopZyFVQSSTgAAZJJ8BUH/wBoGnfDrX56P/WpbUrETQyRMSFlR4yR1AdSpxnxwaSnbnhLpum2bzvLcs3vY03xjvHPvR/R9OpPqBrw9G9p3a2zuH7uC6glcgnakis2B1OAc1LUl+AvYIov8oy5BdWSFOnonk0h884wB5DPPIw6KAK8Ir2igNe7tlkRkdQ6sNrKwBDA8iCD1FaHZjQfccJhWR5Iw5MYc5MSEDEQbqyrzwTzwceFSeazAoD2iiigCtDW9dhs4WmuHEcalQWIY4LHaOSgk8z5Vv0rPqhbwrp0cYz9knXPxIrN+vbQE9/2y6T8LHzU/wD5dWvS9UjuYUmhbfHINytgjI88MAR7RXL1pdWkEEDXGkyurABp3mmj708ySmF2ezJ6eFdG9h7q2ksLdrMEQbMIpJLLgkFWyT6QOQedAT1eNRml9xO4qRafG0ULK92wwF6iLP27+RxzC9Ty8KArXGTiY6udPsm9MjbPIp5rn/hKfA498fDOOXOlrpuniJcfbHqf4D1V8dKtGy0suTJIS2T15nJJ9ZJJqSq9wsbkXPLqU2Zk8z5I9AoooqyK4KKKKAKKKKAKKKKA0tS00SjyYdD/AAPqq88POMz22211LcUHJJ+bMg8A/i6+TDmPX4VOvhdWayDDDPr8R7agZOGrfVHyZOx8t1+mXmjqSzv0mRZInV0YZVlIZWHqIpFcetQa41K0slPJVXl9/O+39ChflNU/RdbvdMffaSnZnLRn0kb8KPp7Rg+unF2Q4iaZqLq00UEN4SvKVEJYr02TEelg9BkEeVUdlcq3qSLmFkZrcWMOxsliiSJBhY1VFHkFAA/VWxWINZZrWZhWLVlWJFALniFxZFhOtrbw9/csFyuTtXd71cDmznrgY61F9nuNFx7uWz1G0Fu7sqAruBQtjbuRs5U5HMHxqga5LcfXNKYEV5/dJESv73O3ahPPoBhv8NWBu2up6VqUceotFMsuwsVVOaMxTckgRWBU59E8uXrBoB9Cva8Fe0AVSOKWrX9tbrLYRpIoLCYNGZGAwNrhQeYHPPI9R66u9eUBzn2t4mvqtjDZJaubjchkKjIJQEegi8xuJzzxjpTh4Y9m3sNNhhl/pPSdx9yXO7bn1DAPrzWfaniBY6cD30q95/dRgNKfjUe9+NiBSY7ZcWrrU8w2ym3tzybB9Nx5O496v3q+0msoxcnpI8clFbZbeJvGXaWtNNbdKTtedeYTwKxnoW826Dw58wq7LScHfKd8hJJJJPM9Tk9T66+1hpixDlzbxP8Ap5VuVd4uEoeqfUp8nMcvTDoFFFFWRXBRRRQBRRRQBRRRQBRRRQBRRRQHlaF7oqPzHot5jofjFSFFYTrjYtSWzZCyUHuLNnQeI2qaeAofv4V+0ky4A8g2d6/Lj1UwdF+qItXAF1BLC3iVxIn8GHyGlrXxmtEb3yg+z+NVlnDV9j/JYw4h+9HQ2mcSdOuADHeQ5Pg7iNvzXwanba/jkGY3Rx96yt+o1yfJ2eiPTcPiPL9NfEaAVOY5WU+rIPyqaiSwLl9NklZtT+uhzcQ+F1zLerqGmuqzgqzIx25ZBgOpI28wACp649dRtlwx1K/v47rV3jCx7fQQglgh3BFC+iqk8yc55n2LUC8wB7smwOn2WXl/mr1mvSMG9mI/Gy/61r/R3ftNn6qr9x1ZNeIg9N1X8JgP11AapxL063z3l5Dkfao3eN8iZ51zQ2glzmSVmPmeZ+VjX2i0CIdct8Z/0rZHAufVaNcs2pfUa2ufVEwKStnbvKfBpD3a/mgFj+iqXq/FPV7wbQ4tkPhEO7OPwyS/yEVFRWyr71QPiFfWpdfDV97/AARZ8Qf2oi7fQlzukJdjzOehP6zUmqgDAGBXtFWNdMK1qKIFls7HuTCiiitpqCiiigCiiigCiiigP//Z"/>
          <p:cNvSpPr>
            <a:spLocks noChangeAspect="1" noChangeArrowheads="1"/>
          </p:cNvSpPr>
          <p:nvPr/>
        </p:nvSpPr>
        <p:spPr bwMode="auto">
          <a:xfrm>
            <a:off x="63500" y="-1106488"/>
            <a:ext cx="2000250" cy="2286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data:image/jpeg;base64,/9j/4AAQSkZJRgABAQAAAQABAAD/2wCEAAkGBhQSERQUEhQVFRUVFxUWGBgYFxcYGBUcGBUYFRkWHBYcGyYeGBkjHBgWHy8gIycpLCwsGB4xNTAqNSYrLSkBCQoKDgwOGg8PFy8kHyQwKTUsKiksKSksLy0sLCksLCksKTQpKTUpKSwsKSwsLCwsLCwpKSwpLCksLCwsLCwsLP/AABEIAPAA0gMBIgACEQEDEQH/xAAcAAACAgMBAQAAAAAAAAAAAAAABwUGAgQIAQP/xABWEAACAQMCAwQDBw8JBQYHAAABAgMABBEFEgchMQYTQVEiYYEUMlRxkZPSCBYjQlJicnN0kqGxsrPBFRgzNDVTgqLRJDZDg8IXY7TT8PElJmR1hMPh/8QAGwEBAAIDAQEAAAAAAAAAAAAAAAQFAgMGAQf/xAAuEQACAgIABAQFAwUAAAAAAAAAAQIDBBEFEjFREyEicTIzQUKRFFLxNGGBseH/2gAMAwEAAhEDEQA/AL5224p2+mTLFPHMxdBIpQIVxuZSObA5GP0it3tLxAt7Kzhu5Q7RzbNgQKWO9DIOpA6Dzpe/VIab9jtJwPetJET+EA6/stVG7ZdoTc6fo9svMpC2R993ncID/hjP51APrsjxBt9RglnhDosJIcOACMLvzyJ5Yz8hqL7K8YLa/leOGKcFInmYsEACpjyY8zkCk52F1xrKLV7d/RY20gxnpIj9zgevEjfm1YuAWmfY9RnI6RCIe1Wdv1LQDB7I8YLXUbkW8McyuyswLhAuFGT0YmvnrHGa0trxrR4pzIkixkqE25bbg82zj0vKlJwH/tiP8VN+xWt2/wD94JvymL/9dAdSVUe3HEu30t4lnSVzKrMO7CnAUgHOWHnVuFIf6pL+ns/xcv7aUA5+zuuJeW0VxGGCSruAbG4cyOeCR4VJVUuFH9j2X4r/AK2q20BG9o9cSztpbmQMUiXcwXG48wOWSB40u/5xVj/c3P5sf06tHFn+x738V/1rSD4bJpZef+VSAu1O6yZeuTu/o+fl1oB39leMdjfTLChkikfkglUAOfIMCRu9RxXvbHi3babce55o5mbYr5QIRhiwHVgc+iaQljZRy6xGmnbjGblDDnO4KrhtxzzwMMcnngc6sf1QX9qj8ni/bkoC+fzi7H+5ufzY/p1LT8ZrVLKK8MU/dyyvCqgJuBQZJI3Yx7aTdr2k0cIgfSpGcKoZvdLjcwABbHhk5OKcXZjsjp2oaXbf7KUgLPMkRlclGJZCd4IJzg0BF/zi7H+5ufzY/p1v6Dxys7u5it44rgPKwQFgm0E+eGJpPcYOzkFjqHc2ybI+5jbG5m5sWycsSfAU7uy3C/T4hbXMcG2ZVjkDb5DhigOcFseJ8KA+FzxntEvTZGOfvBMIMhU27i+zOd2cZPlVl7X9qo9OtjcTK7IGVcIAT6RwOpArnTWP95H/APuK/wDiFpxcef7If8bD+3QEv2U4kQX8FxPEkqrb5LBwoJwhflhiOg8aq384ux/ubn82P6dQPBH+y9U+Jv8Aw70u+HiWJu//AIlgW/dv1Mg9PK7fec/P1UA89E466fcSrEe9hLkKrSKuzJ5AFlY7fjIx54qc7c8QYNLWJp0kcSlgO7CnG0AnOSPuq5u7ZW9m18U0sO0LbFQekcueRCbvSIzjGfHNMj6oCJltNNWTm6iQMfNhHEG/TmgGr2P7YQalb9/BuADFGVsBkIxyIBPUEEeo1AWXGG1lv/cKxziXvnh3EJs3IWBOd2ceifDxpM8Ju2Z069USkiC42pJnOBk+hL7CevkT5V9uzn+84/Lp/wBuSgOnaKKKAoHG/TO90iY9TC0co9j7W/yu1IvhhpPunVbSM81WTvD5bYsyY+LIA9tdT6vpiXMEsEoJSVGRscjhhg4PgarPZPhXZ6dOZ7fvS5Qp6bhgASCcDaOfKgEPxg0n3Pq9yByWUiYevvBlv84emvwY03u9DkcjnM1xJ7AvdD9g/LVl7W8MrTUpUluBJvRNgKPtyMlhnkc8yamtK0CO3tVtY8iJEKDJy2DnOTjrzNAc78B/7Yj/ABU37FaXEecJr1w7dFuI2PxARk09Oy/CWysLgXEHfbwGUb5AwwwweW0V8Nd4M2F3cSXE3fd5KdzbZMDOAOQ28ulAa3/bzpf3c3zLVRPqhLxZW0+VPeyQO655cmMbDI8ORq6/zf8ATP8A6j50fRqa7RcLbO9S3WbvcW0fdR7XA9HCjn6JyfRFAU3sHxh0+0062gmeUSRptYCJiAdxPXx60yuy3auDUITNbFigcpllKnKgE8j4ekKpv837TfO4+dH0Kt/ZLslDp0Bgt9+wuz+m245YAHngcvRFARvFn+x738V/1rSM4X9g4tUS9RyRLHGhhYNgK5L++HipwB8tdI69osd3byW8u7u5V2ttODjIPI45dKhex/Dq101pTbd5mUKG3uG96SRjkMdTQCL4Tdp/5O1ERTogWV+5dmUd5C2dow+Mhd3Jh0xz8K3Pqgv7VH5PF+1JTW17g1YXdxJcSCVXkO5tjhVJwAWxtPM4yfXX07Q8I7O9kSS4acukSRAiQDcEzgn0ebczk0BQ9M7TdmxDEJbZTIEQOfc7HLBQGOfHnmml2F1i0uLUGwXbBGzRhdhQKRhiAp/CzVV/m/6b53Hzo+hVw7J9kodOgMFvv2Fy/ptuOSADzwOXIUAhvqgP7W//AB4v1vXQ2g/1WD8VF+7Wq32q4U2eoT9/cd9v2qnoPtGFzjltPmattrbiNFRc4RVUZ64UAD9VAcv9vo2stelkdSQLlLkDpvUssvI+wj2Grlxb4o2d7YCC2dpHkeNzlGXuwpJIJI5tnAwM+PqpodruwFpqQX3Sh3LkLIjbXUHwzzBHqIIqpWn1Peno4Z5LmRR9ozoAfUSqBsfERQEPwa0xk0W/lYYWbvtnrCQlSw9W4sP8JpdcKuy0OoXpt5920wyMCpwVYbQG9eM9DXUK6TGLf3OihIu7MYVOQVSu3A8uVVnsrwps9Pn7+373ftZPTcMMNjPLaPIUAhdA1B9E1YiaNH7mQxybkBO3P9JGSMqxUhgR1Bx40wPqjZg8NgykFWaYgjoQUjII9RFXvtVwqstQnE84kEm0ISj7dwGcEjByeeM+VeavwrtLm2t7aVp2jtgwjPeDdhsci23mAAAPUKAVWr9ifdPZ2yvIlzLbxuHA6vF3rk/GUJJ+It6qqnC9s6xZEnJ74c/P0Wrp/Quz8VpbJbRZMSAqA5DEhiSQTjn1NVjSODVhbXKXMQmDxvvUd4CgPPljb05+dAXuivKKA5s+uW6+E3Hz0n0qPrluvhNx89J9Ko6ius5I9jmOeXckfrluvhNx89J9Kj65br4TcfPSfSqOopyR7Dnl3JH65br4TcfPSfSo+uW6+E3Hz0n0qjqKckew55dyR+uW6+E3Hz0n0qPrkuvhNx89J9Ko0mo+fWRu2xgyMeQAB5nyGObH4q12SqrW5aRsrjZY9R2WL65Lr4TcfPSfSr5S9sJ199eTD/nyfq3Vt6Dwi1K9AeYi1jPP7JneR6ohz/OIq96T9T7ZR4M8k07eIyI0PsX0v81V086C+GBPhhS+6bFdLxBmHS6uD8Usn8WrGHttqEn9C12/4Mkzfs10BpnDfTrc5js4QfNgZD8rk18u2nb210qNe9Db3DGONF99twDz96oyRzPyGoksucuiX4RKjiwX1f5YlYLjXpBlIb/Hr90D9phQbjXhyMN/8lz+sHFT/DfiTe32sIksx7mTvm7kBdi4jZlUHG7ly5k+Hrq08X+31zYiOKzQh3VnaXu94RQcADIK7iQeucAdOdYePZvqZ+DDsK6TX9YQZeO+UDqT7qA+U8q1U4hXOcPPcqfx0n6sirVrfajXdK9zy3U6SLNzCHu2HIAlGwilTg9VJHrptQ6daapawzT20biaJHAdQWXcucB+ox6jWSypx7fhGLx4P+WImHthO/vbuc/86TPybq+31yXXwm4+ek+lV81z6nu0ky1tLJA3gD9kQernhv8AMapGscItUtAWj23KDme7JLcv+7cAn/DmpledB/FEizwpfbL8ny+uS6+E3Hz0n0qPrkuvhNx89J9Kq5bayM7ZAUYcjnOAfI+Kn1GpEHPSrGuVVi3HRX2RsrepbJL65br4TcfPSfSo+uW6+E3Hz0n0qjqK2ckexr55dyR+uW6+E3Hz0n0qPrluvhNx89J9Ko6inJHsOeXckfrluvhNx89J9Kj65br4TcfPSfSqOopyR7Dnl3JH65br4TcfPSfSoqOopyR7Dnl3CiiiszAKKKKAK1ry+WMZPXwHia+eoakIxjq3gP4mrX2e7G29nEl/rhIEnOG22lmcgbgXUerohwOfPyqBk5ar9MepPxsV2eqXQiuzPYC/1TawXuLYn+kfkCPNV99If0eunt2Q4fWmnL9gjzJjDSvgyN/i+1HqXApV9nOLl3d6vBEhEVrJKqLDsQ4QKQBvxnJxnkcDOBypxdpu1VvYQ97dSbFJ2ryJZjjO0AdTyNUdlkpvcmXEIRgtRRLivaQ2mcZbu81eCOI91ayzxx92VQsVJwSzYyGPqPLp4Zp81rMwqH1bspbXM0U1xCsrwgiPfzVdxBJ2dCeQ6g1MUUBztw9H/wA0Pj+9vf1SU5+23bSHTbfvpsknKxxg+lI2M4HkPNvD5Kr/AGf4SLa6m1/7pLkvM/d92APsu7lv3npu8vCs+IPCr+VJ45GumiWNNioIwwBLEs2d45n0fD7Wsn5ngttN0m67Q3Iub2VIbVSQo3AejnnHEpOc8gC7ePnjA6A0+BEiRIsCNFVUA5gKoAAB+IUnv5tifDm+YX/zKavZnQxZ2kNuH3iFAm4jG7HjjJx8teM9JSiiivAVbtbw4s9RGZ49smMCVPRkHxnGGHqYH2UkO1vDa80pt6A3Fuft1U+j6nQZ2H74cv1U6+3PEm20xQJdzyspZI1HNueMlveqMjr+g0u+FfEe9v8AVTHPLmJkmcRBUCrjG0A7dxAzjmazhOUHuLMZQUlpooFhqKyjyI6itumJxF4Ld48l1p52yHLtB0DHxMZ+1Y/cnkT0x0pU2Wp8+7lBWRTg7sjmOWCD0b1GrvGzFYuWfXuVGRiOHqh07ElRRRViVwUUUUAUUUUAUUUUAVpanqHdjA5u3Qfxr73VyI1LHw6es+VXXgv2DNxL/KNyMorHuFP2zD/ifgr0X18/DnBzMnwlyrqydiY/iPml0JrhXwl7rbeX67pzho4m5iLyZx4yerovx9GD2i7I2193XuqPvFiZmVSxCkkY9IDG4cun66mVrKufbbe2Xa6HOUUCp2rVEUKq3YAVQAABHyAA6Cnn2l7J29+sa3SF0jfvAu4qCdpX0sdRz6VUDwkb+WP5R90Ljvu97vYc+9xt3bv4UyBQ9OctRtUi7WRpGqoi3NqFVQAqgRx8gByAro4Utr/hI8msjUvdCgCaKXu9hz6CquN27x2+VMmvAFFFFAFFaWq6tFbQvNO4SNBlmPh6vWSeQA6mqp2D4pwak8kYUwyKSURyMyx+Dj74eK88eugLxRWINZUAUUUUBDaj2Rtbi4juJ4VkliXahbJC+luzsztJz4kUjODn9vy/Fdft10WaXnY/hCLC/a8FyZNwlGwxhcd4c++3np8VAMPFULiLwrh1FGkjCxXQHKQDAkx9rJ5+puo9Y5VfRXpoDkiyuHjdoJwUkRiuG5EEcip9dSVNri5w0F7CbiBf9qiXw6zKPtPW4+1Ps8RhLaVf94uG98vX1+v/AFq8wsrm9EinzMbl9cf8m/RRRVmVoUUUUAUUVp6ne92hPieQ+Tr7KxnNQi5MzhBzkookuxvZg6rqAhJIgiG+Uj7kHGB98xOPUMnwrpq2tVjVUQBVUBVUDAUAYAA8ABSx4XabFpGmtc3siQtcYkO8gEIB9jQDqzYJbA8WrLsRxjbUdRNssCpERKyuWO8hOa5XoCR1rlrZuyTkzpK4KEVFDRoqmcReJUWlImUMs0mdkYO0YHV2bHJcnHTn8pqnWfHiaKaNdQsTBHIFZXG/IVuQfaw9NfiNazMclFYRyBgCDkEZBHQg8wazoAooooAooooDnbiB2km1C9mikO22tJXjSME4dkJUyP8AdE49gOB1JMDPAcq8bGOWMgxupwUI6c/AVs6h/X9Q/K5/3jViar7pyU+vQ73hWHTLCSlH4t7/ACO7hf2xk1Gy7yZQJY5Ghcjo5VUbeB4ZDDl55q5Ur+AH9RufyyX91D/qaaFT10OEmlGTSCiiivTEKKKKAK8JxXtVjiHoFze2T29rKkTOV3sxYAoObLlQTzOPZkeNAbrdsrLfsN5bB+m3vo8/tUluNHZEWdyl9b47q4bDge9WTG4kY5YcZPxhj4itftbw2tNN0rN1IDfu32MI5Kt6eMBCB6ATmWIHM48qt/CrRnvtBkt7rJjd5FhLcyqgDay+pZN2PiI6VlGTi9o8aTWmLOKUMoYdCM1nUZpiNFJLBJyeNmBHkVO1v0ipOunot8WCkc5dX4c3EKKKK3GkKz7J6H/KGqwQEZjjO+T8FMOwPxnC+2vjLJtUnyBPyUwvqd9Gyt1dsObsIVPqH2R/lJT82qziNmoKPcssCvcnIuHbHhfFqV1BNPIwjiTZ3aDBf0t3N+qr4YAz6xSl4OwhNfZVGFUXSgeQBIA+SukKTnDzhte2mrvdTxqsTe6MESKx9Nsr6IOaoy4K1x2YtrMCt70RQD2GV81OfVJRjZZHHMGcezbHyqf4wcM5dR7qe1K9/ENhUnb3i53DDeDKc9fuvDFVG/7B61q00C6gqQxwjbvynQ43NtRjuc4HkOXhQDg7EuTp1mW6m3hz82tTdfG0tVijSNBhUVUUeQUAAfIK+1AFFFFAFFFFAcw6j/X9R/K5/wB41YmstR/r+o/lc/7xqxNVl/xs+kcH/o6/Z/7Y0Pqf/wCo3P5ZL+6hpoUr/qf/AOo3P5ZL+6hpoVZLofO7Pjfuwooor01hRRRQBVZ4h9sl02yefAZyQkSnoztnGfvQASfix41Zq09R0eG4ULPFHKoOQJEVwDjGQGB54oDlbTu0MFxeNc6u1xPzB2Jtw/P3pJYbYx9yvyjx6L4f9sbfULdjaxtFHCwiCsFXGFBAAUkAYIre+saw+BWvzEf0a39O0aG3UrBFHErHJEaKgJxjJCgZNAIPjTo4tdVSdRhblA7eW5Tsk+UbD7TUHTZ486EJtO77BL2zqwx9y5CPn1e9PspOabLuiU9TjB9nKrjh1nWBVcQh0kbVFFFW5VGlq8mIm9eB8p/96fnBvS+40i385A0x/wAbEj/KFrnrtG/oKPWf0CurNCtRFbQRgYCRRqB+CgH8KoeIS3brsXmDHVW+5v15ijNe1XE4KMUUUAUUUUAUUUUAUUUUBzDqP9f1D8rn/eNWJrLUf6/qH5XP+8atOTUow4TdlicYHP5T4eVVtybm9H0ThdsK8Ktzev5G19T/AP1G5/LJf3UNNClfwA/qNz+WS/uYaaFWK6Hz+3437sKKKK9NYUUUUAUUUUAUUV5mgI7tDp4ntZ4mGRJFInyqQP01yt2fY7XU+Dfwx+sV1w1cl2cHd3NzH9xI6/myMtTcF6tREzFupkjRRXtdFsoNEXqqZlgU9C4B9rKKdHGPiNNp/c21phZpVLFyASi7tihQeW4kHmemPXyTGon7Pb/hr+2tOTjX2KS7WKdZ4YZolYYmkWNZE3buTHoynOPDmelc5m/OZ0GJ8pFW1ntJrmjtBLdzpcRy9UO1hkYLRlggKtg8iuR8eKeGjaqlzBFPH7yVFceYDDOD6x09lc5cSbPUVtbRtSuI3yWEMaFDlQikzM6gBifQAPPr4eLw4XQFNIsg3I9yD7GJYfoIqGSi1UUUUAUUUUAV5mvaidf7SwWcTyzvgRqGIHpPgsEB2DnjJAz0oCULVT+2nFK007COTLMekUZBYfhHOEB9fP1Use0/GW7vEkhtI+4jZiFmDMJCgPTw2FuWcc+eKouiae3elXwMkZk6kZ57Qfujy5+Gc1g5pdCZViTnpz3GL+ujO6eS6nuJf6JJppJSoOWBZi23OB0zjnj4qybSU7tgmN3UNnJyPXVg1jS0VMphCBtAH248F/C68/lqvwRpbKdz9efPr8QHjUGc5N7T9kdZj4tVUVCcfLTTk309uw4fqeW/+H3APvvdbkjx5ww9fkPyU1KR3BO0vFupJlhZbOdMOznbuZeaOi9WPUcuWGPOnjU+PQ4u2KjNqL2t9QooorI1hRRRQBRRRQGLnAzSZurvtDfXUojDWESBmQOoVcZwqmTa29z1PgOfQU5ZHABJOABk+rHOqP2glttbhe0tL5VdSsjmLLHYNy45EAgkjPP9dAVvgzxGuryeW1u2EpRC6yYUEYYKVbaNrA5yD6j1pba9Ds1i+X/v5/0ybv41Z+DeovZatLp5WNw7TI0ir6WYQxBDddh2n0T0J881A9s1xrl7+Mb9KIak4nzY+5HyflS9j4V7RRXSbOeIjX8r3bjqpz7Rhh+quhO13YqHWrSBnYxvsWSORQGK94oJUj7ZTy5ZHMA5pBa5FmI+og/w/jXQnCvU+/0m0YnJWPuj/wAsmMfoVflqh4hHVu+5eYUt1exTtN4BZkjN7ePPFEAqxgMPRB95uZjsX1KPPp1puwoFAVRgKAAB0AAwAPZRRUAmme+jfWFFAZ76N9YUUBnvpJ8fOx8jtHfRISioI5yOqgN6L4+55kE/FmnTWLxBlKsAQcggjIIPIgg9RigOXNORX7tIyAGHJj4AdcDxf1VYp7WNIdpGFUcj1OemfWxPy5rziP2AOmS99CC1lK3QZJt3PQfg/cn2HwzCG7aQKWbcAORHQ/fHzb/14mq6xeEdxhXLPjrS6aa7L2/v/wANez90Xd1Haq0cbudsbSNhQPLPix9pJwKdHZHgxaWpEk/+1TjnukHoKfvY+Y9rZ9lJPU4AyE8wU9JWHIgjnyNdF8N9SluNMtZZ23yPHlm8WwxUE+vAGT4mpNElNb15lFxiizHsVbm3H6FkUV7RXwur1IlLyMqKCAWZgoBYhQMnzJA9tSCkPvRUVo/aaC6aUQMXETbGbawTdzBCuRh8YOdualaAKKKKAKKKKA8IpV6xwGja4aazupbQsSSqjIXd1CkMrKp8sn+FNWigKL2A4UQaYzS72mnYbe8YABQTzCqM4z4kk+ykfrN332rXsvgZZv0PsH6FrqK/uhFFJI3IIjOT6lUsf1VyVoJLGWQ9Wb9eWP66l4Ud2oi5b1UyXxXtFFdIUJ8riPcjL5gimV9Tzqoa1uLcn0opRIB97IuP2lb5RS6re4Z62LHWF38o7nMJ8h3hBRvi3gD21VcSr3FSRZcPn5uJ0nUZqXaW1t22z3EMTHnteRVb48E5qQkBwcdcHGfA+FctaVDax310uuCdnG4HYcsZM5JJBycjmPDz5VSFsdQWV9HMgeJ0kQ9GRgyn2gkV96Rv1PFtN311IpItdoXBI5ybgV5fdBM5Prp5V6AooorwBXoryvcV6D4X1kk0bxyoHRwVZWGQwPUVz/2m4a3dhcMttDLc2z+lGUBZo+fvG8cjzxzGD5iuiMV7nHXwHOsZRUlpm6i+yianW9M5Xv8ATL3u2DWN0uRjPdOQP8tdDcObYx6XZqwKsIEyCCCCRkgg8x1qY1PVY4IHnkbEcaF2Yc/RAzyx19VUCfjEN+1LOZwzxwoGKxMJWyTFLuO2PKlWU5O7n0IOPIVxh5RNuVmW5TUrXtom+0PEGKNWEDq4AeN50IljtJCMRGdFO4Rls5boNpHxUWO3vdRmS/SMXdvPbmIwd8I4opABHIsinrGHV5AU9I+gcjAqd4Ydje5d54neOFmkVoJYNs4xlRDI7EgohJI2YDcifEVeZYVggkjtFiR0RnSMJ6IJyQTGmCQWB6YzzrMiGn2K7LmwtzAJWkjDs0QYc4lb0jHu+3AYsdxAPOrBVH0PiPugme8ge3ngMZeBQ8kuxwmJRHtBK5Y9M4C8+fKrujZAPn7P0UB7RRRQBRRVE4o8Qf5PhEUPp3c/oxKOZTJ294R48+SjxPxGgL3RXPPBJphrUsc7OXWKcOGYt6YdQ2eeM5zXQ1AL3jjrpt9LdFOGuGWH17Tlnx/hXH+KkhpUGyJfM+kfb/6FW3jlrvurUIrRDlLcel+G+C35qhR8Zaq6Birfhtfm5srM+zSUEe0UUVcFQFRut2m5Nw98nPl1x/8AzrUlRjzrXbWrIuLNldjhJSQ6uxHa5tQ0ovGf9qjieNx4iVUIRsffeiw9o8DSb4Xahp8U9wdVVSSmFMqGQBsnvARgkSHzI8DzHj8OyfaZ9IvVlXJgkwsqea5ycffLzI9o8TT9uOxem3+24e2hl7wBxIBguGGQxK43cvOuXsg65OLOjhNTipIUHAxWOrTtbhlttku4HOApf7Cp++/Tyaug61dJ0KC1Tu7eGOJM5wgC5PmfM+s1u4rAzMa8rPFG2gMcV6K9xXtAYSSBQWYgAAkknAAHUknoKqXbftMFt2W2mhecKs/cEoxuIAT3iKPHcgfmOfLlVuliDKVYBlIIIPMEHkQR4iqOeENj7qMuzMbRshtzzjUlg4aM++iwc8lIHM4x0oCqk3u2OwtxHNY3EMktuZN2Z4WVW9yGX/guis21z5J5Yq59kOwwso+7kmWWM7NkRhhRVcEMHZgCZZsgemT4ch0r63LrpncHvFh0+NBCY9jOyuz4RzLklUHiW/jym9Z0WG8hMU6B4zhhzIII5q6sOakeBFAV/tT2/jhYwW7RSXLF4gveLmOUxs0KunUqzgJkcgSoPWl5ZdndQ1bdJ3m3ae690skltM67VlaCSJMCSMSEqCOalPEVedL4UQJNO1y5u1keGSPvh9liaMEZ74EFuWweGdozmr3igIbROzawBS7meVA6JNIFMyxswYRmTqwGBzPXFTVFFAFFFFAYueRrl6w7SXyag99NZtczknb3kc22I9AUC+Q5Dy69eddR14RQHLfYrtRcR6w88cAaWeR1kj2ue7EsqmQ4HMbefX210b2r7QLZWc1wxH2NCVB+2boi+1sCtTTOwdpb3cl3FGyzy94XYu5B7xtzeiTtGT5UmOLvbn+UblbS3bNvC2S3hI4yC2fuVBIHmST4isoxcnpHkmktsqGkbpGknkJZ5GYlj1JJyzfGTUpWEUQVQo6AYrOunor8OCic5dZ4k3IKKKK3GkKKKKA+N1bCRSp/9vXVo4TcRjYSe4rxsQM32Nz0hZj0J/u2PyHn0Jqu1p6lp4lXyYdD/D4qg5mN4q5o9UTsTI8N8r6M6vQ1lSS4S8VihSwvzjGEhlY+xYnPl4K3xA+dOwGufa15Mu09mM0yopZyFVQSSTgAAZJJ8BUH/wBoGnfDrX56P/WpbUrETQyRMSFlR4yR1AdSpxnxwaSnbnhLpum2bzvLcs3vY03xjvHPvR/R9OpPqBrw9G9p3a2zuH7uC6glcgnakis2B1OAc1LUl+AvYIov8oy5BdWSFOnonk0h884wB5DPPIw6KAK8Ir2igNe7tlkRkdQ6sNrKwBDA8iCD1FaHZjQfccJhWR5Iw5MYc5MSEDEQbqyrzwTzwceFSeazAoD2iiigCtDW9dhs4WmuHEcalQWIY4LHaOSgk8z5Vv0rPqhbwrp0cYz9knXPxIrN+vbQE9/2y6T8LHzU/wD5dWvS9UjuYUmhbfHINytgjI88MAR7RXL1pdWkEEDXGkyurABp3mmj708ySmF2ezJ6eFdG9h7q2ksLdrMEQbMIpJLLgkFWyT6QOQedAT1eNRml9xO4qRafG0ULK92wwF6iLP27+RxzC9Ty8KArXGTiY6udPsm9MjbPIp5rn/hKfA498fDOOXOlrpuniJcfbHqf4D1V8dKtGy0suTJIS2T15nJJ9ZJJqSq9wsbkXPLqU2Zk8z5I9AoooqyK4KKKKAKKKKAKKKKA0tS00SjyYdD/AAPqq88POMz22211LcUHJJ+bMg8A/i6+TDmPX4VOvhdWayDDDPr8R7agZOGrfVHyZOx8t1+mXmjqSzv0mRZInV0YZVlIZWHqIpFcetQa41K0slPJVXl9/O+39ChflNU/RdbvdMffaSnZnLRn0kb8KPp7Rg+unF2Q4iaZqLq00UEN4SvKVEJYr02TEelg9BkEeVUdlcq3qSLmFkZrcWMOxsliiSJBhY1VFHkFAA/VWxWINZZrWZhWLVlWJFALniFxZFhOtrbw9/csFyuTtXd71cDmznrgY61F9nuNFx7uWz1G0Fu7sqAruBQtjbuRs5U5HMHxqga5LcfXNKYEV5/dJESv73O3ahPPoBhv8NWBu2up6VqUceotFMsuwsVVOaMxTckgRWBU59E8uXrBoB9Cva8Fe0AVSOKWrX9tbrLYRpIoLCYNGZGAwNrhQeYHPPI9R66u9eUBzn2t4mvqtjDZJaubjchkKjIJQEegi8xuJzzxjpTh4Y9m3sNNhhl/pPSdx9yXO7bn1DAPrzWfaniBY6cD30q95/dRgNKfjUe9+NiBSY7ZcWrrU8w2ym3tzybB9Nx5O496v3q+0msoxcnpI8clFbZbeJvGXaWtNNbdKTtedeYTwKxnoW826Dw58wq7LScHfKd8hJJJJPM9Tk9T66+1hpixDlzbxP8Ap5VuVd4uEoeqfUp8nMcvTDoFFFFWRXBRRRQBRRRQBRRRQBRRRQBRRRQHlaF7oqPzHot5jofjFSFFYTrjYtSWzZCyUHuLNnQeI2qaeAofv4V+0ky4A8g2d6/Lj1UwdF+qItXAF1BLC3iVxIn8GHyGlrXxmtEb3yg+z+NVlnDV9j/JYw4h+9HQ2mcSdOuADHeQ5Pg7iNvzXwanba/jkGY3Rx96yt+o1yfJ2eiPTcPiPL9NfEaAVOY5WU+rIPyqaiSwLl9NklZtT+uhzcQ+F1zLerqGmuqzgqzIx25ZBgOpI28wACp649dRtlwx1K/v47rV3jCx7fQQglgh3BFC+iqk8yc55n2LUC8wB7smwOn2WXl/mr1mvSMG9mI/Gy/61r/R3ftNn6qr9x1ZNeIg9N1X8JgP11AapxL063z3l5Dkfao3eN8iZ51zQ2glzmSVmPmeZ+VjX2i0CIdct8Z/0rZHAufVaNcs2pfUa2ufVEwKStnbvKfBpD3a/mgFj+iqXq/FPV7wbQ4tkPhEO7OPwyS/yEVFRWyr71QPiFfWpdfDV97/AARZ8Qf2oi7fQlzukJdjzOehP6zUmqgDAGBXtFWNdMK1qKIFls7HuTCiiitpqCiiigCiiigCiiigP//Z"/>
          <p:cNvSpPr>
            <a:spLocks noChangeAspect="1" noChangeArrowheads="1"/>
          </p:cNvSpPr>
          <p:nvPr/>
        </p:nvSpPr>
        <p:spPr bwMode="auto">
          <a:xfrm>
            <a:off x="215900" y="-954088"/>
            <a:ext cx="2000250" cy="2286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8863" y="4639499"/>
            <a:ext cx="1367518" cy="1564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94254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0109" y="1104122"/>
            <a:ext cx="7370285" cy="487176"/>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Looking at Next Year</a:t>
            </a: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65</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Race To The Top</a:t>
            </a:r>
            <a:endParaRPr lang="en-US" sz="2000" b="1" dirty="0">
              <a:solidFill>
                <a:schemeClr val="bg1"/>
              </a:solidFill>
            </a:endParaRPr>
          </a:p>
        </p:txBody>
      </p:sp>
      <p:sp>
        <p:nvSpPr>
          <p:cNvPr id="2" name="TextBox 1"/>
          <p:cNvSpPr txBox="1"/>
          <p:nvPr/>
        </p:nvSpPr>
        <p:spPr>
          <a:xfrm>
            <a:off x="1080655" y="3823855"/>
            <a:ext cx="1579418" cy="369332"/>
          </a:xfrm>
          <a:prstGeom prst="rect">
            <a:avLst/>
          </a:prstGeom>
          <a:noFill/>
        </p:spPr>
        <p:txBody>
          <a:bodyPr wrap="square" rtlCol="0">
            <a:spAutoFit/>
          </a:bodyPr>
          <a:lstStyle/>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312" t="7446" r="5981" b="18443"/>
          <a:stretch/>
        </p:blipFill>
        <p:spPr>
          <a:xfrm>
            <a:off x="688767" y="1484411"/>
            <a:ext cx="7772400" cy="5017454"/>
          </a:xfrm>
          <a:prstGeom prst="rect">
            <a:avLst/>
          </a:prstGeom>
        </p:spPr>
      </p:pic>
    </p:spTree>
    <p:extLst>
      <p:ext uri="{BB962C8B-B14F-4D97-AF65-F5344CB8AC3E}">
        <p14:creationId xmlns:p14="http://schemas.microsoft.com/office/powerpoint/2010/main" val="17568039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itle 1"/>
          <p:cNvSpPr txBox="1">
            <a:spLocks/>
          </p:cNvSpPr>
          <p:nvPr/>
        </p:nvSpPr>
        <p:spPr bwMode="auto">
          <a:xfrm>
            <a:off x="4641448" y="89054"/>
            <a:ext cx="3519889" cy="483824"/>
          </a:xfrm>
          <a:prstGeom prst="rect">
            <a:avLst/>
          </a:prstGeom>
          <a:noFill/>
          <a:ln w="9525">
            <a:noFill/>
            <a:miter lim="800000"/>
            <a:headEnd/>
            <a:tailEnd/>
          </a:ln>
        </p:spPr>
        <p:txBody>
          <a:bodyPr/>
          <a:lstStyle/>
          <a:p>
            <a:pPr algn="ctr" fontAlgn="auto">
              <a:spcBef>
                <a:spcPts val="0"/>
              </a:spcBef>
              <a:spcAft>
                <a:spcPts val="0"/>
              </a:spcAft>
              <a:defRPr/>
            </a:pPr>
            <a:r>
              <a:rPr lang="en-US" sz="2400" b="1" dirty="0" smtClean="0">
                <a:solidFill>
                  <a:schemeClr val="bg1"/>
                </a:solidFill>
                <a:latin typeface="+mj-lt"/>
                <a:ea typeface="ＭＳ Ｐゴシック" charset="-128"/>
                <a:cs typeface="ＭＳ Ｐゴシック" charset="-128"/>
              </a:rPr>
              <a:t>Evidence Collection</a:t>
            </a:r>
            <a:endParaRPr lang="en-US" sz="2400" b="1" dirty="0">
              <a:solidFill>
                <a:schemeClr val="bg1"/>
              </a:solidFill>
              <a:latin typeface="+mj-lt"/>
              <a:ea typeface="ＭＳ Ｐゴシック" charset="-128"/>
              <a:cs typeface="ＭＳ Ｐゴシック" charset="-128"/>
            </a:endParaRPr>
          </a:p>
        </p:txBody>
      </p:sp>
      <p:sp>
        <p:nvSpPr>
          <p:cNvPr id="211971" name="Content Placeholder 2"/>
          <p:cNvSpPr txBox="1">
            <a:spLocks/>
          </p:cNvSpPr>
          <p:nvPr/>
        </p:nvSpPr>
        <p:spPr bwMode="auto">
          <a:xfrm>
            <a:off x="771180" y="936435"/>
            <a:ext cx="7788925" cy="3835590"/>
          </a:xfrm>
          <a:prstGeom prst="rect">
            <a:avLst/>
          </a:prstGeom>
          <a:noFill/>
          <a:ln w="9525">
            <a:noFill/>
            <a:miter lim="800000"/>
            <a:headEnd/>
            <a:tailEnd/>
          </a:ln>
        </p:spPr>
        <p:txBody>
          <a:bodyPr/>
          <a:lstStyle/>
          <a:p>
            <a:pPr>
              <a:spcBef>
                <a:spcPct val="20000"/>
              </a:spcBef>
            </a:pPr>
            <a:endParaRPr lang="en-US" sz="2400" b="1" dirty="0">
              <a:latin typeface="+mn-lt"/>
              <a:ea typeface="ＭＳ Ｐゴシック" pitchFamily="34"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427" y="1710359"/>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00818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Evidence Collection</a:t>
            </a:r>
          </a:p>
          <a:p>
            <a:pPr>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Watch a lesson (15 minutes)</a:t>
            </a:r>
          </a:p>
          <a:p>
            <a:pPr>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Collect evidence (Standard 3)</a:t>
            </a:r>
          </a:p>
          <a:p>
            <a:pPr>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Sort your evidence</a:t>
            </a:r>
          </a:p>
          <a:p>
            <a:pPr>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Cut and paste evidence into the </a:t>
            </a:r>
            <a:r>
              <a:rPr lang="en-US" dirty="0" smtClean="0">
                <a:solidFill>
                  <a:schemeClr val="tx1">
                    <a:lumMod val="75000"/>
                    <a:lumOff val="25000"/>
                  </a:schemeClr>
                </a:solidFill>
                <a:effectLst>
                  <a:innerShdw blurRad="63500" dist="50800">
                    <a:prstClr val="black">
                      <a:alpha val="50000"/>
                    </a:prstClr>
                  </a:innerShdw>
                </a:effectLst>
                <a:hlinkClick r:id="rId3"/>
              </a:rPr>
              <a:t>online form</a:t>
            </a:r>
            <a:endParaRPr lang="en-US" dirty="0" smtClean="0">
              <a:solidFill>
                <a:schemeClr val="tx1">
                  <a:lumMod val="75000"/>
                  <a:lumOff val="25000"/>
                </a:schemeClr>
              </a:solidFill>
              <a:effectLst>
                <a:innerShdw blurRad="63500" dist="50800">
                  <a:prstClr val="black">
                    <a:alpha val="50000"/>
                  </a:prstClr>
                </a:innerShdw>
              </a:effectLst>
            </a:endParaRPr>
          </a:p>
          <a:p>
            <a:pPr>
              <a:buClr>
                <a:schemeClr val="tx1">
                  <a:lumMod val="75000"/>
                  <a:lumOff val="25000"/>
                </a:schemeClr>
              </a:buClr>
              <a:defRPr/>
            </a:pPr>
            <a:r>
              <a:rPr lang="en-US" b="1" dirty="0" smtClean="0">
                <a:solidFill>
                  <a:schemeClr val="tx1">
                    <a:lumMod val="75000"/>
                    <a:lumOff val="25000"/>
                  </a:schemeClr>
                </a:solidFill>
                <a:effectLst>
                  <a:innerShdw blurRad="63500" dist="50800">
                    <a:prstClr val="black">
                      <a:alpha val="50000"/>
                    </a:prstClr>
                  </a:innerShdw>
                </a:effectLst>
              </a:rPr>
              <a:t>SUBMIT</a:t>
            </a:r>
            <a:r>
              <a:rPr lang="en-US" dirty="0" smtClean="0">
                <a:solidFill>
                  <a:schemeClr val="tx1">
                    <a:lumMod val="75000"/>
                    <a:lumOff val="25000"/>
                  </a:schemeClr>
                </a:solidFill>
                <a:effectLst>
                  <a:innerShdw blurRad="63500" dist="50800">
                    <a:prstClr val="black">
                      <a:alpha val="50000"/>
                    </a:prstClr>
                  </a:innerShdw>
                </a:effectLst>
              </a:rPr>
              <a:t> after each section so nothing gets lost</a:t>
            </a:r>
          </a:p>
          <a:p>
            <a:pPr>
              <a:buClr>
                <a:schemeClr val="tx1">
                  <a:lumMod val="75000"/>
                  <a:lumOff val="25000"/>
                </a:schemeClr>
              </a:buClr>
              <a:defRPr/>
            </a:pPr>
            <a:endParaRPr lang="en-US" dirty="0">
              <a:solidFill>
                <a:schemeClr val="tx1">
                  <a:lumMod val="75000"/>
                  <a:lumOff val="25000"/>
                </a:schemeClr>
              </a:solidFill>
              <a:effectLst>
                <a:innerShdw blurRad="63500" dist="50800">
                  <a:prstClr val="black">
                    <a:alpha val="50000"/>
                  </a:prstClr>
                </a:innerShdw>
              </a:effectLst>
            </a:endParaRPr>
          </a:p>
          <a:p>
            <a:pPr>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When done, you may go!</a:t>
            </a:r>
          </a:p>
          <a:p>
            <a:pPr>
              <a:buClr>
                <a:schemeClr val="tx1">
                  <a:lumMod val="75000"/>
                  <a:lumOff val="25000"/>
                </a:schemeClr>
              </a:buClr>
              <a:defRPr/>
            </a:pPr>
            <a:endParaRPr lang="en-US" dirty="0" smtClean="0">
              <a:solidFill>
                <a:schemeClr val="tx1">
                  <a:lumMod val="75000"/>
                  <a:lumOff val="25000"/>
                </a:schemeClr>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a:p>
            <a:pPr>
              <a:buClr>
                <a:schemeClr val="tx1">
                  <a:lumMod val="75000"/>
                  <a:lumOff val="25000"/>
                </a:schemeClr>
              </a:buClr>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67</a:t>
            </a:fld>
            <a:endParaRPr lang="en-US" dirty="0">
              <a:solidFill>
                <a:schemeClr val="bg2">
                  <a:lumMod val="60000"/>
                  <a:lumOff val="40000"/>
                </a:schemeClr>
              </a:solidFill>
              <a:latin typeface="+mn-lt"/>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4509" y="5763503"/>
            <a:ext cx="2483753" cy="663158"/>
          </a:xfrm>
          <a:prstGeom prst="rect">
            <a:avLst/>
          </a:prstGeom>
        </p:spPr>
      </p:pic>
      <p:sp>
        <p:nvSpPr>
          <p:cNvPr id="7" name="Title 1"/>
          <p:cNvSpPr txBox="1">
            <a:spLocks/>
          </p:cNvSpPr>
          <p:nvPr/>
        </p:nvSpPr>
        <p:spPr bwMode="auto">
          <a:xfrm>
            <a:off x="4641448" y="89054"/>
            <a:ext cx="3519889" cy="483824"/>
          </a:xfrm>
          <a:prstGeom prst="rect">
            <a:avLst/>
          </a:prstGeom>
          <a:noFill/>
          <a:ln w="9525">
            <a:noFill/>
            <a:miter lim="800000"/>
            <a:headEnd/>
            <a:tailEnd/>
          </a:ln>
        </p:spPr>
        <p:txBody>
          <a:bodyPr/>
          <a:lstStyle/>
          <a:p>
            <a:pPr algn="ctr" fontAlgn="auto">
              <a:spcBef>
                <a:spcPts val="0"/>
              </a:spcBef>
              <a:spcAft>
                <a:spcPts val="0"/>
              </a:spcAft>
              <a:defRPr/>
            </a:pPr>
            <a:r>
              <a:rPr lang="en-US" sz="2400" b="1" dirty="0" smtClean="0">
                <a:solidFill>
                  <a:schemeClr val="bg1"/>
                </a:solidFill>
              </a:rPr>
              <a:t>Evidence Collection</a:t>
            </a:r>
            <a:endParaRPr lang="en-US" sz="2400" b="1" dirty="0">
              <a:solidFill>
                <a:schemeClr val="bg1"/>
              </a:solidFill>
            </a:endParaRPr>
          </a:p>
        </p:txBody>
      </p:sp>
    </p:spTree>
    <p:extLst>
      <p:ext uri="{BB962C8B-B14F-4D97-AF65-F5344CB8AC3E}">
        <p14:creationId xmlns:p14="http://schemas.microsoft.com/office/powerpoint/2010/main" val="3016675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0109" y="1104122"/>
            <a:ext cx="7370285" cy="487176"/>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Race To The Top Road Map</a:t>
            </a: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7</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Connections</a:t>
            </a:r>
            <a:endParaRPr lang="en-US" sz="2000" b="1" dirty="0">
              <a:solidFill>
                <a:schemeClr val="bg1"/>
              </a:solidFill>
            </a:endParaRPr>
          </a:p>
        </p:txBody>
      </p:sp>
      <p:sp>
        <p:nvSpPr>
          <p:cNvPr id="2" name="TextBox 1"/>
          <p:cNvSpPr txBox="1"/>
          <p:nvPr/>
        </p:nvSpPr>
        <p:spPr>
          <a:xfrm>
            <a:off x="1080655" y="3823855"/>
            <a:ext cx="1579418" cy="369332"/>
          </a:xfrm>
          <a:prstGeom prst="rect">
            <a:avLst/>
          </a:prstGeom>
          <a:noFill/>
        </p:spPr>
        <p:txBody>
          <a:bodyPr wrap="square" rtlCol="0">
            <a:spAutoFit/>
          </a:bodyPr>
          <a:lstStyle/>
          <a:p>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689"/>
          <a:stretch/>
        </p:blipFill>
        <p:spPr bwMode="auto">
          <a:xfrm>
            <a:off x="977112" y="1753753"/>
            <a:ext cx="7252486" cy="4567875"/>
          </a:xfrm>
          <a:prstGeom prst="rect">
            <a:avLst/>
          </a:prstGeom>
          <a:noFill/>
          <a:ln w="9525" cap="flat">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1748957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0109" y="1104122"/>
            <a:ext cx="7370285" cy="487176"/>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lumMod val="75000"/>
                    <a:lumOff val="25000"/>
                  </a:schemeClr>
                </a:solidFill>
                <a:effectLst>
                  <a:innerShdw blurRad="63500" dist="50800">
                    <a:prstClr val="black">
                      <a:alpha val="50000"/>
                    </a:prstClr>
                  </a:innerShdw>
                </a:effectLst>
              </a:rPr>
              <a:t>Race To The Top Road Map</a:t>
            </a: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8</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Connections</a:t>
            </a:r>
            <a:endParaRPr lang="en-US" sz="2000" b="1" dirty="0">
              <a:solidFill>
                <a:schemeClr val="bg1"/>
              </a:solidFill>
            </a:endParaRPr>
          </a:p>
        </p:txBody>
      </p:sp>
      <p:sp>
        <p:nvSpPr>
          <p:cNvPr id="2" name="TextBox 1"/>
          <p:cNvSpPr txBox="1"/>
          <p:nvPr/>
        </p:nvSpPr>
        <p:spPr>
          <a:xfrm>
            <a:off x="1080655" y="3823855"/>
            <a:ext cx="1579418" cy="369332"/>
          </a:xfrm>
          <a:prstGeom prst="rect">
            <a:avLst/>
          </a:prstGeom>
          <a:noFill/>
        </p:spPr>
        <p:txBody>
          <a:bodyPr wrap="square" rtlCol="0">
            <a:spAutoFit/>
          </a:bodyPr>
          <a:lstStyle/>
          <a:p>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689"/>
          <a:stretch/>
        </p:blipFill>
        <p:spPr bwMode="auto">
          <a:xfrm>
            <a:off x="977112" y="1753753"/>
            <a:ext cx="7252486" cy="4567875"/>
          </a:xfrm>
          <a:prstGeom prst="rect">
            <a:avLst/>
          </a:prstGeom>
          <a:noFill/>
          <a:ln w="9525" cap="flat">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4" name="TextBox 3"/>
          <p:cNvSpPr txBox="1"/>
          <p:nvPr/>
        </p:nvSpPr>
        <p:spPr>
          <a:xfrm rot="1389060">
            <a:off x="2636293" y="2608371"/>
            <a:ext cx="2511632" cy="1077218"/>
          </a:xfrm>
          <a:prstGeom prst="rect">
            <a:avLst/>
          </a:prstGeom>
          <a:noFill/>
        </p:spPr>
        <p:txBody>
          <a:bodyPr wrap="square" rtlCol="0">
            <a:spAutoFit/>
          </a:bodyPr>
          <a:lstStyle/>
          <a:p>
            <a:pPr algn="ctr"/>
            <a:r>
              <a:rPr lang="en-US" sz="3200" b="1" dirty="0" smtClean="0">
                <a:solidFill>
                  <a:srgbClr val="FF0000"/>
                </a:solidFill>
                <a:latin typeface="Cooper Black" pitchFamily="18" charset="0"/>
              </a:rPr>
              <a:t>Where are</a:t>
            </a:r>
            <a:br>
              <a:rPr lang="en-US" sz="3200" b="1" dirty="0" smtClean="0">
                <a:solidFill>
                  <a:srgbClr val="FF0000"/>
                </a:solidFill>
                <a:latin typeface="Cooper Black" pitchFamily="18" charset="0"/>
              </a:rPr>
            </a:br>
            <a:r>
              <a:rPr lang="en-US" sz="3200" b="1" dirty="0" smtClean="0">
                <a:solidFill>
                  <a:srgbClr val="FF0000"/>
                </a:solidFill>
                <a:latin typeface="Cooper Black" pitchFamily="18" charset="0"/>
              </a:rPr>
              <a:t>you now?</a:t>
            </a:r>
            <a:endParaRPr lang="en-US" sz="3200" b="1" dirty="0">
              <a:solidFill>
                <a:srgbClr val="FF0000"/>
              </a:solidFill>
              <a:latin typeface="Cooper Black" pitchFamily="18" charset="0"/>
            </a:endParaRPr>
          </a:p>
        </p:txBody>
      </p:sp>
      <p:sp>
        <p:nvSpPr>
          <p:cNvPr id="5" name="Oval 4"/>
          <p:cNvSpPr/>
          <p:nvPr/>
        </p:nvSpPr>
        <p:spPr>
          <a:xfrm>
            <a:off x="2553189" y="3441095"/>
            <a:ext cx="1317160" cy="81939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0225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7671520"/>
              </p:ext>
            </p:extLst>
          </p:nvPr>
        </p:nvGraphicFramePr>
        <p:xfrm>
          <a:off x="2588875" y="1761094"/>
          <a:ext cx="3923046" cy="4247687"/>
        </p:xfrm>
        <a:graphic>
          <a:graphicData uri="http://schemas.openxmlformats.org/drawingml/2006/table">
            <a:tbl>
              <a:tblPr/>
              <a:tblGrid>
                <a:gridCol w="371400"/>
                <a:gridCol w="743926"/>
                <a:gridCol w="2807720"/>
              </a:tblGrid>
              <a:tr h="148991">
                <a:tc>
                  <a:txBody>
                    <a:bodyPr/>
                    <a:lstStyle/>
                    <a:p>
                      <a:pPr marR="0" indent="0" algn="ctr" rtl="0">
                        <a:lnSpc>
                          <a:spcPct val="114000"/>
                        </a:lnSpc>
                        <a:spcBef>
                          <a:spcPts val="0"/>
                        </a:spcBef>
                        <a:spcAft>
                          <a:spcPts val="0"/>
                        </a:spcAft>
                      </a:pPr>
                      <a:r>
                        <a:rPr lang="en-US" sz="800" kern="1400" dirty="0">
                          <a:solidFill>
                            <a:srgbClr val="000000"/>
                          </a:solidFill>
                          <a:effectLst/>
                          <a:latin typeface="Rockwell"/>
                        </a:rPr>
                        <a:t> </a:t>
                      </a:r>
                    </a:p>
                  </a:txBody>
                  <a:tcPr marL="47039" marR="4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9370"/>
                    </a:solidFill>
                  </a:tcPr>
                </a:tc>
                <a:tc>
                  <a:txBody>
                    <a:bodyPr/>
                    <a:lstStyle/>
                    <a:p>
                      <a:pPr marR="0" indent="0" algn="l" rtl="0">
                        <a:lnSpc>
                          <a:spcPct val="114000"/>
                        </a:lnSpc>
                        <a:spcBef>
                          <a:spcPts val="0"/>
                        </a:spcBef>
                        <a:spcAft>
                          <a:spcPts val="0"/>
                        </a:spcAft>
                      </a:pPr>
                      <a:r>
                        <a:rPr lang="en-US" sz="800" kern="1400" dirty="0">
                          <a:solidFill>
                            <a:srgbClr val="000000"/>
                          </a:solidFill>
                          <a:effectLst/>
                          <a:latin typeface="Rockwell"/>
                        </a:rPr>
                        <a:t> </a:t>
                      </a:r>
                    </a:p>
                  </a:txBody>
                  <a:tcPr marL="47039" marR="47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9370"/>
                    </a:solidFill>
                  </a:tcPr>
                </a:tc>
                <a:tc>
                  <a:txBody>
                    <a:bodyPr/>
                    <a:lstStyle/>
                    <a:p>
                      <a:pPr marR="0" indent="0" algn="l" rtl="0">
                        <a:lnSpc>
                          <a:spcPct val="114000"/>
                        </a:lnSpc>
                        <a:spcBef>
                          <a:spcPts val="0"/>
                        </a:spcBef>
                        <a:spcAft>
                          <a:spcPts val="0"/>
                        </a:spcAft>
                      </a:pPr>
                      <a:r>
                        <a:rPr lang="en-US" sz="1100" kern="1400" dirty="0">
                          <a:solidFill>
                            <a:srgbClr val="6D0000"/>
                          </a:solidFill>
                          <a:effectLst/>
                          <a:latin typeface="Rockwell"/>
                        </a:rPr>
                        <a:t>Shifts in Data Driven Instruction</a:t>
                      </a:r>
                      <a:endParaRPr lang="en-US" sz="800" kern="1400" dirty="0">
                        <a:solidFill>
                          <a:srgbClr val="000000"/>
                        </a:solidFill>
                        <a:effectLst/>
                        <a:latin typeface="Rockwell"/>
                      </a:endParaRPr>
                    </a:p>
                  </a:txBody>
                  <a:tcPr marL="47039" marR="47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9370"/>
                    </a:solidFill>
                  </a:tcPr>
                </a:tc>
              </a:tr>
              <a:tr h="622601">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1</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Data belongs with teachers working collaboratively</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Collaboration of teachers is expected and valued. Teachers work together and take collective responsibility for student learning. Sufficient time for meaningful collaboration is built into every schedule. Protocols are in place to guide data inquiry processes.</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927911">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2</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Emphasis on formative assessment</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A balanced assessment system uses classroom assessments, common formative assessments, common interim assessments, and summative assessments to paint a balanced picture of student progress. Unlike summative assessments, formative assessments take on a more  prominent role in the balanced assessment system due to the quality and immediacy of the data collected. To reflect this importance, common assessments are calendared, administered, scored, and analyzed collaboratively.</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570406">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3</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Assess what is important</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A guaranteed and viable curriculum is provided to all students and drives the assessment system. Teachers clearly identify, communicate, and assess the knowledge, skills, and dispositions that are the priority for each unit and course.  </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615214">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4</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Take meaningful action</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Rather than waiting on summative data, teachers quickly respond to the data gathered from formative and interim assessments. It is this careful examination of student work that creates the foundation for all current and future curriculum, program, and instructional decisions. </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592341">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5</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A commitment to continuous improvement</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The status quo can never be an option. All educators must constantly search for better ways to achieve mutual goals and increase achievement for all students. All programs, policies, and practices are continually assessed on their contribution to student learning. </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r h="667498">
                <a:tc>
                  <a:txBody>
                    <a:bodyPr/>
                    <a:lstStyle/>
                    <a:p>
                      <a:pPr marR="0" indent="0" algn="ctr" rtl="0">
                        <a:lnSpc>
                          <a:spcPct val="114000"/>
                        </a:lnSpc>
                        <a:spcBef>
                          <a:spcPts val="0"/>
                        </a:spcBef>
                        <a:spcAft>
                          <a:spcPts val="0"/>
                        </a:spcAft>
                      </a:pPr>
                      <a:r>
                        <a:rPr lang="en-US" sz="800" kern="1400" dirty="0">
                          <a:solidFill>
                            <a:srgbClr val="585858"/>
                          </a:solidFill>
                          <a:effectLst/>
                          <a:latin typeface="Arial"/>
                        </a:rPr>
                        <a:t>Shift 6</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Commitment to student involvement</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c>
                  <a:txBody>
                    <a:bodyPr/>
                    <a:lstStyle/>
                    <a:p>
                      <a:pPr marR="0" indent="0" algn="l" rtl="0">
                        <a:lnSpc>
                          <a:spcPct val="114000"/>
                        </a:lnSpc>
                        <a:spcBef>
                          <a:spcPts val="0"/>
                        </a:spcBef>
                        <a:spcAft>
                          <a:spcPts val="0"/>
                        </a:spcAft>
                      </a:pPr>
                      <a:r>
                        <a:rPr lang="en-US" sz="700" kern="1400" dirty="0">
                          <a:solidFill>
                            <a:srgbClr val="585858"/>
                          </a:solidFill>
                          <a:effectLst/>
                          <a:latin typeface="Arial"/>
                        </a:rPr>
                        <a:t>The power of formative assessments are only truly recognized when students are included as users of the data. Therefore, students must play an integral role in the assessment process. Students must be able to assess and monitor their own progress in order to set individual goals for learning.</a:t>
                      </a:r>
                      <a:endParaRPr lang="en-US" sz="800" kern="1400" dirty="0">
                        <a:solidFill>
                          <a:srgbClr val="000000"/>
                        </a:solidFill>
                        <a:effectLst/>
                        <a:latin typeface="Rockwell"/>
                      </a:endParaRPr>
                    </a:p>
                  </a:txBody>
                  <a:tcPr marL="47039" marR="47039" marT="0" marB="0">
                    <a:lnL w="12700" cap="flat" cmpd="sng" algn="ctr">
                      <a:solidFill>
                        <a:srgbClr val="A69370"/>
                      </a:solidFill>
                      <a:prstDash val="solid"/>
                      <a:round/>
                      <a:headEnd type="none" w="med" len="med"/>
                      <a:tailEnd type="none" w="med" len="med"/>
                    </a:lnL>
                    <a:lnR w="12700" cap="flat" cmpd="sng" algn="ctr">
                      <a:solidFill>
                        <a:srgbClr val="A69370"/>
                      </a:solidFill>
                      <a:prstDash val="solid"/>
                      <a:round/>
                      <a:headEnd type="none" w="med" len="med"/>
                      <a:tailEnd type="none" w="med" len="med"/>
                    </a:lnR>
                    <a:lnT w="12700" cap="flat" cmpd="sng" algn="ctr">
                      <a:solidFill>
                        <a:srgbClr val="A69370"/>
                      </a:solidFill>
                      <a:prstDash val="solid"/>
                      <a:round/>
                      <a:headEnd type="none" w="med" len="med"/>
                      <a:tailEnd type="none" w="med" len="med"/>
                    </a:lnT>
                    <a:lnB w="12700" cap="flat" cmpd="sng" algn="ctr">
                      <a:solidFill>
                        <a:srgbClr val="A69370"/>
                      </a:solidFill>
                      <a:prstDash val="solid"/>
                      <a:round/>
                      <a:headEnd type="none" w="med" len="med"/>
                      <a:tailEnd type="none" w="med" len="med"/>
                    </a:lnB>
                    <a:solidFill>
                      <a:srgbClr val="EFEACC"/>
                    </a:solidFill>
                  </a:tcPr>
                </a:tc>
              </a:tr>
            </a:tbl>
          </a:graphicData>
        </a:graphic>
      </p:graphicFrame>
      <p:sp>
        <p:nvSpPr>
          <p:cNvPr id="4" name="Control 1"/>
          <p:cNvSpPr>
            <a:spLocks noChangeArrowheads="1" noChangeShapeType="1"/>
          </p:cNvSpPr>
          <p:nvPr/>
        </p:nvSpPr>
        <p:spPr bwMode="auto">
          <a:xfrm>
            <a:off x="3159125" y="3706813"/>
            <a:ext cx="6278563" cy="659923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7" name="Content Placeholder 2"/>
          <p:cNvSpPr>
            <a:spLocks noGrp="1"/>
          </p:cNvSpPr>
          <p:nvPr>
            <p:ph idx="4294967295"/>
          </p:nvPr>
        </p:nvSpPr>
        <p:spPr>
          <a:xfrm>
            <a:off x="910109" y="1104122"/>
            <a:ext cx="7370285" cy="487176"/>
          </a:xfrm>
          <a:prstGeom prst="rect">
            <a:avLst/>
          </a:prstGeom>
          <a:extLst/>
        </p:spPr>
        <p:txBody>
          <a:bodyPr rtlCol="0">
            <a:normAutofit/>
          </a:bodyPr>
          <a:lstStyle/>
          <a:p>
            <a:pPr marL="68580" indent="0" fontAlgn="auto">
              <a:spcAft>
                <a:spcPts val="0"/>
              </a:spcAft>
              <a:buClr>
                <a:schemeClr val="tx1">
                  <a:lumMod val="75000"/>
                  <a:lumOff val="25000"/>
                </a:schemeClr>
              </a:buClr>
              <a:buNone/>
              <a:defRPr/>
            </a:pPr>
            <a:r>
              <a:rPr lang="en-US" b="1" dirty="0">
                <a:solidFill>
                  <a:schemeClr val="tx1">
                    <a:lumMod val="75000"/>
                    <a:lumOff val="25000"/>
                  </a:schemeClr>
                </a:solidFill>
                <a:effectLst>
                  <a:innerShdw blurRad="63500" dist="50800">
                    <a:prstClr val="black">
                      <a:alpha val="50000"/>
                    </a:prstClr>
                  </a:innerShdw>
                </a:effectLst>
              </a:rPr>
              <a:t>Six Shifts of DDI</a:t>
            </a:r>
            <a:endParaRPr lang="en-US" b="1" dirty="0" smtClean="0">
              <a:solidFill>
                <a:schemeClr val="tx1">
                  <a:lumMod val="75000"/>
                  <a:lumOff val="25000"/>
                </a:schemeClr>
              </a:solidFill>
              <a:effectLst>
                <a:innerShdw blurRad="63500" dist="50800">
                  <a:prstClr val="black">
                    <a:alpha val="50000"/>
                  </a:prstClr>
                </a:innerShdw>
              </a:effectLst>
            </a:endParaRPr>
          </a:p>
        </p:txBody>
      </p:sp>
      <p:sp>
        <p:nvSpPr>
          <p:cNvPr id="8" name="TextBox 7"/>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Data Driven Instruction</a:t>
            </a:r>
            <a:endParaRPr lang="en-US" sz="2000" b="1" dirty="0">
              <a:solidFill>
                <a:schemeClr val="bg1"/>
              </a:solidFill>
            </a:endParaRPr>
          </a:p>
        </p:txBody>
      </p:sp>
    </p:spTree>
    <p:custDataLst>
      <p:tags r:id="rId1"/>
    </p:custDataLst>
    <p:extLst>
      <p:ext uri="{BB962C8B-B14F-4D97-AF65-F5344CB8AC3E}">
        <p14:creationId xmlns:p14="http://schemas.microsoft.com/office/powerpoint/2010/main" val="2783363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10.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11.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12.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13.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14.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15.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16.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17.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18.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19.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2.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20.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21.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22.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23.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24.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25.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26.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27.xml><?xml version="1.0" encoding="utf-8"?>
<p:tagLst xmlns:a="http://schemas.openxmlformats.org/drawingml/2006/main" xmlns:r="http://schemas.openxmlformats.org/officeDocument/2006/relationships" xmlns:p="http://schemas.openxmlformats.org/presentationml/2006/main">
  <p:tag name="DVSHAPEID" val="Jh1yPgKapGUFv9sXcC54uP"/>
</p:tagLst>
</file>

<file path=ppt/tags/tag3.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4.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5.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6.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7.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ags/tag8.xml><?xml version="1.0" encoding="utf-8"?>
<p:tagLst xmlns:a="http://schemas.openxmlformats.org/drawingml/2006/main" xmlns:r="http://schemas.openxmlformats.org/officeDocument/2006/relationships" xmlns:p="http://schemas.openxmlformats.org/presentationml/2006/main">
  <p:tag name="DVSHAPEID" val="Jh1yPgKapGUFv9sXcC54uP"/>
</p:tagLst>
</file>

<file path=ppt/tags/tag9.xml><?xml version="1.0" encoding="utf-8"?>
<p:tagLst xmlns:a="http://schemas.openxmlformats.org/drawingml/2006/main" xmlns:r="http://schemas.openxmlformats.org/officeDocument/2006/relationships" xmlns:p="http://schemas.openxmlformats.org/presentationml/2006/main">
  <p:tag name="DVSECTIONID" val="7Gr1tHULxjUs1UmMWSPwwg"/>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7122</TotalTime>
  <Words>4972</Words>
  <Application>Microsoft Office PowerPoint</Application>
  <PresentationFormat>On-screen Show (4:3)</PresentationFormat>
  <Paragraphs>765</Paragraphs>
  <Slides>67</Slides>
  <Notes>40</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Austin</vt:lpstr>
      <vt:lpstr> OCM BOCES Day 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OCM BOCES</vt:lpstr>
      <vt:lpstr>PowerPoint Presentation</vt:lpstr>
      <vt:lpstr>PowerPoint Presentation</vt:lpstr>
      <vt:lpstr>Overall Differences</vt:lpstr>
      <vt:lpstr>PowerPoint Presentation</vt:lpstr>
      <vt:lpstr>PowerPoint Presentation</vt:lpstr>
      <vt:lpstr>PowerPoint Presentation</vt:lpstr>
      <vt:lpstr>PowerPoint Presentation</vt:lpstr>
      <vt:lpstr>Points:</vt:lpstr>
      <vt:lpstr>Points:</vt:lpstr>
      <vt:lpstr>Points:</vt:lpstr>
      <vt:lpstr>Rubrics:</vt:lpstr>
      <vt:lpstr> OCM BOCES</vt:lpstr>
      <vt:lpstr>PowerPoint Presentation</vt:lpstr>
      <vt:lpstr>PowerPoint Presentation</vt:lpstr>
      <vt:lpstr>PowerPoint Presentation</vt:lpstr>
      <vt:lpstr>Key Points</vt:lpstr>
      <vt:lpstr>PowerPoint Presentation</vt:lpstr>
      <vt:lpstr>SLO Decisions for Districts</vt:lpstr>
      <vt:lpstr>SLO Decision # 1</vt:lpstr>
      <vt:lpstr>SLO Decision # 2</vt:lpstr>
      <vt:lpstr>Rules</vt:lpstr>
      <vt:lpstr>SLO Decision # 3</vt:lpstr>
      <vt:lpstr>SLO Decision # 4</vt:lpstr>
      <vt:lpstr>SLO Decision # 5</vt:lpstr>
      <vt:lpstr>PowerPoint Presentation</vt:lpstr>
      <vt:lpstr>PowerPoint Presentation</vt:lpstr>
      <vt:lpstr>PowerPoint Presentation</vt:lpstr>
      <vt:lpstr>PowerPoint Presentation</vt:lpstr>
      <vt:lpstr>PowerPoint Presentation</vt:lpstr>
    </vt:vector>
  </TitlesOfParts>
  <Company>Teaching &amp; Learning Consultants,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OCM BOCES Day 6</dc:title>
  <dc:creator>Jeff Craig</dc:creator>
  <cp:lastModifiedBy>jcraig</cp:lastModifiedBy>
  <cp:revision>354</cp:revision>
  <cp:lastPrinted>2011-08-16T20:25:30Z</cp:lastPrinted>
  <dcterms:created xsi:type="dcterms:W3CDTF">2011-07-19T17:00:47Z</dcterms:created>
  <dcterms:modified xsi:type="dcterms:W3CDTF">2012-03-12T12:51:13Z</dcterms:modified>
</cp:coreProperties>
</file>