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53"/>
  </p:notesMasterIdLst>
  <p:handoutMasterIdLst>
    <p:handoutMasterId r:id="rId54"/>
  </p:handoutMasterIdLst>
  <p:sldIdLst>
    <p:sldId id="257" r:id="rId2"/>
    <p:sldId id="364" r:id="rId3"/>
    <p:sldId id="459" r:id="rId4"/>
    <p:sldId id="553" r:id="rId5"/>
    <p:sldId id="582" r:id="rId6"/>
    <p:sldId id="537" r:id="rId7"/>
    <p:sldId id="455" r:id="rId8"/>
    <p:sldId id="573" r:id="rId9"/>
    <p:sldId id="564" r:id="rId10"/>
    <p:sldId id="565" r:id="rId11"/>
    <p:sldId id="566" r:id="rId12"/>
    <p:sldId id="567" r:id="rId13"/>
    <p:sldId id="574" r:id="rId14"/>
    <p:sldId id="512" r:id="rId15"/>
    <p:sldId id="472" r:id="rId16"/>
    <p:sldId id="575" r:id="rId17"/>
    <p:sldId id="538" r:id="rId18"/>
    <p:sldId id="580" r:id="rId19"/>
    <p:sldId id="581" r:id="rId20"/>
    <p:sldId id="604" r:id="rId21"/>
    <p:sldId id="605" r:id="rId22"/>
    <p:sldId id="606" r:id="rId23"/>
    <p:sldId id="607" r:id="rId24"/>
    <p:sldId id="577" r:id="rId25"/>
    <p:sldId id="528" r:id="rId26"/>
    <p:sldId id="583" r:id="rId27"/>
    <p:sldId id="584" r:id="rId28"/>
    <p:sldId id="585" r:id="rId29"/>
    <p:sldId id="586" r:id="rId30"/>
    <p:sldId id="587" r:id="rId31"/>
    <p:sldId id="588" r:id="rId32"/>
    <p:sldId id="589" r:id="rId33"/>
    <p:sldId id="590" r:id="rId34"/>
    <p:sldId id="591" r:id="rId35"/>
    <p:sldId id="592" r:id="rId36"/>
    <p:sldId id="593" r:id="rId37"/>
    <p:sldId id="594" r:id="rId38"/>
    <p:sldId id="595" r:id="rId39"/>
    <p:sldId id="596" r:id="rId40"/>
    <p:sldId id="597" r:id="rId41"/>
    <p:sldId id="598" r:id="rId42"/>
    <p:sldId id="599" r:id="rId43"/>
    <p:sldId id="600" r:id="rId44"/>
    <p:sldId id="601" r:id="rId45"/>
    <p:sldId id="602" r:id="rId46"/>
    <p:sldId id="439" r:id="rId47"/>
    <p:sldId id="578" r:id="rId48"/>
    <p:sldId id="579" r:id="rId49"/>
    <p:sldId id="603" r:id="rId50"/>
    <p:sldId id="431" r:id="rId51"/>
    <p:sldId id="542" r:id="rId5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8000"/>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394" autoAdjust="0"/>
    <p:restoredTop sz="94677" autoAdjust="0"/>
  </p:normalViewPr>
  <p:slideViewPr>
    <p:cSldViewPr snapToGrid="0" snapToObjects="1">
      <p:cViewPr>
        <p:scale>
          <a:sx n="50" d="100"/>
          <a:sy n="50" d="100"/>
        </p:scale>
        <p:origin x="-1368" y="-46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872"/>
    </p:cViewPr>
  </p:sorterViewPr>
  <p:notesViewPr>
    <p:cSldViewPr snapToGrid="0" snapToObjects="1">
      <p:cViewPr>
        <p:scale>
          <a:sx n="150" d="100"/>
          <a:sy n="150" d="100"/>
        </p:scale>
        <p:origin x="-384" y="14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854EDFB-DB4E-456D-B344-8F3F449FA43C}" type="datetime1">
              <a:rPr lang="en-US"/>
              <a:pPr>
                <a:defRPr/>
              </a:pPr>
              <a:t>2/4/2012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A916EBBE-4CD9-4BA7-933F-B1743D11AE74}" type="slidenum">
              <a:rPr lang="en-US"/>
              <a:pPr>
                <a:defRPr/>
              </a:pPr>
              <a:t>‹#›</a:t>
            </a:fld>
            <a:endParaRPr lang="en-US" dirty="0"/>
          </a:p>
        </p:txBody>
      </p:sp>
    </p:spTree>
    <p:extLst>
      <p:ext uri="{BB962C8B-B14F-4D97-AF65-F5344CB8AC3E}">
        <p14:creationId xmlns:p14="http://schemas.microsoft.com/office/powerpoint/2010/main" val="2637514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802DEF9-9E33-4123-AEB6-4EC92F5453F7}" type="datetime1">
              <a:rPr lang="en-US"/>
              <a:pPr>
                <a:defRPr/>
              </a:pPr>
              <a:t>2/4/2012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19BE405-DFDE-47BA-8FA6-7E7336362F58}" type="slidenum">
              <a:rPr lang="en-US"/>
              <a:pPr>
                <a:defRPr/>
              </a:pPr>
              <a:t>‹#›</a:t>
            </a:fld>
            <a:endParaRPr lang="en-US" dirty="0"/>
          </a:p>
        </p:txBody>
      </p:sp>
    </p:spTree>
    <p:extLst>
      <p:ext uri="{BB962C8B-B14F-4D97-AF65-F5344CB8AC3E}">
        <p14:creationId xmlns:p14="http://schemas.microsoft.com/office/powerpoint/2010/main" val="8488131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BC7EBB1-0E7D-4985-9444-97ADF73F3603}" type="slidenum">
              <a:rPr lang="en-US" smtClean="0"/>
              <a:pPr/>
              <a:t>18</a:t>
            </a:fld>
            <a:endParaRPr lang="en-US" dirty="0" smtClean="0"/>
          </a:p>
        </p:txBody>
      </p:sp>
      <p:sp>
        <p:nvSpPr>
          <p:cNvPr id="5529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BC7EBB1-0E7D-4985-9444-97ADF73F3603}" type="slidenum">
              <a:rPr lang="en-US" smtClean="0"/>
              <a:pPr/>
              <a:t>19</a:t>
            </a:fld>
            <a:endParaRPr lang="en-US" dirty="0" smtClean="0"/>
          </a:p>
        </p:txBody>
      </p:sp>
      <p:sp>
        <p:nvSpPr>
          <p:cNvPr id="5529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E7ECEC9-B50C-42C2-BF4B-7394660FFA0A}" type="slidenum">
              <a:rPr lang="en-US" smtClean="0"/>
              <a:pPr/>
              <a:t>21</a:t>
            </a:fld>
            <a:endParaRPr lang="en-US" dirty="0" smtClean="0"/>
          </a:p>
        </p:txBody>
      </p:sp>
      <p:sp>
        <p:nvSpPr>
          <p:cNvPr id="2867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CA8C80A7-CE8F-4A9C-A2A0-A8D4AF9B4829}" type="slidenum">
              <a:rPr lang="en-US" smtClean="0"/>
              <a:pPr/>
              <a:t>22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AA8FE7C3-58B6-45BB-9B3F-3600CBC9CCAD}" type="slidenum">
              <a:rPr lang="en-US" smtClean="0"/>
              <a:pPr/>
              <a:t>23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5DEBA5-9182-4CF7-98FC-01473FC37161}" type="slidenum">
              <a:rPr lang="en-US">
                <a:solidFill>
                  <a:prstClr val="black"/>
                </a:solidFill>
              </a:rPr>
              <a:pPr/>
              <a:t>34</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D2397-D23A-4C3F-8A18-98C116D92EB3}"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2505890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45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50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51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fld id="{6A60BF92-8438-4648-974A-03C1F5CAB01F}" type="datetime1">
              <a:rPr lang="en-US" smtClean="0"/>
              <a:pPr>
                <a:defRPr/>
              </a:pPr>
              <a:t>2/4/2012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1C362B2F-ED76-4006-ADBD-C52FFE2FF636}"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0459393A-ED11-4CA9-9736-73148990616C}" type="datetime1">
              <a:rPr lang="en-US" smtClean="0"/>
              <a:pPr>
                <a:defRPr/>
              </a:pPr>
              <a:t>2/4/2012</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0F4B75F-2EFA-4AF6-B4A9-B25AED3D8D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648F9EEB-8CFD-432A-B212-43AB64C9E14D}" type="datetime1">
              <a:rPr lang="en-US" smtClean="0"/>
              <a:pPr>
                <a:defRPr/>
              </a:pPr>
              <a:t>2/4/2012</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F8E5B00-93D5-4A09-8983-BCC52DFFE3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FD1DAF66-78AA-4827-A267-391BAED26807}" type="datetime1">
              <a:rPr lang="en-US" smtClean="0"/>
              <a:pPr>
                <a:defRPr/>
              </a:pPr>
              <a:t>2/4/2012</a:t>
            </a:fld>
            <a:endParaRPr lang="en-US" dirty="0"/>
          </a:p>
        </p:txBody>
      </p:sp>
      <p:sp>
        <p:nvSpPr>
          <p:cNvPr id="6" name="Footer Placeholder 5"/>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029792BB-AC07-4892-B842-ADEF9B3C378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987480" y="677733"/>
            <a:ext cx="2133600" cy="365125"/>
          </a:xfrm>
          <a:prstGeom prst="rect">
            <a:avLst/>
          </a:prstGeom>
        </p:spPr>
        <p:txBody>
          <a:bodyPr/>
          <a:lstStyle/>
          <a:p>
            <a:pPr>
              <a:defRPr/>
            </a:pPr>
            <a:fld id="{5D3A80E3-73FE-4AD7-BE49-6E0238C09A7A}" type="datetime1">
              <a:rPr lang="en-US" smtClean="0"/>
              <a:pPr>
                <a:defRPr/>
              </a:pPr>
              <a:t>2/4/2012</a:t>
            </a:fld>
            <a:endParaRPr lang="en-US" dirty="0"/>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9" name="Slide Number Placeholder 8"/>
          <p:cNvSpPr>
            <a:spLocks noGrp="1"/>
          </p:cNvSpPr>
          <p:nvPr>
            <p:ph type="sldNum" sz="quarter" idx="12"/>
          </p:nvPr>
        </p:nvSpPr>
        <p:spPr>
          <a:xfrm>
            <a:off x="9788924" y="1656070"/>
            <a:ext cx="1332156" cy="365125"/>
          </a:xfrm>
          <a:prstGeom prst="rect">
            <a:avLst/>
          </a:prstGeom>
        </p:spPr>
        <p:txBody>
          <a:bodyPr/>
          <a:lstStyle/>
          <a:p>
            <a:fld id="{AF534443-92A7-4034-B99C-79A474AFEC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987480" y="677733"/>
            <a:ext cx="2133600" cy="365125"/>
          </a:xfrm>
          <a:prstGeom prst="rect">
            <a:avLst/>
          </a:prstGeom>
        </p:spPr>
        <p:txBody>
          <a:bodyPr/>
          <a:lstStyle/>
          <a:p>
            <a:pPr>
              <a:defRPr/>
            </a:pPr>
            <a:fld id="{2AE7338D-E8B6-40A5-8300-6AE21B544B0F}" type="datetime1">
              <a:rPr lang="en-US" smtClean="0"/>
              <a:pPr>
                <a:defRPr/>
              </a:pPr>
              <a:t>2/4/2012</a:t>
            </a:fld>
            <a:endParaRPr lang="en-US" dirty="0"/>
          </a:p>
        </p:txBody>
      </p:sp>
      <p:sp>
        <p:nvSpPr>
          <p:cNvPr id="4" name="Footer Placeholder 3"/>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5" name="Slide Number Placeholder 4"/>
          <p:cNvSpPr>
            <a:spLocks noGrp="1"/>
          </p:cNvSpPr>
          <p:nvPr>
            <p:ph type="sldNum" sz="quarter" idx="12"/>
          </p:nvPr>
        </p:nvSpPr>
        <p:spPr>
          <a:xfrm>
            <a:off x="9788924" y="1656070"/>
            <a:ext cx="1332156" cy="365125"/>
          </a:xfrm>
          <a:prstGeom prst="rect">
            <a:avLst/>
          </a:prstGeom>
        </p:spPr>
        <p:txBody>
          <a:bodyPr/>
          <a:lstStyle/>
          <a:p>
            <a:fld id="{E8E05886-9F8E-40C4-B8AF-7A7A74DA24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userDrawn="1"/>
        </p:nvSpPr>
        <p:spPr>
          <a:xfrm>
            <a:off x="4649096" y="-34321"/>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olleverywhere.com/my/pol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www.ocmboces.org/teacherpage.cfm?teacher=160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770304" y="3600450"/>
            <a:ext cx="3187834" cy="2381709"/>
          </a:xfrm>
        </p:spPr>
        <p:txBody>
          <a:bodyPr>
            <a:normAutofit/>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br>
              <a:rPr lang="en-US" sz="2400" dirty="0" smtClean="0">
                <a:solidFill>
                  <a:srgbClr val="404040"/>
                </a:solidFill>
              </a:rPr>
            </a:br>
            <a:r>
              <a:rPr lang="en-US" sz="2400" dirty="0" smtClean="0">
                <a:solidFill>
                  <a:srgbClr val="404040"/>
                </a:solidFill>
              </a:rPr>
              <a:t>Day </a:t>
            </a:r>
            <a:r>
              <a:rPr lang="en-US" sz="2400" dirty="0">
                <a:solidFill>
                  <a:srgbClr val="404040"/>
                </a:solidFill>
              </a:rPr>
              <a:t>7</a:t>
            </a:r>
            <a:endParaRPr lang="en-US" sz="2000" dirty="0" smtClean="0">
              <a:solidFill>
                <a:srgbClr val="404040"/>
              </a:solidFill>
            </a:endParaRPr>
          </a:p>
        </p:txBody>
      </p:sp>
      <p:sp>
        <p:nvSpPr>
          <p:cNvPr id="18434" name="Rectangle 3"/>
          <p:cNvSpPr>
            <a:spLocks noGrp="1" noChangeArrowheads="1"/>
          </p:cNvSpPr>
          <p:nvPr>
            <p:ph type="subTitle" idx="1"/>
          </p:nvPr>
        </p:nvSpPr>
        <p:spPr>
          <a:xfrm>
            <a:off x="4770304" y="176270"/>
            <a:ext cx="3187834" cy="2027103"/>
          </a:xfrm>
        </p:spPr>
        <p:txBody>
          <a:bodyPr>
            <a:normAutofit/>
          </a:bodyPr>
          <a:lstStyle/>
          <a:p>
            <a:pPr>
              <a:buClr>
                <a:srgbClr val="404040"/>
              </a:buClr>
              <a:buFont typeface="Arial" charset="0"/>
              <a:buNone/>
            </a:pPr>
            <a:r>
              <a:rPr lang="en-US" sz="3600" b="1" dirty="0" smtClean="0">
                <a:solidFill>
                  <a:schemeClr val="bg1"/>
                </a:solidFill>
              </a:rPr>
              <a:t>Lead</a:t>
            </a:r>
          </a:p>
          <a:p>
            <a:pPr>
              <a:buClr>
                <a:srgbClr val="404040"/>
              </a:buClr>
              <a:buFont typeface="Arial" charset="0"/>
              <a:buNone/>
            </a:pPr>
            <a:r>
              <a:rPr lang="en-US" sz="3600" b="1" dirty="0" smtClean="0">
                <a:solidFill>
                  <a:schemeClr val="bg1"/>
                </a:solidFill>
              </a:rPr>
              <a:t>Evaluator</a:t>
            </a:r>
          </a:p>
          <a:p>
            <a:pPr>
              <a:buClr>
                <a:srgbClr val="404040"/>
              </a:buClr>
              <a:buFont typeface="Arial" charset="0"/>
              <a:buNone/>
            </a:pPr>
            <a:r>
              <a:rPr lang="en-US" sz="3600" b="1" dirty="0" smtClean="0">
                <a:solidFill>
                  <a:schemeClr val="bg1"/>
                </a:solidFill>
              </a:rPr>
              <a:t>Training</a:t>
            </a:r>
          </a:p>
        </p:txBody>
      </p:sp>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D30C2ACD-2781-4D1B-AB10-05EE46472372}" type="slidenum">
              <a:rPr lang="en-US">
                <a:solidFill>
                  <a:schemeClr val="bg2">
                    <a:lumMod val="60000"/>
                    <a:lumOff val="40000"/>
                  </a:schemeClr>
                </a:solidFill>
                <a:latin typeface="+mn-lt"/>
              </a:rPr>
              <a:pPr defTabSz="914400" fontAlgn="auto">
                <a:spcBef>
                  <a:spcPts val="0"/>
                </a:spcBef>
                <a:spcAft>
                  <a:spcPts val="0"/>
                </a:spcAft>
                <a:defRPr/>
              </a:pPr>
              <a:t>1</a:t>
            </a:fld>
            <a:endParaRPr lang="en-US" dirty="0">
              <a:solidFill>
                <a:schemeClr val="bg2">
                  <a:lumMod val="60000"/>
                  <a:lumOff val="4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10</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
        <p:nvSpPr>
          <p:cNvPr id="4" name="Rectangle 3"/>
          <p:cNvSpPr/>
          <p:nvPr/>
        </p:nvSpPr>
        <p:spPr>
          <a:xfrm>
            <a:off x="902525" y="1947543"/>
            <a:ext cx="7362701" cy="365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969484" y="1222872"/>
            <a:ext cx="7577616" cy="772184"/>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On chart paper:</a:t>
            </a:r>
          </a:p>
        </p:txBody>
      </p:sp>
      <p:sp>
        <p:nvSpPr>
          <p:cNvPr id="5" name="Oval 4"/>
          <p:cNvSpPr/>
          <p:nvPr/>
        </p:nvSpPr>
        <p:spPr>
          <a:xfrm>
            <a:off x="3480460" y="3146951"/>
            <a:ext cx="2030680" cy="1258784"/>
          </a:xfrm>
          <a:prstGeom prst="ellipse">
            <a:avLst/>
          </a:prstGeom>
          <a:solidFill>
            <a:schemeClr val="bg1"/>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412056" y="3040084"/>
            <a:ext cx="2458784" cy="12587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38851" y="3123201"/>
            <a:ext cx="2177614" cy="923330"/>
          </a:xfrm>
          <a:prstGeom prst="rect">
            <a:avLst/>
          </a:prstGeom>
          <a:noFill/>
        </p:spPr>
        <p:txBody>
          <a:bodyPr wrap="square" rtlCol="0">
            <a:spAutoFit/>
          </a:bodyPr>
          <a:lstStyle/>
          <a:p>
            <a:pPr algn="ctr"/>
            <a:r>
              <a:rPr lang="en-US" dirty="0" smtClean="0"/>
              <a:t>Choose an indicator from the rubric (write it here)</a:t>
            </a:r>
            <a:endParaRPr lang="en-US" dirty="0"/>
          </a:p>
        </p:txBody>
      </p:sp>
      <p:sp>
        <p:nvSpPr>
          <p:cNvPr id="11" name="TextBox 10"/>
          <p:cNvSpPr txBox="1"/>
          <p:nvPr/>
        </p:nvSpPr>
        <p:spPr>
          <a:xfrm>
            <a:off x="914408" y="1959431"/>
            <a:ext cx="2339443" cy="369332"/>
          </a:xfrm>
          <a:prstGeom prst="rect">
            <a:avLst/>
          </a:prstGeom>
          <a:noFill/>
        </p:spPr>
        <p:txBody>
          <a:bodyPr wrap="square" rtlCol="0">
            <a:spAutoFit/>
          </a:bodyPr>
          <a:lstStyle/>
          <a:p>
            <a:r>
              <a:rPr lang="en-US" dirty="0" smtClean="0"/>
              <a:t>Teacher behaviors:</a:t>
            </a:r>
            <a:endParaRPr lang="en-US" dirty="0"/>
          </a:p>
        </p:txBody>
      </p:sp>
      <p:sp>
        <p:nvSpPr>
          <p:cNvPr id="14" name="TextBox 13"/>
          <p:cNvSpPr txBox="1"/>
          <p:nvPr/>
        </p:nvSpPr>
        <p:spPr>
          <a:xfrm>
            <a:off x="902525" y="3929536"/>
            <a:ext cx="2339443" cy="369332"/>
          </a:xfrm>
          <a:prstGeom prst="rect">
            <a:avLst/>
          </a:prstGeom>
          <a:noFill/>
        </p:spPr>
        <p:txBody>
          <a:bodyPr wrap="square" rtlCol="0">
            <a:spAutoFit/>
          </a:bodyPr>
          <a:lstStyle/>
          <a:p>
            <a:r>
              <a:rPr lang="en-US" dirty="0" smtClean="0"/>
              <a:t>Student behaviors:</a:t>
            </a:r>
            <a:endParaRPr lang="en-US" dirty="0"/>
          </a:p>
        </p:txBody>
      </p:sp>
      <p:sp>
        <p:nvSpPr>
          <p:cNvPr id="15" name="TextBox 14"/>
          <p:cNvSpPr txBox="1"/>
          <p:nvPr/>
        </p:nvSpPr>
        <p:spPr>
          <a:xfrm>
            <a:off x="5925783" y="1946763"/>
            <a:ext cx="2339443" cy="369332"/>
          </a:xfrm>
          <a:prstGeom prst="rect">
            <a:avLst/>
          </a:prstGeom>
          <a:noFill/>
        </p:spPr>
        <p:txBody>
          <a:bodyPr wrap="square" rtlCol="0">
            <a:spAutoFit/>
          </a:bodyPr>
          <a:lstStyle/>
          <a:p>
            <a:r>
              <a:rPr lang="en-US" dirty="0" smtClean="0"/>
              <a:t>Teacher artifacts:</a:t>
            </a:r>
            <a:endParaRPr lang="en-US" dirty="0"/>
          </a:p>
        </p:txBody>
      </p:sp>
      <p:sp>
        <p:nvSpPr>
          <p:cNvPr id="16" name="TextBox 15"/>
          <p:cNvSpPr txBox="1"/>
          <p:nvPr/>
        </p:nvSpPr>
        <p:spPr>
          <a:xfrm>
            <a:off x="5925783" y="3939839"/>
            <a:ext cx="2339443" cy="369332"/>
          </a:xfrm>
          <a:prstGeom prst="rect">
            <a:avLst/>
          </a:prstGeom>
          <a:noFill/>
        </p:spPr>
        <p:txBody>
          <a:bodyPr wrap="square" rtlCol="0">
            <a:spAutoFit/>
          </a:bodyPr>
          <a:lstStyle/>
          <a:p>
            <a:r>
              <a:rPr lang="en-US" dirty="0" smtClean="0"/>
              <a:t>Student products:</a:t>
            </a:r>
            <a:endParaRPr lang="en-US" dirty="0"/>
          </a:p>
        </p:txBody>
      </p:sp>
    </p:spTree>
    <p:extLst>
      <p:ext uri="{BB962C8B-B14F-4D97-AF65-F5344CB8AC3E}">
        <p14:creationId xmlns:p14="http://schemas.microsoft.com/office/powerpoint/2010/main" val="901954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35263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Switch with another group, and</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Box the objective</a:t>
            </a:r>
            <a:r>
              <a:rPr lang="en-US" dirty="0">
                <a:solidFill>
                  <a:schemeClr val="tx1">
                    <a:lumMod val="75000"/>
                    <a:lumOff val="25000"/>
                  </a:schemeClr>
                </a:solidFill>
                <a:effectLst>
                  <a:innerShdw blurRad="63500" dist="50800">
                    <a:prstClr val="black">
                      <a:alpha val="50000"/>
                    </a:prstClr>
                  </a:innerShdw>
                </a:effectLst>
              </a:rPr>
              <a:t> </a:t>
            </a:r>
            <a:r>
              <a:rPr lang="en-US" dirty="0" smtClean="0">
                <a:solidFill>
                  <a:schemeClr val="tx1">
                    <a:lumMod val="75000"/>
                    <a:lumOff val="25000"/>
                  </a:schemeClr>
                </a:solidFill>
                <a:effectLst>
                  <a:innerShdw blurRad="63500" dist="50800">
                    <a:prstClr val="black">
                      <a:alpha val="50000"/>
                    </a:prstClr>
                  </a:innerShdw>
                </a:effectLst>
              </a:rPr>
              <a:t>evidence</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Circle subjective</a:t>
            </a:r>
            <a:r>
              <a:rPr lang="en-US" dirty="0">
                <a:solidFill>
                  <a:schemeClr val="tx1">
                    <a:lumMod val="75000"/>
                    <a:lumOff val="25000"/>
                  </a:schemeClr>
                </a:solidFill>
                <a:effectLst>
                  <a:innerShdw blurRad="63500" dist="50800">
                    <a:prstClr val="black">
                      <a:alpha val="50000"/>
                    </a:prstClr>
                  </a:innerShdw>
                </a:effectLst>
              </a:rPr>
              <a:t> </a:t>
            </a:r>
            <a:r>
              <a:rPr lang="en-US" dirty="0" smtClean="0">
                <a:solidFill>
                  <a:schemeClr val="tx1">
                    <a:lumMod val="75000"/>
                    <a:lumOff val="25000"/>
                  </a:schemeClr>
                </a:solidFill>
                <a:effectLst>
                  <a:innerShdw blurRad="63500" dist="50800">
                    <a:prstClr val="black">
                      <a:alpha val="50000"/>
                    </a:prstClr>
                  </a:innerShdw>
                </a:effectLst>
              </a:rPr>
              <a:t>evidence</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11</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509" t="6879" r="11131" b="2202"/>
          <a:stretch/>
        </p:blipFill>
        <p:spPr>
          <a:xfrm rot="5400000">
            <a:off x="3939243" y="1309643"/>
            <a:ext cx="4603668" cy="3955688"/>
          </a:xfrm>
          <a:prstGeom prst="rect">
            <a:avLst/>
          </a:prstGeom>
          <a:ln>
            <a:solidFill>
              <a:schemeClr val="tx1"/>
            </a:solidFill>
          </a:ln>
        </p:spPr>
      </p:pic>
    </p:spTree>
    <p:extLst>
      <p:ext uri="{BB962C8B-B14F-4D97-AF65-F5344CB8AC3E}">
        <p14:creationId xmlns:p14="http://schemas.microsoft.com/office/powerpoint/2010/main" val="259527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191853"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Go back to your group’s chart paper</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Look at what the other group identified as subjective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Talk about how you could make it more objective</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12</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Tree>
    <p:extLst>
      <p:ext uri="{BB962C8B-B14F-4D97-AF65-F5344CB8AC3E}">
        <p14:creationId xmlns:p14="http://schemas.microsoft.com/office/powerpoint/2010/main" val="2347443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Evidence Collection</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Cleaning it up (↑objectivity  ↓subjectivity</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Practice and process</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Going to the rubric (again)</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13</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
        <p:nvSpPr>
          <p:cNvPr id="9" name="Oval 8"/>
          <p:cNvSpPr/>
          <p:nvPr/>
        </p:nvSpPr>
        <p:spPr>
          <a:xfrm>
            <a:off x="1170869" y="1976389"/>
            <a:ext cx="6108705"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675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Review Standard IV part of the rubric (all of it)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What are some of the things you might hope to see in a classroom with regard to this piece of the rubric?</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14</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8085"/>
          <a:stretch/>
        </p:blipFill>
        <p:spPr bwMode="auto">
          <a:xfrm>
            <a:off x="2679409" y="3150408"/>
            <a:ext cx="3657600" cy="20509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679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81"/>
          <a:stretch/>
        </p:blipFill>
        <p:spPr bwMode="auto">
          <a:xfrm>
            <a:off x="427616" y="4160801"/>
            <a:ext cx="8136367" cy="245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solidFill>
                <a:effectLst>
                  <a:innerShdw blurRad="63500" dist="50800">
                    <a:prstClr val="black">
                      <a:alpha val="50000"/>
                    </a:prstClr>
                  </a:innerShdw>
                </a:effectLst>
                <a:latin typeface="Arial" pitchFamily="34" charset="0"/>
              </a:rPr>
              <a:t>Collect Evidence</a:t>
            </a:r>
            <a:endParaRPr lang="en-US" dirty="0" smtClean="0">
              <a:solidFill>
                <a:schemeClr val="tx1"/>
              </a:solidFill>
              <a:latin typeface="Arial" pitchFamily="34" charset="0"/>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latin typeface="Arial" pitchFamily="34" charset="0"/>
              </a:rPr>
              <a:t>We will use three minute intervals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latin typeface="Arial" pitchFamily="34" charset="0"/>
              </a:rPr>
              <a:t>Partner processing when we pause with different prompts at each pause:</a:t>
            </a:r>
          </a:p>
          <a:p>
            <a:pPr marL="1097280" lvl="2" indent="-457200">
              <a:buClr>
                <a:schemeClr val="tx1">
                  <a:lumMod val="75000"/>
                  <a:lumOff val="25000"/>
                </a:schemeClr>
              </a:buClr>
              <a:buFont typeface="+mj-lt"/>
              <a:buAutoNum type="arabicPeriod"/>
              <a:defRPr/>
            </a:pPr>
            <a:r>
              <a:rPr lang="en-US" dirty="0" smtClean="0">
                <a:solidFill>
                  <a:schemeClr val="tx1"/>
                </a:solidFill>
                <a:effectLst>
                  <a:innerShdw blurRad="63500" dist="50800">
                    <a:prstClr val="black">
                      <a:alpha val="50000"/>
                    </a:prstClr>
                  </a:innerShdw>
                </a:effectLst>
                <a:latin typeface="Arial" pitchFamily="34" charset="0"/>
              </a:rPr>
              <a:t>How were you collecting your evidence</a:t>
            </a:r>
          </a:p>
          <a:p>
            <a:pPr marL="1097280" lvl="2" indent="-457200">
              <a:buClr>
                <a:schemeClr val="tx1">
                  <a:lumMod val="75000"/>
                  <a:lumOff val="25000"/>
                </a:schemeClr>
              </a:buClr>
              <a:buFont typeface="+mj-lt"/>
              <a:buAutoNum type="arabicPeriod"/>
              <a:defRPr/>
            </a:pPr>
            <a:r>
              <a:rPr lang="en-US" dirty="0" smtClean="0">
                <a:solidFill>
                  <a:schemeClr val="tx1"/>
                </a:solidFill>
                <a:effectLst>
                  <a:innerShdw blurRad="63500" dist="50800">
                    <a:prstClr val="black">
                      <a:alpha val="50000"/>
                    </a:prstClr>
                  </a:innerShdw>
                </a:effectLst>
                <a:latin typeface="Arial" pitchFamily="34" charset="0"/>
              </a:rPr>
              <a:t>Look at each others for subjective/objective</a:t>
            </a:r>
          </a:p>
          <a:p>
            <a:pPr marL="1097280" lvl="2" indent="-457200">
              <a:buClr>
                <a:schemeClr val="tx1">
                  <a:lumMod val="75000"/>
                  <a:lumOff val="25000"/>
                </a:schemeClr>
              </a:buClr>
              <a:buFont typeface="+mj-lt"/>
              <a:buAutoNum type="arabicPeriod"/>
              <a:defRPr/>
            </a:pPr>
            <a:r>
              <a:rPr lang="en-US" dirty="0" smtClean="0">
                <a:solidFill>
                  <a:schemeClr val="tx1"/>
                </a:solidFill>
                <a:effectLst>
                  <a:innerShdw blurRad="63500" dist="50800">
                    <a:prstClr val="black">
                      <a:alpha val="50000"/>
                    </a:prstClr>
                  </a:innerShdw>
                </a:effectLst>
                <a:latin typeface="Arial" pitchFamily="34" charset="0"/>
              </a:rPr>
              <a:t>Quietly, individually record more evidence or organize the evidence that you have</a:t>
            </a:r>
          </a:p>
          <a:p>
            <a:pPr marL="1097280" lvl="2" indent="-457200">
              <a:buClr>
                <a:schemeClr val="tx1">
                  <a:lumMod val="75000"/>
                  <a:lumOff val="25000"/>
                </a:schemeClr>
              </a:buClr>
              <a:buFont typeface="+mj-lt"/>
              <a:buAutoNum type="arabicPeriod"/>
              <a:defRPr/>
            </a:pPr>
            <a:endParaRPr lang="en-US" dirty="0" smtClean="0">
              <a:solidFill>
                <a:schemeClr val="tx1"/>
              </a:solidFill>
              <a:effectLst>
                <a:innerShdw blurRad="63500" dist="50800">
                  <a:prstClr val="black">
                    <a:alpha val="50000"/>
                  </a:prstClr>
                </a:innerShdw>
              </a:effectLst>
              <a:latin typeface="Arial" pitchFamily="34" charset="0"/>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latin typeface="Arial" pitchFamily="34" charset="0"/>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latin typeface="Arial" pitchFamily="34" charset="0"/>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911163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Evidence Collection</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Cleaning it up (↑objectivity  ↓subjectivity</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Practice and process</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Collecting some of your evidence for feedback</a:t>
            </a:r>
          </a:p>
          <a:p>
            <a:pPr>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16</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
        <p:nvSpPr>
          <p:cNvPr id="9" name="Oval 8"/>
          <p:cNvSpPr/>
          <p:nvPr/>
        </p:nvSpPr>
        <p:spPr>
          <a:xfrm>
            <a:off x="1170869" y="2427639"/>
            <a:ext cx="6990468"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675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How did we rate each indicator (</a:t>
            </a:r>
            <a:r>
              <a:rPr lang="en-US" dirty="0" smtClean="0">
                <a:solidFill>
                  <a:schemeClr val="tx1"/>
                </a:solidFill>
                <a:effectLst>
                  <a:innerShdw blurRad="63500" dist="50800">
                    <a:prstClr val="black">
                      <a:alpha val="50000"/>
                    </a:prstClr>
                  </a:innerShdw>
                </a:effectLst>
                <a:hlinkClick r:id="rId3"/>
              </a:rPr>
              <a:t>PollEverywhere</a:t>
            </a:r>
            <a:r>
              <a:rPr lang="en-US" dirty="0" smtClean="0">
                <a:solidFill>
                  <a:schemeClr val="tx1"/>
                </a:solidFill>
                <a:effectLst>
                  <a:innerShdw blurRad="63500" dist="50800">
                    <a:prstClr val="black">
                      <a:alpha val="50000"/>
                    </a:prstClr>
                  </a:innerShdw>
                </a:effectLst>
              </a:rPr>
              <a: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Trainer feedback about each indicator</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8085"/>
          <a:stretch/>
        </p:blipFill>
        <p:spPr bwMode="auto">
          <a:xfrm>
            <a:off x="2679409" y="3150408"/>
            <a:ext cx="3657600" cy="20509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89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4294967295"/>
          </p:nvPr>
        </p:nvSpPr>
        <p:spPr>
          <a:xfrm>
            <a:off x="7942263" y="6577013"/>
            <a:ext cx="547687" cy="257175"/>
          </a:xfrm>
          <a:prstGeom prst="rect">
            <a:avLst/>
          </a:prstGeom>
        </p:spPr>
        <p:txBody>
          <a:bodyPr/>
          <a:lstStyle/>
          <a:p>
            <a:pPr>
              <a:defRPr/>
            </a:pPr>
            <a:fld id="{F56D62A2-9ED6-42DD-91F2-4DEFC95882B3}" type="slidenum">
              <a:rPr lang="en-US"/>
              <a:pPr>
                <a:defRPr/>
              </a:pPr>
              <a:t>18</a:t>
            </a:fld>
            <a:endParaRPr lang="en-US" dirty="0"/>
          </a:p>
        </p:txBody>
      </p:sp>
      <p:pic>
        <p:nvPicPr>
          <p:cNvPr id="54277" name="Picture 15" descr="background.png"/>
          <p:cNvPicPr>
            <a:picLocks noChangeAspect="1"/>
          </p:cNvPicPr>
          <p:nvPr/>
        </p:nvPicPr>
        <p:blipFill rotWithShape="1">
          <a:blip r:embed="rId3">
            <a:extLst>
              <a:ext uri="{28A0092B-C50C-407E-A947-70E740481C1C}">
                <a14:useLocalDpi xmlns:a14="http://schemas.microsoft.com/office/drawing/2010/main" val="0"/>
              </a:ext>
            </a:extLst>
          </a:blip>
          <a:srcRect t="15024" r="22524"/>
          <a:stretch/>
        </p:blipFill>
        <p:spPr bwMode="auto">
          <a:xfrm>
            <a:off x="550863" y="2105025"/>
            <a:ext cx="38496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6" descr="f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994370"/>
            <a:ext cx="3806825" cy="439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5414963" y="1719497"/>
            <a:ext cx="3002612" cy="4943475"/>
            <a:chOff x="5520530" y="819107"/>
            <a:chExt cx="3496114" cy="5757268"/>
          </a:xfrm>
        </p:grpSpPr>
        <p:sp>
          <p:nvSpPr>
            <p:cNvPr id="8" name="Rectangular Callout 7"/>
            <p:cNvSpPr/>
            <p:nvPr/>
          </p:nvSpPr>
          <p:spPr>
            <a:xfrm rot="5400000">
              <a:off x="4389953" y="1949684"/>
              <a:ext cx="5757268" cy="3496114"/>
            </a:xfrm>
            <a:prstGeom prst="wedgeRectCallout">
              <a:avLst>
                <a:gd name="adj1" fmla="val 20833"/>
                <a:gd name="adj2" fmla="val 7428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428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36" y="1046365"/>
              <a:ext cx="3311749" cy="50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16"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Framework for Teaching</a:t>
            </a:r>
          </a:p>
        </p:txBody>
      </p:sp>
    </p:spTree>
    <p:extLst>
      <p:ext uri="{BB962C8B-B14F-4D97-AF65-F5344CB8AC3E}">
        <p14:creationId xmlns:p14="http://schemas.microsoft.com/office/powerpoint/2010/main" val="749214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4294967295"/>
          </p:nvPr>
        </p:nvSpPr>
        <p:spPr>
          <a:xfrm>
            <a:off x="7942263" y="6577013"/>
            <a:ext cx="547687" cy="257175"/>
          </a:xfrm>
          <a:prstGeom prst="rect">
            <a:avLst/>
          </a:prstGeom>
        </p:spPr>
        <p:txBody>
          <a:bodyPr/>
          <a:lstStyle/>
          <a:p>
            <a:pPr>
              <a:defRPr/>
            </a:pPr>
            <a:fld id="{F56D62A2-9ED6-42DD-91F2-4DEFC95882B3}" type="slidenum">
              <a:rPr lang="en-US"/>
              <a:pPr>
                <a:defRPr/>
              </a:pPr>
              <a:t>19</a:t>
            </a:fld>
            <a:endParaRPr lang="en-US" dirty="0"/>
          </a:p>
        </p:txBody>
      </p:sp>
      <p:pic>
        <p:nvPicPr>
          <p:cNvPr id="54277" name="Picture 15" descr="background.png"/>
          <p:cNvPicPr>
            <a:picLocks noChangeAspect="1"/>
          </p:cNvPicPr>
          <p:nvPr/>
        </p:nvPicPr>
        <p:blipFill rotWithShape="1">
          <a:blip r:embed="rId3">
            <a:extLst>
              <a:ext uri="{28A0092B-C50C-407E-A947-70E740481C1C}">
                <a14:useLocalDpi xmlns:a14="http://schemas.microsoft.com/office/drawing/2010/main" val="0"/>
              </a:ext>
            </a:extLst>
          </a:blip>
          <a:srcRect t="15024" r="22524"/>
          <a:stretch/>
        </p:blipFill>
        <p:spPr bwMode="auto">
          <a:xfrm>
            <a:off x="550863" y="2105025"/>
            <a:ext cx="38496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6" descr="f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994370"/>
            <a:ext cx="3806825" cy="439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16"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Framework for Teaching</a:t>
            </a:r>
          </a:p>
        </p:txBody>
      </p:sp>
      <p:sp>
        <p:nvSpPr>
          <p:cNvPr id="17" name="Oval 16"/>
          <p:cNvSpPr/>
          <p:nvPr/>
        </p:nvSpPr>
        <p:spPr>
          <a:xfrm>
            <a:off x="266700" y="4908785"/>
            <a:ext cx="4924425"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84163" y="1914632"/>
            <a:ext cx="4924425"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a:off x="2746376" y="3362325"/>
            <a:ext cx="0" cy="1381125"/>
          </a:xfrm>
          <a:prstGeom prst="straightConnector1">
            <a:avLst/>
          </a:prstGeom>
          <a:ln w="1016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356225" y="1600201"/>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smtClean="0">
                <a:solidFill>
                  <a:schemeClr val="tx1"/>
                </a:solidFill>
              </a:rPr>
              <a:t>Highest scores for orderly environment</a:t>
            </a:r>
            <a:endParaRPr lang="en-US" sz="2400" dirty="0"/>
          </a:p>
        </p:txBody>
      </p:sp>
      <p:sp>
        <p:nvSpPr>
          <p:cNvPr id="20" name="Oval 19"/>
          <p:cNvSpPr/>
          <p:nvPr/>
        </p:nvSpPr>
        <p:spPr>
          <a:xfrm>
            <a:off x="5432425" y="4562476"/>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smtClean="0">
                <a:solidFill>
                  <a:schemeClr val="tx1"/>
                </a:solidFill>
              </a:rPr>
              <a:t>Lowest scores for more complex aspects of instruction</a:t>
            </a:r>
            <a:endParaRPr lang="en-US" sz="2400" dirty="0"/>
          </a:p>
        </p:txBody>
      </p:sp>
    </p:spTree>
    <p:extLst>
      <p:ext uri="{BB962C8B-B14F-4D97-AF65-F5344CB8AC3E}">
        <p14:creationId xmlns:p14="http://schemas.microsoft.com/office/powerpoint/2010/main" val="2712511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Lead Evaluator Training continues…</a:t>
            </a:r>
            <a:endParaRPr lang="en-US"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RTTT Connections</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Improving Evidence </a:t>
            </a:r>
            <a:r>
              <a:rPr lang="en-US" dirty="0" smtClean="0">
                <a:solidFill>
                  <a:schemeClr val="tx1">
                    <a:lumMod val="75000"/>
                    <a:lumOff val="25000"/>
                  </a:schemeClr>
                </a:solidFill>
                <a:effectLst>
                  <a:innerShdw blurRad="63500" dist="50800">
                    <a:prstClr val="black">
                      <a:alpha val="50000"/>
                    </a:prstClr>
                  </a:innerShdw>
                </a:effectLst>
              </a:rPr>
              <a:t>Collection</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(Objectivity and subjectivity)</a:t>
            </a:r>
            <a:endParaRPr lang="en-US" dirty="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Evidence Collection </a:t>
            </a:r>
            <a:r>
              <a:rPr lang="en-US" dirty="0" smtClean="0">
                <a:solidFill>
                  <a:schemeClr val="tx1">
                    <a:lumMod val="75000"/>
                    <a:lumOff val="25000"/>
                  </a:schemeClr>
                </a:solidFill>
                <a:effectLst>
                  <a:innerShdw blurRad="63500" dist="50800">
                    <a:prstClr val="black">
                      <a:alpha val="50000"/>
                    </a:prstClr>
                  </a:innerShdw>
                </a:effectLst>
              </a:rPr>
              <a:t>&amp; clean-up</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Evidence </a:t>
            </a:r>
            <a:r>
              <a:rPr lang="en-US" dirty="0" smtClean="0">
                <a:solidFill>
                  <a:schemeClr val="tx1">
                    <a:lumMod val="75000"/>
                    <a:lumOff val="25000"/>
                  </a:schemeClr>
                </a:solidFill>
                <a:effectLst>
                  <a:innerShdw blurRad="63500" dist="50800">
                    <a:prstClr val="black">
                      <a:alpha val="50000"/>
                    </a:prstClr>
                  </a:innerShdw>
                </a:effectLst>
              </a:rPr>
              <a:t>&gt; </a:t>
            </a:r>
            <a:r>
              <a:rPr lang="en-US" dirty="0">
                <a:solidFill>
                  <a:schemeClr val="tx1">
                    <a:lumMod val="75000"/>
                    <a:lumOff val="25000"/>
                  </a:schemeClr>
                </a:solidFill>
                <a:effectLst>
                  <a:innerShdw blurRad="63500" dist="50800">
                    <a:prstClr val="black">
                      <a:alpha val="50000"/>
                    </a:prstClr>
                  </a:innerShdw>
                </a:effectLst>
              </a:rPr>
              <a:t>Rubric &gt; </a:t>
            </a:r>
            <a:r>
              <a:rPr lang="en-US" dirty="0" smtClean="0">
                <a:solidFill>
                  <a:schemeClr val="tx1">
                    <a:lumMod val="75000"/>
                    <a:lumOff val="25000"/>
                  </a:schemeClr>
                </a:solidFill>
                <a:effectLst>
                  <a:innerShdw blurRad="63500" dist="50800">
                    <a:prstClr val="black">
                      <a:alpha val="50000"/>
                    </a:prstClr>
                  </a:innerShdw>
                </a:effectLst>
              </a:rPr>
              <a:t>Feedback</a:t>
            </a:r>
            <a:endParaRPr lang="en-US" dirty="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Student Learning Objectives (SLOs)</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RTTT Connections</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Seven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304077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3986"/>
          </a:xfrm>
        </p:spPr>
        <p:txBody>
          <a:bodyPr/>
          <a:lstStyle/>
          <a:p>
            <a:r>
              <a:rPr lang="en-US" dirty="0" smtClean="0">
                <a:ea typeface="ＭＳ Ｐゴシック" pitchFamily="34" charset="-128"/>
              </a:rPr>
              <a:t>Recent Research</a:t>
            </a:r>
            <a:endParaRPr lang="en-US" dirty="0">
              <a:ea typeface="ＭＳ Ｐゴシック" pitchFamily="34" charset="-128"/>
            </a:endParaRPr>
          </a:p>
        </p:txBody>
      </p:sp>
      <p:sp>
        <p:nvSpPr>
          <p:cNvPr id="5" name="Content Placeholder 4"/>
          <p:cNvSpPr>
            <a:spLocks noGrp="1"/>
          </p:cNvSpPr>
          <p:nvPr>
            <p:ph sz="quarter" idx="13"/>
          </p:nvPr>
        </p:nvSpPr>
        <p:spPr>
          <a:xfrm>
            <a:off x="1042416" y="2084832"/>
            <a:ext cx="3419856" cy="4163568"/>
          </a:xfrm>
        </p:spPr>
        <p:txBody>
          <a:bodyPr>
            <a:normAutofit/>
          </a:bodyPr>
          <a:lstStyle/>
          <a:p>
            <a:pPr marL="68580" indent="0">
              <a:buNone/>
            </a:pPr>
            <a:r>
              <a:rPr lang="en-US" b="1" dirty="0" smtClean="0"/>
              <a:t>MET Study</a:t>
            </a:r>
          </a:p>
          <a:p>
            <a:r>
              <a:rPr lang="en-US" dirty="0" smtClean="0"/>
              <a:t>Rubrics work</a:t>
            </a:r>
          </a:p>
          <a:p>
            <a:r>
              <a:rPr lang="en-US" dirty="0" smtClean="0"/>
              <a:t>Multiple observers better</a:t>
            </a:r>
          </a:p>
          <a:p>
            <a:r>
              <a:rPr lang="en-US" dirty="0" smtClean="0"/>
              <a:t>Multiple measures better</a:t>
            </a:r>
          </a:p>
          <a:p>
            <a:r>
              <a:rPr lang="en-US" dirty="0" smtClean="0"/>
              <a:t>More than Masters degrees</a:t>
            </a:r>
          </a:p>
          <a:p>
            <a:r>
              <a:rPr lang="en-US" smtClean="0"/>
              <a:t>More than experience</a:t>
            </a:r>
            <a:endParaRPr lang="en-US" dirty="0" smtClean="0"/>
          </a:p>
          <a:p>
            <a:endParaRPr lang="en-US" dirty="0"/>
          </a:p>
        </p:txBody>
      </p:sp>
      <p:sp>
        <p:nvSpPr>
          <p:cNvPr id="6" name="Content Placeholder 5"/>
          <p:cNvSpPr>
            <a:spLocks noGrp="1"/>
          </p:cNvSpPr>
          <p:nvPr>
            <p:ph sz="quarter" idx="14"/>
          </p:nvPr>
        </p:nvSpPr>
        <p:spPr>
          <a:xfrm>
            <a:off x="4645152" y="2084831"/>
            <a:ext cx="3419856" cy="3493008"/>
          </a:xfrm>
        </p:spPr>
        <p:txBody>
          <a:bodyPr>
            <a:normAutofit fontScale="92500" lnSpcReduction="10000"/>
          </a:bodyPr>
          <a:lstStyle/>
          <a:p>
            <a:pPr marL="68580" indent="0">
              <a:buNone/>
            </a:pPr>
            <a:r>
              <a:rPr lang="en-US" b="1" dirty="0" smtClean="0"/>
              <a:t>Value-Added Teachers</a:t>
            </a:r>
          </a:p>
          <a:p>
            <a:r>
              <a:rPr lang="en-US" dirty="0" smtClean="0"/>
              <a:t>Even one year makes a difference</a:t>
            </a:r>
          </a:p>
          <a:p>
            <a:r>
              <a:rPr lang="en-US" dirty="0" smtClean="0"/>
              <a:t>By all sorts of measures</a:t>
            </a:r>
          </a:p>
          <a:p>
            <a:pPr lvl="1"/>
            <a:r>
              <a:rPr lang="en-US" dirty="0" smtClean="0"/>
              <a:t>Salary</a:t>
            </a:r>
          </a:p>
          <a:p>
            <a:pPr lvl="1"/>
            <a:r>
              <a:rPr lang="en-US" dirty="0" smtClean="0"/>
              <a:t>College</a:t>
            </a:r>
          </a:p>
          <a:p>
            <a:pPr lvl="1"/>
            <a:r>
              <a:rPr lang="en-US" dirty="0" smtClean="0"/>
              <a:t>Neighborhood</a:t>
            </a:r>
          </a:p>
          <a:p>
            <a:pPr lvl="1"/>
            <a:r>
              <a:rPr lang="en-US" dirty="0" smtClean="0"/>
              <a:t>Teen pregnancy</a:t>
            </a:r>
          </a:p>
          <a:p>
            <a:pPr lvl="1"/>
            <a:r>
              <a:rPr lang="en-US" dirty="0" smtClean="0"/>
              <a:t>Retirement savings</a:t>
            </a:r>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1934170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9013"/>
            <a:ext cx="8229600" cy="600075"/>
          </a:xfrm>
        </p:spPr>
        <p:txBody>
          <a:bodyPr>
            <a:normAutofit fontScale="90000"/>
          </a:bodyPr>
          <a:lstStyle/>
          <a:p>
            <a:pPr>
              <a:defRPr/>
            </a:pPr>
            <a:r>
              <a:rPr lang="en-US" dirty="0" smtClean="0"/>
              <a:t>Test Scores Alone</a:t>
            </a:r>
            <a:endParaRPr lang="en-US" dirty="0"/>
          </a:p>
        </p:txBody>
      </p:sp>
      <p:grpSp>
        <p:nvGrpSpPr>
          <p:cNvPr id="27651" name="Group 4"/>
          <p:cNvGrpSpPr>
            <a:grpSpLocks/>
          </p:cNvGrpSpPr>
          <p:nvPr/>
        </p:nvGrpSpPr>
        <p:grpSpPr bwMode="auto">
          <a:xfrm>
            <a:off x="1220464" y="1181101"/>
            <a:ext cx="8114036" cy="5105400"/>
            <a:chOff x="1657350" y="2635250"/>
            <a:chExt cx="7181850" cy="3536950"/>
          </a:xfrm>
        </p:grpSpPr>
        <p:sp>
          <p:nvSpPr>
            <p:cNvPr id="27653" name="Text Box 5"/>
            <p:cNvSpPr txBox="1">
              <a:spLocks noChangeArrowheads="1"/>
            </p:cNvSpPr>
            <p:nvPr/>
          </p:nvSpPr>
          <p:spPr bwMode="auto">
            <a:xfrm>
              <a:off x="4953000" y="2635250"/>
              <a:ext cx="3886200" cy="32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7654" name="Rectangle 6"/>
            <p:cNvSpPr>
              <a:spLocks noChangeArrowheads="1"/>
            </p:cNvSpPr>
            <p:nvPr/>
          </p:nvSpPr>
          <p:spPr bwMode="auto">
            <a:xfrm>
              <a:off x="1885950" y="3443288"/>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5" name="Rectangle 7"/>
            <p:cNvSpPr>
              <a:spLocks noChangeArrowheads="1"/>
            </p:cNvSpPr>
            <p:nvPr/>
          </p:nvSpPr>
          <p:spPr bwMode="auto">
            <a:xfrm>
              <a:off x="3333750" y="39624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8" name="Text Box 11"/>
            <p:cNvSpPr txBox="1">
              <a:spLocks noChangeArrowheads="1"/>
            </p:cNvSpPr>
            <p:nvPr/>
          </p:nvSpPr>
          <p:spPr bwMode="auto">
            <a:xfrm>
              <a:off x="1809750" y="58356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A</a:t>
              </a:r>
            </a:p>
          </p:txBody>
        </p:sp>
        <p:sp>
          <p:nvSpPr>
            <p:cNvPr id="27659" name="Text Box 12"/>
            <p:cNvSpPr txBox="1">
              <a:spLocks noChangeArrowheads="1"/>
            </p:cNvSpPr>
            <p:nvPr/>
          </p:nvSpPr>
          <p:spPr bwMode="auto">
            <a:xfrm>
              <a:off x="3333750" y="58356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B</a:t>
              </a:r>
            </a:p>
          </p:txBody>
        </p:sp>
        <p:sp>
          <p:nvSpPr>
            <p:cNvPr id="27660" name="Text Box 13"/>
            <p:cNvSpPr txBox="1">
              <a:spLocks noChangeArrowheads="1"/>
            </p:cNvSpPr>
            <p:nvPr/>
          </p:nvSpPr>
          <p:spPr bwMode="auto">
            <a:xfrm rot="-5400000">
              <a:off x="1950244" y="4845844"/>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7661" name="Text Box 14"/>
            <p:cNvSpPr txBox="1">
              <a:spLocks noChangeArrowheads="1"/>
            </p:cNvSpPr>
            <p:nvPr/>
          </p:nvSpPr>
          <p:spPr bwMode="auto">
            <a:xfrm rot="-5400000">
              <a:off x="3398044" y="4845844"/>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7662" name="Rectangle 15"/>
            <p:cNvSpPr>
              <a:spLocks noChangeArrowheads="1"/>
            </p:cNvSpPr>
            <p:nvPr/>
          </p:nvSpPr>
          <p:spPr bwMode="auto">
            <a:xfrm>
              <a:off x="1657350" y="5715000"/>
              <a:ext cx="3143250" cy="889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7663" name="Text Box 16"/>
            <p:cNvSpPr txBox="1">
              <a:spLocks noChangeArrowheads="1"/>
            </p:cNvSpPr>
            <p:nvPr/>
          </p:nvSpPr>
          <p:spPr bwMode="auto">
            <a:xfrm>
              <a:off x="2133600" y="2986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680</a:t>
              </a:r>
            </a:p>
          </p:txBody>
        </p:sp>
        <p:sp>
          <p:nvSpPr>
            <p:cNvPr id="27664" name="Text Box 17"/>
            <p:cNvSpPr txBox="1">
              <a:spLocks noChangeArrowheads="1"/>
            </p:cNvSpPr>
            <p:nvPr/>
          </p:nvSpPr>
          <p:spPr bwMode="auto">
            <a:xfrm>
              <a:off x="3581400" y="35194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670</a:t>
              </a:r>
            </a:p>
          </p:txBody>
        </p:sp>
      </p:grpSp>
      <p:sp>
        <p:nvSpPr>
          <p:cNvPr id="19" name="Oval 18"/>
          <p:cNvSpPr/>
          <p:nvPr/>
        </p:nvSpPr>
        <p:spPr>
          <a:xfrm>
            <a:off x="5080000" y="3265488"/>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a:solidFill>
                  <a:schemeClr val="bg1"/>
                </a:solidFill>
              </a:rPr>
              <a:t>Achievement scores say more about students than teachers</a:t>
            </a:r>
            <a:r>
              <a:rPr lang="en-US" sz="2400" dirty="0">
                <a:solidFill>
                  <a:schemeClr val="bg1"/>
                </a:solidFill>
              </a:rPr>
              <a:t>.</a:t>
            </a:r>
          </a:p>
        </p:txBody>
      </p:sp>
      <p:sp>
        <p:nvSpPr>
          <p:cNvPr id="20" name="TextBox 19"/>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538624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873626" y="1042987"/>
            <a:ext cx="8229600" cy="496093"/>
          </a:xfrm>
        </p:spPr>
        <p:txBody>
          <a:bodyPr/>
          <a:lstStyle/>
          <a:p>
            <a:r>
              <a:rPr lang="en-US" sz="3600" dirty="0" smtClean="0">
                <a:ea typeface="ＭＳ Ｐゴシック" pitchFamily="34" charset="-128"/>
              </a:rPr>
              <a:t>Growth</a:t>
            </a:r>
          </a:p>
        </p:txBody>
      </p:sp>
      <p:grpSp>
        <p:nvGrpSpPr>
          <p:cNvPr id="29699" name="Group 4"/>
          <p:cNvGrpSpPr>
            <a:grpSpLocks/>
          </p:cNvGrpSpPr>
          <p:nvPr/>
        </p:nvGrpSpPr>
        <p:grpSpPr bwMode="auto">
          <a:xfrm>
            <a:off x="721226" y="1897209"/>
            <a:ext cx="8382000" cy="4365479"/>
            <a:chOff x="304800" y="2057400"/>
            <a:chExt cx="8686800" cy="4222750"/>
          </a:xfrm>
        </p:grpSpPr>
        <p:sp>
          <p:nvSpPr>
            <p:cNvPr id="29701" name="Rectangle 6"/>
            <p:cNvSpPr>
              <a:spLocks noChangeArrowheads="1"/>
            </p:cNvSpPr>
            <p:nvPr/>
          </p:nvSpPr>
          <p:spPr bwMode="auto">
            <a:xfrm>
              <a:off x="1752600" y="358140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02" name="Rectangle 6"/>
            <p:cNvSpPr>
              <a:spLocks noChangeArrowheads="1"/>
            </p:cNvSpPr>
            <p:nvPr/>
          </p:nvSpPr>
          <p:spPr bwMode="auto">
            <a:xfrm>
              <a:off x="609600" y="449580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03" name="Text Box 4"/>
            <p:cNvSpPr txBox="1">
              <a:spLocks noChangeArrowheads="1"/>
            </p:cNvSpPr>
            <p:nvPr/>
          </p:nvSpPr>
          <p:spPr bwMode="auto">
            <a:xfrm>
              <a:off x="5638800" y="2057400"/>
              <a:ext cx="3352800" cy="3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9706" name="Text Box 10"/>
            <p:cNvSpPr txBox="1">
              <a:spLocks noChangeArrowheads="1"/>
            </p:cNvSpPr>
            <p:nvPr/>
          </p:nvSpPr>
          <p:spPr bwMode="auto">
            <a:xfrm rot="-5400000">
              <a:off x="4298157" y="4998243"/>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9707" name="Text Box 12"/>
            <p:cNvSpPr txBox="1">
              <a:spLocks noChangeArrowheads="1"/>
            </p:cNvSpPr>
            <p:nvPr/>
          </p:nvSpPr>
          <p:spPr bwMode="auto">
            <a:xfrm>
              <a:off x="2057400" y="32004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680</a:t>
              </a:r>
            </a:p>
          </p:txBody>
        </p:sp>
        <p:sp>
          <p:nvSpPr>
            <p:cNvPr id="29708" name="Text Box 13"/>
            <p:cNvSpPr txBox="1">
              <a:spLocks noChangeArrowheads="1"/>
            </p:cNvSpPr>
            <p:nvPr/>
          </p:nvSpPr>
          <p:spPr bwMode="auto">
            <a:xfrm>
              <a:off x="4495800" y="3593685"/>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670</a:t>
              </a:r>
            </a:p>
          </p:txBody>
        </p:sp>
        <p:sp>
          <p:nvSpPr>
            <p:cNvPr id="29709" name="Text Box 25"/>
            <p:cNvSpPr txBox="1">
              <a:spLocks noChangeArrowheads="1"/>
            </p:cNvSpPr>
            <p:nvPr/>
          </p:nvSpPr>
          <p:spPr bwMode="auto">
            <a:xfrm>
              <a:off x="3276600" y="4262782"/>
              <a:ext cx="914400" cy="53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b="1" dirty="0"/>
                <a:t>645</a:t>
              </a:r>
            </a:p>
          </p:txBody>
        </p:sp>
        <p:sp>
          <p:nvSpPr>
            <p:cNvPr id="29710" name="Oval 32"/>
            <p:cNvSpPr>
              <a:spLocks noChangeArrowheads="1"/>
            </p:cNvSpPr>
            <p:nvPr/>
          </p:nvSpPr>
          <p:spPr bwMode="auto">
            <a:xfrm>
              <a:off x="3200400" y="2819400"/>
              <a:ext cx="990600" cy="10668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29711" name="Oval 32"/>
            <p:cNvSpPr>
              <a:spLocks noChangeArrowheads="1"/>
            </p:cNvSpPr>
            <p:nvPr/>
          </p:nvSpPr>
          <p:spPr bwMode="auto">
            <a:xfrm>
              <a:off x="381000" y="31242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sp>
          <p:nvSpPr>
            <p:cNvPr id="29712" name="Text Box 13"/>
            <p:cNvSpPr txBox="1">
              <a:spLocks noChangeArrowheads="1"/>
            </p:cNvSpPr>
            <p:nvPr/>
          </p:nvSpPr>
          <p:spPr bwMode="auto">
            <a:xfrm>
              <a:off x="838200" y="4173733"/>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660</a:t>
              </a:r>
            </a:p>
          </p:txBody>
        </p:sp>
        <p:sp>
          <p:nvSpPr>
            <p:cNvPr id="29713" name="Rectangle 7"/>
            <p:cNvSpPr>
              <a:spLocks noChangeArrowheads="1"/>
            </p:cNvSpPr>
            <p:nvPr/>
          </p:nvSpPr>
          <p:spPr bwMode="auto">
            <a:xfrm>
              <a:off x="4267200" y="4038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14" name="Text Box 11"/>
            <p:cNvSpPr txBox="1">
              <a:spLocks noChangeArrowheads="1"/>
            </p:cNvSpPr>
            <p:nvPr/>
          </p:nvSpPr>
          <p:spPr bwMode="auto">
            <a:xfrm>
              <a:off x="1809750" y="5943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A</a:t>
              </a:r>
            </a:p>
          </p:txBody>
        </p:sp>
        <p:sp>
          <p:nvSpPr>
            <p:cNvPr id="29715" name="Text Box 12"/>
            <p:cNvSpPr txBox="1">
              <a:spLocks noChangeArrowheads="1"/>
            </p:cNvSpPr>
            <p:nvPr/>
          </p:nvSpPr>
          <p:spPr bwMode="auto">
            <a:xfrm>
              <a:off x="4267200" y="5943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B</a:t>
              </a:r>
            </a:p>
          </p:txBody>
        </p:sp>
        <p:sp>
          <p:nvSpPr>
            <p:cNvPr id="29716" name="Rectangle 15"/>
            <p:cNvSpPr>
              <a:spLocks noChangeArrowheads="1"/>
            </p:cNvSpPr>
            <p:nvPr/>
          </p:nvSpPr>
          <p:spPr bwMode="auto">
            <a:xfrm>
              <a:off x="304800" y="5867400"/>
              <a:ext cx="54102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9717" name="Rectangle 6"/>
            <p:cNvSpPr>
              <a:spLocks noChangeArrowheads="1"/>
            </p:cNvSpPr>
            <p:nvPr/>
          </p:nvSpPr>
          <p:spPr bwMode="auto">
            <a:xfrm>
              <a:off x="3124200" y="4876800"/>
              <a:ext cx="1143000" cy="990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18" name="Text Box 20"/>
            <p:cNvSpPr txBox="1">
              <a:spLocks noChangeArrowheads="1"/>
            </p:cNvSpPr>
            <p:nvPr/>
          </p:nvSpPr>
          <p:spPr bwMode="auto">
            <a:xfrm rot="-5400000">
              <a:off x="540544" y="5036344"/>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29719" name="Text Box 20"/>
            <p:cNvSpPr txBox="1">
              <a:spLocks noChangeArrowheads="1"/>
            </p:cNvSpPr>
            <p:nvPr/>
          </p:nvSpPr>
          <p:spPr bwMode="auto">
            <a:xfrm rot="-5400000">
              <a:off x="3155157" y="5150643"/>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29720" name="Text Box 10"/>
            <p:cNvSpPr txBox="1">
              <a:spLocks noChangeArrowheads="1"/>
            </p:cNvSpPr>
            <p:nvPr/>
          </p:nvSpPr>
          <p:spPr bwMode="auto">
            <a:xfrm rot="-5400000">
              <a:off x="4069557" y="507444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9722" name="Text Box 10"/>
            <p:cNvSpPr txBox="1">
              <a:spLocks noChangeArrowheads="1"/>
            </p:cNvSpPr>
            <p:nvPr/>
          </p:nvSpPr>
          <p:spPr bwMode="auto">
            <a:xfrm rot="-5400000">
              <a:off x="1554957" y="499824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cxnSp>
          <p:nvCxnSpPr>
            <p:cNvPr id="29723" name="Straight Arrow Connector 26"/>
            <p:cNvCxnSpPr>
              <a:cxnSpLocks noChangeShapeType="1"/>
            </p:cNvCxnSpPr>
            <p:nvPr/>
          </p:nvCxnSpPr>
          <p:spPr bwMode="auto">
            <a:xfrm flipV="1">
              <a:off x="762000" y="3657600"/>
              <a:ext cx="914400" cy="838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24" name="Straight Arrow Connector 28"/>
            <p:cNvCxnSpPr>
              <a:cxnSpLocks noChangeShapeType="1"/>
            </p:cNvCxnSpPr>
            <p:nvPr/>
          </p:nvCxnSpPr>
          <p:spPr bwMode="auto">
            <a:xfrm flipV="1">
              <a:off x="3276600" y="4114800"/>
              <a:ext cx="914400" cy="749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0" name="Oval 29"/>
          <p:cNvSpPr/>
          <p:nvPr/>
        </p:nvSpPr>
        <p:spPr>
          <a:xfrm>
            <a:off x="5426910" y="1825912"/>
            <a:ext cx="3095625" cy="20018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1600" dirty="0">
                <a:solidFill>
                  <a:schemeClr val="bg1"/>
                </a:solidFill>
              </a:rPr>
              <a:t>Adding average prior achievement for the same students  shows Teacher B’s students had higher growth</a:t>
            </a:r>
            <a:r>
              <a:rPr lang="en-US" sz="1100" dirty="0">
                <a:solidFill>
                  <a:schemeClr val="bg1"/>
                </a:solidFill>
              </a:rPr>
              <a:t>. </a:t>
            </a:r>
          </a:p>
        </p:txBody>
      </p:sp>
      <p:sp>
        <p:nvSpPr>
          <p:cNvPr id="31" name="TextBox 30"/>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462988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0" y="1019176"/>
            <a:ext cx="8229600" cy="600075"/>
          </a:xfrm>
        </p:spPr>
        <p:txBody>
          <a:bodyPr/>
          <a:lstStyle/>
          <a:p>
            <a:r>
              <a:rPr lang="en-US" sz="3600" dirty="0" smtClean="0">
                <a:ea typeface="ＭＳ Ｐゴシック" pitchFamily="34" charset="-128"/>
              </a:rPr>
              <a:t>Value-Added</a:t>
            </a:r>
          </a:p>
        </p:txBody>
      </p:sp>
      <p:grpSp>
        <p:nvGrpSpPr>
          <p:cNvPr id="2" name="Group 1"/>
          <p:cNvGrpSpPr/>
          <p:nvPr/>
        </p:nvGrpSpPr>
        <p:grpSpPr>
          <a:xfrm>
            <a:off x="361950" y="2705100"/>
            <a:ext cx="8686800" cy="3733800"/>
            <a:chOff x="304800" y="2895600"/>
            <a:chExt cx="8686800" cy="3733800"/>
          </a:xfrm>
        </p:grpSpPr>
        <p:sp>
          <p:nvSpPr>
            <p:cNvPr id="31748" name="Rectangle 6"/>
            <p:cNvSpPr>
              <a:spLocks noChangeArrowheads="1"/>
            </p:cNvSpPr>
            <p:nvPr/>
          </p:nvSpPr>
          <p:spPr bwMode="auto">
            <a:xfrm>
              <a:off x="4572000" y="5184775"/>
              <a:ext cx="1143000" cy="987425"/>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49" name="Rectangle 6"/>
            <p:cNvSpPr>
              <a:spLocks noChangeArrowheads="1"/>
            </p:cNvSpPr>
            <p:nvPr/>
          </p:nvSpPr>
          <p:spPr bwMode="auto">
            <a:xfrm>
              <a:off x="2895600" y="4481513"/>
              <a:ext cx="1143000" cy="1690687"/>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50" name="Rectangle 6"/>
            <p:cNvSpPr>
              <a:spLocks noChangeArrowheads="1"/>
            </p:cNvSpPr>
            <p:nvPr/>
          </p:nvSpPr>
          <p:spPr bwMode="auto">
            <a:xfrm>
              <a:off x="1752600" y="393065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3" name="Text Box 12"/>
            <p:cNvSpPr txBox="1">
              <a:spLocks noChangeArrowheads="1"/>
            </p:cNvSpPr>
            <p:nvPr/>
          </p:nvSpPr>
          <p:spPr bwMode="auto">
            <a:xfrm>
              <a:off x="2057400" y="35496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680</a:t>
              </a:r>
            </a:p>
          </p:txBody>
        </p:sp>
        <p:sp>
          <p:nvSpPr>
            <p:cNvPr id="31754" name="Text Box 13"/>
            <p:cNvSpPr txBox="1">
              <a:spLocks noChangeArrowheads="1"/>
            </p:cNvSpPr>
            <p:nvPr/>
          </p:nvSpPr>
          <p:spPr bwMode="auto">
            <a:xfrm>
              <a:off x="5943600" y="40576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670</a:t>
              </a:r>
            </a:p>
          </p:txBody>
        </p:sp>
        <p:sp>
          <p:nvSpPr>
            <p:cNvPr id="31755" name="Text Box 25"/>
            <p:cNvSpPr txBox="1">
              <a:spLocks noChangeArrowheads="1"/>
            </p:cNvSpPr>
            <p:nvPr/>
          </p:nvSpPr>
          <p:spPr bwMode="auto">
            <a:xfrm>
              <a:off x="4724400" y="4610100"/>
              <a:ext cx="91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b="1" dirty="0"/>
                <a:t>645</a:t>
              </a:r>
            </a:p>
          </p:txBody>
        </p:sp>
        <p:sp>
          <p:nvSpPr>
            <p:cNvPr id="31756" name="Oval 32"/>
            <p:cNvSpPr>
              <a:spLocks noChangeArrowheads="1"/>
            </p:cNvSpPr>
            <p:nvPr/>
          </p:nvSpPr>
          <p:spPr bwMode="auto">
            <a:xfrm>
              <a:off x="3352800" y="2895600"/>
              <a:ext cx="1066800" cy="1066800"/>
            </a:xfrm>
            <a:prstGeom prst="ellipse">
              <a:avLst/>
            </a:prstGeom>
            <a:solidFill>
              <a:srgbClr val="CC99FF"/>
            </a:solidFill>
            <a:ln w="9525">
              <a:solidFill>
                <a:schemeClr val="tx1"/>
              </a:solidFill>
              <a:round/>
              <a:headEnd/>
              <a:tailEnd/>
            </a:ln>
          </p:spPr>
          <p:txBody>
            <a:bodyPr wrap="none" anchor="ctr"/>
            <a:lstStyle/>
            <a:p>
              <a:pPr algn="ctr"/>
              <a:endParaRPr lang="en-US" sz="1600" b="1" dirty="0"/>
            </a:p>
            <a:p>
              <a:pPr algn="ctr"/>
              <a:r>
                <a:rPr lang="en-US" sz="1600" b="1" dirty="0"/>
                <a:t>Value-</a:t>
              </a:r>
            </a:p>
            <a:p>
              <a:pPr algn="ctr"/>
              <a:r>
                <a:rPr lang="en-US" sz="1600" b="1" dirty="0"/>
                <a:t>Added</a:t>
              </a:r>
            </a:p>
            <a:p>
              <a:pPr algn="ctr"/>
              <a:r>
                <a:rPr lang="en-US" sz="1600" b="1" dirty="0"/>
                <a:t>+15 Above</a:t>
              </a:r>
            </a:p>
            <a:p>
              <a:pPr algn="ctr"/>
              <a:r>
                <a:rPr lang="en-US" sz="1600" b="1" dirty="0"/>
                <a:t> Average</a:t>
              </a:r>
            </a:p>
            <a:p>
              <a:pPr algn="ctr"/>
              <a:endParaRPr lang="en-US" sz="1200" dirty="0"/>
            </a:p>
          </p:txBody>
        </p:sp>
        <p:sp>
          <p:nvSpPr>
            <p:cNvPr id="31757" name="Text Box 13"/>
            <p:cNvSpPr txBox="1">
              <a:spLocks noChangeArrowheads="1"/>
            </p:cNvSpPr>
            <p:nvPr/>
          </p:nvSpPr>
          <p:spPr bwMode="auto">
            <a:xfrm>
              <a:off x="838200" y="43878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660</a:t>
              </a:r>
            </a:p>
          </p:txBody>
        </p:sp>
        <p:sp>
          <p:nvSpPr>
            <p:cNvPr id="31758" name="Rectangle 7"/>
            <p:cNvSpPr>
              <a:spLocks noChangeArrowheads="1"/>
            </p:cNvSpPr>
            <p:nvPr/>
          </p:nvSpPr>
          <p:spPr bwMode="auto">
            <a:xfrm>
              <a:off x="5715000" y="4419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9" name="Text Box 11"/>
            <p:cNvSpPr txBox="1">
              <a:spLocks noChangeArrowheads="1"/>
            </p:cNvSpPr>
            <p:nvPr/>
          </p:nvSpPr>
          <p:spPr bwMode="auto">
            <a:xfrm>
              <a:off x="1809750" y="62928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A</a:t>
              </a:r>
            </a:p>
          </p:txBody>
        </p:sp>
        <p:sp>
          <p:nvSpPr>
            <p:cNvPr id="31760" name="Text Box 12"/>
            <p:cNvSpPr txBox="1">
              <a:spLocks noChangeArrowheads="1"/>
            </p:cNvSpPr>
            <p:nvPr/>
          </p:nvSpPr>
          <p:spPr bwMode="auto">
            <a:xfrm>
              <a:off x="5791200" y="62928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B</a:t>
              </a:r>
            </a:p>
          </p:txBody>
        </p:sp>
        <p:sp>
          <p:nvSpPr>
            <p:cNvPr id="31761" name="Text Box 20"/>
            <p:cNvSpPr txBox="1">
              <a:spLocks noChangeArrowheads="1"/>
            </p:cNvSpPr>
            <p:nvPr/>
          </p:nvSpPr>
          <p:spPr bwMode="auto">
            <a:xfrm rot="-5400000">
              <a:off x="540544" y="5385594"/>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31762" name="Text Box 20"/>
            <p:cNvSpPr txBox="1">
              <a:spLocks noChangeArrowheads="1"/>
            </p:cNvSpPr>
            <p:nvPr/>
          </p:nvSpPr>
          <p:spPr bwMode="auto">
            <a:xfrm rot="-5400000">
              <a:off x="4617244" y="5455444"/>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31763" name="Text Box 10"/>
            <p:cNvSpPr txBox="1">
              <a:spLocks noChangeArrowheads="1"/>
            </p:cNvSpPr>
            <p:nvPr/>
          </p:nvSpPr>
          <p:spPr bwMode="auto">
            <a:xfrm rot="-5400000">
              <a:off x="5517357" y="542369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31765" name="Text Box 10"/>
            <p:cNvSpPr txBox="1">
              <a:spLocks noChangeArrowheads="1"/>
            </p:cNvSpPr>
            <p:nvPr/>
          </p:nvSpPr>
          <p:spPr bwMode="auto">
            <a:xfrm rot="-5400000">
              <a:off x="1554957" y="499824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31766" name="Rectangle 6"/>
            <p:cNvSpPr>
              <a:spLocks noChangeArrowheads="1"/>
            </p:cNvSpPr>
            <p:nvPr/>
          </p:nvSpPr>
          <p:spPr bwMode="auto">
            <a:xfrm>
              <a:off x="6858000" y="4419600"/>
              <a:ext cx="1143000" cy="1828800"/>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67" name="Text Box 22"/>
            <p:cNvSpPr txBox="1">
              <a:spLocks noChangeArrowheads="1"/>
            </p:cNvSpPr>
            <p:nvPr/>
          </p:nvSpPr>
          <p:spPr bwMode="auto">
            <a:xfrm rot="16200000">
              <a:off x="2820194" y="5296842"/>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solidFill>
                    <a:schemeClr val="bg1"/>
                  </a:solidFill>
                </a:rPr>
                <a:t>2015 Avg for similar students</a:t>
              </a:r>
            </a:p>
          </p:txBody>
        </p:sp>
        <p:sp>
          <p:nvSpPr>
            <p:cNvPr id="31768" name="Text Box 22"/>
            <p:cNvSpPr txBox="1">
              <a:spLocks noChangeArrowheads="1"/>
            </p:cNvSpPr>
            <p:nvPr/>
          </p:nvSpPr>
          <p:spPr bwMode="auto">
            <a:xfrm rot="16200000">
              <a:off x="6706394" y="5300017"/>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solidFill>
                    <a:schemeClr val="bg1"/>
                  </a:solidFill>
                </a:rPr>
                <a:t>2015 Avg for similar students</a:t>
              </a:r>
            </a:p>
          </p:txBody>
        </p:sp>
        <p:sp>
          <p:nvSpPr>
            <p:cNvPr id="31769" name="Text Box 13"/>
            <p:cNvSpPr txBox="1">
              <a:spLocks noChangeArrowheads="1"/>
            </p:cNvSpPr>
            <p:nvPr/>
          </p:nvSpPr>
          <p:spPr bwMode="auto">
            <a:xfrm>
              <a:off x="3124200" y="41592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665</a:t>
              </a:r>
            </a:p>
          </p:txBody>
        </p:sp>
        <p:sp>
          <p:nvSpPr>
            <p:cNvPr id="31770" name="Text Box 13"/>
            <p:cNvSpPr txBox="1">
              <a:spLocks noChangeArrowheads="1"/>
            </p:cNvSpPr>
            <p:nvPr/>
          </p:nvSpPr>
          <p:spPr bwMode="auto">
            <a:xfrm>
              <a:off x="7086600" y="40703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670</a:t>
              </a:r>
            </a:p>
          </p:txBody>
        </p:sp>
        <p:sp>
          <p:nvSpPr>
            <p:cNvPr id="31771" name="Oval 32"/>
            <p:cNvSpPr>
              <a:spLocks noChangeArrowheads="1"/>
            </p:cNvSpPr>
            <p:nvPr/>
          </p:nvSpPr>
          <p:spPr bwMode="auto">
            <a:xfrm>
              <a:off x="8001000" y="3657600"/>
              <a:ext cx="990600" cy="990600"/>
            </a:xfrm>
            <a:prstGeom prst="ellipse">
              <a:avLst/>
            </a:prstGeom>
            <a:solidFill>
              <a:srgbClr val="CC99FF"/>
            </a:solidFill>
            <a:ln w="9525">
              <a:solidFill>
                <a:schemeClr val="tx1"/>
              </a:solidFill>
              <a:round/>
              <a:headEnd/>
              <a:tailEnd/>
            </a:ln>
          </p:spPr>
          <p:txBody>
            <a:bodyPr wrap="none" anchor="ctr"/>
            <a:lstStyle/>
            <a:p>
              <a:pPr algn="ctr"/>
              <a:endParaRPr lang="en-US" sz="1200" b="1" dirty="0"/>
            </a:p>
            <a:p>
              <a:pPr algn="ctr"/>
              <a:r>
                <a:rPr lang="en-US" sz="1600" b="1" dirty="0" smtClean="0"/>
                <a:t>Value-</a:t>
              </a:r>
            </a:p>
            <a:p>
              <a:pPr algn="ctr"/>
              <a:r>
                <a:rPr lang="en-US" sz="1600" b="1" dirty="0" smtClean="0"/>
                <a:t>Added</a:t>
              </a:r>
            </a:p>
            <a:p>
              <a:pPr algn="ctr"/>
              <a:r>
                <a:rPr lang="en-US" sz="1600" b="1" dirty="0" smtClean="0"/>
                <a:t>AVERAGE</a:t>
              </a:r>
              <a:endParaRPr lang="en-US" sz="1600" b="1" dirty="0"/>
            </a:p>
            <a:p>
              <a:pPr algn="ctr"/>
              <a:endParaRPr lang="en-US" sz="1200" dirty="0"/>
            </a:p>
          </p:txBody>
        </p:sp>
        <p:cxnSp>
          <p:nvCxnSpPr>
            <p:cNvPr id="31772" name="Straight Arrow Connector 33"/>
            <p:cNvCxnSpPr>
              <a:cxnSpLocks noChangeShapeType="1"/>
            </p:cNvCxnSpPr>
            <p:nvPr/>
          </p:nvCxnSpPr>
          <p:spPr bwMode="auto">
            <a:xfrm rot="5400000" flipH="1" flipV="1">
              <a:off x="685800" y="3962400"/>
              <a:ext cx="9906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3" name="Oval 32"/>
            <p:cNvSpPr>
              <a:spLocks noChangeArrowheads="1"/>
            </p:cNvSpPr>
            <p:nvPr/>
          </p:nvSpPr>
          <p:spPr bwMode="auto">
            <a:xfrm>
              <a:off x="4572000" y="3505200"/>
              <a:ext cx="1066800" cy="11430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31774" name="Oval 32"/>
            <p:cNvSpPr>
              <a:spLocks noChangeArrowheads="1"/>
            </p:cNvSpPr>
            <p:nvPr/>
          </p:nvSpPr>
          <p:spPr bwMode="auto">
            <a:xfrm>
              <a:off x="533400" y="32766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cxnSp>
          <p:nvCxnSpPr>
            <p:cNvPr id="31775" name="Straight Arrow Connector 35"/>
            <p:cNvCxnSpPr>
              <a:cxnSpLocks noChangeShapeType="1"/>
            </p:cNvCxnSpPr>
            <p:nvPr/>
          </p:nvCxnSpPr>
          <p:spPr bwMode="auto">
            <a:xfrm rot="10800000">
              <a:off x="2971800" y="3962400"/>
              <a:ext cx="990600" cy="511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6" name="Straight Arrow Connector 37"/>
            <p:cNvCxnSpPr>
              <a:cxnSpLocks noChangeShapeType="1"/>
            </p:cNvCxnSpPr>
            <p:nvPr/>
          </p:nvCxnSpPr>
          <p:spPr bwMode="auto">
            <a:xfrm flipV="1">
              <a:off x="4724400" y="4495800"/>
              <a:ext cx="9144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7" name="Straight Arrow Connector 39"/>
            <p:cNvCxnSpPr>
              <a:cxnSpLocks noChangeShapeType="1"/>
            </p:cNvCxnSpPr>
            <p:nvPr/>
          </p:nvCxnSpPr>
          <p:spPr bwMode="auto">
            <a:xfrm rot="10800000">
              <a:off x="6629400" y="4572000"/>
              <a:ext cx="1371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8" name="Rectangle 6"/>
            <p:cNvSpPr>
              <a:spLocks noChangeArrowheads="1"/>
            </p:cNvSpPr>
            <p:nvPr/>
          </p:nvSpPr>
          <p:spPr bwMode="auto">
            <a:xfrm>
              <a:off x="609600" y="484505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79" name="Rectangle 15"/>
            <p:cNvSpPr>
              <a:spLocks noChangeArrowheads="1"/>
            </p:cNvSpPr>
            <p:nvPr/>
          </p:nvSpPr>
          <p:spPr bwMode="auto">
            <a:xfrm>
              <a:off x="304800" y="6172200"/>
              <a:ext cx="83820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31780" name="Text Box 20"/>
            <p:cNvSpPr txBox="1">
              <a:spLocks noChangeArrowheads="1"/>
            </p:cNvSpPr>
            <p:nvPr/>
          </p:nvSpPr>
          <p:spPr bwMode="auto">
            <a:xfrm rot="-5400000">
              <a:off x="640557" y="5303043"/>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grpSp>
      <p:sp>
        <p:nvSpPr>
          <p:cNvPr id="39" name="Oval 38"/>
          <p:cNvSpPr/>
          <p:nvPr/>
        </p:nvSpPr>
        <p:spPr>
          <a:xfrm>
            <a:off x="5334000" y="835025"/>
            <a:ext cx="3219450" cy="1536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solidFill>
                  <a:schemeClr val="bg1"/>
                </a:solidFill>
              </a:rPr>
              <a:t>Comparing growth to the average growth of “similar” students gives teacher A the higher “value-added” result</a:t>
            </a:r>
            <a:r>
              <a:rPr lang="en-US" sz="1400" dirty="0">
                <a:solidFill>
                  <a:schemeClr val="bg1"/>
                </a:solidFill>
              </a:rPr>
              <a:t>.</a:t>
            </a:r>
          </a:p>
        </p:txBody>
      </p:sp>
      <p:sp>
        <p:nvSpPr>
          <p:cNvPr id="40" name="TextBox 39"/>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314746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81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Break!</a:t>
            </a:r>
            <a:endParaRPr lang="en-US" b="1" dirty="0" smtClean="0">
              <a:solidFill>
                <a:schemeClr val="tx1"/>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843467"/>
            <a:ext cx="62738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622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76400"/>
            <a:ext cx="4572000" cy="4572000"/>
            <a:chOff x="2580773" y="1981200"/>
            <a:chExt cx="4572000" cy="4572000"/>
          </a:xfrm>
        </p:grpSpPr>
        <p:sp>
          <p:nvSpPr>
            <p:cNvPr id="2" name="Pie 1"/>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32" name="TextBox 3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21970126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84600074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0" name="TextBox 9"/>
          <p:cNvSpPr txBox="1"/>
          <p:nvPr/>
        </p:nvSpPr>
        <p:spPr>
          <a:xfrm>
            <a:off x="7077924" y="3657600"/>
            <a:ext cx="2598821" cy="369332"/>
          </a:xfrm>
          <a:prstGeom prst="rect">
            <a:avLst/>
          </a:prstGeom>
          <a:noFill/>
        </p:spPr>
        <p:txBody>
          <a:bodyPr wrap="square" rtlCol="0">
            <a:spAutoFit/>
          </a:bodyPr>
          <a:lstStyle/>
          <a:p>
            <a:r>
              <a:rPr lang="en-US" dirty="0" smtClean="0">
                <a:latin typeface="Arial" pitchFamily="34" charset="0"/>
                <a:cs typeface="Arial" pitchFamily="34" charset="0"/>
              </a:rPr>
              <a:t>Moment in time</a:t>
            </a:r>
            <a:endParaRPr lang="en-US" dirty="0">
              <a:latin typeface="Arial" pitchFamily="34" charset="0"/>
              <a:cs typeface="Arial" pitchFamily="34" charset="0"/>
            </a:endParaRPr>
          </a:p>
        </p:txBody>
      </p:sp>
      <p:sp>
        <p:nvSpPr>
          <p:cNvPr id="11" name="TextBox 10"/>
          <p:cNvSpPr txBox="1"/>
          <p:nvPr/>
        </p:nvSpPr>
        <p:spPr>
          <a:xfrm rot="696694">
            <a:off x="7039471" y="4324523"/>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12" name="TextBox 11"/>
          <p:cNvSpPr txBox="1"/>
          <p:nvPr/>
        </p:nvSpPr>
        <p:spPr>
          <a:xfrm rot="1673049">
            <a:off x="6762657" y="5375901"/>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2385253">
            <a:off x="6357094" y="5915421"/>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18532851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gd name="adj1" fmla="val 3205134"/>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18" name="TextBox 1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26393741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Clarifying sign-up for half days:</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As each one approaches we will email you with a link so you can tell us which one is better for you</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The link will also be at the website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MyLearningPlan is not flexible in this way</a:t>
            </a:r>
          </a:p>
          <a:p>
            <a:pPr lvl="1">
              <a:buClr>
                <a:schemeClr val="tx1">
                  <a:lumMod val="75000"/>
                  <a:lumOff val="25000"/>
                </a:schemeClr>
              </a:buClr>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Reminder about how listservs work!</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Taking Care of Business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109984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76400"/>
            <a:ext cx="4572000" cy="4572000"/>
            <a:chOff x="2580773" y="1981200"/>
            <a:chExt cx="4572000" cy="4572000"/>
          </a:xfrm>
        </p:grpSpPr>
        <p:sp>
          <p:nvSpPr>
            <p:cNvPr id="2" name="Pie 1"/>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24" name="TextBox 23"/>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25" name="TextBox 24"/>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26" name="TextBox 25"/>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7" name="TextBox 26">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28" name="TextBox 27"/>
          <p:cNvSpPr txBox="1"/>
          <p:nvPr/>
        </p:nvSpPr>
        <p:spPr>
          <a:xfrm>
            <a:off x="7077924" y="3657600"/>
            <a:ext cx="2598821" cy="369332"/>
          </a:xfrm>
          <a:prstGeom prst="rect">
            <a:avLst/>
          </a:prstGeom>
          <a:noFill/>
        </p:spPr>
        <p:txBody>
          <a:bodyPr wrap="square" rtlCol="0">
            <a:spAutoFit/>
          </a:bodyPr>
          <a:lstStyle/>
          <a:p>
            <a:r>
              <a:rPr lang="en-US" dirty="0" smtClean="0">
                <a:latin typeface="Arial" pitchFamily="34" charset="0"/>
                <a:cs typeface="Arial" pitchFamily="34" charset="0"/>
              </a:rPr>
              <a:t>Moment in time</a:t>
            </a:r>
            <a:endParaRPr lang="en-US" dirty="0">
              <a:latin typeface="Arial" pitchFamily="34" charset="0"/>
              <a:cs typeface="Arial" pitchFamily="34" charset="0"/>
            </a:endParaRPr>
          </a:p>
        </p:txBody>
      </p:sp>
      <p:sp>
        <p:nvSpPr>
          <p:cNvPr id="29" name="TextBox 28"/>
          <p:cNvSpPr txBox="1"/>
          <p:nvPr/>
        </p:nvSpPr>
        <p:spPr>
          <a:xfrm rot="696694">
            <a:off x="7039471" y="4324523"/>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30" name="TextBox 29"/>
          <p:cNvSpPr txBox="1"/>
          <p:nvPr/>
        </p:nvSpPr>
        <p:spPr>
          <a:xfrm rot="1673049">
            <a:off x="6762657" y="5375901"/>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31" name="TextBox 30">
            <a:hlinkClick r:id="rId2" action="ppaction://hlinkpres?slideindex=1&amp;slidetitle="/>
          </p:cNvPr>
          <p:cNvSpPr txBox="1"/>
          <p:nvPr/>
        </p:nvSpPr>
        <p:spPr>
          <a:xfrm rot="2385253">
            <a:off x="6357094" y="5915421"/>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32" name="TextBox 3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21044373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grpSp>
        <p:nvGrpSpPr>
          <p:cNvPr id="4" name="Group 3"/>
          <p:cNvGrpSpPr/>
          <p:nvPr/>
        </p:nvGrpSpPr>
        <p:grpSpPr>
          <a:xfrm>
            <a:off x="2514600" y="-399763"/>
            <a:ext cx="6935991" cy="6648163"/>
            <a:chOff x="2514600" y="-399763"/>
            <a:chExt cx="6935991" cy="6648163"/>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p:nvPr/>
          </p:nvGrpSpPr>
          <p:grpSpPr>
            <a:xfrm>
              <a:off x="4800600" y="-399763"/>
              <a:ext cx="4649991" cy="4009202"/>
              <a:chOff x="4800600" y="-399763"/>
              <a:chExt cx="4649991" cy="4009202"/>
            </a:xfrm>
          </p:grpSpPr>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grpSp>
      </p:gr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1105562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sny.nysed.gov/rttt/docs/tpe-webinar-061311.pdf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6879" t="41346" r="38285" b="5447"/>
          <a:stretch/>
        </p:blipFill>
        <p:spPr>
          <a:xfrm>
            <a:off x="685801" y="1143000"/>
            <a:ext cx="5638800" cy="5210176"/>
          </a:xfrm>
          <a:prstGeom prst="rect">
            <a:avLst/>
          </a:prstGeom>
        </p:spPr>
      </p:pic>
      <p:sp>
        <p:nvSpPr>
          <p:cNvPr id="3" name="Right Brace 2"/>
          <p:cNvSpPr/>
          <p:nvPr/>
        </p:nvSpPr>
        <p:spPr>
          <a:xfrm>
            <a:off x="6477000" y="5257800"/>
            <a:ext cx="304800" cy="685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ight Brace 3"/>
          <p:cNvSpPr/>
          <p:nvPr/>
        </p:nvSpPr>
        <p:spPr>
          <a:xfrm>
            <a:off x="6467475" y="1190624"/>
            <a:ext cx="304800" cy="399097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6905625" y="5257800"/>
            <a:ext cx="1981200" cy="646331"/>
          </a:xfrm>
          <a:prstGeom prst="rect">
            <a:avLst/>
          </a:prstGeom>
          <a:noFill/>
        </p:spPr>
        <p:txBody>
          <a:bodyPr wrap="square" rtlCol="0">
            <a:spAutoFit/>
          </a:bodyPr>
          <a:lstStyle/>
          <a:p>
            <a:r>
              <a:rPr lang="en-US" b="1" dirty="0" smtClean="0">
                <a:latin typeface="Arial" pitchFamily="34" charset="0"/>
                <a:cs typeface="Arial" pitchFamily="34" charset="0"/>
              </a:rPr>
              <a:t>State-provided Growth Score</a:t>
            </a:r>
            <a:endParaRPr lang="en-US" b="1" dirty="0">
              <a:latin typeface="Arial" pitchFamily="34" charset="0"/>
              <a:cs typeface="Arial" pitchFamily="34" charset="0"/>
            </a:endParaRPr>
          </a:p>
        </p:txBody>
      </p:sp>
      <p:sp>
        <p:nvSpPr>
          <p:cNvPr id="6" name="TextBox 5"/>
          <p:cNvSpPr txBox="1"/>
          <p:nvPr/>
        </p:nvSpPr>
        <p:spPr>
          <a:xfrm>
            <a:off x="6905625" y="2286000"/>
            <a:ext cx="1981200" cy="1754326"/>
          </a:xfrm>
          <a:prstGeom prst="rect">
            <a:avLst/>
          </a:prstGeom>
          <a:noFill/>
        </p:spPr>
        <p:txBody>
          <a:bodyPr wrap="square" rtlCol="0">
            <a:spAutoFit/>
          </a:bodyPr>
          <a:lstStyle/>
          <a:p>
            <a:r>
              <a:rPr lang="en-US" b="1" u="sng" dirty="0" smtClean="0">
                <a:latin typeface="Arial" pitchFamily="34" charset="0"/>
                <a:cs typeface="Arial" pitchFamily="34" charset="0"/>
              </a:rPr>
              <a:t>NO</a:t>
            </a:r>
            <a:r>
              <a:rPr lang="en-US" b="1" dirty="0" smtClean="0">
                <a:latin typeface="Arial" pitchFamily="34" charset="0"/>
                <a:cs typeface="Arial" pitchFamily="34" charset="0"/>
              </a:rPr>
              <a:t> State-provided Growth Score; Use </a:t>
            </a:r>
            <a:r>
              <a:rPr lang="en-US" b="1" u="sng" dirty="0" smtClean="0">
                <a:latin typeface="Arial" pitchFamily="34" charset="0"/>
                <a:cs typeface="Arial" pitchFamily="34" charset="0"/>
              </a:rPr>
              <a:t>S</a:t>
            </a:r>
            <a:r>
              <a:rPr lang="en-US" b="1" dirty="0" smtClean="0">
                <a:latin typeface="Arial" pitchFamily="34" charset="0"/>
                <a:cs typeface="Arial" pitchFamily="34" charset="0"/>
              </a:rPr>
              <a:t>tudent </a:t>
            </a:r>
            <a:r>
              <a:rPr lang="en-US" b="1" u="sng" dirty="0" smtClean="0">
                <a:latin typeface="Arial" pitchFamily="34" charset="0"/>
                <a:cs typeface="Arial" pitchFamily="34" charset="0"/>
              </a:rPr>
              <a:t>L</a:t>
            </a:r>
            <a:r>
              <a:rPr lang="en-US" b="1" dirty="0" smtClean="0">
                <a:latin typeface="Arial" pitchFamily="34" charset="0"/>
                <a:cs typeface="Arial" pitchFamily="34" charset="0"/>
              </a:rPr>
              <a:t>earning </a:t>
            </a:r>
            <a:r>
              <a:rPr lang="en-US" b="1" u="sng" dirty="0" smtClean="0">
                <a:latin typeface="Arial" pitchFamily="34" charset="0"/>
                <a:cs typeface="Arial" pitchFamily="34" charset="0"/>
              </a:rPr>
              <a:t>O</a:t>
            </a:r>
            <a:r>
              <a:rPr lang="en-US" b="1" dirty="0" smtClean="0">
                <a:latin typeface="Arial" pitchFamily="34" charset="0"/>
                <a:cs typeface="Arial" pitchFamily="34" charset="0"/>
              </a:rPr>
              <a:t>bjectives</a:t>
            </a:r>
            <a:endParaRPr lang="en-US" b="1"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54162546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831850"/>
            <a:ext cx="816927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251950175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sz="3600" dirty="0" smtClean="0">
                <a:solidFill>
                  <a:srgbClr val="C00000"/>
                </a:solidFill>
                <a:effectLst>
                  <a:innerShdw blurRad="63500" dist="50800">
                    <a:prstClr val="black">
                      <a:alpha val="50000"/>
                    </a:prstClr>
                  </a:innerShdw>
                </a:effectLst>
              </a:rPr>
              <a:t>Definition (underline key words):</a:t>
            </a:r>
          </a:p>
          <a:p>
            <a:pPr marL="68580" indent="0" fontAlgn="auto">
              <a:spcAft>
                <a:spcPts val="0"/>
              </a:spcAft>
              <a:buClr>
                <a:schemeClr val="tx1">
                  <a:lumMod val="75000"/>
                  <a:lumOff val="25000"/>
                </a:schemeClr>
              </a:buClr>
              <a:buNone/>
              <a:defRPr/>
            </a:pPr>
            <a:endParaRPr lang="en-US" dirty="0" smtClean="0">
              <a:solidFill>
                <a:schemeClr val="tx1"/>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r>
              <a:rPr lang="en-US" dirty="0">
                <a:solidFill>
                  <a:schemeClr val="tx1"/>
                </a:solidFill>
                <a:effectLst>
                  <a:innerShdw blurRad="63500" dist="50800">
                    <a:prstClr val="black">
                      <a:alpha val="50000"/>
                    </a:prstClr>
                  </a:innerShdw>
                </a:effectLst>
              </a:rPr>
              <a:t>A student learning objective is an academic goal for a teacher’s students that is set at the start of a course. It represents the most important learning for the year (or, semester, where applicable). It must be specific and measurable, based on available prior student learning data, and aligned to Common Core, State, or </a:t>
            </a:r>
            <a:r>
              <a:rPr lang="en-US" dirty="0" smtClean="0">
                <a:solidFill>
                  <a:schemeClr val="tx1"/>
                </a:solidFill>
                <a:effectLst>
                  <a:innerShdw blurRad="63500" dist="50800">
                    <a:prstClr val="black">
                      <a:alpha val="50000"/>
                    </a:prstClr>
                  </a:innerShdw>
                </a:effectLst>
              </a:rPr>
              <a:t>National </a:t>
            </a:r>
            <a:r>
              <a:rPr lang="en-US" dirty="0">
                <a:solidFill>
                  <a:schemeClr val="tx1"/>
                </a:solidFill>
                <a:effectLst>
                  <a:innerShdw blurRad="63500" dist="50800">
                    <a:prstClr val="black">
                      <a:alpha val="50000"/>
                    </a:prstClr>
                  </a:innerShdw>
                </a:effectLst>
              </a:rPr>
              <a:t>standards, as well as any other school and district priorities. Teachers’ scores are based upon the degree to which their goals were attained.</a:t>
            </a:r>
            <a:endParaRPr lang="en-US" dirty="0" smtClean="0">
              <a:solidFill>
                <a:schemeClr val="tx1"/>
              </a:solidFill>
              <a:effectLst>
                <a:innerShdw blurRad="63500" dist="50800">
                  <a:prstClr val="black">
                    <a:alpha val="50000"/>
                  </a:prstClr>
                </a:innerShdw>
              </a:effectLs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285911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18914"/>
            <a:ext cx="7024744" cy="658632"/>
          </a:xfrm>
        </p:spPr>
        <p:txBody>
          <a:bodyPr>
            <a:normAutofit fontScale="90000"/>
          </a:bodyPr>
          <a:lstStyle/>
          <a:p>
            <a:r>
              <a:rPr lang="en-US" dirty="0" smtClean="0"/>
              <a:t>Key Points</a:t>
            </a:r>
            <a:endParaRPr lang="en-US" dirty="0"/>
          </a:p>
        </p:txBody>
      </p:sp>
      <p:sp>
        <p:nvSpPr>
          <p:cNvPr id="3" name="Content Placeholder 2"/>
          <p:cNvSpPr>
            <a:spLocks noGrp="1"/>
          </p:cNvSpPr>
          <p:nvPr>
            <p:ph idx="1"/>
          </p:nvPr>
        </p:nvSpPr>
        <p:spPr>
          <a:xfrm>
            <a:off x="676894" y="1377546"/>
            <a:ext cx="7742711" cy="4892625"/>
          </a:xfrm>
        </p:spPr>
        <p:txBody>
          <a:bodyPr>
            <a:normAutofit fontScale="92500" lnSpcReduction="20000"/>
          </a:bodyPr>
          <a:lstStyle/>
          <a:p>
            <a:pPr>
              <a:lnSpc>
                <a:spcPct val="105000"/>
              </a:lnSpc>
            </a:pPr>
            <a:r>
              <a:rPr lang="en-US" dirty="0"/>
              <a:t>SLOs name what students need to know and be able to do at the end of the year</a:t>
            </a:r>
            <a:r>
              <a:rPr lang="en-US" dirty="0" smtClean="0"/>
              <a:t>.</a:t>
            </a:r>
            <a:endParaRPr lang="en-US" dirty="0"/>
          </a:p>
          <a:p>
            <a:pPr>
              <a:lnSpc>
                <a:spcPct val="105000"/>
              </a:lnSpc>
            </a:pPr>
            <a:r>
              <a:rPr lang="en-US" dirty="0"/>
              <a:t>SLOs place student learning at the center of the conversation</a:t>
            </a:r>
            <a:r>
              <a:rPr lang="en-US" dirty="0" smtClean="0"/>
              <a:t>.</a:t>
            </a:r>
            <a:endParaRPr lang="en-US" dirty="0"/>
          </a:p>
          <a:p>
            <a:pPr>
              <a:lnSpc>
                <a:spcPct val="105000"/>
              </a:lnSpc>
            </a:pPr>
            <a:r>
              <a:rPr lang="en-US" dirty="0"/>
              <a:t>SLOs are a critical part of all great educator’s practice</a:t>
            </a:r>
            <a:r>
              <a:rPr lang="en-US" dirty="0" smtClean="0"/>
              <a:t>.</a:t>
            </a:r>
            <a:endParaRPr lang="en-US" dirty="0"/>
          </a:p>
          <a:p>
            <a:pPr>
              <a:lnSpc>
                <a:spcPct val="105000"/>
              </a:lnSpc>
            </a:pPr>
            <a:r>
              <a:rPr lang="en-US" dirty="0"/>
              <a:t>SLOs are an opportunity to document the impact educators make with students</a:t>
            </a:r>
            <a:r>
              <a:rPr lang="en-US" dirty="0" smtClean="0"/>
              <a:t>.</a:t>
            </a:r>
          </a:p>
          <a:p>
            <a:pPr>
              <a:lnSpc>
                <a:spcPct val="105000"/>
              </a:lnSpc>
            </a:pPr>
            <a:r>
              <a:rPr lang="en-US" dirty="0"/>
              <a:t>SLOs provide principals with critical information that can be used to manage performance, differentiate and target professional development, and focus supports for teachers</a:t>
            </a:r>
            <a:r>
              <a:rPr lang="en-US" dirty="0" smtClean="0"/>
              <a:t>.</a:t>
            </a:r>
            <a:endParaRPr lang="en-US" dirty="0"/>
          </a:p>
          <a:p>
            <a:pPr>
              <a:lnSpc>
                <a:spcPct val="105000"/>
              </a:lnSpc>
            </a:pPr>
            <a:r>
              <a:rPr lang="en-US" dirty="0"/>
              <a:t>The SLO process encourages collaboration within school buildings</a:t>
            </a:r>
            <a:r>
              <a:rPr lang="en-US" dirty="0" smtClean="0"/>
              <a:t>.</a:t>
            </a:r>
            <a:endParaRPr lang="en-US" dirty="0"/>
          </a:p>
          <a:p>
            <a:pPr>
              <a:lnSpc>
                <a:spcPct val="105000"/>
              </a:lnSpc>
            </a:pPr>
            <a:r>
              <a:rPr lang="en-US" dirty="0"/>
              <a:t>School leaders are accountable for ensuring all teachers have SLOs that will support their District and school goals</a:t>
            </a:r>
            <a:r>
              <a:rPr lang="en-US" dirty="0" smtClean="0"/>
              <a:t>.</a:t>
            </a:r>
            <a:endParaRPr lang="en-US" dirty="0"/>
          </a:p>
        </p:txBody>
      </p:sp>
      <p:sp>
        <p:nvSpPr>
          <p:cNvPr id="6" name="TextBox 5"/>
          <p:cNvSpPr txBox="1"/>
          <p:nvPr/>
        </p:nvSpPr>
        <p:spPr>
          <a:xfrm>
            <a:off x="4737254" y="100010"/>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4127204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7998" y="363279"/>
            <a:ext cx="7959108" cy="6037521"/>
            <a:chOff x="507998" y="363279"/>
            <a:chExt cx="9372602" cy="6037521"/>
          </a:xfrm>
        </p:grpSpPr>
        <p:sp>
          <p:nvSpPr>
            <p:cNvPr id="4" name="Isosceles Triangle 3"/>
            <p:cNvSpPr/>
            <p:nvPr/>
          </p:nvSpPr>
          <p:spPr>
            <a:xfrm rot="5400000">
              <a:off x="1299239" y="-427960"/>
              <a:ext cx="6037521" cy="762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rapezoid 4"/>
            <p:cNvSpPr/>
            <p:nvPr/>
          </p:nvSpPr>
          <p:spPr>
            <a:xfrm rot="5400000">
              <a:off x="-1577755" y="2467640"/>
              <a:ext cx="6000308" cy="1828801"/>
            </a:xfrm>
            <a:prstGeom prst="trapezoid">
              <a:avLst>
                <a:gd name="adj" fmla="val 379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6" name="Trapezoid 5"/>
            <p:cNvSpPr/>
            <p:nvPr/>
          </p:nvSpPr>
          <p:spPr>
            <a:xfrm rot="5400000">
              <a:off x="965200" y="2467640"/>
              <a:ext cx="4571998" cy="1828800"/>
            </a:xfrm>
            <a:prstGeom prst="trapezoid">
              <a:avLst>
                <a:gd name="adj" fmla="val 379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7" name="Trapezoid 6"/>
            <p:cNvSpPr/>
            <p:nvPr/>
          </p:nvSpPr>
          <p:spPr>
            <a:xfrm rot="5400000">
              <a:off x="3508155" y="2467640"/>
              <a:ext cx="3143689" cy="1828800"/>
            </a:xfrm>
            <a:prstGeom prst="trapezoid">
              <a:avLst>
                <a:gd name="adj" fmla="val 3795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Right Arrow 7"/>
            <p:cNvSpPr/>
            <p:nvPr/>
          </p:nvSpPr>
          <p:spPr>
            <a:xfrm>
              <a:off x="8280400" y="2895600"/>
              <a:ext cx="16002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9" name="TextBox 8"/>
            <p:cNvSpPr txBox="1"/>
            <p:nvPr/>
          </p:nvSpPr>
          <p:spPr>
            <a:xfrm>
              <a:off x="515702" y="1162050"/>
              <a:ext cx="1828800" cy="4647426"/>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State</a:t>
              </a:r>
            </a:p>
            <a:p>
              <a:pPr marL="117475" indent="-117475" defTabSz="457200" fontAlgn="base">
                <a:spcBef>
                  <a:spcPct val="0"/>
                </a:spcBef>
                <a:spcAft>
                  <a:spcPts val="1200"/>
                </a:spcAft>
                <a:buFont typeface="Arial" pitchFamily="34" charset="0"/>
                <a:buChar char="•"/>
              </a:pPr>
              <a:r>
                <a:rPr lang="en-US" sz="1600" dirty="0">
                  <a:cs typeface="Arial" pitchFamily="34" charset="0"/>
                </a:rPr>
                <a:t>Determines SLO process</a:t>
              </a:r>
            </a:p>
            <a:p>
              <a:pPr marL="117475" indent="-117475" defTabSz="457200" fontAlgn="base">
                <a:spcBef>
                  <a:spcPct val="0"/>
                </a:spcBef>
                <a:spcAft>
                  <a:spcPts val="1200"/>
                </a:spcAft>
                <a:buFont typeface="Arial" pitchFamily="34" charset="0"/>
                <a:buChar char="•"/>
              </a:pPr>
              <a:r>
                <a:rPr lang="en-US" sz="1600" dirty="0">
                  <a:cs typeface="Arial" pitchFamily="34" charset="0"/>
                </a:rPr>
                <a:t>Identifies required elements</a:t>
              </a:r>
            </a:p>
            <a:p>
              <a:pPr marL="117475" indent="-117475" defTabSz="457200" fontAlgn="base">
                <a:spcBef>
                  <a:spcPct val="0"/>
                </a:spcBef>
                <a:spcAft>
                  <a:spcPts val="1200"/>
                </a:spcAft>
                <a:buFont typeface="Arial" pitchFamily="34" charset="0"/>
                <a:buChar char="•"/>
              </a:pPr>
              <a:r>
                <a:rPr lang="en-US" sz="1600" dirty="0">
                  <a:cs typeface="Arial" pitchFamily="34" charset="0"/>
                </a:rPr>
                <a:t>Requires use of State test</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training to NTs prior to 2012-13.</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guidance, webinars &amp; videos</a:t>
              </a:r>
            </a:p>
          </p:txBody>
        </p:sp>
        <p:sp>
          <p:nvSpPr>
            <p:cNvPr id="10" name="TextBox 9"/>
            <p:cNvSpPr txBox="1"/>
            <p:nvPr/>
          </p:nvSpPr>
          <p:spPr>
            <a:xfrm>
              <a:off x="8356600" y="3200400"/>
              <a:ext cx="1295400" cy="461665"/>
            </a:xfrm>
            <a:prstGeom prst="rect">
              <a:avLst/>
            </a:prstGeom>
            <a:noFill/>
          </p:spPr>
          <p:txBody>
            <a:bodyPr wrap="square" rtlCol="0">
              <a:spAutoFit/>
            </a:bodyPr>
            <a:lstStyle/>
            <a:p>
              <a:pPr defTabSz="457200" fontAlgn="base">
                <a:spcBef>
                  <a:spcPct val="0"/>
                </a:spcBef>
                <a:spcAft>
                  <a:spcPct val="0"/>
                </a:spcAft>
              </a:pPr>
              <a:r>
                <a:rPr lang="en-US" sz="2400" b="1" dirty="0">
                  <a:solidFill>
                    <a:prstClr val="white"/>
                  </a:solidFill>
                  <a:cs typeface="Arial" pitchFamily="34" charset="0"/>
                </a:rPr>
                <a:t>SLOs</a:t>
              </a:r>
            </a:p>
          </p:txBody>
        </p:sp>
        <p:sp>
          <p:nvSpPr>
            <p:cNvPr id="11" name="TextBox 10"/>
            <p:cNvSpPr txBox="1"/>
            <p:nvPr/>
          </p:nvSpPr>
          <p:spPr>
            <a:xfrm>
              <a:off x="2260599" y="1749772"/>
              <a:ext cx="1981198" cy="3262432"/>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District</a:t>
              </a:r>
            </a:p>
            <a:p>
              <a:pPr marL="117475" indent="-117475" defTabSz="457200" fontAlgn="base">
                <a:spcBef>
                  <a:spcPct val="0"/>
                </a:spcBef>
                <a:spcAft>
                  <a:spcPts val="1200"/>
                </a:spcAft>
                <a:buFont typeface="Arial" pitchFamily="34" charset="0"/>
                <a:buChar char="•"/>
              </a:pPr>
              <a:r>
                <a:rPr lang="en-US" sz="1600" dirty="0">
                  <a:cs typeface="Arial" pitchFamily="34" charset="0"/>
                </a:rPr>
                <a:t>District goals &amp; priorities</a:t>
              </a:r>
            </a:p>
            <a:p>
              <a:pPr marL="117475" indent="-117475" defTabSz="457200" fontAlgn="base">
                <a:spcBef>
                  <a:spcPct val="0"/>
                </a:spcBef>
                <a:spcAft>
                  <a:spcPts val="1200"/>
                </a:spcAft>
                <a:buFont typeface="Arial" pitchFamily="34" charset="0"/>
                <a:buChar char="•"/>
              </a:pPr>
              <a:r>
                <a:rPr lang="en-US" sz="1600" dirty="0">
                  <a:cs typeface="Arial" pitchFamily="34" charset="0"/>
                </a:rPr>
                <a:t>Match requirements to teachers</a:t>
              </a:r>
            </a:p>
            <a:p>
              <a:pPr marL="117475" indent="-117475" defTabSz="457200" fontAlgn="base">
                <a:spcBef>
                  <a:spcPct val="0"/>
                </a:spcBef>
                <a:spcAft>
                  <a:spcPts val="1200"/>
                </a:spcAft>
                <a:buFont typeface="Arial" pitchFamily="34" charset="0"/>
                <a:buChar char="•"/>
              </a:pPr>
              <a:r>
                <a:rPr lang="en-US" sz="1600" dirty="0">
                  <a:cs typeface="Arial" pitchFamily="34" charset="0"/>
                </a:rPr>
                <a:t>Define processes for before &amp; after</a:t>
              </a:r>
            </a:p>
            <a:p>
              <a:pPr marL="117475" indent="-117475" defTabSz="457200" fontAlgn="base">
                <a:spcBef>
                  <a:spcPct val="0"/>
                </a:spcBef>
                <a:spcAft>
                  <a:spcPts val="1200"/>
                </a:spcAft>
                <a:buFont typeface="Arial" pitchFamily="34" charset="0"/>
                <a:buChar char="•"/>
              </a:pPr>
              <a:r>
                <a:rPr lang="en-US" sz="1600" dirty="0">
                  <a:cs typeface="Arial" pitchFamily="34" charset="0"/>
                </a:rPr>
                <a:t>Identify expectations</a:t>
              </a:r>
            </a:p>
          </p:txBody>
        </p:sp>
        <p:sp>
          <p:nvSpPr>
            <p:cNvPr id="12" name="TextBox 11"/>
            <p:cNvSpPr txBox="1"/>
            <p:nvPr/>
          </p:nvSpPr>
          <p:spPr>
            <a:xfrm>
              <a:off x="4165598" y="2109579"/>
              <a:ext cx="1939236" cy="252376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School</a:t>
              </a:r>
            </a:p>
            <a:p>
              <a:pPr marL="117475" indent="-117475" defTabSz="457200" fontAlgn="base">
                <a:spcBef>
                  <a:spcPct val="0"/>
                </a:spcBef>
                <a:spcAft>
                  <a:spcPts val="1200"/>
                </a:spcAft>
                <a:buFont typeface="Arial" pitchFamily="34" charset="0"/>
                <a:buChar char="•"/>
              </a:pPr>
              <a:r>
                <a:rPr lang="en-US" sz="1600" dirty="0">
                  <a:cs typeface="Arial" pitchFamily="34" charset="0"/>
                </a:rPr>
                <a:t>LE &amp; teacher collaborate</a:t>
              </a:r>
            </a:p>
            <a:p>
              <a:pPr marL="117475" indent="-117475" defTabSz="457200" fontAlgn="base">
                <a:spcBef>
                  <a:spcPct val="0"/>
                </a:spcBef>
                <a:spcAft>
                  <a:spcPts val="1200"/>
                </a:spcAft>
                <a:buFont typeface="Arial" pitchFamily="34" charset="0"/>
                <a:buChar char="•"/>
              </a:pPr>
              <a:r>
                <a:rPr lang="en-US" sz="1600" dirty="0">
                  <a:cs typeface="Arial" pitchFamily="34" charset="0"/>
                </a:rPr>
                <a:t>LE approval</a:t>
              </a:r>
            </a:p>
            <a:p>
              <a:pPr marL="117475" indent="-117475" defTabSz="457200" fontAlgn="base">
                <a:spcBef>
                  <a:spcPct val="0"/>
                </a:spcBef>
                <a:spcAft>
                  <a:spcPts val="1200"/>
                </a:spcAft>
                <a:buFont typeface="Arial" pitchFamily="34" charset="0"/>
                <a:buChar char="•"/>
              </a:pPr>
              <a:r>
                <a:rPr lang="en-US" sz="1600" dirty="0">
                  <a:cs typeface="Arial" pitchFamily="34" charset="0"/>
                </a:rPr>
                <a:t>Ensure security</a:t>
              </a:r>
            </a:p>
            <a:p>
              <a:pPr marL="117475" indent="-117475" defTabSz="457200" fontAlgn="base">
                <a:spcBef>
                  <a:spcPct val="0"/>
                </a:spcBef>
                <a:spcAft>
                  <a:spcPts val="1200"/>
                </a:spcAft>
                <a:buFont typeface="Arial" pitchFamily="34" charset="0"/>
                <a:buChar char="•"/>
              </a:pPr>
              <a:r>
                <a:rPr lang="en-US" sz="1600" dirty="0">
                  <a:cs typeface="Arial" pitchFamily="34" charset="0"/>
                </a:rPr>
                <a:t>LE monitor &amp; evaluation</a:t>
              </a:r>
            </a:p>
          </p:txBody>
        </p:sp>
        <p:sp>
          <p:nvSpPr>
            <p:cNvPr id="13" name="TextBox 12"/>
            <p:cNvSpPr txBox="1"/>
            <p:nvPr/>
          </p:nvSpPr>
          <p:spPr>
            <a:xfrm>
              <a:off x="5995581" y="2823299"/>
              <a:ext cx="1828800" cy="147732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Teacher</a:t>
              </a:r>
            </a:p>
            <a:p>
              <a:pPr marL="117475" indent="-117475" defTabSz="457200" fontAlgn="base">
                <a:spcBef>
                  <a:spcPct val="0"/>
                </a:spcBef>
                <a:spcAft>
                  <a:spcPts val="1200"/>
                </a:spcAft>
                <a:buFont typeface="Arial" pitchFamily="34" charset="0"/>
                <a:buChar char="•"/>
              </a:pPr>
              <a:r>
                <a:rPr lang="en-US" sz="1600" dirty="0">
                  <a:cs typeface="Arial" pitchFamily="34" charset="0"/>
                </a:rPr>
                <a:t>Works with colleagues &amp; LE </a:t>
              </a:r>
            </a:p>
            <a:p>
              <a:pPr marL="342900" indent="-342900" defTabSz="457200" fontAlgn="base">
                <a:spcBef>
                  <a:spcPct val="0"/>
                </a:spcBef>
                <a:spcAft>
                  <a:spcPct val="0"/>
                </a:spcAft>
                <a:buFont typeface="Arial" pitchFamily="34" charset="0"/>
                <a:buChar char="•"/>
              </a:pPr>
              <a:endParaRPr lang="en-US" sz="1600" dirty="0">
                <a:cs typeface="Arial" pitchFamily="34" charset="0"/>
              </a:endParaRPr>
            </a:p>
          </p:txBody>
        </p:sp>
      </p:gr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4093865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Decisions for Districts</a:t>
            </a:r>
            <a:endParaRPr lang="en-US" dirty="0"/>
          </a:p>
        </p:txBody>
      </p:sp>
      <p:sp>
        <p:nvSpPr>
          <p:cNvPr id="3" name="Content Placeholder 2"/>
          <p:cNvSpPr>
            <a:spLocks noGrp="1"/>
          </p:cNvSpPr>
          <p:nvPr>
            <p:ph idx="1"/>
          </p:nvPr>
        </p:nvSpPr>
        <p:spPr>
          <a:xfrm>
            <a:off x="676894" y="1377546"/>
            <a:ext cx="6543303" cy="4892625"/>
          </a:xfrm>
        </p:spPr>
        <p:txBody>
          <a:bodyPr>
            <a:normAutofit fontScale="92500" lnSpcReduction="10000"/>
          </a:bodyPr>
          <a:lstStyle/>
          <a:p>
            <a:pPr marL="525780" indent="-457200">
              <a:lnSpc>
                <a:spcPct val="105000"/>
              </a:lnSpc>
              <a:spcBef>
                <a:spcPts val="1800"/>
              </a:spcBef>
              <a:buFont typeface="+mj-lt"/>
              <a:buAutoNum type="arabicPeriod"/>
            </a:pPr>
            <a:r>
              <a:rPr lang="en-US" dirty="0"/>
              <a:t>Assess and identify priorities and academic needs.</a:t>
            </a:r>
          </a:p>
          <a:p>
            <a:pPr marL="525780" indent="-457200">
              <a:lnSpc>
                <a:spcPct val="105000"/>
              </a:lnSpc>
              <a:spcBef>
                <a:spcPts val="1800"/>
              </a:spcBef>
              <a:buFont typeface="+mj-lt"/>
              <a:buAutoNum type="arabicPeriod"/>
            </a:pPr>
            <a:r>
              <a:rPr lang="en-US" dirty="0"/>
              <a:t>Identify who will have State-provided growth measures and who must have SLOs as “comparable growth measures.”</a:t>
            </a:r>
          </a:p>
          <a:p>
            <a:pPr marL="525780" indent="-457200">
              <a:lnSpc>
                <a:spcPct val="105000"/>
              </a:lnSpc>
              <a:spcBef>
                <a:spcPts val="1800"/>
              </a:spcBef>
              <a:buFont typeface="+mj-lt"/>
              <a:buAutoNum type="arabicPeriod"/>
            </a:pPr>
            <a:r>
              <a:rPr lang="en-US" dirty="0"/>
              <a:t>Determine District rules for how specific SLOs will get set.</a:t>
            </a:r>
          </a:p>
          <a:p>
            <a:pPr marL="525780" indent="-457200">
              <a:lnSpc>
                <a:spcPct val="105000"/>
              </a:lnSpc>
              <a:spcBef>
                <a:spcPts val="1800"/>
              </a:spcBef>
              <a:buFont typeface="+mj-lt"/>
              <a:buAutoNum type="arabicPeriod"/>
            </a:pPr>
            <a:r>
              <a:rPr lang="en-US" dirty="0"/>
              <a:t>Establish expectations for scoring SLOs and for determining teacher ratings for the growth component.</a:t>
            </a:r>
          </a:p>
          <a:p>
            <a:pPr marL="525780" indent="-457200">
              <a:lnSpc>
                <a:spcPct val="105000"/>
              </a:lnSpc>
              <a:spcBef>
                <a:spcPts val="1800"/>
              </a:spcBef>
              <a:buFont typeface="+mj-lt"/>
              <a:buAutoNum type="arabicPeriod"/>
            </a:pPr>
            <a:r>
              <a:rPr lang="en-US" dirty="0"/>
              <a:t>Determine District-wide processes for setting, reviewing, and assessing SLOs in schools.</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
        <p:nvSpPr>
          <p:cNvPr id="5" name="Right Brace 4"/>
          <p:cNvSpPr/>
          <p:nvPr/>
        </p:nvSpPr>
        <p:spPr>
          <a:xfrm>
            <a:off x="7154075" y="1460813"/>
            <a:ext cx="304800" cy="2587625"/>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7" name="TextBox 7"/>
          <p:cNvSpPr txBox="1">
            <a:spLocks noChangeArrowheads="1"/>
          </p:cNvSpPr>
          <p:nvPr/>
        </p:nvSpPr>
        <p:spPr bwMode="auto">
          <a:xfrm>
            <a:off x="7484275" y="253713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March 1</a:t>
            </a:r>
            <a:endParaRPr lang="en-US" sz="2000" dirty="0">
              <a:solidFill>
                <a:prstClr val="black"/>
              </a:solidFill>
              <a:latin typeface="Tw Cen MT" pitchFamily="34" charset="0"/>
            </a:endParaRPr>
          </a:p>
        </p:txBody>
      </p:sp>
      <p:sp>
        <p:nvSpPr>
          <p:cNvPr id="8" name="Right Brace 7"/>
          <p:cNvSpPr/>
          <p:nvPr/>
        </p:nvSpPr>
        <p:spPr>
          <a:xfrm>
            <a:off x="7141375" y="4371213"/>
            <a:ext cx="330200" cy="914400"/>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9" name="TextBox 9"/>
          <p:cNvSpPr txBox="1">
            <a:spLocks noChangeArrowheads="1"/>
          </p:cNvSpPr>
          <p:nvPr/>
        </p:nvSpPr>
        <p:spPr bwMode="auto">
          <a:xfrm>
            <a:off x="7484274" y="4663313"/>
            <a:ext cx="1219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April 16</a:t>
            </a:r>
            <a:endParaRPr lang="en-US" sz="2000" dirty="0">
              <a:solidFill>
                <a:prstClr val="black"/>
              </a:solidFill>
              <a:latin typeface="Tw Cen MT" pitchFamily="34" charset="0"/>
            </a:endParaRPr>
          </a:p>
        </p:txBody>
      </p:sp>
      <p:sp>
        <p:nvSpPr>
          <p:cNvPr id="10" name="Right Brace 9"/>
          <p:cNvSpPr/>
          <p:nvPr/>
        </p:nvSpPr>
        <p:spPr>
          <a:xfrm>
            <a:off x="7142200" y="5397113"/>
            <a:ext cx="330200" cy="914400"/>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11" name="TextBox 11"/>
          <p:cNvSpPr txBox="1">
            <a:spLocks noChangeArrowheads="1"/>
          </p:cNvSpPr>
          <p:nvPr/>
        </p:nvSpPr>
        <p:spPr bwMode="auto">
          <a:xfrm>
            <a:off x="7472399" y="5640888"/>
            <a:ext cx="123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May 30</a:t>
            </a:r>
            <a:endParaRPr lang="en-US" sz="2000" dirty="0">
              <a:solidFill>
                <a:prstClr val="black"/>
              </a:solidFill>
              <a:latin typeface="Tw Cen MT" pitchFamily="34" charset="0"/>
            </a:endParaRPr>
          </a:p>
        </p:txBody>
      </p:sp>
    </p:spTree>
    <p:extLst>
      <p:ext uri="{BB962C8B-B14F-4D97-AF65-F5344CB8AC3E}">
        <p14:creationId xmlns:p14="http://schemas.microsoft.com/office/powerpoint/2010/main" val="1154521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1</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smtClean="0"/>
              <a:t>What are your district priorities?</a:t>
            </a:r>
          </a:p>
          <a:p>
            <a:pPr>
              <a:lnSpc>
                <a:spcPct val="105000"/>
              </a:lnSpc>
              <a:spcBef>
                <a:spcPts val="1800"/>
              </a:spcBef>
            </a:pPr>
            <a:r>
              <a:rPr lang="en-US" dirty="0" smtClean="0"/>
              <a:t>What are your building priorities?</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grpSp>
        <p:nvGrpSpPr>
          <p:cNvPr id="9" name="Group 8"/>
          <p:cNvGrpSpPr/>
          <p:nvPr/>
        </p:nvGrpSpPr>
        <p:grpSpPr>
          <a:xfrm rot="19058505">
            <a:off x="2524126" y="2974405"/>
            <a:ext cx="2400300" cy="1228725"/>
            <a:chOff x="1628775" y="3476625"/>
            <a:chExt cx="2400300" cy="1228725"/>
          </a:xfrm>
        </p:grpSpPr>
        <p:sp>
          <p:nvSpPr>
            <p:cNvPr id="4" name="Right Arrow 3"/>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extBox 4"/>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SWD achievement</a:t>
              </a:r>
            </a:p>
          </p:txBody>
        </p:sp>
      </p:grpSp>
      <p:sp>
        <p:nvSpPr>
          <p:cNvPr id="7" name="Right Arrow 6"/>
          <p:cNvSpPr/>
          <p:nvPr/>
        </p:nvSpPr>
        <p:spPr>
          <a:xfrm rot="19233805">
            <a:off x="6020046" y="1633403"/>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TextBox 7"/>
          <p:cNvSpPr txBox="1"/>
          <p:nvPr/>
        </p:nvSpPr>
        <p:spPr>
          <a:xfrm rot="19233805">
            <a:off x="6077195" y="2042978"/>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ELLs achievement</a:t>
            </a:r>
          </a:p>
        </p:txBody>
      </p:sp>
      <p:sp>
        <p:nvSpPr>
          <p:cNvPr id="10" name="Right Arrow 9"/>
          <p:cNvSpPr/>
          <p:nvPr/>
        </p:nvSpPr>
        <p:spPr>
          <a:xfrm rot="1763569">
            <a:off x="6200659" y="4447753"/>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TextBox 10"/>
          <p:cNvSpPr txBox="1"/>
          <p:nvPr/>
        </p:nvSpPr>
        <p:spPr>
          <a:xfrm rot="1763569">
            <a:off x="6257808" y="4857328"/>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Achievement gap</a:t>
            </a:r>
          </a:p>
        </p:txBody>
      </p:sp>
      <p:grpSp>
        <p:nvGrpSpPr>
          <p:cNvPr id="12" name="Group 11"/>
          <p:cNvGrpSpPr/>
          <p:nvPr/>
        </p:nvGrpSpPr>
        <p:grpSpPr>
          <a:xfrm rot="20190633">
            <a:off x="3975944" y="3514699"/>
            <a:ext cx="2400300" cy="1228725"/>
            <a:chOff x="1628775" y="3476625"/>
            <a:chExt cx="2400300" cy="1228725"/>
          </a:xfrm>
        </p:grpSpPr>
        <p:sp>
          <p:nvSpPr>
            <p:cNvPr id="13" name="Right Arrow 12"/>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4" name="TextBox 13"/>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Graduation rate</a:t>
              </a:r>
            </a:p>
          </p:txBody>
        </p:sp>
      </p:grpSp>
      <p:grpSp>
        <p:nvGrpSpPr>
          <p:cNvPr id="15" name="Group 14"/>
          <p:cNvGrpSpPr/>
          <p:nvPr/>
        </p:nvGrpSpPr>
        <p:grpSpPr>
          <a:xfrm rot="19883537">
            <a:off x="600076" y="2747408"/>
            <a:ext cx="2400300" cy="1228725"/>
            <a:chOff x="1628775" y="3476625"/>
            <a:chExt cx="2400300" cy="1228725"/>
          </a:xfrm>
        </p:grpSpPr>
        <p:sp>
          <p:nvSpPr>
            <p:cNvPr id="16" name="Right Arrow 15"/>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7" name="TextBox 16"/>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AP participation</a:t>
              </a:r>
            </a:p>
          </p:txBody>
        </p:sp>
      </p:grpSp>
      <p:grpSp>
        <p:nvGrpSpPr>
          <p:cNvPr id="18" name="Group 17"/>
          <p:cNvGrpSpPr/>
          <p:nvPr/>
        </p:nvGrpSpPr>
        <p:grpSpPr>
          <a:xfrm rot="19883537">
            <a:off x="527258" y="4642596"/>
            <a:ext cx="2400300" cy="1228725"/>
            <a:chOff x="1628775" y="3476625"/>
            <a:chExt cx="2400300" cy="1228725"/>
          </a:xfrm>
        </p:grpSpPr>
        <p:sp>
          <p:nvSpPr>
            <p:cNvPr id="19" name="Right Arrow 18"/>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0" name="TextBox 19"/>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ELA? Math? Sci?</a:t>
              </a:r>
            </a:p>
          </p:txBody>
        </p:sp>
      </p:grpSp>
      <p:grpSp>
        <p:nvGrpSpPr>
          <p:cNvPr id="21" name="Group 20"/>
          <p:cNvGrpSpPr/>
          <p:nvPr/>
        </p:nvGrpSpPr>
        <p:grpSpPr>
          <a:xfrm rot="19425413">
            <a:off x="3279032" y="5179732"/>
            <a:ext cx="2400300" cy="1228725"/>
            <a:chOff x="1628775" y="3476625"/>
            <a:chExt cx="2400300" cy="1228725"/>
          </a:xfrm>
        </p:grpSpPr>
        <p:sp>
          <p:nvSpPr>
            <p:cNvPr id="22" name="Right Arrow 21"/>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3" name="TextBox 22"/>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Non-fiction writing</a:t>
              </a:r>
            </a:p>
          </p:txBody>
        </p:sp>
      </p:grpSp>
    </p:spTree>
    <p:extLst>
      <p:ext uri="{BB962C8B-B14F-4D97-AF65-F5344CB8AC3E}">
        <p14:creationId xmlns:p14="http://schemas.microsoft.com/office/powerpoint/2010/main" val="1833148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2</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smtClean="0"/>
              <a:t>Go through the scenarios for different teachers</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graphicFrame>
        <p:nvGraphicFramePr>
          <p:cNvPr id="4" name="Table 3"/>
          <p:cNvGraphicFramePr>
            <a:graphicFrameLocks noGrp="1"/>
          </p:cNvGraphicFramePr>
          <p:nvPr>
            <p:extLst>
              <p:ext uri="{D42A27DB-BD31-4B8C-83A1-F6EECF244321}">
                <p14:modId xmlns:p14="http://schemas.microsoft.com/office/powerpoint/2010/main" val="3585667010"/>
              </p:ext>
            </p:extLst>
          </p:nvPr>
        </p:nvGraphicFramePr>
        <p:xfrm>
          <a:off x="2789174" y="2579256"/>
          <a:ext cx="3338493" cy="3550934"/>
        </p:xfrm>
        <a:graphic>
          <a:graphicData uri="http://schemas.openxmlformats.org/drawingml/2006/table">
            <a:tbl>
              <a:tblPr firstRow="1" firstCol="1" bandRow="1"/>
              <a:tblGrid>
                <a:gridCol w="1603138"/>
                <a:gridCol w="881450"/>
                <a:gridCol w="853905"/>
              </a:tblGrid>
              <a:tr h="147348">
                <a:tc>
                  <a:txBody>
                    <a:bodyPr/>
                    <a:lstStyle/>
                    <a:p>
                      <a:pPr marL="0" marR="0" algn="ctr">
                        <a:lnSpc>
                          <a:spcPct val="115000"/>
                        </a:lnSpc>
                        <a:spcBef>
                          <a:spcPts val="0"/>
                        </a:spcBef>
                        <a:spcAft>
                          <a:spcPts val="0"/>
                        </a:spcAft>
                      </a:pPr>
                      <a:r>
                        <a:rPr lang="en-US" sz="200" b="1" dirty="0">
                          <a:effectLst/>
                          <a:latin typeface="Arial"/>
                          <a:ea typeface="Calibri"/>
                          <a:cs typeface="Times New Roman"/>
                        </a:rPr>
                        <a:t>Teaching Assignment</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 b="1" dirty="0">
                          <a:effectLst/>
                          <a:latin typeface="Arial"/>
                          <a:ea typeface="Calibri"/>
                          <a:cs typeface="Times New Roman"/>
                        </a:rPr>
                        <a:t>Is there a State-Provided Growth Score (or is there a state assessment that must be used)?</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 b="1" dirty="0">
                          <a:effectLst/>
                          <a:latin typeface="Arial"/>
                          <a:ea typeface="Calibri"/>
                          <a:cs typeface="Times New Roman"/>
                        </a:rPr>
                        <a:t>What (if any) SLOs would have to be employed?</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Kindergarten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First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Third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Fourth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Fifth Grade Math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Sixth Grade Social Studies</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Seventh Grade Science</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022">
                <a:tc>
                  <a:txBody>
                    <a:bodyPr/>
                    <a:lstStyle/>
                    <a:p>
                      <a:pPr marL="0" marR="0">
                        <a:lnSpc>
                          <a:spcPct val="115000"/>
                        </a:lnSpc>
                        <a:spcBef>
                          <a:spcPts val="0"/>
                        </a:spcBef>
                        <a:spcAft>
                          <a:spcPts val="0"/>
                        </a:spcAft>
                      </a:pPr>
                      <a:r>
                        <a:rPr lang="en-US" sz="200" dirty="0">
                          <a:effectLst/>
                          <a:latin typeface="Arial"/>
                          <a:ea typeface="Calibri"/>
                          <a:cs typeface="Times New Roman"/>
                        </a:rPr>
                        <a:t>8</a:t>
                      </a:r>
                      <a:r>
                        <a:rPr lang="en-US" sz="200" baseline="30000" dirty="0">
                          <a:effectLst/>
                          <a:latin typeface="Arial"/>
                          <a:ea typeface="Calibri"/>
                          <a:cs typeface="Times New Roman"/>
                        </a:rPr>
                        <a:t>th</a:t>
                      </a:r>
                      <a:r>
                        <a:rPr lang="en-US" sz="200" dirty="0">
                          <a:effectLst/>
                          <a:latin typeface="Arial"/>
                          <a:ea typeface="Calibri"/>
                          <a:cs typeface="Times New Roman"/>
                        </a:rPr>
                        <a:t> Grade ELA and Social Studies teacher with 100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One: ELA with 35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Two: ELA with 20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Three: SS with 30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Four: SS with 15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9">
                <a:tc>
                  <a:txBody>
                    <a:bodyPr/>
                    <a:lstStyle/>
                    <a:p>
                      <a:pPr marL="0" marR="0">
                        <a:lnSpc>
                          <a:spcPct val="115000"/>
                        </a:lnSpc>
                        <a:spcBef>
                          <a:spcPts val="0"/>
                        </a:spcBef>
                        <a:spcAft>
                          <a:spcPts val="0"/>
                        </a:spcAft>
                      </a:pPr>
                      <a:r>
                        <a:rPr lang="en-US" sz="200" i="1" dirty="0">
                          <a:effectLst/>
                          <a:latin typeface="Arial"/>
                          <a:ea typeface="Calibri"/>
                          <a:cs typeface="Times New Roman"/>
                        </a:rPr>
                        <a:t>Science teacher with 110 total students across five sections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Two Living Environment (Regents) sections with 20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Two Living Environment (non-Regents) with 25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One Forensic Science elective with 20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i="1"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i="1"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9">
                <a:tc>
                  <a:txBody>
                    <a:bodyPr/>
                    <a:lstStyle/>
                    <a:p>
                      <a:pPr marL="0" marR="0">
                        <a:lnSpc>
                          <a:spcPct val="115000"/>
                        </a:lnSpc>
                        <a:spcBef>
                          <a:spcPts val="0"/>
                        </a:spcBef>
                        <a:spcAft>
                          <a:spcPts val="0"/>
                        </a:spcAft>
                      </a:pPr>
                      <a:r>
                        <a:rPr lang="en-US" sz="200" dirty="0">
                          <a:effectLst/>
                          <a:latin typeface="Arial"/>
                          <a:ea typeface="Calibri"/>
                          <a:cs typeface="Times New Roman"/>
                        </a:rPr>
                        <a:t>7</a:t>
                      </a:r>
                      <a:r>
                        <a:rPr lang="en-US" sz="200" baseline="30000" dirty="0">
                          <a:effectLst/>
                          <a:latin typeface="Arial"/>
                          <a:ea typeface="Calibri"/>
                          <a:cs typeface="Times New Roman"/>
                        </a:rPr>
                        <a:t>th</a:t>
                      </a:r>
                      <a:r>
                        <a:rPr lang="en-US" sz="200" dirty="0">
                          <a:effectLst/>
                          <a:latin typeface="Arial"/>
                          <a:ea typeface="Calibri"/>
                          <a:cs typeface="Times New Roman"/>
                        </a:rPr>
                        <a:t> grade Math and Science teacher with 130 students across 5 sections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Two 7</a:t>
                      </a:r>
                      <a:r>
                        <a:rPr lang="en-US" sz="200" baseline="30000" dirty="0">
                          <a:effectLst/>
                          <a:latin typeface="Arial"/>
                          <a:ea typeface="Calibri"/>
                          <a:cs typeface="Times New Roman"/>
                        </a:rPr>
                        <a:t>th</a:t>
                      </a:r>
                      <a:r>
                        <a:rPr lang="en-US" sz="200" dirty="0">
                          <a:effectLst/>
                          <a:latin typeface="Arial"/>
                          <a:ea typeface="Calibri"/>
                          <a:cs typeface="Times New Roman"/>
                        </a:rPr>
                        <a:t> grade Math sections with 30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Two 7</a:t>
                      </a:r>
                      <a:r>
                        <a:rPr lang="en-US" sz="200" baseline="30000" dirty="0">
                          <a:effectLst/>
                          <a:latin typeface="Arial"/>
                          <a:ea typeface="Calibri"/>
                          <a:cs typeface="Times New Roman"/>
                        </a:rPr>
                        <a:t>th</a:t>
                      </a:r>
                      <a:r>
                        <a:rPr lang="en-US" sz="200" dirty="0">
                          <a:effectLst/>
                          <a:latin typeface="Arial"/>
                          <a:ea typeface="Calibri"/>
                          <a:cs typeface="Times New Roman"/>
                        </a:rPr>
                        <a:t> grade Science sections with 25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One Advances 7</a:t>
                      </a:r>
                      <a:r>
                        <a:rPr lang="en-US" sz="200" baseline="30000" dirty="0">
                          <a:effectLst/>
                          <a:latin typeface="Arial"/>
                          <a:ea typeface="Calibri"/>
                          <a:cs typeface="Times New Roman"/>
                        </a:rPr>
                        <a:t>th</a:t>
                      </a:r>
                      <a:r>
                        <a:rPr lang="en-US" sz="200" dirty="0">
                          <a:effectLst/>
                          <a:latin typeface="Arial"/>
                          <a:ea typeface="Calibri"/>
                          <a:cs typeface="Times New Roman"/>
                        </a:rPr>
                        <a:t> grade Science section with 20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85">
                <a:tc>
                  <a:txBody>
                    <a:bodyPr/>
                    <a:lstStyle/>
                    <a:p>
                      <a:pPr marL="0" marR="0">
                        <a:lnSpc>
                          <a:spcPct val="115000"/>
                        </a:lnSpc>
                        <a:spcBef>
                          <a:spcPts val="0"/>
                        </a:spcBef>
                        <a:spcAft>
                          <a:spcPts val="0"/>
                        </a:spcAft>
                      </a:pPr>
                      <a:r>
                        <a:rPr lang="en-US" sz="200" dirty="0">
                          <a:effectLst/>
                          <a:latin typeface="Arial"/>
                          <a:ea typeface="Calibri"/>
                          <a:cs typeface="Times New Roman"/>
                        </a:rPr>
                        <a:t>Middle school PE teacher with 5 sections and 140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sections of 6</a:t>
                      </a:r>
                      <a:r>
                        <a:rPr lang="en-US" sz="200" baseline="30000" dirty="0">
                          <a:effectLst/>
                          <a:latin typeface="Arial"/>
                          <a:ea typeface="Calibri"/>
                          <a:cs typeface="Times New Roman"/>
                        </a:rPr>
                        <a:t>th</a:t>
                      </a:r>
                      <a:r>
                        <a:rPr lang="en-US" sz="200" dirty="0">
                          <a:effectLst/>
                          <a:latin typeface="Arial"/>
                          <a:ea typeface="Calibri"/>
                          <a:cs typeface="Times New Roman"/>
                        </a:rPr>
                        <a:t> grade PE (60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sections of 7</a:t>
                      </a:r>
                      <a:r>
                        <a:rPr lang="en-US" sz="200" baseline="30000" dirty="0">
                          <a:effectLst/>
                          <a:latin typeface="Arial"/>
                          <a:ea typeface="Calibri"/>
                          <a:cs typeface="Times New Roman"/>
                        </a:rPr>
                        <a:t>th</a:t>
                      </a:r>
                      <a:r>
                        <a:rPr lang="en-US" sz="200" dirty="0">
                          <a:effectLst/>
                          <a:latin typeface="Arial"/>
                          <a:ea typeface="Calibri"/>
                          <a:cs typeface="Times New Roman"/>
                        </a:rPr>
                        <a:t> grade PE (50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 Section of 8</a:t>
                      </a:r>
                      <a:r>
                        <a:rPr lang="en-US" sz="200" baseline="30000" dirty="0">
                          <a:effectLst/>
                          <a:latin typeface="Arial"/>
                          <a:ea typeface="Calibri"/>
                          <a:cs typeface="Times New Roman"/>
                        </a:rPr>
                        <a:t>th</a:t>
                      </a:r>
                      <a:r>
                        <a:rPr lang="en-US" sz="200" dirty="0">
                          <a:effectLst/>
                          <a:latin typeface="Arial"/>
                          <a:ea typeface="Calibri"/>
                          <a:cs typeface="Times New Roman"/>
                        </a:rPr>
                        <a:t> grade PE (sop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48">
                <a:tc>
                  <a:txBody>
                    <a:bodyPr/>
                    <a:lstStyle/>
                    <a:p>
                      <a:pPr marL="0" marR="0">
                        <a:lnSpc>
                          <a:spcPct val="115000"/>
                        </a:lnSpc>
                        <a:spcBef>
                          <a:spcPts val="0"/>
                        </a:spcBef>
                        <a:spcAft>
                          <a:spcPts val="0"/>
                        </a:spcAft>
                      </a:pPr>
                      <a:r>
                        <a:rPr lang="en-US" sz="200" dirty="0">
                          <a:effectLst/>
                          <a:latin typeface="Arial"/>
                          <a:ea typeface="Calibri"/>
                          <a:cs typeface="Times New Roman"/>
                        </a:rPr>
                        <a:t>High school resource teacher with a total of 25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groups of 9</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groups of 10</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1 group of 11</a:t>
                      </a:r>
                      <a:r>
                        <a:rPr lang="en-US" sz="200" baseline="30000" dirty="0">
                          <a:effectLst/>
                          <a:latin typeface="Arial"/>
                          <a:ea typeface="Calibri"/>
                          <a:cs typeface="Times New Roman"/>
                        </a:rPr>
                        <a:t>th</a:t>
                      </a:r>
                      <a:r>
                        <a:rPr lang="en-US" sz="200" dirty="0">
                          <a:effectLst/>
                          <a:latin typeface="Arial"/>
                          <a:ea typeface="Calibri"/>
                          <a:cs typeface="Times New Roman"/>
                        </a:rPr>
                        <a:t>/12</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022">
                <a:tc>
                  <a:txBody>
                    <a:bodyPr/>
                    <a:lstStyle/>
                    <a:p>
                      <a:pPr marL="0" marR="0">
                        <a:lnSpc>
                          <a:spcPct val="115000"/>
                        </a:lnSpc>
                        <a:spcBef>
                          <a:spcPts val="0"/>
                        </a:spcBef>
                        <a:spcAft>
                          <a:spcPts val="0"/>
                        </a:spcAft>
                      </a:pPr>
                      <a:r>
                        <a:rPr lang="en-US" sz="200" dirty="0">
                          <a:effectLst/>
                          <a:latin typeface="Arial"/>
                          <a:ea typeface="Calibri"/>
                          <a:cs typeface="Times New Roman"/>
                        </a:rPr>
                        <a:t>K-6 art teacher with a total of 480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K (80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1</a:t>
                      </a:r>
                      <a:r>
                        <a:rPr lang="en-US" sz="200" baseline="30000" dirty="0">
                          <a:effectLst/>
                          <a:latin typeface="Arial"/>
                          <a:ea typeface="Calibri"/>
                          <a:cs typeface="Times New Roman"/>
                        </a:rPr>
                        <a:t>st</a:t>
                      </a:r>
                      <a:r>
                        <a:rPr lang="en-US" sz="200" dirty="0">
                          <a:effectLst/>
                          <a:latin typeface="Arial"/>
                          <a:ea typeface="Calibri"/>
                          <a:cs typeface="Times New Roman"/>
                        </a:rPr>
                        <a:t> grade (100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2</a:t>
                      </a:r>
                      <a:r>
                        <a:rPr lang="en-US" sz="200" baseline="30000" dirty="0">
                          <a:effectLst/>
                          <a:latin typeface="Arial"/>
                          <a:ea typeface="Calibri"/>
                          <a:cs typeface="Times New Roman"/>
                        </a:rPr>
                        <a:t>nd</a:t>
                      </a:r>
                      <a:r>
                        <a:rPr lang="en-US" sz="200" dirty="0">
                          <a:effectLst/>
                          <a:latin typeface="Arial"/>
                          <a:ea typeface="Calibri"/>
                          <a:cs typeface="Times New Roman"/>
                        </a:rPr>
                        <a:t> grade (100 student)</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3 sections of 3</a:t>
                      </a:r>
                      <a:r>
                        <a:rPr lang="en-US" sz="200" baseline="30000" dirty="0">
                          <a:effectLst/>
                          <a:latin typeface="Arial"/>
                          <a:ea typeface="Calibri"/>
                          <a:cs typeface="Times New Roman"/>
                        </a:rPr>
                        <a:t>rd</a:t>
                      </a:r>
                      <a:r>
                        <a:rPr lang="en-US" sz="200" dirty="0">
                          <a:effectLst/>
                          <a:latin typeface="Arial"/>
                          <a:ea typeface="Calibri"/>
                          <a:cs typeface="Times New Roman"/>
                        </a:rPr>
                        <a:t> grade (90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4</a:t>
                      </a:r>
                      <a:r>
                        <a:rPr lang="en-US" sz="200" baseline="30000" dirty="0">
                          <a:effectLst/>
                          <a:latin typeface="Arial"/>
                          <a:ea typeface="Calibri"/>
                          <a:cs typeface="Times New Roman"/>
                        </a:rPr>
                        <a:t>th</a:t>
                      </a:r>
                      <a:r>
                        <a:rPr lang="en-US" sz="200" dirty="0">
                          <a:effectLst/>
                          <a:latin typeface="Arial"/>
                          <a:ea typeface="Calibri"/>
                          <a:cs typeface="Times New Roman"/>
                        </a:rPr>
                        <a:t> grade (110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78">
                <a:tc>
                  <a:txBody>
                    <a:bodyPr/>
                    <a:lstStyle/>
                    <a:p>
                      <a:pPr marL="0" marR="0">
                        <a:lnSpc>
                          <a:spcPct val="115000"/>
                        </a:lnSpc>
                        <a:spcBef>
                          <a:spcPts val="0"/>
                        </a:spcBef>
                        <a:spcAft>
                          <a:spcPts val="0"/>
                        </a:spcAft>
                      </a:pPr>
                      <a:r>
                        <a:rPr lang="en-US" sz="200" dirty="0">
                          <a:effectLst/>
                          <a:latin typeface="Arial"/>
                          <a:ea typeface="Calibri"/>
                          <a:cs typeface="Times New Roman"/>
                        </a:rPr>
                        <a:t>5</a:t>
                      </a:r>
                      <a:r>
                        <a:rPr lang="en-US" sz="200" baseline="30000" dirty="0">
                          <a:effectLst/>
                          <a:latin typeface="Arial"/>
                          <a:ea typeface="Calibri"/>
                          <a:cs typeface="Times New Roman"/>
                        </a:rPr>
                        <a:t>th </a:t>
                      </a:r>
                      <a:r>
                        <a:rPr lang="en-US" sz="200" dirty="0">
                          <a:effectLst/>
                          <a:latin typeface="Arial"/>
                          <a:ea typeface="Calibri"/>
                          <a:cs typeface="Times New Roman"/>
                        </a:rPr>
                        <a:t>and 6</a:t>
                      </a:r>
                      <a:r>
                        <a:rPr lang="en-US" sz="200" baseline="30000" dirty="0">
                          <a:effectLst/>
                          <a:latin typeface="Arial"/>
                          <a:ea typeface="Calibri"/>
                          <a:cs typeface="Times New Roman"/>
                        </a:rPr>
                        <a:t>th</a:t>
                      </a:r>
                      <a:r>
                        <a:rPr lang="en-US" sz="200" dirty="0">
                          <a:effectLst/>
                          <a:latin typeface="Arial"/>
                          <a:ea typeface="Calibri"/>
                          <a:cs typeface="Times New Roman"/>
                        </a:rPr>
                        <a:t> grade AIS/reading teacher with a total of 80 students</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6 groups of 5</a:t>
                      </a:r>
                      <a:r>
                        <a:rPr lang="en-US" sz="200" baseline="30000" dirty="0">
                          <a:effectLst/>
                          <a:latin typeface="Arial"/>
                          <a:ea typeface="Calibri"/>
                          <a:cs typeface="Times New Roman"/>
                        </a:rPr>
                        <a:t>th</a:t>
                      </a:r>
                      <a:r>
                        <a:rPr lang="en-US" sz="200" dirty="0">
                          <a:effectLst/>
                          <a:latin typeface="Arial"/>
                          <a:ea typeface="Calibri"/>
                          <a:cs typeface="Times New Roman"/>
                        </a:rPr>
                        <a:t> grade students who meet every other day (35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 groups of 6</a:t>
                      </a:r>
                      <a:r>
                        <a:rPr lang="en-US" sz="200" baseline="30000" dirty="0">
                          <a:effectLst/>
                          <a:latin typeface="Arial"/>
                          <a:ea typeface="Calibri"/>
                          <a:cs typeface="Times New Roman"/>
                        </a:rPr>
                        <a:t>th</a:t>
                      </a:r>
                      <a:r>
                        <a:rPr lang="en-US" sz="200" dirty="0">
                          <a:effectLst/>
                          <a:latin typeface="Arial"/>
                          <a:ea typeface="Calibri"/>
                          <a:cs typeface="Times New Roman"/>
                        </a:rPr>
                        <a:t> grade students (45 students total)</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78">
                <a:tc>
                  <a:txBody>
                    <a:bodyPr/>
                    <a:lstStyle/>
                    <a:p>
                      <a:pPr marL="0" marR="0">
                        <a:lnSpc>
                          <a:spcPct val="115000"/>
                        </a:lnSpc>
                        <a:spcBef>
                          <a:spcPts val="0"/>
                        </a:spcBef>
                        <a:spcAft>
                          <a:spcPts val="0"/>
                        </a:spcAft>
                      </a:pPr>
                      <a:r>
                        <a:rPr lang="en-US" sz="200" dirty="0">
                          <a:effectLst/>
                          <a:latin typeface="Arial"/>
                          <a:ea typeface="Calibri"/>
                          <a:cs typeface="Times New Roman"/>
                        </a:rPr>
                        <a:t>11</a:t>
                      </a:r>
                      <a:r>
                        <a:rPr lang="en-US" sz="200" baseline="30000" dirty="0">
                          <a:effectLst/>
                          <a:latin typeface="Arial"/>
                          <a:ea typeface="Calibri"/>
                          <a:cs typeface="Times New Roman"/>
                        </a:rPr>
                        <a:t>th</a:t>
                      </a:r>
                      <a:r>
                        <a:rPr lang="en-US" sz="200" dirty="0">
                          <a:effectLst/>
                          <a:latin typeface="Arial"/>
                          <a:ea typeface="Calibri"/>
                          <a:cs typeface="Times New Roman"/>
                        </a:rPr>
                        <a:t> grade special education teacher</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2 sections of co-taught ELA (class size 20 each with 6 SWD in each)</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3 sections of 11</a:t>
                      </a:r>
                      <a:r>
                        <a:rPr lang="en-US" sz="200" baseline="30000" dirty="0">
                          <a:effectLst/>
                          <a:latin typeface="Arial"/>
                          <a:ea typeface="Calibri"/>
                          <a:cs typeface="Times New Roman"/>
                        </a:rPr>
                        <a:t>th</a:t>
                      </a:r>
                      <a:r>
                        <a:rPr lang="en-US" sz="200" dirty="0">
                          <a:effectLst/>
                          <a:latin typeface="Arial"/>
                          <a:ea typeface="Calibri"/>
                          <a:cs typeface="Times New Roman"/>
                        </a:rPr>
                        <a:t> grade resource room (total of 15 students)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07">
                <a:tc>
                  <a:txBody>
                    <a:bodyPr/>
                    <a:lstStyle/>
                    <a:p>
                      <a:pPr marL="0" marR="0">
                        <a:lnSpc>
                          <a:spcPct val="115000"/>
                        </a:lnSpc>
                        <a:spcBef>
                          <a:spcPts val="0"/>
                        </a:spcBef>
                        <a:spcAft>
                          <a:spcPts val="0"/>
                        </a:spcAft>
                      </a:pPr>
                      <a:r>
                        <a:rPr lang="en-US" sz="200" dirty="0">
                          <a:effectLst/>
                          <a:latin typeface="Arial"/>
                          <a:ea typeface="Calibri"/>
                          <a:cs typeface="Times New Roman"/>
                        </a:rPr>
                        <a:t>K-6 instrumental music teacher</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a:t>
                      </a:r>
                      <a:r>
                        <a:rPr lang="en-US" sz="200" baseline="30000" dirty="0">
                          <a:effectLst/>
                          <a:latin typeface="Arial"/>
                          <a:ea typeface="Calibri"/>
                          <a:cs typeface="Times New Roman"/>
                        </a:rPr>
                        <a:t>th</a:t>
                      </a:r>
                      <a:r>
                        <a:rPr lang="en-US" sz="200" dirty="0">
                          <a:effectLst/>
                          <a:latin typeface="Arial"/>
                          <a:ea typeface="Calibri"/>
                          <a:cs typeface="Times New Roman"/>
                        </a:rPr>
                        <a:t> grade lessons (30 students who meet once per week in lessons of 3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5</a:t>
                      </a:r>
                      <a:r>
                        <a:rPr lang="en-US" sz="200" baseline="30000" dirty="0">
                          <a:effectLst/>
                          <a:latin typeface="Arial"/>
                          <a:ea typeface="Calibri"/>
                          <a:cs typeface="Times New Roman"/>
                        </a:rPr>
                        <a:t>th</a:t>
                      </a:r>
                      <a:r>
                        <a:rPr lang="en-US" sz="200" dirty="0">
                          <a:effectLst/>
                          <a:latin typeface="Arial"/>
                          <a:ea typeface="Calibri"/>
                          <a:cs typeface="Times New Roman"/>
                        </a:rPr>
                        <a:t> grade band (35 students who meet every other day)</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5</a:t>
                      </a:r>
                      <a:r>
                        <a:rPr lang="en-US" sz="200" baseline="30000" dirty="0">
                          <a:effectLst/>
                          <a:latin typeface="Arial"/>
                          <a:ea typeface="Calibri"/>
                          <a:cs typeface="Times New Roman"/>
                        </a:rPr>
                        <a:t>th</a:t>
                      </a:r>
                      <a:r>
                        <a:rPr lang="en-US" sz="200" dirty="0">
                          <a:effectLst/>
                          <a:latin typeface="Arial"/>
                          <a:ea typeface="Calibri"/>
                          <a:cs typeface="Times New Roman"/>
                        </a:rPr>
                        <a:t> grade lessons (35 students who meet once per week in lessons of 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a:t>
                      </a:r>
                      <a:r>
                        <a:rPr lang="en-US" sz="200" baseline="30000" dirty="0">
                          <a:effectLst/>
                          <a:latin typeface="Arial"/>
                          <a:ea typeface="Calibri"/>
                          <a:cs typeface="Times New Roman"/>
                        </a:rPr>
                        <a:t>th</a:t>
                      </a:r>
                      <a:r>
                        <a:rPr lang="en-US" sz="200" dirty="0">
                          <a:effectLst/>
                          <a:latin typeface="Arial"/>
                          <a:ea typeface="Calibri"/>
                          <a:cs typeface="Times New Roman"/>
                        </a:rPr>
                        <a:t> grade band (35 students who meet every other day)</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a:t>
                      </a:r>
                      <a:r>
                        <a:rPr lang="en-US" sz="200" baseline="30000" dirty="0">
                          <a:effectLst/>
                          <a:latin typeface="Arial"/>
                          <a:ea typeface="Calibri"/>
                          <a:cs typeface="Times New Roman"/>
                        </a:rPr>
                        <a:t>th</a:t>
                      </a:r>
                      <a:r>
                        <a:rPr lang="en-US" sz="200" dirty="0">
                          <a:effectLst/>
                          <a:latin typeface="Arial"/>
                          <a:ea typeface="Calibri"/>
                          <a:cs typeface="Times New Roman"/>
                        </a:rPr>
                        <a:t> grade lessons (35 students who meet once per week in lessons of 5 students each)</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57">
                <a:tc>
                  <a:txBody>
                    <a:bodyPr/>
                    <a:lstStyle/>
                    <a:p>
                      <a:pPr marL="0" marR="0">
                        <a:lnSpc>
                          <a:spcPct val="115000"/>
                        </a:lnSpc>
                        <a:spcBef>
                          <a:spcPts val="0"/>
                        </a:spcBef>
                        <a:spcAft>
                          <a:spcPts val="0"/>
                        </a:spcAft>
                      </a:pPr>
                      <a:r>
                        <a:rPr lang="en-US" sz="200" dirty="0">
                          <a:effectLst/>
                          <a:latin typeface="Arial"/>
                          <a:ea typeface="Calibri"/>
                          <a:cs typeface="Times New Roman"/>
                        </a:rPr>
                        <a:t>Middle-level library/media specialist (600 students in school)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Calibri"/>
                          <a:ea typeface="Calibri"/>
                          <a:cs typeface="Times New Roman"/>
                        </a:rPr>
                        <a:t>5</a:t>
                      </a:r>
                      <a:r>
                        <a:rPr lang="en-US" sz="200" baseline="30000" dirty="0">
                          <a:effectLst/>
                          <a:latin typeface="Calibri"/>
                          <a:ea typeface="Calibri"/>
                          <a:cs typeface="Times New Roman"/>
                        </a:rPr>
                        <a:t>th</a:t>
                      </a:r>
                      <a:r>
                        <a:rPr lang="en-US" sz="200" dirty="0">
                          <a:effectLst/>
                          <a:latin typeface="Calibri"/>
                          <a:ea typeface="Calibri"/>
                          <a:cs typeface="Times New Roman"/>
                        </a:rPr>
                        <a:t> grade classes (150 students attend library class once per week in 6 groups of 25)</a:t>
                      </a:r>
                    </a:p>
                    <a:p>
                      <a:pPr marL="342900" marR="0" lvl="0" indent="-342900">
                        <a:lnSpc>
                          <a:spcPct val="115000"/>
                        </a:lnSpc>
                        <a:spcBef>
                          <a:spcPts val="0"/>
                        </a:spcBef>
                        <a:spcAft>
                          <a:spcPts val="0"/>
                        </a:spcAft>
                        <a:buFont typeface="Symbol"/>
                        <a:buChar char=""/>
                      </a:pPr>
                      <a:r>
                        <a:rPr lang="en-US" sz="200" dirty="0">
                          <a:effectLst/>
                          <a:latin typeface="Calibri"/>
                          <a:ea typeface="Calibri"/>
                          <a:cs typeface="Times New Roman"/>
                        </a:rPr>
                        <a:t>6</a:t>
                      </a:r>
                      <a:r>
                        <a:rPr lang="en-US" sz="200" baseline="30000" dirty="0">
                          <a:effectLst/>
                          <a:latin typeface="Calibri"/>
                          <a:ea typeface="Calibri"/>
                          <a:cs typeface="Times New Roman"/>
                        </a:rPr>
                        <a:t>th</a:t>
                      </a:r>
                      <a:r>
                        <a:rPr lang="en-US" sz="200" dirty="0">
                          <a:effectLst/>
                          <a:latin typeface="Calibri"/>
                          <a:ea typeface="Calibri"/>
                          <a:cs typeface="Times New Roman"/>
                        </a:rPr>
                        <a:t> – 8</a:t>
                      </a:r>
                      <a:r>
                        <a:rPr lang="en-US" sz="200" baseline="30000" dirty="0">
                          <a:effectLst/>
                          <a:latin typeface="Calibri"/>
                          <a:ea typeface="Calibri"/>
                          <a:cs typeface="Times New Roman"/>
                        </a:rPr>
                        <a:t>th</a:t>
                      </a:r>
                      <a:r>
                        <a:rPr lang="en-US" sz="200" dirty="0">
                          <a:effectLst/>
                          <a:latin typeface="Calibri"/>
                          <a:ea typeface="Calibri"/>
                          <a:cs typeface="Times New Roman"/>
                        </a:rPr>
                        <a:t> grade students use library as needed or as scheduled in conjunction with teachers.</a:t>
                      </a: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647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2"/>
            <a:ext cx="7370285" cy="1988162"/>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The status of your “race”</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Color in the different race “tracks,” indicating your progress</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Talk to table mates – especially when you see different progress</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Discussion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802107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3</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98" y="1349600"/>
            <a:ext cx="7572787" cy="502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952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4</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a:t>Establish expectations for scoring SLOs and for determining teacher ratings for the growth component.</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2651901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5</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a:t>Determine District-wide processes for setting, reviewing, and assessing SLOs in schools.</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1146875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01" t="20722" r="54392" b="15302"/>
          <a:stretch/>
        </p:blipFill>
        <p:spPr bwMode="auto">
          <a:xfrm>
            <a:off x="526653" y="1042262"/>
            <a:ext cx="8144382" cy="51708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4747207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1928964256"/>
              </p:ext>
            </p:extLst>
          </p:nvPr>
        </p:nvGraphicFramePr>
        <p:xfrm>
          <a:off x="609600" y="1143000"/>
          <a:ext cx="7727284" cy="4857050"/>
        </p:xfrm>
        <a:graphic>
          <a:graphicData uri="http://schemas.openxmlformats.org/drawingml/2006/table">
            <a:tbl>
              <a:tblPr firstRow="1" firstCol="1" bandRow="1"/>
              <a:tblGrid>
                <a:gridCol w="1112801"/>
                <a:gridCol w="322056"/>
                <a:gridCol w="322056"/>
                <a:gridCol w="322056"/>
                <a:gridCol w="322056"/>
                <a:gridCol w="322056"/>
                <a:gridCol w="322598"/>
                <a:gridCol w="322056"/>
                <a:gridCol w="322056"/>
                <a:gridCol w="322056"/>
                <a:gridCol w="322056"/>
                <a:gridCol w="322056"/>
                <a:gridCol w="322056"/>
                <a:gridCol w="322598"/>
                <a:gridCol w="322056"/>
                <a:gridCol w="322056"/>
                <a:gridCol w="322056"/>
                <a:gridCol w="322056"/>
                <a:gridCol w="322056"/>
                <a:gridCol w="322056"/>
                <a:gridCol w="322598"/>
                <a:gridCol w="171737"/>
              </a:tblGrid>
              <a:tr h="460454">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Population</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Four sections of Regents US History (90 students)</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50">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Learning Content</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NYS Learning Standards for Social Studies (History of the United States and New York, Standard 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5387">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Interval</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2012-2013 School Year</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5015">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Evidence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District-wide diagnostic assessment (June 2009 Regents US History Exam), which will be administered at the beginning of the school year </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Regents US History examination will be used at the end of the year</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647">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Baseline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All of the students passed the Global Regents exam the previous year; 35% at mastery level (85% or higher)</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The average score on the diagnostic assessment (June 2009 Regents) was 74%; 67% of the students scored at least a 65%; 21% of the students scored at least 85%.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50">
                <a:tc rowSpan="3">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Target(s) and HEDI scoring</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50% of the students will score at least an 85% on the Regents exam given at the conclusion of the course.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292">
                <a:tc vMerge="1">
                  <a:txBody>
                    <a:bodyPr/>
                    <a:lstStyle/>
                    <a:p>
                      <a:endParaRPr lang="en-US"/>
                    </a:p>
                  </a:txBody>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20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17</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16</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7</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6</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853">
                <a:tc vMerge="1">
                  <a:txBody>
                    <a:bodyPr/>
                    <a:lstStyle/>
                    <a:p>
                      <a:endParaRPr lang="en-US"/>
                    </a:p>
                  </a:txBody>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100-85%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80-84%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75-79%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70-74%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65-69%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60-64%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55-59%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50-54%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55-59%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51-54%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50-53%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49-52%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45-48%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41-44%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35-40%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30-34%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25-29%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20-24%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15-19%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10-14%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&lt; </a:t>
                      </a:r>
                      <a:endParaRPr lang="en-US" sz="900" dirty="0">
                        <a:effectLst/>
                        <a:latin typeface="Calibri"/>
                        <a:ea typeface="Calibri"/>
                        <a:cs typeface="Times New Roman"/>
                      </a:endParaRPr>
                    </a:p>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102">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Rationale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Almost all students have historically passed the US History Regents examination. Increasing the number of students who achieve at the mastery in social studies is a school-wide goal. The average number of students scoring at the mastery level on US History for the district has been 50%. </a:t>
                      </a:r>
                      <a:endParaRPr lang="en-US" sz="900" dirty="0">
                        <a:effectLst/>
                        <a:latin typeface="Calibri"/>
                        <a:ea typeface="Calibri"/>
                        <a:cs typeface="Times New Roman"/>
                      </a:endParaRPr>
                    </a:p>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Because students have been learning US history for much of their education (4</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5</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7</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8</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the use of a past Regents exam was appropriate as a diagnostic assessment.  </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2253216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the SLOs; </a:t>
            </a:r>
            <a:r>
              <a:rPr lang="en-US" b="1" dirty="0" smtClean="0"/>
              <a:t>discuss</a:t>
            </a:r>
            <a:r>
              <a:rPr lang="en-US" dirty="0" smtClean="0"/>
              <a:t> in your table group:</a:t>
            </a:r>
          </a:p>
          <a:p>
            <a:r>
              <a:rPr lang="en-US" dirty="0" smtClean="0"/>
              <a:t>What are your next steps?</a:t>
            </a:r>
          </a:p>
          <a:p>
            <a:r>
              <a:rPr lang="en-US" dirty="0" smtClean="0"/>
              <a:t>What/when/how do you tell teachers?</a:t>
            </a:r>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66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6880" y="3232190"/>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219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052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40"/>
          <a:stretch/>
        </p:blipFill>
        <p:spPr bwMode="auto">
          <a:xfrm>
            <a:off x="709138" y="887104"/>
            <a:ext cx="7793594" cy="537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37254" y="100010"/>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422062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Final Connections</a:t>
            </a:r>
            <a:endParaRPr lang="en-US" dirty="0"/>
          </a:p>
        </p:txBody>
      </p:sp>
      <p:sp>
        <p:nvSpPr>
          <p:cNvPr id="3" name="Content Placeholder 2"/>
          <p:cNvSpPr>
            <a:spLocks noGrp="1"/>
          </p:cNvSpPr>
          <p:nvPr>
            <p:ph idx="1"/>
          </p:nvPr>
        </p:nvSpPr>
        <p:spPr>
          <a:xfrm>
            <a:off x="676894" y="1377546"/>
            <a:ext cx="7775990" cy="2035505"/>
          </a:xfrm>
        </p:spPr>
        <p:txBody>
          <a:bodyPr>
            <a:normAutofit/>
          </a:bodyPr>
          <a:lstStyle/>
          <a:p>
            <a:pPr lvl="1">
              <a:lnSpc>
                <a:spcPct val="105000"/>
              </a:lnSpc>
              <a:spcBef>
                <a:spcPts val="1800"/>
              </a:spcBef>
            </a:pPr>
            <a:r>
              <a:rPr lang="en-US" dirty="0" smtClean="0"/>
              <a:t>Lay out the cards, face down</a:t>
            </a:r>
          </a:p>
          <a:p>
            <a:pPr lvl="1">
              <a:lnSpc>
                <a:spcPct val="105000"/>
              </a:lnSpc>
              <a:spcBef>
                <a:spcPts val="1800"/>
              </a:spcBef>
            </a:pPr>
            <a:r>
              <a:rPr lang="en-US" dirty="0" smtClean="0"/>
              <a:t>Turn over any two</a:t>
            </a:r>
          </a:p>
          <a:p>
            <a:pPr lvl="1">
              <a:lnSpc>
                <a:spcPct val="105000"/>
              </a:lnSpc>
              <a:spcBef>
                <a:spcPts val="1800"/>
              </a:spcBef>
            </a:pPr>
            <a:r>
              <a:rPr lang="en-US" dirty="0" smtClean="0"/>
              <a:t>At the table, talk about how the two of them are connected (and then turn over three at a time… four…)</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Connections</a:t>
            </a:r>
            <a:endParaRPr lang="en-US" sz="2000" b="1" dirty="0">
              <a:solidFill>
                <a:schemeClr val="bg1"/>
              </a:solidFill>
            </a:endParaRPr>
          </a:p>
        </p:txBody>
      </p:sp>
      <p:sp>
        <p:nvSpPr>
          <p:cNvPr id="4" name="Rectangle 3"/>
          <p:cNvSpPr/>
          <p:nvPr/>
        </p:nvSpPr>
        <p:spPr>
          <a:xfrm>
            <a:off x="2307297"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7296"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307295"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91055"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91054"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491053"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673489"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673488"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673487"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887862" y="3623925"/>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887861" y="4322130"/>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887860" y="50203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310833"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494591"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677025"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891398" y="5715017"/>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4602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Next Session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46985" y="936435"/>
            <a:ext cx="7788925" cy="52833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Next sessions:</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March 13</a:t>
            </a:r>
            <a:r>
              <a:rPr lang="en-US" sz="2400" baseline="30000" dirty="0" smtClean="0">
                <a:latin typeface="Arial"/>
                <a:ea typeface="Calibri"/>
                <a:cs typeface="Times New Roman"/>
              </a:rPr>
              <a:t>th</a:t>
            </a:r>
            <a:r>
              <a:rPr lang="en-US" sz="2400" dirty="0" smtClean="0">
                <a:latin typeface="Arial"/>
                <a:ea typeface="Calibri"/>
                <a:cs typeface="Times New Roman"/>
              </a:rPr>
              <a:t> in Syracuse (AM or PM)</a:t>
            </a:r>
          </a:p>
          <a:p>
            <a:pPr marR="0" lvl="0" algn="ctr">
              <a:lnSpc>
                <a:spcPct val="115000"/>
              </a:lnSpc>
              <a:spcBef>
                <a:spcPts val="0"/>
              </a:spcBef>
              <a:spcAft>
                <a:spcPts val="0"/>
              </a:spcAft>
            </a:pPr>
            <a:r>
              <a:rPr lang="en-US" sz="4000" b="1" i="1" dirty="0" smtClean="0">
                <a:solidFill>
                  <a:schemeClr val="bg2">
                    <a:lumMod val="50000"/>
                  </a:schemeClr>
                </a:solidFill>
                <a:latin typeface="Arial"/>
                <a:ea typeface="Calibri"/>
                <a:cs typeface="Times New Roman"/>
              </a:rPr>
              <a:t>or</a:t>
            </a:r>
            <a:endParaRPr lang="en-US" sz="4000" b="1" dirty="0" smtClean="0">
              <a:solidFill>
                <a:schemeClr val="bg2">
                  <a:lumMod val="50000"/>
                </a:schemeClr>
              </a:solidFill>
              <a:latin typeface="Arial"/>
              <a:ea typeface="Calibri"/>
              <a:cs typeface="Times New Roman"/>
            </a:endParaRP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March 20</a:t>
            </a:r>
            <a:r>
              <a:rPr lang="en-US" sz="2400" baseline="30000" dirty="0" smtClean="0">
                <a:latin typeface="Arial"/>
                <a:ea typeface="Calibri"/>
                <a:cs typeface="Times New Roman"/>
              </a:rPr>
              <a:t>th</a:t>
            </a:r>
            <a:r>
              <a:rPr lang="en-US" sz="2400" dirty="0" smtClean="0">
                <a:latin typeface="Arial"/>
                <a:ea typeface="Calibri"/>
                <a:cs typeface="Times New Roman"/>
              </a:rPr>
              <a:t> in Cortland (AM or PM)</a:t>
            </a:r>
          </a:p>
          <a:p>
            <a:pPr marL="342900" marR="0" lvl="0" indent="-342900">
              <a:lnSpc>
                <a:spcPct val="115000"/>
              </a:lnSpc>
              <a:spcBef>
                <a:spcPts val="0"/>
              </a:spcBef>
              <a:spcAft>
                <a:spcPts val="0"/>
              </a:spcAft>
              <a:buFont typeface="Symbol"/>
              <a:buChar char=""/>
            </a:pPr>
            <a:endParaRPr lang="en-US" sz="2000" dirty="0">
              <a:latin typeface="Calibri"/>
              <a:ea typeface="Calibri"/>
              <a:cs typeface="Times New Roman"/>
            </a:endParaRPr>
          </a:p>
          <a:p>
            <a:pPr>
              <a:spcBef>
                <a:spcPct val="20000"/>
              </a:spcBef>
            </a:pPr>
            <a:endParaRPr lang="en-US" sz="2400" dirty="0" smtClean="0">
              <a:ea typeface="ＭＳ Ｐゴシック" pitchFamily="34" charset="-128"/>
            </a:endParaRPr>
          </a:p>
          <a:p>
            <a:pPr marL="342900" indent="-342900">
              <a:spcBef>
                <a:spcPct val="20000"/>
              </a:spcBef>
              <a:buFont typeface="Arial" pitchFamily="34" charset="0"/>
              <a:buChar char="•"/>
            </a:pPr>
            <a:endParaRPr lang="en-US" sz="2400" dirty="0">
              <a:latin typeface="+mn-lt"/>
              <a:ea typeface="ＭＳ Ｐゴシック" pitchFamily="34" charset="-128"/>
            </a:endParaRPr>
          </a:p>
        </p:txBody>
      </p:sp>
    </p:spTree>
    <p:extLst>
      <p:ext uri="{BB962C8B-B14F-4D97-AF65-F5344CB8AC3E}">
        <p14:creationId xmlns:p14="http://schemas.microsoft.com/office/powerpoint/2010/main" val="3851337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Aligning the “race”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Work as a table to complete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Use your rubric</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Don’t get too specific with the CCLS</a:t>
            </a:r>
            <a:endParaRPr lang="en-US" dirty="0" smtClean="0">
              <a:solidFill>
                <a:schemeClr val="tx1">
                  <a:lumMod val="75000"/>
                  <a:lumOff val="25000"/>
                </a:schemeClr>
              </a:solidFill>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Connections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55" t="17710" r="56186" b="13362"/>
          <a:stretch/>
        </p:blipFill>
        <p:spPr bwMode="auto">
          <a:xfrm>
            <a:off x="2883961" y="3056974"/>
            <a:ext cx="3706585" cy="2706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957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984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Resources are archived at the Lead Evaluator Training page off of leadership.ocmboces.org.</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50</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Resources</a:t>
            </a:r>
            <a:endParaRPr lang="en-US" sz="2000" b="1" dirty="0">
              <a:solidFill>
                <a:schemeClr val="bg1"/>
              </a:solidFill>
            </a:endParaRPr>
          </a:p>
        </p:txBody>
      </p:sp>
      <p:pic>
        <p:nvPicPr>
          <p:cNvPr id="19968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r="50991" b="7542"/>
          <a:stretch/>
        </p:blipFill>
        <p:spPr bwMode="auto">
          <a:xfrm>
            <a:off x="1090448" y="2222938"/>
            <a:ext cx="6810703" cy="4097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44328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3-2-1</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Closure</a:t>
            </a:r>
            <a:endParaRPr lang="en-US" sz="2000" b="1"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69599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A “rubric” for evidence collection</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Alignment of evidence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Objectivity of evidence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Representation of evidence</a:t>
            </a:r>
          </a:p>
          <a:p>
            <a:pPr marL="365760" lvl="1" indent="0">
              <a:buClr>
                <a:schemeClr val="tx1">
                  <a:lumMod val="75000"/>
                  <a:lumOff val="25000"/>
                </a:schemeClr>
              </a:buClr>
              <a:buNone/>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Collecting Evidence</a:t>
            </a:r>
            <a:endParaRPr lang="en-US" sz="2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22840152"/>
              </p:ext>
            </p:extLst>
          </p:nvPr>
        </p:nvGraphicFramePr>
        <p:xfrm>
          <a:off x="1455551" y="2703235"/>
          <a:ext cx="6337388" cy="3676356"/>
        </p:xfrm>
        <a:graphic>
          <a:graphicData uri="http://schemas.openxmlformats.org/drawingml/2006/table">
            <a:tbl>
              <a:tblPr/>
              <a:tblGrid>
                <a:gridCol w="1267180"/>
                <a:gridCol w="1267676"/>
                <a:gridCol w="1267180"/>
                <a:gridCol w="1267676"/>
                <a:gridCol w="1267676"/>
              </a:tblGrid>
              <a:tr h="204304">
                <a:tc>
                  <a:txBody>
                    <a:bodyPr/>
                    <a:lstStyle/>
                    <a:p>
                      <a:pPr marL="0" marR="0" algn="ctr">
                        <a:spcBef>
                          <a:spcPts val="0"/>
                        </a:spcBef>
                        <a:spcAft>
                          <a:spcPts val="0"/>
                        </a:spcAft>
                      </a:pPr>
                      <a:r>
                        <a:rPr lang="en-US" sz="900" b="1" dirty="0">
                          <a:solidFill>
                            <a:srgbClr val="000000"/>
                          </a:solidFill>
                          <a:effectLst/>
                          <a:latin typeface="Arial"/>
                          <a:ea typeface="Times New Roman"/>
                        </a:rPr>
                        <a:t>Indicators</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900" b="1" dirty="0">
                          <a:solidFill>
                            <a:srgbClr val="000000"/>
                          </a:solidFill>
                          <a:effectLst/>
                          <a:latin typeface="Arial"/>
                          <a:ea typeface="Times New Roman"/>
                        </a:rPr>
                        <a:t>Ineffective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900" b="1" dirty="0">
                          <a:solidFill>
                            <a:srgbClr val="000000"/>
                          </a:solidFill>
                          <a:effectLst/>
                          <a:latin typeface="Arial"/>
                          <a:ea typeface="Times New Roman"/>
                        </a:rPr>
                        <a:t>Developing</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900" b="1" dirty="0">
                          <a:solidFill>
                            <a:srgbClr val="000000"/>
                          </a:solidFill>
                          <a:effectLst/>
                          <a:latin typeface="Arial"/>
                          <a:ea typeface="Times New Roman"/>
                        </a:rPr>
                        <a:t>Effective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900" b="1" dirty="0">
                          <a:solidFill>
                            <a:srgbClr val="000000"/>
                          </a:solidFill>
                          <a:effectLst/>
                          <a:latin typeface="Arial"/>
                          <a:ea typeface="Times New Roman"/>
                        </a:rPr>
                        <a:t>Highly Effective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056727">
                <a:tc>
                  <a:txBody>
                    <a:bodyPr/>
                    <a:lstStyle/>
                    <a:p>
                      <a:pPr marL="0" marR="0" algn="ctr">
                        <a:spcBef>
                          <a:spcPts val="0"/>
                        </a:spcBef>
                        <a:spcAft>
                          <a:spcPts val="0"/>
                        </a:spcAft>
                      </a:pPr>
                      <a:r>
                        <a:rPr lang="en-US" sz="900" b="1" dirty="0">
                          <a:solidFill>
                            <a:srgbClr val="000000"/>
                          </a:solidFill>
                          <a:effectLst/>
                          <a:latin typeface="Arial"/>
                          <a:ea typeface="Times New Roman"/>
                        </a:rPr>
                        <a:t>Representation of Evidence</a:t>
                      </a:r>
                      <a:endParaRPr lang="en-US" sz="900" dirty="0">
                        <a:effectLst/>
                        <a:latin typeface="Times New Roman"/>
                        <a:ea typeface="Times New Roman"/>
                      </a:endParaRPr>
                    </a:p>
                    <a:p>
                      <a:pPr marL="0" marR="0" algn="ctr">
                        <a:spcBef>
                          <a:spcPts val="0"/>
                        </a:spcBef>
                        <a:spcAft>
                          <a:spcPts val="0"/>
                        </a:spcAft>
                      </a:pPr>
                      <a:r>
                        <a:rPr lang="en-US" sz="900" b="1" dirty="0">
                          <a:solidFill>
                            <a:srgbClr val="000000"/>
                          </a:solidFill>
                          <a:effectLst/>
                          <a:latin typeface="Arial"/>
                          <a:ea typeface="Times New Roman"/>
                        </a:rPr>
                        <a:t> </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Evidence/facts are scant or missing for some criteria and/or do not accurately represent the lesson and associated artifacts.</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Minimal evidence/facts are recorded for each criterion and/or partially represent the lesson and associated artifacts.</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Sufficient evidence/facts are recorded for each criterion and accurately represents the associated artifacts</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A preponderance of evidence/facts is recorded for all criteria and accurately represents what occurred in the class and in the associated artifacts.</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171">
                <a:tc>
                  <a:txBody>
                    <a:bodyPr/>
                    <a:lstStyle/>
                    <a:p>
                      <a:pPr marL="0" marR="0" algn="ctr">
                        <a:spcBef>
                          <a:spcPts val="0"/>
                        </a:spcBef>
                        <a:spcAft>
                          <a:spcPts val="0"/>
                        </a:spcAft>
                      </a:pPr>
                      <a:r>
                        <a:rPr lang="en-US" sz="900" b="1" dirty="0">
                          <a:solidFill>
                            <a:srgbClr val="000000"/>
                          </a:solidFill>
                          <a:effectLst/>
                          <a:latin typeface="Arial"/>
                          <a:ea typeface="Times New Roman"/>
                        </a:rPr>
                        <a:t>Objectivity of Evidence</a:t>
                      </a:r>
                      <a:endParaRPr lang="en-US" sz="900" dirty="0">
                        <a:effectLst/>
                        <a:latin typeface="Times New Roman"/>
                        <a:ea typeface="Times New Roman"/>
                      </a:endParaRPr>
                    </a:p>
                    <a:p>
                      <a:pPr marL="0" marR="0" algn="ctr">
                        <a:spcBef>
                          <a:spcPts val="0"/>
                        </a:spcBef>
                        <a:spcAft>
                          <a:spcPts val="0"/>
                        </a:spcAft>
                      </a:pPr>
                      <a:r>
                        <a:rPr lang="en-US" sz="900" b="1" dirty="0">
                          <a:solidFill>
                            <a:srgbClr val="000000"/>
                          </a:solidFill>
                          <a:effectLst/>
                          <a:latin typeface="Arial"/>
                          <a:ea typeface="Times New Roman"/>
                        </a:rPr>
                        <a:t> </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Evidence includes frequent bias opinions, summary statements, and/or judgments.</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Evidence includes occasional opinions, summary statements, or judgments. Many observations are subjective in nature.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Evidence is largely free of bias, opinions, summary statements, and judgments. Few observations are subjective; most are objective.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Evidence is quantifiable when appropriate, includes specific numbers and/or time references. The evidence is completely free of bias, opinions, summary statements, and judgments.</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172">
                <a:tc>
                  <a:txBody>
                    <a:bodyPr/>
                    <a:lstStyle/>
                    <a:p>
                      <a:pPr marL="0" marR="0" algn="ctr">
                        <a:spcBef>
                          <a:spcPts val="0"/>
                        </a:spcBef>
                        <a:spcAft>
                          <a:spcPts val="0"/>
                        </a:spcAft>
                      </a:pPr>
                      <a:r>
                        <a:rPr lang="en-US" sz="900" b="1" dirty="0">
                          <a:solidFill>
                            <a:srgbClr val="000000"/>
                          </a:solidFill>
                          <a:effectLst/>
                          <a:latin typeface="Arial"/>
                          <a:ea typeface="Times New Roman"/>
                        </a:rPr>
                        <a:t>Alignment of Evidence</a:t>
                      </a:r>
                      <a:endParaRPr lang="en-US" sz="900" dirty="0">
                        <a:effectLst/>
                        <a:latin typeface="Times New Roman"/>
                        <a:ea typeface="Times New Roman"/>
                      </a:endParaRPr>
                    </a:p>
                    <a:p>
                      <a:pPr marL="0" marR="0" algn="ctr">
                        <a:spcBef>
                          <a:spcPts val="0"/>
                        </a:spcBef>
                        <a:spcAft>
                          <a:spcPts val="0"/>
                        </a:spcAft>
                      </a:pPr>
                      <a:r>
                        <a:rPr lang="en-US" sz="900" b="1" dirty="0">
                          <a:solidFill>
                            <a:srgbClr val="000000"/>
                          </a:solidFill>
                          <a:effectLst/>
                          <a:latin typeface="Arial"/>
                          <a:ea typeface="Times New Roman"/>
                        </a:rPr>
                        <a:t> </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Evidence is misaligned to the criteria or evidence is repeated in multiple indicators without attention to context of the evidence.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Evidence is only partially aligned to the criteria and/or is repeated in some indicators without attention to context of the evidence.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The majority of evidence is aligned to the appropriate criteria and any repeated evidence reflects the accurate context of the evidence.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Arial"/>
                          <a:ea typeface="Times New Roman"/>
                        </a:rPr>
                        <a:t>All evidence is both aligned to the criteria and accurately reflects the context of the evidence.</a:t>
                      </a:r>
                      <a:endParaRPr lang="en-US" sz="900" dirty="0">
                        <a:effectLst/>
                        <a:latin typeface="Times New Roman"/>
                        <a:ea typeface="Times New Roman"/>
                      </a:endParaRPr>
                    </a:p>
                  </a:txBody>
                  <a:tcPr marL="53555" marR="53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1666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Evidence Collection</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Cleaning it up (↑objectivity  ↓subjectivity</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Practice and process</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Collecting some of your evidence for feedback</a:t>
            </a:r>
          </a:p>
          <a:p>
            <a:pPr>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7</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Tree>
    <p:extLst>
      <p:ext uri="{BB962C8B-B14F-4D97-AF65-F5344CB8AC3E}">
        <p14:creationId xmlns:p14="http://schemas.microsoft.com/office/powerpoint/2010/main" val="2875037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Evidence Collection</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Cleaning it up (↑objectivity  ↓subjectivity</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Practice and process</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Collecting some of your evidence for feedback</a:t>
            </a:r>
          </a:p>
          <a:p>
            <a:pPr>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8</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
        <p:nvSpPr>
          <p:cNvPr id="9" name="Oval 8"/>
          <p:cNvSpPr/>
          <p:nvPr/>
        </p:nvSpPr>
        <p:spPr>
          <a:xfrm>
            <a:off x="1170869" y="1501389"/>
            <a:ext cx="6108705"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516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14459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Evidence Collection (define at your table)</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Define objective:</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Define subjective:</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9</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Tree>
    <p:extLst>
      <p:ext uri="{BB962C8B-B14F-4D97-AF65-F5344CB8AC3E}">
        <p14:creationId xmlns:p14="http://schemas.microsoft.com/office/powerpoint/2010/main" val="809425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6667</TotalTime>
  <Words>2392</Words>
  <Application>Microsoft Office PowerPoint</Application>
  <PresentationFormat>On-screen Show (4:3)</PresentationFormat>
  <Paragraphs>585</Paragraphs>
  <Slides>51</Slides>
  <Notes>31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Austin</vt:lpstr>
      <vt:lpstr> OCM BOCES Day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 Research</vt:lpstr>
      <vt:lpstr>Test Scores Alone</vt:lpstr>
      <vt:lpstr>Growth</vt:lpstr>
      <vt:lpstr>Value-Added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vt:lpstr>
      <vt:lpstr>PowerPoint Presentation</vt:lpstr>
      <vt:lpstr>SLO Decisions for Districts</vt:lpstr>
      <vt:lpstr>SLO Decision # 1</vt:lpstr>
      <vt:lpstr>SLO Decision # 2</vt:lpstr>
      <vt:lpstr>SLO Decision # 3</vt:lpstr>
      <vt:lpstr>SLO Decision # 4</vt:lpstr>
      <vt:lpstr>SLO Decision # 5</vt:lpstr>
      <vt:lpstr>PowerPoint Presentation</vt:lpstr>
      <vt:lpstr>PowerPoint Presentation</vt:lpstr>
      <vt:lpstr>PowerPoint Presentation</vt:lpstr>
      <vt:lpstr>PowerPoint Presentation</vt:lpstr>
      <vt:lpstr>PowerPoint Presentation</vt:lpstr>
      <vt:lpstr>Final Connections</vt:lpstr>
      <vt:lpstr>PowerPoint Presentation</vt:lpstr>
      <vt:lpstr>PowerPoint Presentation</vt:lpstr>
      <vt:lpstr>PowerPoint Presentation</vt:lpstr>
    </vt:vector>
  </TitlesOfParts>
  <Company>Teaching &amp; Learning Consultants,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OCM BOCES Day 6</dc:title>
  <dc:creator>Jeff Craig</dc:creator>
  <cp:lastModifiedBy>NYSMSAbackup</cp:lastModifiedBy>
  <cp:revision>315</cp:revision>
  <cp:lastPrinted>2011-08-16T20:25:30Z</cp:lastPrinted>
  <dcterms:created xsi:type="dcterms:W3CDTF">2011-07-19T17:00:47Z</dcterms:created>
  <dcterms:modified xsi:type="dcterms:W3CDTF">2012-02-04T12:40:19Z</dcterms:modified>
</cp:coreProperties>
</file>