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42"/>
  </p:notesMasterIdLst>
  <p:handoutMasterIdLst>
    <p:handoutMasterId r:id="rId43"/>
  </p:handoutMasterIdLst>
  <p:sldIdLst>
    <p:sldId id="257" r:id="rId2"/>
    <p:sldId id="364" r:id="rId3"/>
    <p:sldId id="459" r:id="rId4"/>
    <p:sldId id="532" r:id="rId5"/>
    <p:sldId id="455" r:id="rId6"/>
    <p:sldId id="550" r:id="rId7"/>
    <p:sldId id="552" r:id="rId8"/>
    <p:sldId id="530" r:id="rId9"/>
    <p:sldId id="529" r:id="rId10"/>
    <p:sldId id="531" r:id="rId11"/>
    <p:sldId id="551" r:id="rId12"/>
    <p:sldId id="545" r:id="rId13"/>
    <p:sldId id="533" r:id="rId14"/>
    <p:sldId id="534" r:id="rId15"/>
    <p:sldId id="535" r:id="rId16"/>
    <p:sldId id="536" r:id="rId17"/>
    <p:sldId id="514" r:id="rId18"/>
    <p:sldId id="473" r:id="rId19"/>
    <p:sldId id="537" r:id="rId20"/>
    <p:sldId id="439" r:id="rId21"/>
    <p:sldId id="526" r:id="rId22"/>
    <p:sldId id="512" r:id="rId23"/>
    <p:sldId id="472" r:id="rId24"/>
    <p:sldId id="538" r:id="rId25"/>
    <p:sldId id="553" r:id="rId26"/>
    <p:sldId id="515" r:id="rId27"/>
    <p:sldId id="528" r:id="rId28"/>
    <p:sldId id="452" r:id="rId29"/>
    <p:sldId id="522" r:id="rId30"/>
    <p:sldId id="539" r:id="rId31"/>
    <p:sldId id="544" r:id="rId32"/>
    <p:sldId id="543" r:id="rId33"/>
    <p:sldId id="547" r:id="rId34"/>
    <p:sldId id="549" r:id="rId35"/>
    <p:sldId id="540" r:id="rId36"/>
    <p:sldId id="541" r:id="rId37"/>
    <p:sldId id="546" r:id="rId38"/>
    <p:sldId id="451" r:id="rId39"/>
    <p:sldId id="431" r:id="rId40"/>
    <p:sldId id="542" r:id="rId4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8000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9" autoAdjust="0"/>
    <p:restoredTop sz="94677" autoAdjust="0"/>
  </p:normalViewPr>
  <p:slideViewPr>
    <p:cSldViewPr snapToGrid="0" snapToObjects="1">
      <p:cViewPr>
        <p:scale>
          <a:sx n="80" d="100"/>
          <a:sy n="80" d="100"/>
        </p:scale>
        <p:origin x="-97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notesViewPr>
    <p:cSldViewPr snapToGrid="0" snapToObjects="1">
      <p:cViewPr>
        <p:scale>
          <a:sx n="150" d="100"/>
          <a:sy n="150" d="100"/>
        </p:scale>
        <p:origin x="-396" y="144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FE4C2-9DBA-4C48-853E-6B11B975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2BDAE-F056-4109-B750-3BE1E9CE45A4}">
      <dgm:prSet/>
      <dgm:spPr/>
      <dgm:t>
        <a:bodyPr/>
        <a:lstStyle/>
        <a:p>
          <a:pPr rtl="0"/>
          <a:r>
            <a:rPr lang="en-US" dirty="0" smtClean="0"/>
            <a:t>Focus</a:t>
          </a:r>
          <a:endParaRPr lang="en-US" dirty="0"/>
        </a:p>
      </dgm:t>
    </dgm:pt>
    <dgm:pt modelId="{7754B077-5826-451C-A74B-1626A37067F3}" type="parTrans" cxnId="{A23EB735-F7E9-4162-9A89-985B7C01A407}">
      <dgm:prSet/>
      <dgm:spPr/>
      <dgm:t>
        <a:bodyPr/>
        <a:lstStyle/>
        <a:p>
          <a:endParaRPr lang="en-US"/>
        </a:p>
      </dgm:t>
    </dgm:pt>
    <dgm:pt modelId="{8C888F76-EE84-435F-8F31-4860F8B88437}" type="sibTrans" cxnId="{A23EB735-F7E9-4162-9A89-985B7C01A407}">
      <dgm:prSet/>
      <dgm:spPr/>
      <dgm:t>
        <a:bodyPr/>
        <a:lstStyle/>
        <a:p>
          <a:endParaRPr lang="en-US"/>
        </a:p>
      </dgm:t>
    </dgm:pt>
    <dgm:pt modelId="{CDAD7960-CB94-4104-A6E5-633D81C6ABEB}">
      <dgm:prSet/>
      <dgm:spPr/>
      <dgm:t>
        <a:bodyPr/>
        <a:lstStyle/>
        <a:p>
          <a:pPr rtl="0"/>
          <a:r>
            <a:rPr lang="en-US" dirty="0" smtClean="0"/>
            <a:t>Coherence</a:t>
          </a:r>
          <a:endParaRPr lang="en-US" dirty="0"/>
        </a:p>
      </dgm:t>
    </dgm:pt>
    <dgm:pt modelId="{5BFEFEF7-0C4C-4B5D-8C8D-38109B58C3C5}" type="parTrans" cxnId="{C66E857A-2F4D-4A03-8CCF-33B3480D8AAE}">
      <dgm:prSet/>
      <dgm:spPr/>
      <dgm:t>
        <a:bodyPr/>
        <a:lstStyle/>
        <a:p>
          <a:endParaRPr lang="en-US"/>
        </a:p>
      </dgm:t>
    </dgm:pt>
    <dgm:pt modelId="{59CE3415-34E2-4C10-A84D-F4107A6B1E5A}" type="sibTrans" cxnId="{C66E857A-2F4D-4A03-8CCF-33B3480D8AAE}">
      <dgm:prSet/>
      <dgm:spPr/>
      <dgm:t>
        <a:bodyPr/>
        <a:lstStyle/>
        <a:p>
          <a:endParaRPr lang="en-US"/>
        </a:p>
      </dgm:t>
    </dgm:pt>
    <dgm:pt modelId="{3BAE51F6-EC1A-4038-A716-C5A53A7A8B72}">
      <dgm:prSet/>
      <dgm:spPr/>
      <dgm:t>
        <a:bodyPr/>
        <a:lstStyle/>
        <a:p>
          <a:pPr rtl="0"/>
          <a:r>
            <a:rPr lang="en-US" dirty="0" smtClean="0"/>
            <a:t>Fluency</a:t>
          </a:r>
          <a:endParaRPr lang="en-US" dirty="0"/>
        </a:p>
      </dgm:t>
    </dgm:pt>
    <dgm:pt modelId="{11415F2A-1D5C-445A-A0AA-BA03E1022142}" type="parTrans" cxnId="{FAB6FDC0-927E-419B-B067-B5DD760B4846}">
      <dgm:prSet/>
      <dgm:spPr/>
      <dgm:t>
        <a:bodyPr/>
        <a:lstStyle/>
        <a:p>
          <a:endParaRPr lang="en-US"/>
        </a:p>
      </dgm:t>
    </dgm:pt>
    <dgm:pt modelId="{7F776920-DE81-4023-8C64-83CEF2EE9BA8}" type="sibTrans" cxnId="{FAB6FDC0-927E-419B-B067-B5DD760B4846}">
      <dgm:prSet/>
      <dgm:spPr/>
      <dgm:t>
        <a:bodyPr/>
        <a:lstStyle/>
        <a:p>
          <a:endParaRPr lang="en-US"/>
        </a:p>
      </dgm:t>
    </dgm:pt>
    <dgm:pt modelId="{E492ADC0-A6CB-4130-B7B6-6BACD48A5450}">
      <dgm:prSet/>
      <dgm:spPr/>
      <dgm:t>
        <a:bodyPr/>
        <a:lstStyle/>
        <a:p>
          <a:pPr rtl="0"/>
          <a:r>
            <a:rPr lang="en-US" b="0" dirty="0" smtClean="0"/>
            <a:t>Deep Understanding</a:t>
          </a:r>
          <a:endParaRPr lang="en-US" b="0" dirty="0"/>
        </a:p>
      </dgm:t>
    </dgm:pt>
    <dgm:pt modelId="{33DEA663-0683-4286-8A6D-7DF5848CD485}" type="parTrans" cxnId="{C4252988-3777-430A-BEF9-D1855AB5D67C}">
      <dgm:prSet/>
      <dgm:spPr/>
      <dgm:t>
        <a:bodyPr/>
        <a:lstStyle/>
        <a:p>
          <a:endParaRPr lang="en-US"/>
        </a:p>
      </dgm:t>
    </dgm:pt>
    <dgm:pt modelId="{41182BEB-6B49-4A0F-8ED7-5CAE6011A162}" type="sibTrans" cxnId="{C4252988-3777-430A-BEF9-D1855AB5D67C}">
      <dgm:prSet/>
      <dgm:spPr/>
      <dgm:t>
        <a:bodyPr/>
        <a:lstStyle/>
        <a:p>
          <a:endParaRPr lang="en-US"/>
        </a:p>
      </dgm:t>
    </dgm:pt>
    <dgm:pt modelId="{D11D919B-B764-47CF-B520-360939207148}">
      <dgm:prSet/>
      <dgm:spPr/>
      <dgm:t>
        <a:bodyPr/>
        <a:lstStyle/>
        <a:p>
          <a:pPr rtl="0"/>
          <a:r>
            <a:rPr lang="en-US" dirty="0" smtClean="0"/>
            <a:t>Applications</a:t>
          </a:r>
          <a:endParaRPr lang="en-US" dirty="0"/>
        </a:p>
      </dgm:t>
    </dgm:pt>
    <dgm:pt modelId="{00CC26D2-46EB-4AB0-810E-80491DD19076}" type="parTrans" cxnId="{867D7565-5143-496E-BDA2-8883D5A289DF}">
      <dgm:prSet/>
      <dgm:spPr/>
      <dgm:t>
        <a:bodyPr/>
        <a:lstStyle/>
        <a:p>
          <a:endParaRPr lang="en-US"/>
        </a:p>
      </dgm:t>
    </dgm:pt>
    <dgm:pt modelId="{CBBD98FD-F9DF-4A0E-A7F9-E6FEFEAC0740}" type="sibTrans" cxnId="{867D7565-5143-496E-BDA2-8883D5A289DF}">
      <dgm:prSet/>
      <dgm:spPr/>
      <dgm:t>
        <a:bodyPr/>
        <a:lstStyle/>
        <a:p>
          <a:endParaRPr lang="en-US"/>
        </a:p>
      </dgm:t>
    </dgm:pt>
    <dgm:pt modelId="{A96FE5E6-31D2-41B0-8EFF-EA633C4F0905}">
      <dgm:prSet/>
      <dgm:spPr/>
      <dgm:t>
        <a:bodyPr/>
        <a:lstStyle/>
        <a:p>
          <a:pPr rtl="0"/>
          <a:r>
            <a:rPr lang="en-US" dirty="0" smtClean="0"/>
            <a:t>Dual Intensity</a:t>
          </a:r>
          <a:endParaRPr lang="en-US" dirty="0"/>
        </a:p>
      </dgm:t>
    </dgm:pt>
    <dgm:pt modelId="{501C15A4-9468-4805-B794-D64F88ED39E1}" type="parTrans" cxnId="{A0AF7DA2-609A-4E6D-9E64-B987FA30D812}">
      <dgm:prSet/>
      <dgm:spPr/>
      <dgm:t>
        <a:bodyPr/>
        <a:lstStyle/>
        <a:p>
          <a:endParaRPr lang="en-US"/>
        </a:p>
      </dgm:t>
    </dgm:pt>
    <dgm:pt modelId="{7E42A3D2-DE0F-452F-9AD3-40297C8A4F21}" type="sibTrans" cxnId="{A0AF7DA2-609A-4E6D-9E64-B987FA30D812}">
      <dgm:prSet/>
      <dgm:spPr/>
      <dgm:t>
        <a:bodyPr/>
        <a:lstStyle/>
        <a:p>
          <a:endParaRPr lang="en-US"/>
        </a:p>
      </dgm:t>
    </dgm:pt>
    <dgm:pt modelId="{5A3EFF9A-F367-4ACC-86A8-F398C88D02EA}" type="pres">
      <dgm:prSet presAssocID="{FF7FE4C2-9DBA-4C48-853E-6B11B975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EDBF-E94E-44F2-809A-1A9E6BA0BEF4}" type="pres">
      <dgm:prSet presAssocID="{DE62BDAE-F056-4109-B750-3BE1E9CE45A4}" presName="parentText" presStyleLbl="node1" presStyleIdx="0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C137-EF57-45AB-B033-5DF4EB72CB5E}" type="pres">
      <dgm:prSet presAssocID="{8C888F76-EE84-435F-8F31-4860F8B88437}" presName="spacer" presStyleCnt="0"/>
      <dgm:spPr/>
    </dgm:pt>
    <dgm:pt modelId="{446BCCC1-A0C5-4982-949C-B1C10762DD66}" type="pres">
      <dgm:prSet presAssocID="{CDAD7960-CB94-4104-A6E5-633D81C6ABEB}" presName="parentText" presStyleLbl="node1" presStyleIdx="1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9586-8808-4CD7-88D8-C0803E02FE13}" type="pres">
      <dgm:prSet presAssocID="{59CE3415-34E2-4C10-A84D-F4107A6B1E5A}" presName="spacer" presStyleCnt="0"/>
      <dgm:spPr/>
    </dgm:pt>
    <dgm:pt modelId="{D2C2071E-A4D5-419C-8483-A7AFA53E459A}" type="pres">
      <dgm:prSet presAssocID="{3BAE51F6-EC1A-4038-A716-C5A53A7A8B72}" presName="parentText" presStyleLbl="node1" presStyleIdx="2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183F-7D42-417B-BD2D-332522782D89}" type="pres">
      <dgm:prSet presAssocID="{7F776920-DE81-4023-8C64-83CEF2EE9BA8}" presName="spacer" presStyleCnt="0"/>
      <dgm:spPr/>
    </dgm:pt>
    <dgm:pt modelId="{35E796B4-42ED-45B0-A9FB-F3203E892625}" type="pres">
      <dgm:prSet presAssocID="{E492ADC0-A6CB-4130-B7B6-6BACD48A5450}" presName="parentText" presStyleLbl="node1" presStyleIdx="3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A5-26D5-4F23-8185-29D6CF71ED24}" type="pres">
      <dgm:prSet presAssocID="{41182BEB-6B49-4A0F-8ED7-5CAE6011A162}" presName="spacer" presStyleCnt="0"/>
      <dgm:spPr/>
    </dgm:pt>
    <dgm:pt modelId="{C1A97791-6DDE-4DA1-801F-8B22B1A0E999}" type="pres">
      <dgm:prSet presAssocID="{D11D919B-B764-47CF-B520-360939207148}" presName="parentText" presStyleLbl="node1" presStyleIdx="4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647E-5BC6-4579-AA48-6FA62ABFEE34}" type="pres">
      <dgm:prSet presAssocID="{CBBD98FD-F9DF-4A0E-A7F9-E6FEFEAC0740}" presName="spacer" presStyleCnt="0"/>
      <dgm:spPr/>
    </dgm:pt>
    <dgm:pt modelId="{1CB5635C-B379-4B8D-9308-66093A46B1CF}" type="pres">
      <dgm:prSet presAssocID="{A96FE5E6-31D2-41B0-8EFF-EA633C4F0905}" presName="parentText" presStyleLbl="node1" presStyleIdx="5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E857A-2F4D-4A03-8CCF-33B3480D8AAE}" srcId="{FF7FE4C2-9DBA-4C48-853E-6B11B9759D79}" destId="{CDAD7960-CB94-4104-A6E5-633D81C6ABEB}" srcOrd="1" destOrd="0" parTransId="{5BFEFEF7-0C4C-4B5D-8C8D-38109B58C3C5}" sibTransId="{59CE3415-34E2-4C10-A84D-F4107A6B1E5A}"/>
    <dgm:cxn modelId="{FAB6FDC0-927E-419B-B067-B5DD760B4846}" srcId="{FF7FE4C2-9DBA-4C48-853E-6B11B9759D79}" destId="{3BAE51F6-EC1A-4038-A716-C5A53A7A8B72}" srcOrd="2" destOrd="0" parTransId="{11415F2A-1D5C-445A-A0AA-BA03E1022142}" sibTransId="{7F776920-DE81-4023-8C64-83CEF2EE9BA8}"/>
    <dgm:cxn modelId="{5A60E1E9-34DE-4841-BC88-B5CEE672AA8A}" type="presOf" srcId="{A96FE5E6-31D2-41B0-8EFF-EA633C4F0905}" destId="{1CB5635C-B379-4B8D-9308-66093A46B1CF}" srcOrd="0" destOrd="0" presId="urn:microsoft.com/office/officeart/2005/8/layout/vList2"/>
    <dgm:cxn modelId="{933A37F5-AAF8-408D-A2F8-7A8F1AD27BE9}" type="presOf" srcId="{3BAE51F6-EC1A-4038-A716-C5A53A7A8B72}" destId="{D2C2071E-A4D5-419C-8483-A7AFA53E459A}" srcOrd="0" destOrd="0" presId="urn:microsoft.com/office/officeart/2005/8/layout/vList2"/>
    <dgm:cxn modelId="{A4DC955D-B214-4E09-AA62-9171D5F8B6C6}" type="presOf" srcId="{E492ADC0-A6CB-4130-B7B6-6BACD48A5450}" destId="{35E796B4-42ED-45B0-A9FB-F3203E892625}" srcOrd="0" destOrd="0" presId="urn:microsoft.com/office/officeart/2005/8/layout/vList2"/>
    <dgm:cxn modelId="{C4252988-3777-430A-BEF9-D1855AB5D67C}" srcId="{FF7FE4C2-9DBA-4C48-853E-6B11B9759D79}" destId="{E492ADC0-A6CB-4130-B7B6-6BACD48A5450}" srcOrd="3" destOrd="0" parTransId="{33DEA663-0683-4286-8A6D-7DF5848CD485}" sibTransId="{41182BEB-6B49-4A0F-8ED7-5CAE6011A162}"/>
    <dgm:cxn modelId="{A23EB735-F7E9-4162-9A89-985B7C01A407}" srcId="{FF7FE4C2-9DBA-4C48-853E-6B11B9759D79}" destId="{DE62BDAE-F056-4109-B750-3BE1E9CE45A4}" srcOrd="0" destOrd="0" parTransId="{7754B077-5826-451C-A74B-1626A37067F3}" sibTransId="{8C888F76-EE84-435F-8F31-4860F8B88437}"/>
    <dgm:cxn modelId="{B240D744-4A82-43C3-81A9-B613C13A22B0}" type="presOf" srcId="{D11D919B-B764-47CF-B520-360939207148}" destId="{C1A97791-6DDE-4DA1-801F-8B22B1A0E999}" srcOrd="0" destOrd="0" presId="urn:microsoft.com/office/officeart/2005/8/layout/vList2"/>
    <dgm:cxn modelId="{A0AF7DA2-609A-4E6D-9E64-B987FA30D812}" srcId="{FF7FE4C2-9DBA-4C48-853E-6B11B9759D79}" destId="{A96FE5E6-31D2-41B0-8EFF-EA633C4F0905}" srcOrd="5" destOrd="0" parTransId="{501C15A4-9468-4805-B794-D64F88ED39E1}" sibTransId="{7E42A3D2-DE0F-452F-9AD3-40297C8A4F21}"/>
    <dgm:cxn modelId="{867D7565-5143-496E-BDA2-8883D5A289DF}" srcId="{FF7FE4C2-9DBA-4C48-853E-6B11B9759D79}" destId="{D11D919B-B764-47CF-B520-360939207148}" srcOrd="4" destOrd="0" parTransId="{00CC26D2-46EB-4AB0-810E-80491DD19076}" sibTransId="{CBBD98FD-F9DF-4A0E-A7F9-E6FEFEAC0740}"/>
    <dgm:cxn modelId="{4E2A518B-4F2C-46E3-957E-D8E83489E6DC}" type="presOf" srcId="{FF7FE4C2-9DBA-4C48-853E-6B11B9759D79}" destId="{5A3EFF9A-F367-4ACC-86A8-F398C88D02EA}" srcOrd="0" destOrd="0" presId="urn:microsoft.com/office/officeart/2005/8/layout/vList2"/>
    <dgm:cxn modelId="{619EB41C-FE6F-4B20-A46A-F5547332A488}" type="presOf" srcId="{CDAD7960-CB94-4104-A6E5-633D81C6ABEB}" destId="{446BCCC1-A0C5-4982-949C-B1C10762DD66}" srcOrd="0" destOrd="0" presId="urn:microsoft.com/office/officeart/2005/8/layout/vList2"/>
    <dgm:cxn modelId="{B496B986-C9EF-4809-9284-25FD89E2B4F4}" type="presOf" srcId="{DE62BDAE-F056-4109-B750-3BE1E9CE45A4}" destId="{3B6DEDBF-E94E-44F2-809A-1A9E6BA0BEF4}" srcOrd="0" destOrd="0" presId="urn:microsoft.com/office/officeart/2005/8/layout/vList2"/>
    <dgm:cxn modelId="{90782CB7-4C2B-4B31-8689-C088CE22C6D1}" type="presParOf" srcId="{5A3EFF9A-F367-4ACC-86A8-F398C88D02EA}" destId="{3B6DEDBF-E94E-44F2-809A-1A9E6BA0BEF4}" srcOrd="0" destOrd="0" presId="urn:microsoft.com/office/officeart/2005/8/layout/vList2"/>
    <dgm:cxn modelId="{39DD028B-AEF0-4365-A3CE-218227A5B7B1}" type="presParOf" srcId="{5A3EFF9A-F367-4ACC-86A8-F398C88D02EA}" destId="{1952C137-EF57-45AB-B033-5DF4EB72CB5E}" srcOrd="1" destOrd="0" presId="urn:microsoft.com/office/officeart/2005/8/layout/vList2"/>
    <dgm:cxn modelId="{8C8902A9-E34D-43DD-BDAB-01059CB34E3C}" type="presParOf" srcId="{5A3EFF9A-F367-4ACC-86A8-F398C88D02EA}" destId="{446BCCC1-A0C5-4982-949C-B1C10762DD66}" srcOrd="2" destOrd="0" presId="urn:microsoft.com/office/officeart/2005/8/layout/vList2"/>
    <dgm:cxn modelId="{B4E4FBEA-F49F-4FB3-8DC3-C8907C6AC483}" type="presParOf" srcId="{5A3EFF9A-F367-4ACC-86A8-F398C88D02EA}" destId="{B7AD9586-8808-4CD7-88D8-C0803E02FE13}" srcOrd="3" destOrd="0" presId="urn:microsoft.com/office/officeart/2005/8/layout/vList2"/>
    <dgm:cxn modelId="{AA9F249E-53D7-452D-BE9E-99B08BFB9F8E}" type="presParOf" srcId="{5A3EFF9A-F367-4ACC-86A8-F398C88D02EA}" destId="{D2C2071E-A4D5-419C-8483-A7AFA53E459A}" srcOrd="4" destOrd="0" presId="urn:microsoft.com/office/officeart/2005/8/layout/vList2"/>
    <dgm:cxn modelId="{00608DB4-8DF3-43AE-A476-EC6AB43123A5}" type="presParOf" srcId="{5A3EFF9A-F367-4ACC-86A8-F398C88D02EA}" destId="{C293183F-7D42-417B-BD2D-332522782D89}" srcOrd="5" destOrd="0" presId="urn:microsoft.com/office/officeart/2005/8/layout/vList2"/>
    <dgm:cxn modelId="{1657EBF3-9973-4FFD-B7F1-A099D985AD63}" type="presParOf" srcId="{5A3EFF9A-F367-4ACC-86A8-F398C88D02EA}" destId="{35E796B4-42ED-45B0-A9FB-F3203E892625}" srcOrd="6" destOrd="0" presId="urn:microsoft.com/office/officeart/2005/8/layout/vList2"/>
    <dgm:cxn modelId="{20BF5BAE-D5F5-430D-B02C-0801C6061448}" type="presParOf" srcId="{5A3EFF9A-F367-4ACC-86A8-F398C88D02EA}" destId="{8D00EFA5-26D5-4F23-8185-29D6CF71ED24}" srcOrd="7" destOrd="0" presId="urn:microsoft.com/office/officeart/2005/8/layout/vList2"/>
    <dgm:cxn modelId="{E20EDF75-46BC-4622-BB42-2E44DA6198C0}" type="presParOf" srcId="{5A3EFF9A-F367-4ACC-86A8-F398C88D02EA}" destId="{C1A97791-6DDE-4DA1-801F-8B22B1A0E999}" srcOrd="8" destOrd="0" presId="urn:microsoft.com/office/officeart/2005/8/layout/vList2"/>
    <dgm:cxn modelId="{69D57BDB-272C-4160-A3C0-2065E66BDFC8}" type="presParOf" srcId="{5A3EFF9A-F367-4ACC-86A8-F398C88D02EA}" destId="{F0D7647E-5BC6-4579-AA48-6FA62ABFEE34}" srcOrd="9" destOrd="0" presId="urn:microsoft.com/office/officeart/2005/8/layout/vList2"/>
    <dgm:cxn modelId="{2E11F49D-B1CE-4784-94D1-FCD9938F7263}" type="presParOf" srcId="{5A3EFF9A-F367-4ACC-86A8-F398C88D02EA}" destId="{1CB5635C-B379-4B8D-9308-66093A46B1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EDBF-E94E-44F2-809A-1A9E6BA0BEF4}">
      <dsp:nvSpPr>
        <dsp:cNvPr id="0" name=""/>
        <dsp:cNvSpPr/>
      </dsp:nvSpPr>
      <dsp:spPr>
        <a:xfrm>
          <a:off x="317505" y="18768"/>
          <a:ext cx="777238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Focus</a:t>
          </a:r>
          <a:endParaRPr lang="en-US" sz="3000" kern="1200" dirty="0"/>
        </a:p>
      </dsp:txBody>
      <dsp:txXfrm>
        <a:off x="351774" y="53037"/>
        <a:ext cx="7703851" cy="633462"/>
      </dsp:txXfrm>
    </dsp:sp>
    <dsp:sp modelId="{446BCCC1-A0C5-4982-949C-B1C10762DD66}">
      <dsp:nvSpPr>
        <dsp:cNvPr id="0" name=""/>
        <dsp:cNvSpPr/>
      </dsp:nvSpPr>
      <dsp:spPr>
        <a:xfrm>
          <a:off x="317505" y="807168"/>
          <a:ext cx="777238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Coherence</a:t>
          </a:r>
          <a:endParaRPr lang="en-US" sz="3000" kern="1200" dirty="0"/>
        </a:p>
      </dsp:txBody>
      <dsp:txXfrm>
        <a:off x="351774" y="841437"/>
        <a:ext cx="7703851" cy="633462"/>
      </dsp:txXfrm>
    </dsp:sp>
    <dsp:sp modelId="{D2C2071E-A4D5-419C-8483-A7AFA53E459A}">
      <dsp:nvSpPr>
        <dsp:cNvPr id="0" name=""/>
        <dsp:cNvSpPr/>
      </dsp:nvSpPr>
      <dsp:spPr>
        <a:xfrm>
          <a:off x="317505" y="1595568"/>
          <a:ext cx="777238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Fluency</a:t>
          </a:r>
          <a:endParaRPr lang="en-US" sz="3000" kern="1200" dirty="0"/>
        </a:p>
      </dsp:txBody>
      <dsp:txXfrm>
        <a:off x="351774" y="1629837"/>
        <a:ext cx="7703851" cy="633462"/>
      </dsp:txXfrm>
    </dsp:sp>
    <dsp:sp modelId="{35E796B4-42ED-45B0-A9FB-F3203E892625}">
      <dsp:nvSpPr>
        <dsp:cNvPr id="0" name=""/>
        <dsp:cNvSpPr/>
      </dsp:nvSpPr>
      <dsp:spPr>
        <a:xfrm>
          <a:off x="317505" y="2383968"/>
          <a:ext cx="777238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/>
            <a:t>Deep Understanding</a:t>
          </a:r>
          <a:endParaRPr lang="en-US" sz="3000" b="0" kern="1200" dirty="0"/>
        </a:p>
      </dsp:txBody>
      <dsp:txXfrm>
        <a:off x="351774" y="2418237"/>
        <a:ext cx="7703851" cy="633462"/>
      </dsp:txXfrm>
    </dsp:sp>
    <dsp:sp modelId="{C1A97791-6DDE-4DA1-801F-8B22B1A0E999}">
      <dsp:nvSpPr>
        <dsp:cNvPr id="0" name=""/>
        <dsp:cNvSpPr/>
      </dsp:nvSpPr>
      <dsp:spPr>
        <a:xfrm>
          <a:off x="317505" y="3172368"/>
          <a:ext cx="777238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Applications</a:t>
          </a:r>
          <a:endParaRPr lang="en-US" sz="3000" kern="1200" dirty="0"/>
        </a:p>
      </dsp:txBody>
      <dsp:txXfrm>
        <a:off x="351774" y="3206637"/>
        <a:ext cx="7703851" cy="633462"/>
      </dsp:txXfrm>
    </dsp:sp>
    <dsp:sp modelId="{1CB5635C-B379-4B8D-9308-66093A46B1CF}">
      <dsp:nvSpPr>
        <dsp:cNvPr id="0" name=""/>
        <dsp:cNvSpPr/>
      </dsp:nvSpPr>
      <dsp:spPr>
        <a:xfrm>
          <a:off x="317505" y="3960768"/>
          <a:ext cx="777238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Dual Intensity</a:t>
          </a:r>
          <a:endParaRPr lang="en-US" sz="3000" kern="1200" dirty="0"/>
        </a:p>
      </dsp:txBody>
      <dsp:txXfrm>
        <a:off x="351774" y="3995037"/>
        <a:ext cx="7703851" cy="63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54EDFB-DB4E-456D-B344-8F3F449FA43C}" type="datetime1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16EBBE-4CD9-4BA7-933F-B1743D11A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1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02DEF9-9E33-4123-AEB6-4EC92F5453F7}" type="datetime1">
              <a:rPr lang="en-US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9BE405-DFDE-47BA-8FA6-7E7336362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1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4EE2B3-1997-4035-9B18-49A0E747F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4EE2B3-1997-4035-9B18-49A0E747F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61238B-DA51-4640-A97E-ACB9874601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61238B-DA51-4640-A97E-ACB9874601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61238B-DA51-4640-A97E-ACB9874601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43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AC685D-C5F7-4256-85F1-CA2F298CEA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0F0D-D01D-4171-9BA3-C43EAB3D2A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4EE2B3-1997-4035-9B18-49A0E747F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4EE2B3-1997-4035-9B18-49A0E747F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6A60BF92-8438-4648-974A-03C1F5CAB01F}" type="datetime1">
              <a:rPr lang="en-US" smtClean="0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362B2F-ED76-4006-ADBD-C52FFE2FF6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701612-AD8D-422A-B536-493483EFB7F3}" type="datetime1">
              <a:rPr lang="en-US" smtClean="0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17948A34-C455-4D4C-86C0-31A11E755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33596A-3688-4485-8ABD-5C43BE346262}" type="datetime1">
              <a:rPr lang="en-US" smtClean="0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91C0A80E-A877-4CBD-8B56-827D3A55A1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59393A-ED11-4CA9-9736-73148990616C}" type="datetime1">
              <a:rPr lang="en-US" smtClean="0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80F4B75F-2EFA-4AF6-B4A9-B25AED3D8D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8F9EEB-8CFD-432A-B212-43AB64C9E14D}" type="datetime1">
              <a:rPr lang="en-US" smtClean="0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8F8E5B00-93D5-4A09-8983-BCC52DFFE3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1DAF66-78AA-4827-A267-391BAED26807}" type="datetime1">
              <a:rPr lang="en-US" smtClean="0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029792BB-AC07-4892-B842-ADEF9B3C37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3A80E3-73FE-4AD7-BE49-6E0238C09A7A}" type="datetime1">
              <a:rPr lang="en-US" smtClean="0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AF534443-92A7-4034-B99C-79A474AFEC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E7338D-E8B6-40A5-8300-6AE21B544B0F}" type="datetime1">
              <a:rPr lang="en-US" smtClean="0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E8E05886-9F8E-40C4-B8AF-7A7A74DA24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1C67B6-C76E-4BD8-BC89-B45D22B52B19}" type="datetime1">
              <a:rPr lang="en-US" smtClean="0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4F339F1E-886A-4737-85BE-1893A3C185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C95436-B1A3-4276-BC9D-7DE8437723E0}" type="datetime1">
              <a:rPr lang="en-US" smtClean="0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D4025B83-376D-4B22-82FA-6EC35E7656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2355EA-8908-480F-8AF8-4D42EDBCC948}" type="datetime1">
              <a:rPr lang="en-US" smtClean="0"/>
              <a:pPr>
                <a:defRPr/>
              </a:pPr>
              <a:t>1/10/2012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7DA8EF34-3D6F-4F16-AA18-B76D95CE04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4649096" y="-34321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/my/poll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The%20Fuhrer%20on%20TCAP%20in%20the%20bunker%20-%20YouTube.fl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60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Shifts%20in%20Math%20Practice%20%20The%20Balance%20Between%20Skills%20and%20Understanding%20-%20YouTube.fl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0304" y="3600450"/>
            <a:ext cx="3187834" cy="23817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</a:rPr>
              <a:t/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OCM BOCES</a:t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Day </a:t>
            </a:r>
            <a:r>
              <a:rPr lang="en-US" sz="2400" dirty="0">
                <a:solidFill>
                  <a:srgbClr val="404040"/>
                </a:solidFill>
              </a:rPr>
              <a:t>6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0304" y="176270"/>
            <a:ext cx="3187834" cy="2027103"/>
          </a:xfrm>
        </p:spPr>
        <p:txBody>
          <a:bodyPr>
            <a:normAutofit/>
          </a:bodyPr>
          <a:lstStyle/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Lead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Evaluator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30C2ACD-2781-4D1B-AB10-05EE46472372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0236" y="1417700"/>
            <a:ext cx="8168656" cy="52117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Make </a:t>
            </a:r>
            <a:r>
              <a:rPr lang="en-US" dirty="0"/>
              <a:t>sense of problems &amp; persevere in solving them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Reason </a:t>
            </a:r>
            <a:r>
              <a:rPr lang="en-US" dirty="0"/>
              <a:t>abstractly and quantitatively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Construct </a:t>
            </a:r>
            <a:r>
              <a:rPr lang="en-US" dirty="0"/>
              <a:t>viable arguments and critique the reasoning of others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Model </a:t>
            </a:r>
            <a:r>
              <a:rPr lang="en-US" dirty="0"/>
              <a:t>with mathematics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Use </a:t>
            </a:r>
            <a:r>
              <a:rPr lang="en-US" dirty="0"/>
              <a:t>appropriate tools strategically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Attend </a:t>
            </a:r>
            <a:r>
              <a:rPr lang="en-US" dirty="0"/>
              <a:t>to precision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Look </a:t>
            </a:r>
            <a:r>
              <a:rPr lang="en-US" dirty="0"/>
              <a:t>for and make use of structure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Look </a:t>
            </a:r>
            <a:r>
              <a:rPr lang="en-US" dirty="0"/>
              <a:t>for and express regularity in repeated reasoning.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236" y="679753"/>
            <a:ext cx="8381260" cy="6347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 Practices: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CCLS Math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9F1E-886A-4737-85BE-1893A3C1855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18750" r="57862" b="14145"/>
          <a:stretch/>
        </p:blipFill>
        <p:spPr bwMode="auto">
          <a:xfrm>
            <a:off x="1010653" y="577517"/>
            <a:ext cx="7122694" cy="58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CCLS Math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8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0236" y="1417700"/>
            <a:ext cx="8168656" cy="52117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K-8 wiki is up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HS unpacking is scheduled: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MARCH 9 </a:t>
            </a:r>
            <a:r>
              <a:rPr lang="en-US" dirty="0" smtClean="0"/>
              <a:t>- Unpacking Algebra.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MARCH 23 </a:t>
            </a:r>
            <a:r>
              <a:rPr lang="en-US" dirty="0" smtClean="0"/>
              <a:t>- Unpacking Geometry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MARCH 30 </a:t>
            </a:r>
            <a:r>
              <a:rPr lang="en-US" dirty="0" smtClean="0"/>
              <a:t>- Unpacking Algebra II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236" y="679753"/>
            <a:ext cx="8381260" cy="6347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Unpacking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CCLS Math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NYS Teaching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Standards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3855" y="976391"/>
            <a:ext cx="2732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a table group, label the seven pieces of the “pie.”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2172" r="9805" b="2099"/>
          <a:stretch/>
        </p:blipFill>
        <p:spPr bwMode="auto">
          <a:xfrm>
            <a:off x="665019" y="1080656"/>
            <a:ext cx="4631376" cy="45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0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NYS Teaching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Standards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3855" y="976391"/>
            <a:ext cx="2732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 out the evidence you collected.</a:t>
            </a:r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7508" r="14393" b="7052"/>
          <a:stretch/>
        </p:blipFill>
        <p:spPr bwMode="auto">
          <a:xfrm>
            <a:off x="629391" y="1058141"/>
            <a:ext cx="4667003" cy="47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NYS Teaching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Standards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3855" y="976391"/>
            <a:ext cx="2732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 out the evidence you collected.</a:t>
            </a:r>
          </a:p>
          <a:p>
            <a:endParaRPr lang="en-US" sz="2400" dirty="0"/>
          </a:p>
          <a:p>
            <a:r>
              <a:rPr lang="en-US" sz="2400" dirty="0" smtClean="0"/>
              <a:t>For which Standards did you gather evidence?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7508" r="14393" b="7052"/>
          <a:stretch/>
        </p:blipFill>
        <p:spPr bwMode="auto">
          <a:xfrm>
            <a:off x="629391" y="1058141"/>
            <a:ext cx="4667003" cy="47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NYS Teaching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Standards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3855" y="976391"/>
            <a:ext cx="27321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 out the evidence you collected.</a:t>
            </a:r>
          </a:p>
          <a:p>
            <a:endParaRPr lang="en-US" sz="2400" dirty="0"/>
          </a:p>
          <a:p>
            <a:r>
              <a:rPr lang="en-US" sz="2400" dirty="0" smtClean="0"/>
              <a:t>For which Standards did you gather evidence?</a:t>
            </a:r>
          </a:p>
          <a:p>
            <a:endParaRPr lang="en-US" sz="2400" dirty="0"/>
          </a:p>
          <a:p>
            <a:r>
              <a:rPr lang="en-US" sz="2400" dirty="0" smtClean="0"/>
              <a:t>How will you gather evidence for the others?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7508" r="14393" b="7052"/>
          <a:stretch/>
        </p:blipFill>
        <p:spPr bwMode="auto">
          <a:xfrm>
            <a:off x="629391" y="1058141"/>
            <a:ext cx="4667003" cy="47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Evidence Collection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4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Gathering evidence at a preconference meeting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Prior to the conference, teacher prepares for meeting by reviewing questions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Teachers brings (electronically submits) lesson plans, maps, scopes and sequences, other artifacts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Teachers and Lead Evaluator have conversation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Lead Evaluator collects evidence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PreConferences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Practice a preconference meeting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Watch the preconference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Collect evidence on “Agenda”</a:t>
            </a:r>
          </a:p>
          <a:p>
            <a:pPr marL="365760" lvl="1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PreConferences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Lead Evaluator Training continues…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have you been up to? Sharing what we’ve done related to this work in the last month.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Mini-lesson: Six Shifts in Math (finally)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Getting back to the NYS Teaching Standards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Collecting evidence at the preconference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ollection &gt; Rubric &gt; Feedback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HW: Seven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ecision points of mini-observations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Student Learning Objectives (SLOs)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 conference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Picturing the year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Day Five Agenda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0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22098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3517780" y="1321280"/>
            <a:ext cx="1676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SORT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ALIGN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WITH 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FRAMEWORK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5956180" y="13212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Interpret: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Clarify</a:t>
            </a: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5956180" y="33024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498980" y="49788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2679580" y="170228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5346580" y="193088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022980" y="26166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099180" y="43692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2298580" y="3759680"/>
            <a:ext cx="3581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555880" y="3534651"/>
            <a:ext cx="1066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NO!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Evidence Cycle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64636" y="3520194"/>
            <a:ext cx="4374907" cy="7837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8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 and a Rubric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 Element III part of the rubric (all of it)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might be some of the things you might hope to see in a classroom with regard to this piece of the rubric?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 Collection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5"/>
          <a:stretch/>
        </p:blipFill>
        <p:spPr bwMode="auto">
          <a:xfrm>
            <a:off x="2679409" y="3150408"/>
            <a:ext cx="3657600" cy="20509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Going Through the Process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Collect evidence </a:t>
            </a: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ALONE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Check that it is evidence (fix if needed) </a:t>
            </a: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PARTNER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Code it</a:t>
            </a:r>
            <a:r>
              <a:rPr lang="en-US" b="1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PARTNER</a:t>
            </a: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Sort it </a:t>
            </a:r>
            <a:r>
              <a:rPr lang="en-US" b="1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ALONE</a:t>
            </a: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Compare to section of the rubric </a:t>
            </a: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PARTNER and the TABLE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Determine HEDI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for each of the indicators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 Collection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1"/>
          <a:stretch/>
        </p:blipFill>
        <p:spPr bwMode="auto">
          <a:xfrm>
            <a:off x="483965" y="4160801"/>
            <a:ext cx="8136367" cy="245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 and a Rubric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How did we rate each indicator (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hlinkClick r:id="rId3"/>
              </a:rPr>
              <a:t>PollEverywhere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Trainer feedback about each indicator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 Collection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5"/>
          <a:stretch/>
        </p:blipFill>
        <p:spPr bwMode="auto">
          <a:xfrm>
            <a:off x="2679409" y="3150408"/>
            <a:ext cx="3657600" cy="20509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9F1E-886A-4737-85BE-1893A3C1855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57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7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Break!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 Collection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843467"/>
            <a:ext cx="62738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6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4191274" cy="50985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5823631" y="978803"/>
            <a:ext cx="2646348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Conversation,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Questions &amp;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Discussion</a:t>
            </a:r>
            <a:endParaRPr lang="en-US" b="1" dirty="0">
              <a:latin typeface="+mj-lt"/>
            </a:endParaRP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6016505" y="23118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Respect &amp;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Rapport</a:t>
            </a:r>
            <a:endParaRPr lang="en-US" sz="2400" b="1" dirty="0">
              <a:latin typeface="+mj-lt"/>
            </a:endParaRP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6054605" y="40517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546605" y="54487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3263415" y="2013119"/>
            <a:ext cx="2587990" cy="335529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121405" y="33659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146805" y="48391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Evidence Cycle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un 2"/>
          <p:cNvSpPr/>
          <p:nvPr/>
        </p:nvSpPr>
        <p:spPr>
          <a:xfrm>
            <a:off x="895350" y="37943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15335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n 17"/>
          <p:cNvSpPr/>
          <p:nvPr/>
        </p:nvSpPr>
        <p:spPr>
          <a:xfrm>
            <a:off x="3230322" y="43866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n 18"/>
          <p:cNvSpPr/>
          <p:nvPr/>
        </p:nvSpPr>
        <p:spPr>
          <a:xfrm>
            <a:off x="24860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n 19"/>
          <p:cNvSpPr/>
          <p:nvPr/>
        </p:nvSpPr>
        <p:spPr>
          <a:xfrm>
            <a:off x="1190624" y="254048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n 20"/>
          <p:cNvSpPr/>
          <p:nvPr/>
        </p:nvSpPr>
        <p:spPr>
          <a:xfrm>
            <a:off x="1852612" y="1643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un 21"/>
          <p:cNvSpPr/>
          <p:nvPr/>
        </p:nvSpPr>
        <p:spPr>
          <a:xfrm>
            <a:off x="2166937" y="236292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n 22"/>
          <p:cNvSpPr/>
          <p:nvPr/>
        </p:nvSpPr>
        <p:spPr>
          <a:xfrm>
            <a:off x="1128711" y="461252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n 23"/>
          <p:cNvSpPr/>
          <p:nvPr/>
        </p:nvSpPr>
        <p:spPr>
          <a:xfrm>
            <a:off x="2012965" y="4674079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un 24"/>
          <p:cNvSpPr/>
          <p:nvPr/>
        </p:nvSpPr>
        <p:spPr>
          <a:xfrm>
            <a:off x="3268420" y="502674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un 25"/>
          <p:cNvSpPr/>
          <p:nvPr/>
        </p:nvSpPr>
        <p:spPr>
          <a:xfrm>
            <a:off x="728662" y="3167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un 26"/>
          <p:cNvSpPr/>
          <p:nvPr/>
        </p:nvSpPr>
        <p:spPr>
          <a:xfrm>
            <a:off x="3906595" y="3929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un 27"/>
          <p:cNvSpPr/>
          <p:nvPr/>
        </p:nvSpPr>
        <p:spPr>
          <a:xfrm>
            <a:off x="2805112" y="1629494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un 28"/>
          <p:cNvSpPr/>
          <p:nvPr/>
        </p:nvSpPr>
        <p:spPr>
          <a:xfrm>
            <a:off x="3124199" y="22530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un 29"/>
          <p:cNvSpPr/>
          <p:nvPr/>
        </p:nvSpPr>
        <p:spPr>
          <a:xfrm>
            <a:off x="3649422" y="28037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22269" y="5128838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1699607" y="1778903"/>
            <a:ext cx="3932604" cy="210702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8461" y="364635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3601691" y="1378854"/>
            <a:ext cx="2030519" cy="48504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51140" y="157570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7108705" y="159480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94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Decision Points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How long to stay in each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classroom.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How to keep up the pace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to look for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Whether to take notes during visits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How to deliver feedback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Whether to give feedback to every teacher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Whether to use data from mini-observations in year-end teacher evaluations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are the answers to these decisions?</a:t>
            </a:r>
            <a:endParaRPr lang="en-US" b="1" dirty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Mini-Observations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Clarifying sign-up for half days: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As each one approaches we will email you with a link so you can tell us which one is better for you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link will also be at the website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MyLearningPlan is not flexible in this way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Reminder about how listservs work!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Taking Care of Business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4" y="1757549"/>
            <a:ext cx="7739661" cy="37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5135" y="2179336"/>
            <a:ext cx="1940087" cy="1430768"/>
          </a:xfrm>
          <a:extLst/>
        </p:spPr>
        <p:txBody>
          <a:bodyPr rtlCol="0">
            <a:noAutofit/>
          </a:bodyPr>
          <a:lstStyle/>
          <a:p>
            <a:pPr marL="68580" indent="0" algn="ctr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tencil" pitchFamily="82" charset="0"/>
              </a:rPr>
              <a:t>NYS GROWTH</a:t>
            </a:r>
            <a:br>
              <a:rPr lang="en-US" sz="3200" b="1" dirty="0" smtClean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tencil" pitchFamily="82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tencil" pitchFamily="82" charset="0"/>
              </a:rPr>
              <a:t>SCORES</a:t>
            </a:r>
            <a:endParaRPr lang="en-US" sz="3200" b="1" dirty="0" smtClean="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78984" y="956171"/>
            <a:ext cx="7577616" cy="5111827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scores arrive…</a:t>
            </a:r>
          </a:p>
        </p:txBody>
      </p:sp>
    </p:spTree>
    <p:extLst>
      <p:ext uri="{BB962C8B-B14F-4D97-AF65-F5344CB8AC3E}">
        <p14:creationId xmlns:p14="http://schemas.microsoft.com/office/powerpoint/2010/main" val="17337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78984" y="956171"/>
            <a:ext cx="7577616" cy="5111827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principal receives the results in his office…</a:t>
            </a:r>
          </a:p>
        </p:txBody>
      </p:sp>
      <p:pic>
        <p:nvPicPr>
          <p:cNvPr id="307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" b="19792"/>
          <a:stretch/>
        </p:blipFill>
        <p:spPr bwMode="auto">
          <a:xfrm>
            <a:off x="634843" y="1395546"/>
            <a:ext cx="7939141" cy="4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7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SLOs lesson and examples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Template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More to come next time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b="1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9688"/>
            <a:ext cx="915035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850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20722" r="54392" b="15302"/>
          <a:stretch/>
        </p:blipFill>
        <p:spPr bwMode="auto">
          <a:xfrm>
            <a:off x="526653" y="1042262"/>
            <a:ext cx="8144382" cy="5170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01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914400"/>
            <a:ext cx="7514376" cy="709448"/>
          </a:xfrm>
        </p:spPr>
        <p:txBody>
          <a:bodyPr rtlCol="0">
            <a:normAutofit/>
          </a:bodyPr>
          <a:lstStyle/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Learning Map</a:t>
            </a:r>
          </a:p>
          <a:p>
            <a:pPr marL="365760" lvl="1" indent="0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Management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217" y="1757472"/>
            <a:ext cx="616309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914400"/>
            <a:ext cx="7514376" cy="709448"/>
          </a:xfrm>
        </p:spPr>
        <p:txBody>
          <a:bodyPr rtlCol="0">
            <a:normAutofit/>
          </a:bodyPr>
          <a:lstStyle/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a year “looks like”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lvl="1" indent="0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Management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2901" r="12500" b="1688"/>
          <a:stretch/>
        </p:blipFill>
        <p:spPr>
          <a:xfrm rot="5400000">
            <a:off x="1120052" y="1822877"/>
            <a:ext cx="473836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914400"/>
            <a:ext cx="7514376" cy="709448"/>
          </a:xfrm>
        </p:spPr>
        <p:txBody>
          <a:bodyPr rtlCol="0">
            <a:normAutofit/>
          </a:bodyPr>
          <a:lstStyle/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a year “looks like”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lvl="1" indent="0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Management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4659" b="2494"/>
          <a:stretch/>
        </p:blipFill>
        <p:spPr>
          <a:xfrm rot="5400000">
            <a:off x="1029318" y="1919260"/>
            <a:ext cx="4733372" cy="393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46985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Homework: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Gather evidence, electronically, from a classroom in your school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and</a:t>
            </a:r>
            <a:endParaRPr lang="en-US" sz="4000" b="1" dirty="0" smtClean="0">
              <a:solidFill>
                <a:schemeClr val="bg2">
                  <a:lumMod val="50000"/>
                </a:schemeClr>
              </a:solidFill>
              <a:latin typeface="Arial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Mini-observations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6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984301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Resources are archived at the Lead Evaluator Training page off of leadership.ocmboces.org.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Resources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9968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50991" b="7542"/>
          <a:stretch/>
        </p:blipFill>
        <p:spPr bwMode="auto">
          <a:xfrm>
            <a:off x="1090448" y="2222938"/>
            <a:ext cx="6810703" cy="409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43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Checking in: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have you tried since we last met?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Ten minutes for the table, so pace your self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Discussion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Questions</a:t>
            </a:r>
          </a:p>
          <a:p>
            <a:pPr marL="68580" indent="0">
              <a:buNone/>
            </a:pPr>
            <a:r>
              <a:rPr lang="en-US" dirty="0" smtClean="0"/>
              <a:t>Visiting the </a:t>
            </a:r>
            <a:r>
              <a:rPr lang="en-US" dirty="0"/>
              <a:t>Parking </a:t>
            </a:r>
            <a:r>
              <a:rPr lang="en-US" dirty="0" smtClean="0"/>
              <a:t>Lot</a:t>
            </a:r>
          </a:p>
          <a:p>
            <a:pPr marL="68580" indent="0">
              <a:buNone/>
            </a:pPr>
            <a:r>
              <a:rPr lang="en-US" dirty="0" smtClean="0"/>
              <a:t>+/</a:t>
            </a:r>
            <a:r>
              <a:rPr lang="en-US" dirty="0"/>
              <a:t>∆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Closure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61565" y="3781126"/>
            <a:ext cx="4505899" cy="1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30137" y="3536914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1615" y="3450619"/>
            <a:ext cx="139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0972" y="3459799"/>
            <a:ext cx="148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∆</a:t>
            </a:r>
            <a:endParaRPr lang="en-US" sz="16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Finally! Math!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CCLS Math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CCLS Math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06" y="996287"/>
            <a:ext cx="6163187" cy="46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974199"/>
              </p:ext>
            </p:extLst>
          </p:nvPr>
        </p:nvGraphicFramePr>
        <p:xfrm>
          <a:off x="381000" y="1719262"/>
          <a:ext cx="84074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915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Six </a:t>
            </a:r>
            <a:r>
              <a:rPr lang="en-US" sz="4400" dirty="0" smtClean="0">
                <a:latin typeface="+mn-lt"/>
              </a:rPr>
              <a:t>Shifts</a:t>
            </a:r>
            <a:r>
              <a:rPr lang="en-US" sz="4400" dirty="0" smtClean="0">
                <a:latin typeface="+mn-lt"/>
              </a:rPr>
              <a:t>: Math</a:t>
            </a:r>
            <a:endParaRPr lang="en-US" sz="44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CCLS Math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2195460"/>
            <a:ext cx="2932297" cy="21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76" y="1290935"/>
            <a:ext cx="4890375" cy="254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18" y="3475310"/>
            <a:ext cx="2106946" cy="226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149" y="1876296"/>
            <a:ext cx="125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</a:t>
            </a:r>
            <a:r>
              <a:rPr lang="en-US" sz="2400" dirty="0" smtClean="0"/>
              <a:t>Focus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59465" y="1182330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 </a:t>
            </a:r>
            <a:r>
              <a:rPr lang="en-US" sz="2400" dirty="0" smtClean="0"/>
              <a:t>Coherence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0234" y="5216528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  Fluency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798" y="5212073"/>
            <a:ext cx="316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</a:t>
            </a:r>
            <a:r>
              <a:rPr lang="en-US" sz="2400" dirty="0" smtClean="0"/>
              <a:t>Deep</a:t>
            </a:r>
            <a:r>
              <a:rPr lang="en-US" dirty="0" smtClean="0"/>
              <a:t> </a:t>
            </a:r>
            <a:r>
              <a:rPr lang="en-US" sz="2400" dirty="0" smtClean="0"/>
              <a:t>Understanding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5971" y="4248978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 </a:t>
            </a:r>
            <a:r>
              <a:rPr lang="en-US" sz="2400" dirty="0" smtClean="0"/>
              <a:t>Application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893621" y="5641956"/>
            <a:ext cx="2971799" cy="96914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  </a:t>
            </a:r>
            <a:r>
              <a:rPr lang="en-US" sz="2400" dirty="0" smtClean="0"/>
              <a:t>Dual</a:t>
            </a:r>
            <a:r>
              <a:rPr lang="en-US" dirty="0" smtClean="0"/>
              <a:t> </a:t>
            </a:r>
            <a:r>
              <a:rPr lang="en-US" sz="2400" dirty="0" smtClean="0"/>
              <a:t>Intensity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CCLS Math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0236" y="1417700"/>
            <a:ext cx="8168656" cy="52117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Make </a:t>
            </a:r>
            <a:r>
              <a:rPr lang="en-US" dirty="0"/>
              <a:t>sense of problems &amp; persevere in solving them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Reason </a:t>
            </a:r>
            <a:r>
              <a:rPr lang="en-US" dirty="0"/>
              <a:t>abstractly and quantitatively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Construct </a:t>
            </a:r>
            <a:r>
              <a:rPr lang="en-US" dirty="0"/>
              <a:t>viable arguments and critique the reasoning of others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Model </a:t>
            </a:r>
            <a:r>
              <a:rPr lang="en-US" dirty="0"/>
              <a:t>with mathematics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Use </a:t>
            </a:r>
            <a:r>
              <a:rPr lang="en-US" dirty="0"/>
              <a:t>appropriate tools strategically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Attend </a:t>
            </a:r>
            <a:r>
              <a:rPr lang="en-US" dirty="0"/>
              <a:t>to precision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Look </a:t>
            </a:r>
            <a:r>
              <a:rPr lang="en-US" dirty="0"/>
              <a:t>for and make use of structure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Look </a:t>
            </a:r>
            <a:r>
              <a:rPr lang="en-US" dirty="0"/>
              <a:t>for and express regularity in repeated reasoning.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236" y="679753"/>
            <a:ext cx="8381260" cy="6347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Habits of Mind: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CCLS Math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5439</TotalTime>
  <Words>864</Words>
  <Application>Microsoft Office PowerPoint</Application>
  <PresentationFormat>On-screen Show (4:3)</PresentationFormat>
  <Paragraphs>254</Paragraphs>
  <Slides>40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Austin</vt:lpstr>
      <vt:lpstr> OCM BOCES Day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Six Shifts: Math</vt:lpstr>
      <vt:lpstr>PowerPoint Presentation</vt:lpstr>
      <vt:lpstr>Habits of Mind:</vt:lpstr>
      <vt:lpstr>Math Practices:</vt:lpstr>
      <vt:lpstr>PowerPoint Presentation</vt:lpstr>
      <vt:lpstr>Unpacking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Teaching &amp; Learning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NYSED August 4-5, 2011 Teaching &amp; Learning Solutions teachinglearningsolutions.com Albert (Duffy) Miller Ed.D   Bernadette (Bernie) Cleland, Ed.D</dc:title>
  <dc:creator>Bernadette Cleland</dc:creator>
  <cp:lastModifiedBy>Jeff Craig</cp:lastModifiedBy>
  <cp:revision>267</cp:revision>
  <cp:lastPrinted>2011-08-16T20:25:30Z</cp:lastPrinted>
  <dcterms:created xsi:type="dcterms:W3CDTF">2011-07-19T17:00:47Z</dcterms:created>
  <dcterms:modified xsi:type="dcterms:W3CDTF">2012-01-10T12:22:24Z</dcterms:modified>
</cp:coreProperties>
</file>