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257" r:id="rId2"/>
    <p:sldId id="364" r:id="rId3"/>
    <p:sldId id="459" r:id="rId4"/>
    <p:sldId id="434" r:id="rId5"/>
    <p:sldId id="454" r:id="rId6"/>
    <p:sldId id="435" r:id="rId7"/>
    <p:sldId id="455" r:id="rId8"/>
    <p:sldId id="458" r:id="rId9"/>
    <p:sldId id="436" r:id="rId10"/>
    <p:sldId id="438" r:id="rId11"/>
    <p:sldId id="437" r:id="rId12"/>
    <p:sldId id="439" r:id="rId13"/>
    <p:sldId id="258" r:id="rId14"/>
    <p:sldId id="427" r:id="rId15"/>
    <p:sldId id="452" r:id="rId16"/>
    <p:sldId id="440" r:id="rId17"/>
    <p:sldId id="441" r:id="rId18"/>
    <p:sldId id="442" r:id="rId19"/>
    <p:sldId id="443" r:id="rId20"/>
    <p:sldId id="444" r:id="rId21"/>
    <p:sldId id="456" r:id="rId22"/>
    <p:sldId id="457" r:id="rId23"/>
    <p:sldId id="446" r:id="rId24"/>
    <p:sldId id="447" r:id="rId25"/>
    <p:sldId id="448" r:id="rId26"/>
    <p:sldId id="449" r:id="rId27"/>
    <p:sldId id="445" r:id="rId28"/>
    <p:sldId id="450" r:id="rId29"/>
    <p:sldId id="388" r:id="rId30"/>
    <p:sldId id="451" r:id="rId31"/>
    <p:sldId id="431" r:id="rId32"/>
    <p:sldId id="389" r:id="rId3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94677" autoAdjust="0"/>
  </p:normalViewPr>
  <p:slideViewPr>
    <p:cSldViewPr snapToGrid="0" snapToObjects="1">
      <p:cViewPr>
        <p:scale>
          <a:sx n="50" d="100"/>
          <a:sy n="50" d="100"/>
        </p:scale>
        <p:origin x="-115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54EDFB-DB4E-456D-B344-8F3F449FA43C}" type="datetime1">
              <a:rPr lang="en-US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16EBBE-4CD9-4BA7-933F-B1743D11A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02DEF9-9E33-4123-AEB6-4EC92F5453F7}" type="datetime1">
              <a:rPr lang="en-US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9BE405-DFDE-47BA-8FA6-7E7336362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 smtClean="0"/>
              <a:t>Groups of six work better for this</a:t>
            </a: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6A60BF92-8438-4648-974A-03C1F5CAB01F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362B2F-ED76-4006-ADBD-C52FFE2FF6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701612-AD8D-422A-B536-493483EFB7F3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17948A34-C455-4D4C-86C0-31A11E755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33596A-3688-4485-8ABD-5C43BE346262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91C0A80E-A877-4CBD-8B56-827D3A55A1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59393A-ED11-4CA9-9736-73148990616C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80F4B75F-2EFA-4AF6-B4A9-B25AED3D8D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8F9EEB-8CFD-432A-B212-43AB64C9E14D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8F8E5B00-93D5-4A09-8983-BCC52DFFE3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1DAF66-78AA-4827-A267-391BAED26807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029792BB-AC07-4892-B842-ADEF9B3C37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A80E3-73FE-4AD7-BE49-6E0238C09A7A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AF534443-92A7-4034-B99C-79A474AFE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E7338D-E8B6-40A5-8300-6AE21B544B0F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E8E05886-9F8E-40C4-B8AF-7A7A74DA24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C67B6-C76E-4BD8-BC89-B45D22B52B19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4F339F1E-886A-4737-85BE-1893A3C185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C95436-B1A3-4276-BC9D-7DE8437723E0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D4025B83-376D-4B22-82FA-6EC35E7656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7480" y="67773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2355EA-8908-480F-8AF8-4D42EDBCC948}" type="datetime1">
              <a:rPr lang="en-US" smtClean="0"/>
              <a:pPr>
                <a:defRPr/>
              </a:pPr>
              <a:t>9/26/2011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Developed by TLS, Inc.  NYSUT Rubrics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924" y="1656070"/>
            <a:ext cx="1332156" cy="365125"/>
          </a:xfrm>
          <a:prstGeom prst="rect">
            <a:avLst/>
          </a:prstGeom>
        </p:spPr>
        <p:txBody>
          <a:bodyPr/>
          <a:lstStyle/>
          <a:p>
            <a:fld id="{7DA8EF34-3D6F-4F16-AA18-B76D95CE04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096" y="-34321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60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304" y="3600450"/>
            <a:ext cx="3187834" cy="23817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1 &amp; 2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304" y="176270"/>
            <a:ext cx="3187834" cy="2027103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Lead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30C2ACD-2781-4D1B-AB10-05EE4647237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4"/>
            <a:ext cx="7788925" cy="49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Each of the four group members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chose one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of the four: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The three priorities of the Teaching Standards and the rubrics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NYS Teaching Standards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Evidence Collection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Bias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ea typeface="ＭＳ Ｐゴシック" pitchFamily="34" charset="-128"/>
              </a:rPr>
              <a:t>You have </a:t>
            </a:r>
            <a:r>
              <a:rPr lang="en-US" sz="2400" b="1" dirty="0" smtClean="0">
                <a:ea typeface="ＭＳ Ｐゴシック" pitchFamily="34" charset="-128"/>
              </a:rPr>
              <a:t>two minutes to prepare a one-minute elevator speech</a:t>
            </a:r>
            <a:r>
              <a:rPr lang="en-US" sz="2400" dirty="0" smtClean="0">
                <a:ea typeface="ＭＳ Ｐゴシック" pitchFamily="34" charset="-128"/>
              </a:rPr>
              <a:t> about your item.</a:t>
            </a:r>
          </a:p>
          <a:p>
            <a:pPr>
              <a:spcBef>
                <a:spcPct val="20000"/>
              </a:spcBef>
            </a:pPr>
            <a:endParaRPr lang="en-US" sz="2400" dirty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ea typeface="ＭＳ Ｐゴシック" pitchFamily="34" charset="-128"/>
              </a:rPr>
              <a:t>Conduct fast-paced </a:t>
            </a:r>
            <a:r>
              <a:rPr lang="en-US" sz="2400" b="1" dirty="0" smtClean="0">
                <a:ea typeface="ＭＳ Ｐゴシック" pitchFamily="34" charset="-128"/>
              </a:rPr>
              <a:t>reporting out </a:t>
            </a:r>
            <a:r>
              <a:rPr lang="en-US" sz="2400" dirty="0" smtClean="0">
                <a:ea typeface="ＭＳ Ｐゴシック" pitchFamily="34" charset="-128"/>
              </a:rPr>
              <a:t>(one minute limit)</a:t>
            </a:r>
            <a:endParaRPr lang="en-US" sz="2400" dirty="0"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0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Observe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sz="2400" dirty="0">
                <a:latin typeface="+mn-lt"/>
                <a:ea typeface="ＭＳ Ｐゴシック" pitchFamily="34" charset="-128"/>
              </a:rPr>
              <a:t>what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the teacher and the students </a:t>
            </a:r>
            <a:r>
              <a:rPr lang="en-US" sz="2400" dirty="0">
                <a:latin typeface="+mn-lt"/>
                <a:ea typeface="ＭＳ Ｐゴシック" pitchFamily="34" charset="-128"/>
              </a:rPr>
              <a:t>are doing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in this lesson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n-lt"/>
                <a:ea typeface="ＭＳ Ｐゴシック" pitchFamily="34" charset="-128"/>
              </a:rPr>
              <a:t>Collect evidence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electronically; </a:t>
            </a:r>
            <a:r>
              <a:rPr lang="en-US" sz="2400" dirty="0">
                <a:latin typeface="+mn-lt"/>
                <a:ea typeface="ＭＳ Ｐゴシック" pitchFamily="34" charset="-128"/>
              </a:rPr>
              <a:t>be prepared to share your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evidence.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 bwMode="auto">
          <a:xfrm>
            <a:off x="448340" y="3594383"/>
            <a:ext cx="8136367" cy="29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Report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out an item or two of evidence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Label it by NYS Teaching Standard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(as a group</a:t>
            </a:r>
            <a:br>
              <a:rPr lang="en-US" sz="2400" dirty="0" smtClean="0">
                <a:latin typeface="+mn-lt"/>
                <a:ea typeface="ＭＳ Ｐゴシック" pitchFamily="34" charset="-128"/>
              </a:rPr>
            </a:br>
            <a:r>
              <a:rPr lang="en-US" sz="2400" b="1" dirty="0" smtClean="0">
                <a:latin typeface="+mn-lt"/>
                <a:ea typeface="ＭＳ Ｐゴシック" pitchFamily="34" charset="-128"/>
              </a:rPr>
              <a:t>Sort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it together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Make some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observations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about our sorted evidence: so what?</a:t>
            </a: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842" y="3181350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Break!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During the break,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some of the ideas you colleagues have tried so far this year on the “wall.”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Day Three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663825"/>
            <a:ext cx="5467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Evidence Cycle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1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Evidence Cycle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94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Jigsaw!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Turn to page 46 in Marshall.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Each of six group members chooses a section: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An Idea is Born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Mini-Observations Take Off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Developing a Style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Keeping Track of Visits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Keeping it Up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Closing the Loop with Teachers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059183" y="2902338"/>
            <a:ext cx="1144921" cy="10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493932">
            <a:off x="7235489" y="2931605"/>
            <a:ext cx="94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Page 46</a:t>
            </a:r>
            <a:endParaRPr lang="en-US" sz="1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9633">
            <a:off x="6166824" y="3268406"/>
            <a:ext cx="2462378" cy="32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Jigsaw!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Share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out what you read in your section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Follow the chronology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in the book: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An Idea is Born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Mini-Observations Take Off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Developing a Style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Keeping Track of Visits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Keeping it Up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Closing the Loop with Teachers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7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Kim’s essential elements of mini-observations: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Being organized and systematic about getting into all classrooms on a regular basis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Not announcing visits in order to get a representative sampling of teachers’ work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Keeping visits to five to ten minutes in order to boost frequency and observe each teacher at least every two or three weeks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Giving prompt, thoughtful, face-to-face feedback to the teacher after every observation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Making visits and follow-up informal and low-stakes to maximize adult learning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The benefits of mini-observations (as Kim sees it):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Get an accurate sense of the quality of instruction students are experiencing on a daily basis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See students in an instructional setting and get to know their strengths and needs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Get to know teachers better, both as instructors and as people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Develop “situational awareness” – having a finger on the pulse of the school’s culture and climate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6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Lead Evaluator Training continues…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have you been up to? Sharing what we’ve done related to this work as a new year began.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Six shifts in ELA/Literacy mini-lesson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collection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Managing mini-observations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More evidence collection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Day Three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The benefits of mini-observations (as Kim sees it):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Build </a:t>
            </a:r>
            <a:r>
              <a:rPr lang="en-US" sz="2400" dirty="0">
                <a:latin typeface="Arial"/>
                <a:ea typeface="Calibri"/>
                <a:cs typeface="Times New Roman"/>
              </a:rPr>
              <a:t>trust, the lubricant of effective schools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Identify teachers who are having difficulty so they can get additional support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Develop a de-bureaucratized, informal style that facilitates collegial learning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Arial"/>
                <a:ea typeface="Calibri"/>
                <a:cs typeface="Times New Roman"/>
              </a:rPr>
              <a:t>Be well-informed for meetings with the leadership team, teacher teams, and parents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The benefits of mini-observations (as Kim sees it):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Gather </a:t>
            </a:r>
            <a:r>
              <a:rPr lang="en-US" sz="2400" dirty="0">
                <a:latin typeface="Arial"/>
                <a:ea typeface="Calibri"/>
                <a:cs typeface="Times New Roman"/>
              </a:rPr>
              <a:t>lots of data for end-of-year teacher </a:t>
            </a:r>
            <a:r>
              <a:rPr lang="en-US" sz="2400" dirty="0" smtClean="0">
                <a:latin typeface="Arial"/>
                <a:ea typeface="Calibri"/>
                <a:cs typeface="Times New Roman"/>
              </a:rPr>
              <a:t>evaluations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 smtClean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2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The benefits of mini-observations (as Kim sees it):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Gather </a:t>
            </a:r>
            <a:r>
              <a:rPr lang="en-US" sz="2400" dirty="0">
                <a:latin typeface="Arial"/>
                <a:ea typeface="Calibri"/>
                <a:cs typeface="Times New Roman"/>
              </a:rPr>
              <a:t>lots of data for end-of-year teacher </a:t>
            </a:r>
            <a:r>
              <a:rPr lang="en-US" sz="2400" dirty="0" smtClean="0">
                <a:latin typeface="Arial"/>
                <a:ea typeface="Calibri"/>
                <a:cs typeface="Times New Roman"/>
              </a:rPr>
              <a:t>evaluations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2" y="1870596"/>
            <a:ext cx="3373840" cy="449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2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</a:rPr>
              <a:t># of teachers you have _____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÷ by the # of administrators you have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= _____</a:t>
            </a:r>
          </a:p>
          <a:p>
            <a:pPr algn="ctr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ea typeface="ＭＳ Ｐゴシック" pitchFamily="34" charset="-128"/>
                <a:cs typeface="Times New Roman"/>
              </a:rPr>
              <a:t>÷ by </a:t>
            </a:r>
            <a:r>
              <a:rPr lang="en-US" sz="2800" dirty="0" smtClean="0">
                <a:ea typeface="ＭＳ Ｐゴシック" pitchFamily="34" charset="-128"/>
                <a:cs typeface="Times New Roman"/>
              </a:rPr>
              <a:t>4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ea typeface="ＭＳ Ｐゴシック" pitchFamily="34" charset="-128"/>
                <a:cs typeface="Times New Roman"/>
              </a:rPr>
              <a:t>= the number of days for a cycle in your building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4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Record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evidence, electronically, from another classroom.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Label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it by NYS Teaching Standard.</a:t>
            </a:r>
            <a:br>
              <a:rPr lang="en-US" sz="2400" dirty="0" smtClean="0">
                <a:latin typeface="+mn-lt"/>
                <a:ea typeface="ＭＳ Ｐゴシック" pitchFamily="34" charset="-128"/>
              </a:rPr>
            </a:br>
            <a:r>
              <a:rPr lang="en-US" sz="2400" b="1" dirty="0" smtClean="0">
                <a:latin typeface="+mn-lt"/>
                <a:ea typeface="ＭＳ Ｐゴシック" pitchFamily="34" charset="-128"/>
              </a:rPr>
              <a:t>Sort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it.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Make some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observations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about the sorted evidence: so what?</a:t>
            </a: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 bwMode="auto">
          <a:xfrm>
            <a:off x="448340" y="3546758"/>
            <a:ext cx="8136367" cy="29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Make some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observations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about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 you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and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the sorted evidence.</a:t>
            </a: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73" y="246697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19150" y="914400"/>
            <a:ext cx="3783182" cy="52197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Review: </a:t>
            </a:r>
            <a:r>
              <a:rPr lang="en-US" b="1" dirty="0" smtClean="0"/>
              <a:t>Why is this important?</a:t>
            </a:r>
          </a:p>
          <a:p>
            <a:r>
              <a:rPr lang="en-US" dirty="0" smtClean="0"/>
              <a:t>We are human beings and we bring with our own lenses and experience and biases. </a:t>
            </a:r>
          </a:p>
          <a:p>
            <a:r>
              <a:rPr lang="en-US" dirty="0" smtClean="0"/>
              <a:t>There’s no chance at fairness, reliability and validity unless we can observe things similarly, from classroom to classroom and school to school and district to district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211" y="1581150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Clarifying sign-up for half days: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each one approaches we will email you with a link so you can tell us which one is better for you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link will also be at the website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MyLearningPlan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is not flexible in this way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Reminder about how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listservs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work!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Day Three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629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Homework: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Gather evidence, electronically, from a classroom in your school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Bring it to out October 27</a:t>
            </a:r>
            <a:r>
              <a:rPr lang="en-US" sz="2400" baseline="30000" dirty="0" smtClean="0">
                <a:latin typeface="Arial"/>
                <a:ea typeface="Calibri"/>
                <a:cs typeface="Times New Roman"/>
              </a:rPr>
              <a:t>th</a:t>
            </a:r>
            <a:r>
              <a:rPr lang="en-US" sz="2400" dirty="0" smtClean="0">
                <a:latin typeface="Arial"/>
                <a:ea typeface="Calibri"/>
                <a:cs typeface="Times New Roman"/>
              </a:rPr>
              <a:t> Lead Evaluator Training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a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nd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Try a cycle of 4 mini-observations.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Arial"/>
                <a:ea typeface="Calibri"/>
                <a:cs typeface="Times New Roman"/>
              </a:rPr>
              <a:t>Yes, this seems like a lot of</a:t>
            </a:r>
            <a:br>
              <a:rPr lang="en-US" sz="2400" b="1" dirty="0" smtClean="0">
                <a:latin typeface="Arial"/>
                <a:ea typeface="Calibri"/>
                <a:cs typeface="Times New Roman"/>
              </a:rPr>
            </a:br>
            <a:r>
              <a:rPr lang="en-US" sz="2400" b="1" dirty="0" smtClean="0">
                <a:latin typeface="Arial"/>
                <a:ea typeface="Calibri"/>
                <a:cs typeface="Times New Roman"/>
              </a:rPr>
              <a:t>homework. But it is our job.</a:t>
            </a:r>
            <a:endParaRPr lang="en-US" sz="2400" b="1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Lead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Resources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968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50991" b="7542"/>
          <a:stretch/>
        </p:blipFill>
        <p:spPr bwMode="auto">
          <a:xfrm>
            <a:off x="1090448" y="2222938"/>
            <a:ext cx="6810703" cy="409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43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Closure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Starting of the year: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did you do this year to start things off?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Ten minutes for the table, so pace your self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Record ideas on the 5x8 index card (neatly)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Discussion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263004">
            <a:off x="1930399" y="3596214"/>
            <a:ext cx="3162300" cy="2234282"/>
            <a:chOff x="2603500" y="3529221"/>
            <a:chExt cx="3162300" cy="2234282"/>
          </a:xfrm>
        </p:grpSpPr>
        <p:sp>
          <p:nvSpPr>
            <p:cNvPr id="2" name="Rectangle 1"/>
            <p:cNvSpPr/>
            <p:nvPr/>
          </p:nvSpPr>
          <p:spPr>
            <a:xfrm>
              <a:off x="2603500" y="3529221"/>
              <a:ext cx="3162300" cy="2234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55900" y="3632200"/>
              <a:ext cx="287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Bradley Hand ITC" pitchFamily="66" charset="0"/>
                </a:rPr>
                <a:t>At the opening day meeting we…</a:t>
              </a:r>
              <a:endParaRPr lang="en-US" sz="2800" dirty="0">
                <a:latin typeface="Bradley Hand ITC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6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Discussion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9090" b="4292"/>
          <a:stretch/>
        </p:blipFill>
        <p:spPr>
          <a:xfrm>
            <a:off x="761999" y="941382"/>
            <a:ext cx="5207001" cy="5128300"/>
          </a:xfrm>
        </p:spPr>
      </p:pic>
    </p:spTree>
    <p:extLst>
      <p:ext uri="{BB962C8B-B14F-4D97-AF65-F5344CB8AC3E}">
        <p14:creationId xmlns:p14="http://schemas.microsoft.com/office/powerpoint/2010/main" val="34055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Six Shifts in ELA: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 WHAT?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PK-5: Balancing Informational &amp; Literary Texts (50-50)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6-12: Building Knowledge in the Disciplines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Staircase of Complexity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Text-base answers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Writing from sources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Academic vocabulary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Mini Lesson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Six Shifts in ELA: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 WHAT?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Mini Lesson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17839" r="64063" b="37509"/>
          <a:stretch/>
        </p:blipFill>
        <p:spPr bwMode="auto">
          <a:xfrm>
            <a:off x="1917700" y="1871637"/>
            <a:ext cx="5334000" cy="3891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Commissioner says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: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"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This year,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I’m asking 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every teacher to try at least one Common Core-aligned unit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each semester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 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ELA teachers will provide a thoughtful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learning experience 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around a particular text that should result in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students’ ability 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to make an argument about that text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Math teachers should select one of the priority concepts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at the 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strategic expense of other, less critical topics and go deep in 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way 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they haven’t before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Content area teachers </a:t>
            </a:r>
            <a:r>
              <a:rPr lang="en-US" dirty="0" smtClean="0">
                <a:solidFill>
                  <a:schemeClr val="tx1"/>
                </a:solidFill>
              </a:rPr>
              <a:t>can fulfill </a:t>
            </a:r>
            <a:r>
              <a:rPr lang="en-US" dirty="0">
                <a:solidFill>
                  <a:schemeClr val="tx1"/>
                </a:solidFill>
              </a:rPr>
              <a:t>the “Literacy” aspect of this transformation by </a:t>
            </a:r>
            <a:r>
              <a:rPr lang="en-US" dirty="0" smtClean="0">
                <a:solidFill>
                  <a:schemeClr val="tx1"/>
                </a:solidFill>
              </a:rPr>
              <a:t>providing similar </a:t>
            </a:r>
            <a:r>
              <a:rPr lang="en-US" dirty="0">
                <a:solidFill>
                  <a:schemeClr val="tx1"/>
                </a:solidFill>
              </a:rPr>
              <a:t>learning </a:t>
            </a:r>
            <a:r>
              <a:rPr lang="en-US" dirty="0" smtClean="0">
                <a:solidFill>
                  <a:schemeClr val="tx1"/>
                </a:solidFill>
              </a:rPr>
              <a:t>experiences built </a:t>
            </a:r>
            <a:r>
              <a:rPr lang="en-US" dirty="0">
                <a:solidFill>
                  <a:schemeClr val="tx1"/>
                </a:solidFill>
              </a:rPr>
              <a:t>around pivotal texts in their </a:t>
            </a:r>
            <a:r>
              <a:rPr lang="en-US" dirty="0" smtClean="0">
                <a:solidFill>
                  <a:schemeClr val="tx1"/>
                </a:solidFill>
              </a:rPr>
              <a:t>subject area"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Unit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Evidence Collection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Before we collect evidence form a classroom,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some review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The three priorities of the Teaching Standards and the rubrics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NYS Teaching Standards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Evidence Collection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Bias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8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2962</TotalTime>
  <Words>1179</Words>
  <Application>Microsoft Office PowerPoint</Application>
  <PresentationFormat>On-screen Show (4:3)</PresentationFormat>
  <Paragraphs>245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 OCM BOCES Day 1 &amp;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Bernadette Cleland</dc:creator>
  <cp:lastModifiedBy>Jeff Craig</cp:lastModifiedBy>
  <cp:revision>169</cp:revision>
  <cp:lastPrinted>2011-08-16T20:25:30Z</cp:lastPrinted>
  <dcterms:created xsi:type="dcterms:W3CDTF">2011-07-19T17:00:47Z</dcterms:created>
  <dcterms:modified xsi:type="dcterms:W3CDTF">2011-09-26T16:33:55Z</dcterms:modified>
</cp:coreProperties>
</file>