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25"/>
  </p:notesMasterIdLst>
  <p:handoutMasterIdLst>
    <p:handoutMasterId r:id="rId26"/>
  </p:handoutMasterIdLst>
  <p:sldIdLst>
    <p:sldId id="257" r:id="rId2"/>
    <p:sldId id="459" r:id="rId3"/>
    <p:sldId id="364" r:id="rId4"/>
    <p:sldId id="689" r:id="rId5"/>
    <p:sldId id="673" r:id="rId6"/>
    <p:sldId id="677" r:id="rId7"/>
    <p:sldId id="678" r:id="rId8"/>
    <p:sldId id="674" r:id="rId9"/>
    <p:sldId id="681" r:id="rId10"/>
    <p:sldId id="682" r:id="rId11"/>
    <p:sldId id="686" r:id="rId12"/>
    <p:sldId id="683" r:id="rId13"/>
    <p:sldId id="688" r:id="rId14"/>
    <p:sldId id="687" r:id="rId15"/>
    <p:sldId id="672" r:id="rId16"/>
    <p:sldId id="679" r:id="rId17"/>
    <p:sldId id="685" r:id="rId18"/>
    <p:sldId id="680" r:id="rId19"/>
    <p:sldId id="675" r:id="rId20"/>
    <p:sldId id="684" r:id="rId21"/>
    <p:sldId id="666" r:id="rId22"/>
    <p:sldId id="455" r:id="rId23"/>
    <p:sldId id="638" r:id="rId2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394" autoAdjust="0"/>
    <p:restoredTop sz="94677" autoAdjust="0"/>
  </p:normalViewPr>
  <p:slideViewPr>
    <p:cSldViewPr snapToGrid="0" snapToObjects="1">
      <p:cViewPr>
        <p:scale>
          <a:sx n="90" d="100"/>
          <a:sy n="90" d="100"/>
        </p:scale>
        <p:origin x="-142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384" y="14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54EDFB-DB4E-456D-B344-8F3F449FA43C}" type="datetime1">
              <a:rPr lang="en-US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16EBBE-4CD9-4BA7-933F-B1743D11A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14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02DEF9-9E33-4123-AEB6-4EC92F5453F7}" type="datetime1">
              <a:rPr lang="en-US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9BE405-DFDE-47BA-8FA6-7E7336362F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endParaRPr lang="en-US" sz="1000" b="1" dirty="0"/>
          </a:p>
        </p:txBody>
      </p:sp>
      <p:sp>
        <p:nvSpPr>
          <p:cNvPr id="212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E7EFCB-D619-44C0-850C-F79AB83EBC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endParaRPr lang="en-US" sz="1000" b="1" dirty="0"/>
          </a:p>
        </p:txBody>
      </p:sp>
      <p:sp>
        <p:nvSpPr>
          <p:cNvPr id="212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E7EFCB-D619-44C0-850C-F79AB83EBC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ct val="0"/>
              </a:spcBef>
            </a:pPr>
            <a:endParaRPr lang="en-US" sz="1000" b="1" dirty="0"/>
          </a:p>
        </p:txBody>
      </p:sp>
      <p:sp>
        <p:nvSpPr>
          <p:cNvPr id="212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E7EFCB-D619-44C0-850C-F79AB83EBC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NOTES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1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DEBA5-9182-4CF7-98FC-01473FC371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A60BF92-8438-4648-974A-03C1F5CAB01F}" type="datetime1">
              <a:rPr lang="en-US" smtClean="0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362B2F-ED76-4006-ADBD-C52FFE2FF6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59393A-ED11-4CA9-9736-73148990616C}" type="datetime1">
              <a:rPr lang="en-US" smtClean="0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0F4B75F-2EFA-4AF6-B4A9-B25AED3D8D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8F9EEB-8CFD-432A-B212-43AB64C9E14D}" type="datetime1">
              <a:rPr lang="en-US" smtClean="0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8F8E5B00-93D5-4A09-8983-BCC52DFF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1DAF66-78AA-4827-A267-391BAED26807}" type="datetime1">
              <a:rPr lang="en-US" smtClean="0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029792BB-AC07-4892-B842-ADEF9B3C37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D3A80E3-73FE-4AD7-BE49-6E0238C09A7A}" type="datetime1">
              <a:rPr lang="en-US" smtClean="0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AF534443-92A7-4034-B99C-79A474AFEC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7480" y="677733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AE7338D-E8B6-40A5-8300-6AE21B544B0F}" type="datetime1">
              <a:rPr lang="en-US" smtClean="0"/>
              <a:pPr>
                <a:defRPr/>
              </a:pPr>
              <a:t>6/3/2012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Developed by TLS, Inc.  NYSUT Rubrics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788924" y="1656070"/>
            <a:ext cx="1332156" cy="365125"/>
          </a:xfrm>
          <a:prstGeom prst="rect">
            <a:avLst/>
          </a:prstGeom>
        </p:spPr>
        <p:txBody>
          <a:bodyPr/>
          <a:lstStyle/>
          <a:p>
            <a:fld id="{E8E05886-9F8E-40C4-B8AF-7A7A74DA24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 userDrawn="1"/>
        </p:nvSpPr>
        <p:spPr>
          <a:xfrm>
            <a:off x="4649096" y="-34321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mboces.org/tfiles/folder1602/SpecificConsiderationsinEvaluatingTeachersofELLs.ppt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0304" y="3600450"/>
            <a:ext cx="3187834" cy="238170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404040"/>
                </a:solidFill>
              </a:rPr>
              <a:t/>
            </a:r>
            <a:br>
              <a:rPr lang="en-US" sz="2400" dirty="0" smtClean="0">
                <a:solidFill>
                  <a:srgbClr val="404040"/>
                </a:solidFill>
              </a:rPr>
            </a:br>
            <a:r>
              <a:rPr lang="en-US" sz="2400" dirty="0" smtClean="0">
                <a:solidFill>
                  <a:srgbClr val="404040"/>
                </a:solidFill>
              </a:rPr>
              <a:t>OCM BOCES</a:t>
            </a:r>
            <a:br>
              <a:rPr lang="en-US" sz="2400" dirty="0" smtClean="0">
                <a:solidFill>
                  <a:srgbClr val="404040"/>
                </a:solidFill>
              </a:rPr>
            </a:br>
            <a:r>
              <a:rPr lang="en-US" sz="2400" dirty="0" smtClean="0">
                <a:solidFill>
                  <a:srgbClr val="404040"/>
                </a:solidFill>
              </a:rPr>
              <a:t>Day 10 (year one)</a:t>
            </a:r>
            <a:endParaRPr lang="en-US" sz="2000" dirty="0" smtClean="0">
              <a:solidFill>
                <a:srgbClr val="404040"/>
              </a:solidFill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70304" y="176270"/>
            <a:ext cx="3187834" cy="2027103"/>
          </a:xfrm>
        </p:spPr>
        <p:txBody>
          <a:bodyPr>
            <a:normAutofit/>
          </a:bodyPr>
          <a:lstStyle/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Lead</a:t>
            </a:r>
          </a:p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Evaluator</a:t>
            </a:r>
          </a:p>
          <a:p>
            <a:pPr>
              <a:buClr>
                <a:srgbClr val="404040"/>
              </a:buClr>
              <a:buFont typeface="Arial" charset="0"/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Standards I and II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SLO and local (LAT) target setting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As a table group, identify the questions you might ask during the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Watch it “live”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Debrief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733249" y="1518249"/>
            <a:ext cx="6495688" cy="1475117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20896188">
            <a:off x="-910649" y="888567"/>
            <a:ext cx="676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Guiding Questions: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itle 1"/>
          <p:cNvSpPr txBox="1">
            <a:spLocks/>
          </p:cNvSpPr>
          <p:nvPr/>
        </p:nvSpPr>
        <p:spPr bwMode="auto">
          <a:xfrm>
            <a:off x="4641448" y="89054"/>
            <a:ext cx="3519889" cy="48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ＭＳ Ｐゴシック" charset="-128"/>
                <a:cs typeface="ＭＳ Ｐゴシック" charset="-128"/>
              </a:rPr>
              <a:t>Evidence Collection</a:t>
            </a:r>
            <a:endParaRPr lang="en-US" sz="2400" b="1" dirty="0">
              <a:solidFill>
                <a:schemeClr val="bg1"/>
              </a:solidFill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1971" name="Content Placeholder 2"/>
          <p:cNvSpPr txBox="1">
            <a:spLocks/>
          </p:cNvSpPr>
          <p:nvPr/>
        </p:nvSpPr>
        <p:spPr bwMode="auto">
          <a:xfrm>
            <a:off x="771180" y="936435"/>
            <a:ext cx="7788925" cy="383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 b="1" dirty="0">
              <a:latin typeface="+mn-lt"/>
              <a:ea typeface="ＭＳ Ｐゴシック" pitchFamily="34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427" y="1710359"/>
            <a:ext cx="3638550" cy="272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8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Standards I and II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SLO and local (LAT) target setting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As a table group, identify the questions you might ask during the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Watch it “live”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Debrief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New Conversations: Growth Producing Feedback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Most of the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Evidence Submission by Teacher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Evidence Collection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Sharing the evidence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Feedback Conversations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New Conversations: Growth Producing Feedback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itle 1"/>
          <p:cNvSpPr txBox="1">
            <a:spLocks/>
          </p:cNvSpPr>
          <p:nvPr/>
        </p:nvSpPr>
        <p:spPr bwMode="auto">
          <a:xfrm>
            <a:off x="4641448" y="89054"/>
            <a:ext cx="3519889" cy="48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ＭＳ Ｐゴシック" charset="-128"/>
                <a:cs typeface="ＭＳ Ｐゴシック" charset="-128"/>
              </a:rPr>
              <a:t>Evidence Collection</a:t>
            </a:r>
            <a:endParaRPr lang="en-US" sz="2400" b="1" dirty="0">
              <a:solidFill>
                <a:schemeClr val="bg1"/>
              </a:solidFill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1971" name="Content Placeholder 2"/>
          <p:cNvSpPr txBox="1">
            <a:spLocks/>
          </p:cNvSpPr>
          <p:nvPr/>
        </p:nvSpPr>
        <p:spPr bwMode="auto">
          <a:xfrm>
            <a:off x="771180" y="936435"/>
            <a:ext cx="7788925" cy="383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 b="1" dirty="0">
              <a:latin typeface="+mn-lt"/>
              <a:ea typeface="ＭＳ Ｐゴシック" pitchFamily="34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427" y="1710359"/>
            <a:ext cx="3638550" cy="272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08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Summative Evaluation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Evidence from the year collected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Compare collected evidence to the rubric</a:t>
            </a:r>
          </a:p>
          <a:p>
            <a:pPr marL="365760" lvl="1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Next Year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Summative Evaluation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Evidence from the year collected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Compare collected evidence to the rubric</a:t>
            </a:r>
          </a:p>
          <a:p>
            <a:pPr marL="1097280" lvl="2" indent="-457200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Teacher and Lead Evaluator do together with teacher?</a:t>
            </a:r>
          </a:p>
          <a:p>
            <a:pPr marL="1097280" lvl="2" indent="-457200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Lead Evaluator completed it prior to meeting and review together?</a:t>
            </a:r>
          </a:p>
          <a:p>
            <a:pPr marL="1097280" lvl="2" indent="-457200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Teacher and Lead Evaluator do rubric independently prior to meeting</a:t>
            </a:r>
          </a:p>
          <a:p>
            <a:pPr marL="365760" lvl="1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</a:t>
            </a:r>
            <a:r>
              <a:rPr lang="en-US" sz="2000" b="1" dirty="0" smtClean="0">
                <a:solidFill>
                  <a:schemeClr val="bg1"/>
                </a:solidFill>
              </a:rPr>
              <a:t>Year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733248" y="2173857"/>
            <a:ext cx="7410091" cy="2674205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20896188">
            <a:off x="-4919" y="1595899"/>
            <a:ext cx="676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Discuss these options.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itle 1"/>
          <p:cNvSpPr txBox="1">
            <a:spLocks/>
          </p:cNvSpPr>
          <p:nvPr/>
        </p:nvSpPr>
        <p:spPr bwMode="auto">
          <a:xfrm>
            <a:off x="4641448" y="89054"/>
            <a:ext cx="3519889" cy="48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</a:rPr>
              <a:t>Next Year</a:t>
            </a:r>
          </a:p>
        </p:txBody>
      </p:sp>
      <p:sp>
        <p:nvSpPr>
          <p:cNvPr id="211971" name="Content Placeholder 2"/>
          <p:cNvSpPr txBox="1">
            <a:spLocks/>
          </p:cNvSpPr>
          <p:nvPr/>
        </p:nvSpPr>
        <p:spPr bwMode="auto">
          <a:xfrm>
            <a:off x="771180" y="936435"/>
            <a:ext cx="7788925" cy="383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 b="1" dirty="0">
              <a:latin typeface="+mn-lt"/>
              <a:ea typeface="ＭＳ Ｐゴシック" pitchFamily="34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427" y="1710359"/>
            <a:ext cx="3638550" cy="272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8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Summative Evaluation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Evidence from the year collected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Compare collected evidence to the rubric</a:t>
            </a:r>
          </a:p>
          <a:p>
            <a:pPr marL="1097280" lvl="2" indent="-457200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Teacher and Lead Evaluator do together with teacher?</a:t>
            </a:r>
          </a:p>
          <a:p>
            <a:pPr marL="1097280" lvl="2" indent="-457200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Lead Evaluator completed it prior to meeting and review together?</a:t>
            </a:r>
          </a:p>
          <a:p>
            <a:pPr marL="1097280" lvl="2" indent="-457200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Teacher and Lead Evaluator do rubric independently prior to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New Conversations: Growth </a:t>
            </a:r>
            <a:r>
              <a:rPr lang="en-US" dirty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Producing Feedback</a:t>
            </a:r>
          </a:p>
          <a:p>
            <a:pPr marL="365760" lvl="1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Look Ahead to Next Year - </a:t>
            </a:r>
            <a:r>
              <a:rPr lang="en-US" b="1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MORE</a:t>
            </a:r>
            <a:endParaRPr lang="en-US" b="1" dirty="0" smtClean="0">
              <a:solidFill>
                <a:srgbClr val="008000"/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Go back to your picture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Talk through the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Start to add some dates and a timeline to it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What are the “new” pieces?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What are the deadlines you will face?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What strategy will you employ?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Jot things down on the organizer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Growth Producing Feedback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Next Year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April’s session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was cancelled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due to the change in calendar.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An “independent study” was 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not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sent to you. </a:t>
            </a: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We encourage you to: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Review special considerations for SWDs</a:t>
            </a: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Review special considerations for ELLs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Taking Care of Business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9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Ongoing Lead Evaluator Training</a:t>
            </a: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Next year (tentatively)</a:t>
            </a:r>
          </a:p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Four half-days of training distributed across year</a:t>
            </a: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	and, optionally, </a:t>
            </a: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rgbClr val="92D05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“</a:t>
            </a:r>
            <a:r>
              <a:rPr lang="en-US" dirty="0" smtClean="0">
                <a:solidFill>
                  <a:srgbClr val="00B05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Growth Producing Feedback” course</a:t>
            </a: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rgbClr val="00B05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2 summer days to prepare for beginning of year</a:t>
            </a: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rgbClr val="00B05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 fall day to prepare for generic</a:t>
            </a: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dirty="0" smtClean="0">
                <a:solidFill>
                  <a:srgbClr val="00B05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1 spring day to prepare for summative meetings</a:t>
            </a: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lvl="1">
              <a:buClr>
                <a:schemeClr val="tx1">
                  <a:lumMod val="75000"/>
                  <a:lumOff val="25000"/>
                </a:schemeClr>
              </a:buCl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Taking Care of Business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9" y="1104122"/>
            <a:ext cx="7370285" cy="487176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Looking at Next Year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0655" y="3823855"/>
            <a:ext cx="157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2" t="7446" r="5981" b="18443"/>
          <a:stretch/>
        </p:blipFill>
        <p:spPr>
          <a:xfrm>
            <a:off x="688767" y="1484411"/>
            <a:ext cx="7772400" cy="501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8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9" y="1602871"/>
            <a:ext cx="7577616" cy="5111827"/>
          </a:xfrm>
          <a:extLst/>
        </p:spPr>
        <p:txBody>
          <a:bodyPr rtlCol="0">
            <a:noAutofit/>
          </a:bodyPr>
          <a:lstStyle/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New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York State Teaching Standards and Leadership Standards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Evidence-based observation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Application and use of Student Growth Percentile and VA Growth Model data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Application and use of the State-approved teacher or principal rubrics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Application and use of any assessment tools used to evaluate teachers and principals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641448" y="89054"/>
            <a:ext cx="3519889" cy="48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LE “Certification”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0109" y="1104122"/>
            <a:ext cx="7370285" cy="487176"/>
          </a:xfrm>
          <a:prstGeom prst="rect">
            <a:avLst/>
          </a:prstGeom>
          <a:extLst/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The Nine Required Components</a:t>
            </a:r>
          </a:p>
        </p:txBody>
      </p:sp>
    </p:spTree>
    <p:extLst>
      <p:ext uri="{BB962C8B-B14F-4D97-AF65-F5344CB8AC3E}">
        <p14:creationId xmlns:p14="http://schemas.microsoft.com/office/powerpoint/2010/main" val="287503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09" y="1602871"/>
            <a:ext cx="7577616" cy="5111827"/>
          </a:xfrm>
          <a:extLst/>
        </p:spPr>
        <p:txBody>
          <a:bodyPr rtlCol="0">
            <a:noAutofit/>
          </a:bodyPr>
          <a:lstStyle/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Application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and use of State-approved locally selected measures of student achievement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Use of the Statewide Instructional Reporting System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Scoring methodology used to evaluate teachers and principals </a:t>
            </a:r>
          </a:p>
          <a:p>
            <a:pPr marL="525780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Specific considerations in evaluating teachers and principals of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hlinkClick r:id="rId3"/>
              </a:rPr>
              <a:t>ELLs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and students with disabilities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641448" y="89054"/>
            <a:ext cx="3519889" cy="483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LE “Certification”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0109" y="1104122"/>
            <a:ext cx="7370285" cy="487176"/>
          </a:xfrm>
          <a:prstGeom prst="rect">
            <a:avLst/>
          </a:prstGeom>
          <a:extLst/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The Nine Required Components</a:t>
            </a:r>
          </a:p>
        </p:txBody>
      </p:sp>
    </p:spTree>
    <p:extLst>
      <p:ext uri="{BB962C8B-B14F-4D97-AF65-F5344CB8AC3E}">
        <p14:creationId xmlns:p14="http://schemas.microsoft.com/office/powerpoint/2010/main" val="16329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Lead Evaluator Training continues…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Look ahead to next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Summative evaluation with the rubric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year/SLO meetings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Making a strategy for next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Day Ten Agenda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But first…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Review of SLO Resources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Introduce LATs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SLO Q and A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Day Ten Agenda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304" y="2880299"/>
            <a:ext cx="4541374" cy="288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6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Look Ahead to Next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Talk through the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With your elbow partner or as a table group, sketch or map out the big pieces of APPR for next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53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Look Ahead to Next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Talk through the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With your elbow partner or as a table group, sketch or map out the big pieces of APPR for next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Open up the bag of cards, add each term to your sketch/map of next year</a:t>
            </a:r>
          </a:p>
          <a:p>
            <a:pPr marL="365760" lvl="1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Next Year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0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Look Ahead to Next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Talk through the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With your elbow partner or as a table group, sketch or map out the big pieces of APPR for next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Open up the bag of cards, add each term to your sketch/map of next year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Have this out as we proceed through the rest of the agenda</a:t>
            </a:r>
          </a:p>
          <a:p>
            <a:pPr marL="365760" lvl="1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Next Year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Standards I and II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SLO and local (LAT) target setting</a:t>
            </a:r>
          </a:p>
          <a:p>
            <a:pPr marL="365760" lvl="1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Next Year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484" y="1222871"/>
            <a:ext cx="7370285" cy="5111827"/>
          </a:xfrm>
          <a:extLst/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Beginning of the year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Standards I and II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SLO and local (LAT) target setting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As a table group, identify the questions you might ask during the meeting</a:t>
            </a: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822960" lvl="1" indent="-45720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  <a:p>
            <a:pPr marL="68580" indent="0"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54" y="88135"/>
            <a:ext cx="330506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Next Year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09" y="5763503"/>
            <a:ext cx="2483753" cy="66315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733249" y="1518249"/>
            <a:ext cx="6495688" cy="1475117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20896188">
            <a:off x="-910649" y="888567"/>
            <a:ext cx="676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Guiding Questions: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7383</TotalTime>
  <Words>745</Words>
  <Application>Microsoft Office PowerPoint</Application>
  <PresentationFormat>On-screen Show (4:3)</PresentationFormat>
  <Paragraphs>179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 OCM BOCES Day 10 (year one)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Teaching &amp; Learning Consultants,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OCM BOCES Day 6</dc:title>
  <dc:creator>Jeff Craig</dc:creator>
  <cp:lastModifiedBy>jcraig</cp:lastModifiedBy>
  <cp:revision>376</cp:revision>
  <cp:lastPrinted>2012-05-30T10:29:55Z</cp:lastPrinted>
  <dcterms:created xsi:type="dcterms:W3CDTF">2011-07-19T17:00:47Z</dcterms:created>
  <dcterms:modified xsi:type="dcterms:W3CDTF">2012-06-03T18:44:57Z</dcterms:modified>
</cp:coreProperties>
</file>