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8"/>
  </p:notesMasterIdLst>
  <p:handoutMasterIdLst>
    <p:handoutMasterId r:id="rId69"/>
  </p:handoutMasterIdLst>
  <p:sldIdLst>
    <p:sldId id="256" r:id="rId3"/>
    <p:sldId id="334" r:id="rId4"/>
    <p:sldId id="545" r:id="rId5"/>
    <p:sldId id="546" r:id="rId6"/>
    <p:sldId id="547" r:id="rId7"/>
    <p:sldId id="612" r:id="rId8"/>
    <p:sldId id="451" r:id="rId9"/>
    <p:sldId id="514" r:id="rId10"/>
    <p:sldId id="634" r:id="rId11"/>
    <p:sldId id="641" r:id="rId12"/>
    <p:sldId id="642" r:id="rId13"/>
    <p:sldId id="633" r:id="rId14"/>
    <p:sldId id="614" r:id="rId15"/>
    <p:sldId id="635" r:id="rId16"/>
    <p:sldId id="636" r:id="rId17"/>
    <p:sldId id="637" r:id="rId18"/>
    <p:sldId id="644" r:id="rId19"/>
    <p:sldId id="645" r:id="rId20"/>
    <p:sldId id="646" r:id="rId21"/>
    <p:sldId id="647" r:id="rId22"/>
    <p:sldId id="648" r:id="rId23"/>
    <p:sldId id="649" r:id="rId24"/>
    <p:sldId id="650" r:id="rId25"/>
    <p:sldId id="651" r:id="rId26"/>
    <p:sldId id="652" r:id="rId27"/>
    <p:sldId id="653" r:id="rId28"/>
    <p:sldId id="654" r:id="rId29"/>
    <p:sldId id="655" r:id="rId30"/>
    <p:sldId id="656" r:id="rId31"/>
    <p:sldId id="657" r:id="rId32"/>
    <p:sldId id="658" r:id="rId33"/>
    <p:sldId id="659" r:id="rId34"/>
    <p:sldId id="660" r:id="rId35"/>
    <p:sldId id="661" r:id="rId36"/>
    <p:sldId id="662" r:id="rId37"/>
    <p:sldId id="615" r:id="rId38"/>
    <p:sldId id="616" r:id="rId39"/>
    <p:sldId id="618" r:id="rId40"/>
    <p:sldId id="639" r:id="rId41"/>
    <p:sldId id="640" r:id="rId42"/>
    <p:sldId id="638" r:id="rId43"/>
    <p:sldId id="619" r:id="rId44"/>
    <p:sldId id="620" r:id="rId45"/>
    <p:sldId id="602" r:id="rId46"/>
    <p:sldId id="432" r:id="rId47"/>
    <p:sldId id="503" r:id="rId48"/>
    <p:sldId id="502" r:id="rId49"/>
    <p:sldId id="504" r:id="rId50"/>
    <p:sldId id="622" r:id="rId51"/>
    <p:sldId id="623" r:id="rId52"/>
    <p:sldId id="624" r:id="rId53"/>
    <p:sldId id="663" r:id="rId54"/>
    <p:sldId id="626" r:id="rId55"/>
    <p:sldId id="625" r:id="rId56"/>
    <p:sldId id="627" r:id="rId57"/>
    <p:sldId id="505" r:id="rId58"/>
    <p:sldId id="476" r:id="rId59"/>
    <p:sldId id="628" r:id="rId60"/>
    <p:sldId id="598" r:id="rId61"/>
    <p:sldId id="621" r:id="rId62"/>
    <p:sldId id="629" r:id="rId63"/>
    <p:sldId id="290" r:id="rId64"/>
    <p:sldId id="631" r:id="rId65"/>
    <p:sldId id="632" r:id="rId66"/>
    <p:sldId id="630"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4316" autoAdjust="0"/>
  </p:normalViewPr>
  <p:slideViewPr>
    <p:cSldViewPr snapToGrid="0" snapToObjects="1">
      <p:cViewPr>
        <p:scale>
          <a:sx n="60" d="100"/>
          <a:sy n="60" d="100"/>
        </p:scale>
        <p:origin x="-164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1/25/2016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a:t>
            </a:fld>
            <a:endParaRPr lang="en-US" dirty="0"/>
          </a:p>
        </p:txBody>
      </p:sp>
    </p:spTree>
    <p:extLst>
      <p:ext uri="{BB962C8B-B14F-4D97-AF65-F5344CB8AC3E}">
        <p14:creationId xmlns:p14="http://schemas.microsoft.com/office/powerpoint/2010/main" val="34545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12</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842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r>
              <a:rPr lang="en-US" dirty="0" smtClean="0"/>
              <a:t>9-12 can’t use building wide measure (i.e., principal growth score) but can still use SLOs with the Regents exams</a:t>
            </a:r>
          </a:p>
          <a:p>
            <a:r>
              <a:rPr lang="en-US" dirty="0" smtClean="0"/>
              <a:t>Can</a:t>
            </a:r>
            <a:r>
              <a:rPr lang="en-US" baseline="0" dirty="0" smtClean="0"/>
              <a:t> still use NYSAA and NYSELAT</a:t>
            </a:r>
          </a:p>
          <a:p>
            <a:r>
              <a:rPr lang="en-US" baseline="0" dirty="0" smtClean="0"/>
              <a:t>Target setting with NYSAA-there will be a conversion chart, continue to target set as you have before </a:t>
            </a:r>
            <a:endParaRPr dirty="0"/>
          </a:p>
        </p:txBody>
      </p:sp>
      <p:sp>
        <p:nvSpPr>
          <p:cNvPr id="54" name="Shape 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pPr defTabSz="912937"/>
            <a:r>
              <a:rPr lang="en-US" dirty="0">
                <a:solidFill>
                  <a:schemeClr val="dk1"/>
                </a:solidFill>
                <a:latin typeface="Arial"/>
                <a:ea typeface="Arial"/>
                <a:cs typeface="Arial"/>
                <a:sym typeface="Arial"/>
              </a:rPr>
              <a:t>The Department anticipates returning to the Board of Regents at its February 2016 meeting with proposed regulatory changes that will provide districts implementing APPR plans pursuant to Education Law §3012-d during the 2015-16 school year the same protections that the new transition regulations provide districts implementing APPR plans pursuant to Education Law §3012-c during the 2015-16 school year.</a:t>
            </a:r>
          </a:p>
          <a:p>
            <a:endParaRPr dirty="0"/>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r>
              <a:rPr lang="en-US" dirty="0" smtClean="0"/>
              <a:t>It is assumed all will be at 3012(d)</a:t>
            </a:r>
          </a:p>
          <a:p>
            <a:r>
              <a:rPr lang="en-US" dirty="0" smtClean="0"/>
              <a:t>If already approved 3012(d) the department will being releasing a form, an addendum to come</a:t>
            </a:r>
            <a:r>
              <a:rPr lang="en-US" baseline="0" dirty="0" smtClean="0"/>
              <a:t> into compliance with these requirements. The form will require signatures</a:t>
            </a:r>
            <a:endParaRPr dirty="0"/>
          </a:p>
        </p:txBody>
      </p:sp>
      <p:sp>
        <p:nvSpPr>
          <p:cNvPr id="69" name="Shape 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r>
              <a:rPr lang="en-US" dirty="0" smtClean="0"/>
              <a:t>District measure still can’t use 3-8 ELA and/or math</a:t>
            </a:r>
          </a:p>
          <a:p>
            <a:endParaRPr lang="en-US" dirty="0" smtClean="0"/>
          </a:p>
          <a:p>
            <a:r>
              <a:rPr lang="en-US" dirty="0" smtClean="0"/>
              <a:t>Currently</a:t>
            </a:r>
            <a:r>
              <a:rPr lang="en-US" baseline="0" dirty="0" smtClean="0"/>
              <a:t> only state assessments are to be used for a building-wide/school/group or team measure. This change is being considered by the department</a:t>
            </a:r>
          </a:p>
          <a:p>
            <a:endParaRPr lang="en-US" baseline="0" dirty="0" smtClean="0"/>
          </a:p>
          <a:p>
            <a:pPr defTabSz="912937"/>
            <a:r>
              <a:rPr lang="en-US" baseline="30000" dirty="0">
                <a:solidFill>
                  <a:schemeClr val="dk1"/>
                </a:solidFill>
                <a:latin typeface="Arial"/>
                <a:ea typeface="Arial"/>
                <a:cs typeface="Arial"/>
                <a:sym typeface="Arial"/>
              </a:rPr>
              <a:t>*</a:t>
            </a:r>
            <a:r>
              <a:rPr lang="en-US" dirty="0">
                <a:solidFill>
                  <a:schemeClr val="dk1"/>
                </a:solidFill>
                <a:latin typeface="Arial"/>
                <a:ea typeface="Arial"/>
                <a:cs typeface="Arial"/>
                <a:sym typeface="Arial"/>
              </a:rPr>
              <a:t>In order for third-party and locally-developed assessments to be used for evaluations under Ed. Law §3012-d, an application must be submitted to the Assessment RFQ. The Department is reviewing these applications in an expedited manner and the requirements for assessments for use with SLOs were revised on September 18, 2015 to significantly reduce the amount of information that applicants need to provide. </a:t>
            </a:r>
          </a:p>
          <a:p>
            <a:endParaRPr lang="en-US" baseline="0" dirty="0" smtClean="0"/>
          </a:p>
          <a:p>
            <a:endParaRPr lang="en-US" baseline="0" dirty="0" smtClean="0"/>
          </a:p>
          <a:p>
            <a:r>
              <a:rPr lang="en-US" baseline="0" dirty="0" smtClean="0"/>
              <a:t>For 2016-17 and forward-</a:t>
            </a:r>
            <a:r>
              <a:rPr lang="en-US" i="1" baseline="0" dirty="0" smtClean="0"/>
              <a:t>3</a:t>
            </a:r>
            <a:r>
              <a:rPr lang="en-US" i="1" baseline="30000" dirty="0" smtClean="0"/>
              <a:t>rd</a:t>
            </a:r>
            <a:r>
              <a:rPr lang="en-US" i="1" baseline="0" dirty="0" smtClean="0"/>
              <a:t> grade teachers still have to set a SLO using the 3</a:t>
            </a:r>
            <a:r>
              <a:rPr lang="en-US" i="1" baseline="30000" dirty="0" smtClean="0"/>
              <a:t>rd</a:t>
            </a:r>
            <a:r>
              <a:rPr lang="en-US" i="1" baseline="0" dirty="0" smtClean="0"/>
              <a:t> grade ELA and math test. They will also need another student performance measure that does not include the 3-8 ELA and/or math assessments</a:t>
            </a:r>
          </a:p>
          <a:p>
            <a:endParaRPr lang="en-US" baseline="0" dirty="0" smtClean="0"/>
          </a:p>
          <a:p>
            <a:r>
              <a:rPr lang="en-US" baseline="0" dirty="0" smtClean="0"/>
              <a:t>3012(d) 4-8 ELA and math (2016-17, 2017-18, 2018-19)</a:t>
            </a:r>
          </a:p>
          <a:p>
            <a:r>
              <a:rPr lang="en-US" dirty="0" smtClean="0"/>
              <a:t>Overall: transition SLO that does not use the state 3-8 ELA or math assessments </a:t>
            </a:r>
          </a:p>
          <a:p>
            <a:r>
              <a:rPr lang="en-US" dirty="0" smtClean="0"/>
              <a:t>Original (state</a:t>
            </a:r>
            <a:r>
              <a:rPr lang="en-US" baseline="0" dirty="0" smtClean="0"/>
              <a:t> provided growth score): state-provided growth score </a:t>
            </a:r>
            <a:r>
              <a:rPr lang="en-US" b="1" u="sng" baseline="0" dirty="0" smtClean="0"/>
              <a:t>and</a:t>
            </a:r>
            <a:r>
              <a:rPr lang="en-US" baseline="0" dirty="0" smtClean="0"/>
              <a:t> an alternate SLO </a:t>
            </a:r>
          </a:p>
          <a:p>
            <a:r>
              <a:rPr lang="en-US" sz="1800" i="1" dirty="0"/>
              <a:t>“You are still expected to implement your plan as approved. In the plan you had approved you attested that there will be back-up SLOs for 3-8 ELA and math. Even though you will not be using these scores for transition scores, you are still required to have them for the advisory score reasons during the transition period”</a:t>
            </a:r>
            <a:endParaRPr i="1" dirty="0"/>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endParaRPr dirty="0"/>
          </a:p>
        </p:txBody>
      </p:sp>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r>
              <a:rPr lang="en-US" dirty="0" smtClean="0"/>
              <a:t>3012(d) plan to SED by July 1 to get approval by Sept 1</a:t>
            </a:r>
          </a:p>
          <a:p>
            <a:r>
              <a:rPr lang="en-US" dirty="0" smtClean="0"/>
              <a:t>Alternate SLO form, for those with approved 3012(d)</a:t>
            </a:r>
            <a:r>
              <a:rPr lang="en-US" baseline="0" dirty="0" smtClean="0"/>
              <a:t> plans</a:t>
            </a:r>
            <a:r>
              <a:rPr lang="en-US" dirty="0" smtClean="0"/>
              <a:t> will be available in March </a:t>
            </a:r>
            <a:endParaRPr dirty="0"/>
          </a:p>
        </p:txBody>
      </p:sp>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r>
              <a:rPr lang="en-US" dirty="0" smtClean="0"/>
              <a:t>3012(d) plan to SED by July 1 to get approval by Sept 1</a:t>
            </a:r>
          </a:p>
          <a:p>
            <a:r>
              <a:rPr lang="en-US" dirty="0" smtClean="0"/>
              <a:t>Alternate SLO form, for those with approved 3012(d)</a:t>
            </a:r>
            <a:r>
              <a:rPr lang="en-US" baseline="0" dirty="0" smtClean="0"/>
              <a:t> plans</a:t>
            </a:r>
            <a:r>
              <a:rPr lang="en-US" dirty="0" smtClean="0"/>
              <a:t> will be available in March </a:t>
            </a:r>
            <a:endParaRPr dirty="0"/>
          </a:p>
        </p:txBody>
      </p:sp>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r>
              <a:rPr lang="en-US" dirty="0" smtClean="0"/>
              <a:t>Eligibility</a:t>
            </a:r>
            <a:r>
              <a:rPr lang="en-US" baseline="0" dirty="0" smtClean="0"/>
              <a:t> to appeal of original scores is actually higher than transition scores will be locally determined.</a:t>
            </a:r>
            <a:endParaRPr dirty="0"/>
          </a:p>
        </p:txBody>
      </p:sp>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endParaRPr dirty="0"/>
          </a:p>
        </p:txBody>
      </p:sp>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41" y="4415791"/>
            <a:ext cx="5608319" cy="4183380"/>
          </a:xfrm>
          <a:prstGeom prst="rect">
            <a:avLst/>
          </a:prstGeom>
        </p:spPr>
        <p:txBody>
          <a:bodyPr lIns="93159" tIns="93159" rIns="93159" bIns="93159" anchor="t" anchorCtr="0">
            <a:noAutofit/>
          </a:bodyPr>
          <a:lstStyle/>
          <a:p>
            <a:endParaRPr dirty="0"/>
          </a:p>
        </p:txBody>
      </p:sp>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842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6693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also</a:t>
            </a:r>
            <a:r>
              <a:rPr lang="en-US" baseline="0" dirty="0" smtClean="0"/>
              <a:t> applicable to principal receiving a growth score from the state or other teachers tied to a growth-derived 3-8 score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13055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if both 20%s and any back-up SLOs are based on state 3-8 scores</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71305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8428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28998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if both the performance measure and any back-up SLOs are based on state 3-8 scores or derived from a state-provided growth score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28998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36</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“nine” official goals of Lead Evaluator Training.</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280232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37</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38</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39</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40</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44</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45</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46</a:t>
            </a:fld>
            <a:endParaRPr lang="en-US" dirty="0"/>
          </a:p>
        </p:txBody>
      </p:sp>
    </p:spTree>
    <p:extLst>
      <p:ext uri="{BB962C8B-B14F-4D97-AF65-F5344CB8AC3E}">
        <p14:creationId xmlns:p14="http://schemas.microsoft.com/office/powerpoint/2010/main" val="1918470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48</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ongoing</a:t>
            </a:r>
            <a:r>
              <a:rPr lang="en-US" baseline="0" dirty="0" smtClean="0"/>
              <a:t> training is mentioned in the Review Room.</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1334251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49</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50</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51</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52</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53</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54</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55</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56</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61</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62</a:t>
            </a:fld>
            <a:endParaRPr lang="en-US" dirty="0"/>
          </a:p>
        </p:txBody>
      </p:sp>
    </p:spTree>
    <p:extLst>
      <p:ext uri="{BB962C8B-B14F-4D97-AF65-F5344CB8AC3E}">
        <p14:creationId xmlns:p14="http://schemas.microsoft.com/office/powerpoint/2010/main" val="648734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63</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65</a:t>
            </a:fld>
            <a:endParaRPr lang="en-US" dirty="0"/>
          </a:p>
        </p:txBody>
      </p:sp>
    </p:spTree>
    <p:extLst>
      <p:ext uri="{BB962C8B-B14F-4D97-AF65-F5344CB8AC3E}">
        <p14:creationId xmlns:p14="http://schemas.microsoft.com/office/powerpoint/2010/main" val="345452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8</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10</a:t>
            </a:fld>
            <a:endParaRPr lang="en-US" dirty="0"/>
          </a:p>
        </p:txBody>
      </p:sp>
    </p:spTree>
    <p:extLst>
      <p:ext uri="{BB962C8B-B14F-4D97-AF65-F5344CB8AC3E}">
        <p14:creationId xmlns:p14="http://schemas.microsoft.com/office/powerpoint/2010/main" val="1921980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205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246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686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6551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689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905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178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40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309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3770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591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677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ocmboces.org/teacherpage.cfm?teacher=151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ocmboces.org/teacherpage.cfm?teacher=1515"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youtube.com/watch?v=3TrPwOrf4s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2015-2016</a:t>
            </a:r>
            <a:endParaRPr lang="en-US" dirty="0" smtClean="0"/>
          </a:p>
          <a:p>
            <a:r>
              <a:rPr lang="en-US" dirty="0" smtClean="0"/>
              <a:t>Final Session</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 You Need</a:t>
            </a:r>
            <a:endParaRPr lang="en-US" dirty="0"/>
          </a:p>
        </p:txBody>
      </p:sp>
    </p:spTree>
    <p:extLst>
      <p:ext uri="{BB962C8B-B14F-4D97-AF65-F5344CB8AC3E}">
        <p14:creationId xmlns:p14="http://schemas.microsoft.com/office/powerpoint/2010/main" val="266929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a:t>
            </a:r>
            <a:endParaRPr lang="en-US" dirty="0"/>
          </a:p>
        </p:txBody>
      </p:sp>
      <p:sp>
        <p:nvSpPr>
          <p:cNvPr id="3" name="Content Placeholder 2"/>
          <p:cNvSpPr>
            <a:spLocks noGrp="1"/>
          </p:cNvSpPr>
          <p:nvPr>
            <p:ph idx="1"/>
          </p:nvPr>
        </p:nvSpPr>
        <p:spPr/>
        <p:txBody>
          <a:bodyPr/>
          <a:lstStyle/>
          <a:p>
            <a:r>
              <a:rPr lang="en-US" dirty="0" smtClean="0"/>
              <a:t>More scoring practice (with agreement and reliability)</a:t>
            </a:r>
          </a:p>
          <a:p>
            <a:r>
              <a:rPr lang="en-US" dirty="0" smtClean="0"/>
              <a:t>Growth-Producing Feedback</a:t>
            </a:r>
          </a:p>
          <a:p>
            <a:r>
              <a:rPr lang="en-US" dirty="0" smtClean="0"/>
              <a:t>Crucial Conversations</a:t>
            </a:r>
          </a:p>
          <a:p>
            <a:r>
              <a:rPr lang="en-US" dirty="0" smtClean="0"/>
              <a:t>Time Management</a:t>
            </a:r>
          </a:p>
          <a:p>
            <a:r>
              <a:rPr lang="en-US" dirty="0" smtClean="0"/>
              <a:t>Other disciplines and student needs</a:t>
            </a:r>
          </a:p>
          <a:p>
            <a:r>
              <a:rPr lang="en-US" dirty="0" smtClean="0"/>
              <a:t>Future Support</a:t>
            </a:r>
          </a:p>
          <a:p>
            <a:endParaRPr lang="en-US" dirty="0"/>
          </a:p>
        </p:txBody>
      </p:sp>
    </p:spTree>
    <p:extLst>
      <p:ext uri="{BB962C8B-B14F-4D97-AF65-F5344CB8AC3E}">
        <p14:creationId xmlns:p14="http://schemas.microsoft.com/office/powerpoint/2010/main" val="3355625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Research</a:t>
            </a:r>
            <a:r>
              <a:rPr lang="en-US" dirty="0"/>
              <a:t> </a:t>
            </a:r>
            <a:r>
              <a:rPr lang="en-US" dirty="0" smtClean="0"/>
              <a:t>Update:</a:t>
            </a:r>
            <a:br>
              <a:rPr lang="en-US" dirty="0" smtClean="0"/>
            </a:br>
            <a:r>
              <a:rPr lang="en-US" dirty="0" smtClean="0"/>
              <a:t>Effective use of Time</a:t>
            </a:r>
            <a:endParaRPr lang="en-US" dirty="0"/>
          </a:p>
        </p:txBody>
      </p:sp>
    </p:spTree>
    <p:extLst>
      <p:ext uri="{BB962C8B-B14F-4D97-AF65-F5344CB8AC3E}">
        <p14:creationId xmlns:p14="http://schemas.microsoft.com/office/powerpoint/2010/main" val="91593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Brief</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“Effective </a:t>
            </a:r>
            <a:r>
              <a:rPr lang="en-US" dirty="0"/>
              <a:t>Instructional Time Use for School Leaders: </a:t>
            </a:r>
            <a:r>
              <a:rPr lang="en-US" dirty="0" smtClean="0"/>
              <a:t>Longitudinal </a:t>
            </a:r>
            <a:r>
              <a:rPr lang="en-US" dirty="0"/>
              <a:t>Evidence from Observations of </a:t>
            </a:r>
            <a:r>
              <a:rPr lang="en-US" dirty="0" smtClean="0"/>
              <a:t>Principals”</a:t>
            </a:r>
          </a:p>
          <a:p>
            <a:r>
              <a:rPr lang="en-US" dirty="0" smtClean="0"/>
              <a:t>Coaching </a:t>
            </a:r>
            <a:r>
              <a:rPr lang="en-US" dirty="0"/>
              <a:t>teachers (yet is a relatively rare thing)</a:t>
            </a:r>
          </a:p>
          <a:p>
            <a:r>
              <a:rPr lang="en-US" dirty="0" smtClean="0"/>
              <a:t>Development </a:t>
            </a:r>
            <a:r>
              <a:rPr lang="en-US" dirty="0"/>
              <a:t>and involvement in the school’s educational program</a:t>
            </a:r>
          </a:p>
          <a:p>
            <a:r>
              <a:rPr lang="en-US" dirty="0" smtClean="0"/>
              <a:t>Evaluating </a:t>
            </a:r>
            <a:r>
              <a:rPr lang="en-US" dirty="0"/>
              <a:t>teachers</a:t>
            </a:r>
          </a:p>
          <a:p>
            <a:r>
              <a:rPr lang="en-US" dirty="0" smtClean="0"/>
              <a:t>Classroom </a:t>
            </a:r>
            <a:r>
              <a:rPr lang="en-US" dirty="0"/>
              <a:t>walkthroughs as a defined part of professional development for teachers</a:t>
            </a:r>
          </a:p>
        </p:txBody>
      </p:sp>
    </p:spTree>
    <p:extLst>
      <p:ext uri="{BB962C8B-B14F-4D97-AF65-F5344CB8AC3E}">
        <p14:creationId xmlns:p14="http://schemas.microsoft.com/office/powerpoint/2010/main" val="327367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Brief</a:t>
            </a:r>
            <a:endParaRPr lang="en-US" dirty="0"/>
          </a:p>
        </p:txBody>
      </p:sp>
      <p:sp>
        <p:nvSpPr>
          <p:cNvPr id="3" name="Content Placeholder 2"/>
          <p:cNvSpPr>
            <a:spLocks noGrp="1"/>
          </p:cNvSpPr>
          <p:nvPr>
            <p:ph idx="1"/>
          </p:nvPr>
        </p:nvSpPr>
        <p:spPr/>
        <p:txBody>
          <a:bodyPr>
            <a:normAutofit/>
          </a:bodyPr>
          <a:lstStyle/>
          <a:p>
            <a:r>
              <a:rPr lang="en-US" dirty="0"/>
              <a:t>C</a:t>
            </a:r>
            <a:r>
              <a:rPr lang="en-US" dirty="0" smtClean="0"/>
              <a:t>lassroom </a:t>
            </a:r>
            <a:r>
              <a:rPr lang="en-US" dirty="0"/>
              <a:t>walkthroughs that were conducted just for the sake of presence, without a focus and clearly understood purpose, didn’t contribute to higher student achievement. </a:t>
            </a:r>
            <a:endParaRPr lang="en-US" dirty="0" smtClean="0"/>
          </a:p>
          <a:p>
            <a:r>
              <a:rPr lang="en-US" dirty="0" smtClean="0"/>
              <a:t>Especially true at the high school</a:t>
            </a:r>
            <a:endParaRPr lang="en-US" dirty="0"/>
          </a:p>
          <a:p>
            <a:pPr marL="0" indent="0">
              <a:buNone/>
            </a:pPr>
            <a:endParaRPr lang="en-US" dirty="0"/>
          </a:p>
        </p:txBody>
      </p:sp>
    </p:spTree>
    <p:extLst>
      <p:ext uri="{BB962C8B-B14F-4D97-AF65-F5344CB8AC3E}">
        <p14:creationId xmlns:p14="http://schemas.microsoft.com/office/powerpoint/2010/main" val="874603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Brief</a:t>
            </a:r>
            <a:endParaRPr lang="en-US" dirty="0"/>
          </a:p>
        </p:txBody>
      </p:sp>
      <p:sp>
        <p:nvSpPr>
          <p:cNvPr id="3" name="Content Placeholder 2"/>
          <p:cNvSpPr>
            <a:spLocks noGrp="1"/>
          </p:cNvSpPr>
          <p:nvPr>
            <p:ph idx="1"/>
          </p:nvPr>
        </p:nvSpPr>
        <p:spPr/>
        <p:txBody>
          <a:bodyPr>
            <a:normAutofit/>
          </a:bodyPr>
          <a:lstStyle/>
          <a:p>
            <a:r>
              <a:rPr lang="en-US" dirty="0" smtClean="0"/>
              <a:t>Impacts </a:t>
            </a:r>
            <a:r>
              <a:rPr lang="en-US" dirty="0"/>
              <a:t>of coaching, walkthroughs, educational program involvement, and walkthroughs are all greatly magnified with systems </a:t>
            </a:r>
            <a:r>
              <a:rPr lang="en-US" dirty="0" smtClean="0"/>
              <a:t>thinking.</a:t>
            </a:r>
          </a:p>
          <a:p>
            <a:r>
              <a:rPr lang="en-US" dirty="0" smtClean="0"/>
              <a:t>Conversely</a:t>
            </a:r>
            <a:r>
              <a:rPr lang="en-US" dirty="0"/>
              <a:t>, these activities perceived as isolated or unconnected activities are negatively associated with student achievement</a:t>
            </a:r>
          </a:p>
          <a:p>
            <a:endParaRPr lang="en-US" dirty="0"/>
          </a:p>
          <a:p>
            <a:pPr marL="0" indent="0">
              <a:buNone/>
            </a:pPr>
            <a:endParaRPr lang="en-US" dirty="0"/>
          </a:p>
        </p:txBody>
      </p:sp>
    </p:spTree>
    <p:extLst>
      <p:ext uri="{BB962C8B-B14F-4D97-AF65-F5344CB8AC3E}">
        <p14:creationId xmlns:p14="http://schemas.microsoft.com/office/powerpoint/2010/main" val="307378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963323"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327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 “Transition”</a:t>
            </a:r>
            <a:r>
              <a:rPr lang="en-US" dirty="0"/>
              <a:t/>
            </a:r>
            <a:br>
              <a:rPr lang="en-US" dirty="0"/>
            </a:br>
            <a:r>
              <a:rPr lang="en-US" dirty="0"/>
              <a:t>§</a:t>
            </a:r>
            <a:r>
              <a:rPr lang="en-US" dirty="0" smtClean="0"/>
              <a:t>3012-c and §3012-d</a:t>
            </a:r>
            <a:endParaRPr lang="en-US" dirty="0"/>
          </a:p>
        </p:txBody>
      </p:sp>
      <p:sp>
        <p:nvSpPr>
          <p:cNvPr id="3" name="TextBox 2"/>
          <p:cNvSpPr txBox="1"/>
          <p:nvPr/>
        </p:nvSpPr>
        <p:spPr>
          <a:xfrm>
            <a:off x="2254102" y="3413051"/>
            <a:ext cx="4614531" cy="584775"/>
          </a:xfrm>
          <a:prstGeom prst="rect">
            <a:avLst/>
          </a:prstGeom>
          <a:noFill/>
        </p:spPr>
        <p:txBody>
          <a:bodyPr wrap="square" rtlCol="0">
            <a:spAutoFit/>
          </a:bodyPr>
          <a:lstStyle/>
          <a:p>
            <a:pPr algn="ctr"/>
            <a:r>
              <a:rPr lang="en-US" sz="3200" dirty="0" smtClean="0">
                <a:solidFill>
                  <a:prstClr val="white"/>
                </a:solidFill>
                <a:latin typeface="Arial" panose="020B0604020202020204" pitchFamily="34" charset="0"/>
                <a:cs typeface="Arial" panose="020B0604020202020204" pitchFamily="34" charset="0"/>
              </a:rPr>
              <a:t>January 2016</a:t>
            </a:r>
            <a:endParaRPr lang="en-US" sz="3200"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1436915" y="6488668"/>
            <a:ext cx="3526971" cy="369332"/>
          </a:xfrm>
          <a:prstGeom prst="rect">
            <a:avLst/>
          </a:prstGeom>
          <a:noFill/>
        </p:spPr>
        <p:txBody>
          <a:bodyPr wrap="square" rtlCol="0">
            <a:spAutoFit/>
          </a:bodyPr>
          <a:lstStyle/>
          <a:p>
            <a:r>
              <a:rPr lang="en-US" dirty="0" smtClean="0">
                <a:solidFill>
                  <a:prstClr val="white"/>
                </a:solidFill>
              </a:rPr>
              <a:t>Slides updated 1.24.16</a:t>
            </a:r>
            <a:endParaRPr lang="en-US" dirty="0">
              <a:solidFill>
                <a:prstClr val="white"/>
              </a:solidFill>
            </a:endParaRPr>
          </a:p>
        </p:txBody>
      </p:sp>
    </p:spTree>
    <p:extLst>
      <p:ext uri="{BB962C8B-B14F-4D97-AF65-F5344CB8AC3E}">
        <p14:creationId xmlns:p14="http://schemas.microsoft.com/office/powerpoint/2010/main" val="2350299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a:t>
            </a:r>
            <a:endParaRPr lang="en-US" dirty="0"/>
          </a:p>
        </p:txBody>
      </p:sp>
      <p:sp>
        <p:nvSpPr>
          <p:cNvPr id="3" name="Content Placeholder 2"/>
          <p:cNvSpPr>
            <a:spLocks noGrp="1"/>
          </p:cNvSpPr>
          <p:nvPr>
            <p:ph idx="1"/>
          </p:nvPr>
        </p:nvSpPr>
        <p:spPr>
          <a:xfrm>
            <a:off x="457200" y="1690915"/>
            <a:ext cx="8563970" cy="4525963"/>
          </a:xfrm>
        </p:spPr>
        <p:txBody>
          <a:bodyPr>
            <a:normAutofit/>
          </a:bodyPr>
          <a:lstStyle/>
          <a:p>
            <a:r>
              <a:rPr lang="en-US" sz="2800" dirty="0"/>
              <a:t>At their December 2015 meeting, the Board of Regents </a:t>
            </a:r>
            <a:r>
              <a:rPr lang="en-US" sz="2800" dirty="0" smtClean="0"/>
              <a:t>[again] took emergency action</a:t>
            </a:r>
          </a:p>
          <a:p>
            <a:r>
              <a:rPr lang="en-US" sz="2800" dirty="0" smtClean="0"/>
              <a:t>Introduced APPR </a:t>
            </a:r>
            <a:r>
              <a:rPr lang="en-US" sz="2800" dirty="0"/>
              <a:t>transition scores and ratings for </a:t>
            </a:r>
            <a:r>
              <a:rPr lang="en-US" sz="2800" dirty="0" smtClean="0"/>
              <a:t>2015-16 </a:t>
            </a:r>
            <a:r>
              <a:rPr lang="en-US" sz="2800" dirty="0"/>
              <a:t>through </a:t>
            </a:r>
            <a:r>
              <a:rPr lang="en-US" sz="2800" dirty="0" smtClean="0"/>
              <a:t>2018-19.</a:t>
            </a:r>
            <a:endParaRPr lang="en-US" sz="2800" dirty="0"/>
          </a:p>
          <a:p>
            <a:r>
              <a:rPr lang="en-US" sz="2800" dirty="0" smtClean="0"/>
              <a:t>This was in response to the Governors’ Common Core Commission recommendation #21.</a:t>
            </a:r>
            <a:endParaRPr lang="en-US" sz="2800" dirty="0"/>
          </a:p>
          <a:p>
            <a:r>
              <a:rPr lang="en-US" sz="2800" dirty="0" smtClean="0"/>
              <a:t>Both §3012-c and §3012-d were impacted.</a:t>
            </a:r>
          </a:p>
        </p:txBody>
      </p:sp>
    </p:spTree>
    <p:extLst>
      <p:ext uri="{BB962C8B-B14F-4D97-AF65-F5344CB8AC3E}">
        <p14:creationId xmlns:p14="http://schemas.microsoft.com/office/powerpoint/2010/main" val="64137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8" name="Shape 5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strike="noStrike" cap="none" dirty="0">
                <a:latin typeface="Arial"/>
                <a:ea typeface="Arial"/>
                <a:cs typeface="Arial"/>
                <a:sym typeface="Arial"/>
              </a:rPr>
              <a:t>During the transition period, LEAs must calculate both original and transition scores and ratings.</a:t>
            </a:r>
          </a:p>
          <a:p>
            <a:pPr marL="342900" marR="0" lvl="0" indent="-342900" algn="l" rtl="0">
              <a:lnSpc>
                <a:spcPct val="100000"/>
              </a:lnSpc>
              <a:spcBef>
                <a:spcPts val="540"/>
              </a:spcBef>
              <a:spcAft>
                <a:spcPts val="0"/>
              </a:spcAft>
              <a:buClr>
                <a:srgbClr val="606060"/>
              </a:buClr>
              <a:buSzPct val="100000"/>
              <a:buFont typeface="Arial"/>
              <a:buChar char="•"/>
            </a:pPr>
            <a:r>
              <a:rPr lang="en-US" sz="2800" i="0" strike="noStrike" cap="none" dirty="0">
                <a:latin typeface="Arial"/>
                <a:ea typeface="Arial"/>
                <a:cs typeface="Arial"/>
                <a:sym typeface="Arial"/>
              </a:rPr>
              <a:t>The results of grades 3-8 ELA/math State assessments and any State-provided growth scores must be excluded from the transition score/rating calculations.</a:t>
            </a:r>
          </a:p>
          <a:p>
            <a:pPr marL="342900" marR="0" lvl="0" indent="-342900" algn="l" rtl="0">
              <a:lnSpc>
                <a:spcPct val="100000"/>
              </a:lnSpc>
              <a:spcBef>
                <a:spcPts val="540"/>
              </a:spcBef>
              <a:spcAft>
                <a:spcPts val="0"/>
              </a:spcAft>
              <a:buClr>
                <a:srgbClr val="606060"/>
              </a:buClr>
              <a:buSzPct val="100000"/>
              <a:buFont typeface="Arial"/>
              <a:buChar char="•"/>
            </a:pPr>
            <a:r>
              <a:rPr lang="en-US" sz="2800" i="0" strike="noStrike" cap="none" dirty="0">
                <a:latin typeface="Arial"/>
                <a:ea typeface="Arial"/>
                <a:cs typeface="Arial"/>
                <a:sym typeface="Arial"/>
              </a:rPr>
              <a:t>State-provided growth scores and the original scores and ratings must still be provided for advisory purposes.</a:t>
            </a:r>
          </a:p>
        </p:txBody>
      </p:sp>
      <p:sp>
        <p:nvSpPr>
          <p:cNvPr id="5"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“Transition” Period</a:t>
            </a:r>
            <a:endParaRPr lang="en-US" dirty="0">
              <a:solidFill>
                <a:prstClr val="black"/>
              </a:solidFill>
            </a:endParaRPr>
          </a:p>
        </p:txBody>
      </p:sp>
    </p:spTree>
    <p:extLst>
      <p:ext uri="{BB962C8B-B14F-4D97-AF65-F5344CB8AC3E}">
        <p14:creationId xmlns:p14="http://schemas.microsoft.com/office/powerpoint/2010/main" val="32174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What You Need</a:t>
            </a:r>
          </a:p>
          <a:p>
            <a:r>
              <a:rPr lang="en-US" dirty="0" smtClean="0"/>
              <a:t>Research Update</a:t>
            </a:r>
            <a:endParaRPr lang="en-US" dirty="0"/>
          </a:p>
          <a:p>
            <a:r>
              <a:rPr lang="en-US" dirty="0"/>
              <a:t>Evidence </a:t>
            </a:r>
            <a:r>
              <a:rPr lang="en-US" dirty="0" smtClean="0"/>
              <a:t>Collection</a:t>
            </a:r>
          </a:p>
          <a:p>
            <a:r>
              <a:rPr lang="en-US" dirty="0" smtClean="0"/>
              <a:t>SLO Summative Help</a:t>
            </a:r>
            <a:endParaRPr lang="en-US" dirty="0"/>
          </a:p>
          <a:p>
            <a:r>
              <a:rPr lang="en-US" dirty="0" smtClean="0"/>
              <a:t>Summative Evaluation</a:t>
            </a:r>
            <a:endParaRPr lang="en-US" dirty="0"/>
          </a:p>
          <a:p>
            <a:r>
              <a:rPr lang="en-US" dirty="0" smtClean="0"/>
              <a:t>Growth-Producing Feedback</a:t>
            </a:r>
          </a:p>
          <a:p>
            <a:r>
              <a:rPr lang="en-US" dirty="0" smtClean="0"/>
              <a:t>The Start of the Second Half</a:t>
            </a:r>
            <a:endParaRPr lang="en-US" dirty="0"/>
          </a:p>
          <a:p>
            <a:endParaRPr lang="en-US" dirty="0"/>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type="body" idx="1"/>
          </p:nvPr>
        </p:nvSpPr>
        <p:spPr>
          <a:xfrm>
            <a:off x="457200" y="1600200"/>
            <a:ext cx="8468436" cy="474600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dirty="0">
                <a:latin typeface="Arial"/>
                <a:ea typeface="Arial"/>
                <a:cs typeface="Arial"/>
                <a:sym typeface="Arial"/>
              </a:rPr>
              <a:t>C</a:t>
            </a:r>
            <a:r>
              <a:rPr lang="en-US" sz="2800" i="0" strike="noStrike" cap="none" dirty="0" smtClean="0">
                <a:latin typeface="Arial"/>
                <a:ea typeface="Arial"/>
                <a:cs typeface="Arial"/>
                <a:sym typeface="Arial"/>
              </a:rPr>
              <a:t>ontinue </a:t>
            </a:r>
            <a:r>
              <a:rPr lang="en-US" sz="2800" i="0" strike="noStrike" cap="none" dirty="0">
                <a:latin typeface="Arial"/>
                <a:ea typeface="Arial"/>
                <a:cs typeface="Arial"/>
                <a:sym typeface="Arial"/>
              </a:rPr>
              <a:t>to calculate scores and ratings pursuant to the approved APPR </a:t>
            </a:r>
            <a:r>
              <a:rPr lang="en-US" sz="2800" i="0" strike="noStrike" cap="none" dirty="0" smtClean="0">
                <a:latin typeface="Arial"/>
                <a:ea typeface="Arial"/>
                <a:cs typeface="Arial"/>
                <a:sym typeface="Arial"/>
              </a:rPr>
              <a:t>plan.</a:t>
            </a:r>
            <a:endParaRPr lang="en-US" sz="2800" i="0" strike="noStrike" cap="none" dirty="0">
              <a:latin typeface="Arial"/>
              <a:ea typeface="Arial"/>
              <a:cs typeface="Arial"/>
              <a:sym typeface="Arial"/>
            </a:endParaRPr>
          </a:p>
          <a:p>
            <a:pPr marL="342900" marR="0" lvl="0" indent="-342900" algn="l" rtl="0">
              <a:lnSpc>
                <a:spcPct val="100000"/>
              </a:lnSpc>
              <a:spcBef>
                <a:spcPts val="440"/>
              </a:spcBef>
              <a:spcAft>
                <a:spcPts val="0"/>
              </a:spcAft>
              <a:buClr>
                <a:srgbClr val="606060"/>
              </a:buClr>
              <a:buSzPct val="100000"/>
              <a:buFont typeface="Arial"/>
              <a:buChar char="•"/>
            </a:pPr>
            <a:r>
              <a:rPr lang="en-US" sz="2800" dirty="0">
                <a:latin typeface="Arial"/>
                <a:ea typeface="Arial"/>
                <a:cs typeface="Arial"/>
                <a:sym typeface="Arial"/>
              </a:rPr>
              <a:t>A</a:t>
            </a:r>
            <a:r>
              <a:rPr lang="en-US" sz="2800" i="0" strike="noStrike" cap="none" dirty="0" smtClean="0">
                <a:latin typeface="Arial"/>
                <a:ea typeface="Arial"/>
                <a:cs typeface="Arial"/>
                <a:sym typeface="Arial"/>
              </a:rPr>
              <a:t>lso </a:t>
            </a:r>
            <a:r>
              <a:rPr lang="en-US" sz="2800" i="0" strike="noStrike" cap="none" dirty="0">
                <a:latin typeface="Arial"/>
                <a:ea typeface="Arial"/>
                <a:cs typeface="Arial"/>
                <a:sym typeface="Arial"/>
              </a:rPr>
              <a:t>calculate transition scores and ratings that exclude the results of 3-8 ELA/math State assessments and any State-provided growth scores.</a:t>
            </a:r>
          </a:p>
          <a:p>
            <a:pPr marL="342900" marR="0" lvl="0" indent="-342900" algn="l" rtl="0">
              <a:lnSpc>
                <a:spcPct val="100000"/>
              </a:lnSpc>
              <a:spcBef>
                <a:spcPts val="44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Transition </a:t>
            </a:r>
            <a:r>
              <a:rPr lang="en-US" sz="2800" i="0" strike="noStrike" cap="none" dirty="0">
                <a:latin typeface="Arial"/>
                <a:ea typeface="Arial"/>
                <a:cs typeface="Arial"/>
                <a:sym typeface="Arial"/>
              </a:rPr>
              <a:t>scores </a:t>
            </a:r>
            <a:r>
              <a:rPr lang="en-US" sz="2800" i="0" strike="noStrike" cap="none" dirty="0" smtClean="0">
                <a:latin typeface="Arial"/>
                <a:ea typeface="Arial"/>
                <a:cs typeface="Arial"/>
                <a:sym typeface="Arial"/>
              </a:rPr>
              <a:t>are based </a:t>
            </a:r>
            <a:r>
              <a:rPr lang="en-US" sz="2800" i="0" strike="noStrike" cap="none" dirty="0">
                <a:latin typeface="Arial"/>
                <a:ea typeface="Arial"/>
                <a:cs typeface="Arial"/>
                <a:sym typeface="Arial"/>
              </a:rPr>
              <a:t>upon the remaining subcomponents of the APPR that are not based on the grade 3-8 ELA or math State assessments or a State-provided growth score on Regents exams</a:t>
            </a:r>
            <a:r>
              <a:rPr lang="en-US" sz="2800" i="0" strike="noStrike" cap="none" dirty="0" smtClean="0">
                <a:latin typeface="Arial"/>
                <a:ea typeface="Arial"/>
                <a:cs typeface="Arial"/>
                <a:sym typeface="Arial"/>
              </a:rPr>
              <a:t>.</a:t>
            </a:r>
            <a:endParaRPr lang="en-US" sz="2800" i="0" strike="noStrike" cap="none" dirty="0">
              <a:latin typeface="Arial"/>
              <a:ea typeface="Arial"/>
              <a:cs typeface="Arial"/>
              <a:sym typeface="Arial"/>
            </a:endParaRPr>
          </a:p>
        </p:txBody>
      </p:sp>
      <p:sp>
        <p:nvSpPr>
          <p:cNvPr id="9" name="Title 1"/>
          <p:cNvSpPr txBox="1">
            <a:spLocks/>
          </p:cNvSpPr>
          <p:nvPr/>
        </p:nvSpPr>
        <p:spPr>
          <a:xfrm>
            <a:off x="327546" y="365353"/>
            <a:ext cx="859809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2015-16 in “Transition” Period</a:t>
            </a:r>
            <a:endParaRPr lang="en-US" dirty="0">
              <a:solidFill>
                <a:prstClr val="black"/>
              </a:solidFill>
            </a:endParaRPr>
          </a:p>
        </p:txBody>
      </p:sp>
    </p:spTree>
    <p:extLst>
      <p:ext uri="{BB962C8B-B14F-4D97-AF65-F5344CB8AC3E}">
        <p14:creationId xmlns:p14="http://schemas.microsoft.com/office/powerpoint/2010/main" val="99472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20"/>
              </a:spcBef>
              <a:spcAft>
                <a:spcPts val="0"/>
              </a:spcAft>
              <a:buClr>
                <a:srgbClr val="606060"/>
              </a:buClr>
              <a:buSzPct val="100000"/>
              <a:buFont typeface="Arial"/>
              <a:buChar char="•"/>
            </a:pPr>
            <a:r>
              <a:rPr lang="en-US" sz="2800" dirty="0" smtClean="0">
                <a:latin typeface="Arial"/>
                <a:ea typeface="Arial"/>
                <a:cs typeface="Arial"/>
                <a:sym typeface="Arial"/>
              </a:rPr>
              <a:t>T</a:t>
            </a:r>
            <a:r>
              <a:rPr lang="en-US" sz="2800" i="0" u="none" strike="noStrike" cap="none" dirty="0" smtClean="0">
                <a:latin typeface="Arial"/>
                <a:ea typeface="Arial"/>
                <a:cs typeface="Arial"/>
                <a:sym typeface="Arial"/>
              </a:rPr>
              <a:t>ransition </a:t>
            </a:r>
            <a:r>
              <a:rPr lang="en-US" sz="2800" i="0" u="none" strike="noStrike" cap="none" dirty="0">
                <a:latin typeface="Arial"/>
                <a:ea typeface="Arial"/>
                <a:cs typeface="Arial"/>
                <a:sym typeface="Arial"/>
              </a:rPr>
              <a:t>scores and ratings will be determined based upon the remaining subcomponents of the APPR that are not based on the grade 3-8 ELA or math </a:t>
            </a:r>
            <a:r>
              <a:rPr lang="en-US" sz="2800" i="0" u="none" strike="noStrike" cap="none" dirty="0" smtClean="0">
                <a:latin typeface="Arial"/>
                <a:ea typeface="Arial"/>
                <a:cs typeface="Arial"/>
                <a:sym typeface="Arial"/>
              </a:rPr>
              <a:t>or </a:t>
            </a:r>
            <a:r>
              <a:rPr lang="en-US" sz="2800" i="0" u="none" strike="noStrike" cap="none" dirty="0">
                <a:latin typeface="Arial"/>
                <a:ea typeface="Arial"/>
                <a:cs typeface="Arial"/>
                <a:sym typeface="Arial"/>
              </a:rPr>
              <a:t>a State-provided growth </a:t>
            </a:r>
            <a:r>
              <a:rPr lang="en-US" sz="2800" i="0" u="none" strike="noStrike" cap="none" dirty="0" smtClean="0">
                <a:latin typeface="Arial"/>
                <a:ea typeface="Arial"/>
                <a:cs typeface="Arial"/>
                <a:sym typeface="Arial"/>
              </a:rPr>
              <a:t>scores.</a:t>
            </a:r>
            <a:endParaRPr lang="en-US" sz="2800" i="0" u="none" strike="noStrike" cap="none" dirty="0">
              <a:latin typeface="Arial"/>
              <a:ea typeface="Arial"/>
              <a:cs typeface="Arial"/>
              <a:sym typeface="Arial"/>
            </a:endParaRPr>
          </a:p>
          <a:p>
            <a:pPr marL="342900" marR="0" lvl="0" indent="-342900" algn="l" rtl="0">
              <a:lnSpc>
                <a:spcPct val="100000"/>
              </a:lnSpc>
              <a:spcBef>
                <a:spcPts val="420"/>
              </a:spcBef>
              <a:spcAft>
                <a:spcPts val="0"/>
              </a:spcAft>
              <a:buClr>
                <a:srgbClr val="606060"/>
              </a:buClr>
              <a:buSzPct val="100000"/>
              <a:buFont typeface="Arial"/>
              <a:buChar char="•"/>
            </a:pPr>
            <a:r>
              <a:rPr lang="en-US" sz="2800" i="0" u="none" strike="noStrike" cap="none" dirty="0">
                <a:latin typeface="Arial"/>
                <a:ea typeface="Arial"/>
                <a:cs typeface="Arial"/>
                <a:sym typeface="Arial"/>
              </a:rPr>
              <a:t>Where no scores or ratings in the subcomponents of the Student Performance Category can be generated, an alternate SLO must be developed using assessments approved by the Department that are not 3-8 ELA and math State assessments.</a:t>
            </a:r>
          </a:p>
        </p:txBody>
      </p:sp>
      <p:sp>
        <p:nvSpPr>
          <p:cNvPr id="7" name="Title 1"/>
          <p:cNvSpPr txBox="1">
            <a:spLocks/>
          </p:cNvSpPr>
          <p:nvPr/>
        </p:nvSpPr>
        <p:spPr>
          <a:xfrm>
            <a:off x="272955" y="365353"/>
            <a:ext cx="863903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Rest of the “Transition” Period</a:t>
            </a:r>
            <a:endParaRPr lang="en-US" dirty="0">
              <a:solidFill>
                <a:prstClr val="black"/>
              </a:solidFill>
            </a:endParaRPr>
          </a:p>
        </p:txBody>
      </p:sp>
    </p:spTree>
    <p:extLst>
      <p:ext uri="{BB962C8B-B14F-4D97-AF65-F5344CB8AC3E}">
        <p14:creationId xmlns:p14="http://schemas.microsoft.com/office/powerpoint/2010/main" val="2951569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457200" y="1600200"/>
            <a:ext cx="8441140" cy="47323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strike="noStrike" cap="none" dirty="0">
                <a:latin typeface="Arial"/>
                <a:ea typeface="Arial"/>
                <a:cs typeface="Arial"/>
                <a:sym typeface="Arial"/>
              </a:rPr>
              <a:t>Assessment options include:</a:t>
            </a: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smtClean="0">
                <a:latin typeface="Arial"/>
                <a:ea typeface="Arial"/>
                <a:cs typeface="Arial"/>
                <a:sym typeface="Arial"/>
              </a:rPr>
              <a:t>4 </a:t>
            </a:r>
            <a:r>
              <a:rPr lang="en-US" i="0" strike="noStrike" cap="none" dirty="0">
                <a:latin typeface="Arial"/>
                <a:ea typeface="Arial"/>
                <a:cs typeface="Arial"/>
                <a:sym typeface="Arial"/>
              </a:rPr>
              <a:t>and 8 State Science assessments</a:t>
            </a: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a:latin typeface="Arial"/>
                <a:ea typeface="Arial"/>
                <a:cs typeface="Arial"/>
                <a:sym typeface="Arial"/>
              </a:rPr>
              <a:t>Regents </a:t>
            </a:r>
            <a:r>
              <a:rPr lang="en-US" i="0" strike="noStrike" cap="none" dirty="0" smtClean="0">
                <a:latin typeface="Arial"/>
                <a:ea typeface="Arial"/>
                <a:cs typeface="Arial"/>
                <a:sym typeface="Arial"/>
              </a:rPr>
              <a:t>examinations</a:t>
            </a: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smtClean="0">
                <a:latin typeface="Arial"/>
                <a:ea typeface="Arial"/>
                <a:cs typeface="Arial"/>
                <a:sym typeface="Arial"/>
              </a:rPr>
              <a:t>State-approved </a:t>
            </a:r>
            <a:r>
              <a:rPr lang="en-US" i="0" strike="noStrike" cap="none" dirty="0">
                <a:latin typeface="Arial"/>
                <a:ea typeface="Arial"/>
                <a:cs typeface="Arial"/>
                <a:sym typeface="Arial"/>
              </a:rPr>
              <a:t>third-party </a:t>
            </a:r>
            <a:r>
              <a:rPr lang="en-US" i="0" strike="noStrike" cap="none" dirty="0" smtClean="0">
                <a:latin typeface="Arial"/>
                <a:ea typeface="Arial"/>
                <a:cs typeface="Arial"/>
                <a:sym typeface="Arial"/>
              </a:rPr>
              <a:t>assessments</a:t>
            </a:r>
            <a:endParaRPr lang="en-US" i="0" strike="noStrike" cap="none" baseline="30000" dirty="0">
              <a:latin typeface="Arial"/>
              <a:ea typeface="Arial"/>
              <a:cs typeface="Arial"/>
              <a:sym typeface="Arial"/>
            </a:endParaRPr>
          </a:p>
          <a:p>
            <a:pPr marL="857250" marR="0" lvl="1" indent="-400050" algn="l" rtl="0">
              <a:lnSpc>
                <a:spcPct val="100000"/>
              </a:lnSpc>
              <a:spcBef>
                <a:spcPts val="340"/>
              </a:spcBef>
              <a:spcAft>
                <a:spcPts val="0"/>
              </a:spcAft>
              <a:buClr>
                <a:srgbClr val="606060"/>
              </a:buClr>
              <a:buSzPct val="50000"/>
              <a:buFont typeface="Noto Sans Symbols"/>
              <a:buChar char="•"/>
            </a:pPr>
            <a:r>
              <a:rPr lang="en-US" i="0" strike="noStrike" cap="none" dirty="0">
                <a:latin typeface="Arial"/>
                <a:ea typeface="Arial"/>
                <a:cs typeface="Arial"/>
                <a:sym typeface="Arial"/>
              </a:rPr>
              <a:t>State-approved district, regional, or BOCES-developed </a:t>
            </a:r>
            <a:r>
              <a:rPr lang="en-US" i="0" strike="noStrike" cap="none" dirty="0" smtClean="0">
                <a:latin typeface="Arial"/>
                <a:ea typeface="Arial"/>
                <a:cs typeface="Arial"/>
                <a:sym typeface="Arial"/>
              </a:rPr>
              <a:t>assessments</a:t>
            </a:r>
            <a:endParaRPr lang="en-US" i="0" strike="noStrike" cap="none" baseline="30000" dirty="0">
              <a:latin typeface="Arial"/>
              <a:ea typeface="Arial"/>
              <a:cs typeface="Arial"/>
              <a:sym typeface="Arial"/>
            </a:endParaRPr>
          </a:p>
          <a:p>
            <a:pPr marL="342900" marR="0" lvl="0" indent="-342900" algn="l" rtl="0">
              <a:lnSpc>
                <a:spcPct val="100000"/>
              </a:lnSpc>
              <a:spcBef>
                <a:spcPts val="400"/>
              </a:spcBef>
              <a:spcAft>
                <a:spcPts val="0"/>
              </a:spcAft>
              <a:buClr>
                <a:srgbClr val="606060"/>
              </a:buClr>
              <a:buSzPct val="100000"/>
              <a:buFont typeface="Arial"/>
              <a:buChar char="•"/>
            </a:pPr>
            <a:r>
              <a:rPr lang="en-US" sz="2800" i="0" strike="noStrike" cap="none" dirty="0">
                <a:latin typeface="Arial"/>
                <a:ea typeface="Arial"/>
                <a:cs typeface="Arial"/>
                <a:sym typeface="Arial"/>
              </a:rPr>
              <a:t>During the transition period, common branch teachers will not be required to have at least one math and one ELA SLO.</a:t>
            </a:r>
          </a:p>
          <a:p>
            <a:pPr marL="342900" marR="0" lvl="0" indent="-342900" algn="l" rtl="0">
              <a:lnSpc>
                <a:spcPct val="100000"/>
              </a:lnSpc>
              <a:spcBef>
                <a:spcPts val="400"/>
              </a:spcBef>
              <a:spcAft>
                <a:spcPts val="0"/>
              </a:spcAft>
              <a:buClr>
                <a:srgbClr val="606060"/>
              </a:buClr>
              <a:buSzPct val="100000"/>
              <a:buFont typeface="Arial"/>
              <a:buChar char="•"/>
            </a:pPr>
            <a:r>
              <a:rPr lang="en-US" sz="2800" i="0" strike="noStrike" cap="none" dirty="0">
                <a:latin typeface="Arial"/>
                <a:ea typeface="Arial"/>
                <a:cs typeface="Arial"/>
                <a:sym typeface="Arial"/>
              </a:rPr>
              <a:t>Alternate SLOs </a:t>
            </a:r>
            <a:r>
              <a:rPr lang="en-US" sz="2800" i="0" strike="noStrike" cap="none" dirty="0" smtClean="0">
                <a:latin typeface="Arial"/>
                <a:ea typeface="Arial"/>
                <a:cs typeface="Arial"/>
                <a:sym typeface="Arial"/>
              </a:rPr>
              <a:t>may </a:t>
            </a:r>
            <a:r>
              <a:rPr lang="en-US" sz="2800" i="0" strike="noStrike" cap="none" dirty="0">
                <a:latin typeface="Arial"/>
                <a:ea typeface="Arial"/>
                <a:cs typeface="Arial"/>
                <a:sym typeface="Arial"/>
              </a:rPr>
              <a:t>utilize district-wide </a:t>
            </a:r>
            <a:r>
              <a:rPr lang="en-US" sz="2800" i="0" strike="noStrike" cap="none" dirty="0" smtClean="0">
                <a:latin typeface="Arial"/>
                <a:ea typeface="Arial"/>
                <a:cs typeface="Arial"/>
                <a:sym typeface="Arial"/>
              </a:rPr>
              <a:t>measures</a:t>
            </a:r>
            <a:endParaRPr sz="2800" i="0" strike="noStrike" cap="none" baseline="30000" dirty="0">
              <a:latin typeface="Arial"/>
              <a:ea typeface="Arial"/>
              <a:cs typeface="Arial"/>
              <a:sym typeface="Arial"/>
            </a:endParaRPr>
          </a:p>
          <a:p>
            <a:pPr marL="342900" marR="0" lvl="0" indent="-342900" algn="l" rtl="0">
              <a:spcBef>
                <a:spcPts val="540"/>
              </a:spcBef>
              <a:spcAft>
                <a:spcPts val="0"/>
              </a:spcAft>
              <a:buClr>
                <a:srgbClr val="606060"/>
              </a:buClr>
              <a:buSzPct val="100000"/>
              <a:buFont typeface="Arial"/>
              <a:buNone/>
            </a:pPr>
            <a:endParaRPr sz="2800" i="0" baseline="30000" dirty="0">
              <a:latin typeface="Arial"/>
              <a:ea typeface="Arial"/>
              <a:cs typeface="Arial"/>
              <a:sym typeface="Arial"/>
            </a:endParaRPr>
          </a:p>
        </p:txBody>
      </p:sp>
      <p:sp>
        <p:nvSpPr>
          <p:cNvPr id="7"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“Transition” Period</a:t>
            </a:r>
            <a:endParaRPr lang="en-US" dirty="0">
              <a:solidFill>
                <a:prstClr val="black"/>
              </a:solidFill>
            </a:endParaRPr>
          </a:p>
        </p:txBody>
      </p:sp>
    </p:spTree>
    <p:extLst>
      <p:ext uri="{BB962C8B-B14F-4D97-AF65-F5344CB8AC3E}">
        <p14:creationId xmlns:p14="http://schemas.microsoft.com/office/powerpoint/2010/main" val="1291710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571625"/>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dirty="0">
                <a:latin typeface="Arial"/>
                <a:ea typeface="Arial"/>
                <a:cs typeface="Arial"/>
                <a:sym typeface="Arial"/>
              </a:rPr>
              <a:t>Hardship Waivers will be automatically renewed for all districts that are currently implementing a §3012-c APPR plan pursuant to a Hardship Waiver that was approved by the November 15, 2015 deadline</a:t>
            </a:r>
            <a:r>
              <a:rPr lang="en-US" sz="2800" i="0" dirty="0" smtClean="0">
                <a:latin typeface="Arial"/>
                <a:ea typeface="Arial"/>
                <a:cs typeface="Arial"/>
                <a:sym typeface="Arial"/>
              </a:rPr>
              <a:t>.</a:t>
            </a:r>
            <a:endParaRPr lang="en-US" sz="2800" i="0" dirty="0">
              <a:latin typeface="Arial"/>
              <a:ea typeface="Arial"/>
              <a:cs typeface="Arial"/>
              <a:sym typeface="Arial"/>
            </a:endParaRPr>
          </a:p>
        </p:txBody>
      </p:sp>
      <p:sp>
        <p:nvSpPr>
          <p:cNvPr id="6"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Waivers</a:t>
            </a:r>
            <a:endParaRPr lang="en-US" dirty="0">
              <a:solidFill>
                <a:prstClr val="black"/>
              </a:solidFill>
            </a:endParaRPr>
          </a:p>
        </p:txBody>
      </p:sp>
    </p:spTree>
    <p:extLst>
      <p:ext uri="{BB962C8B-B14F-4D97-AF65-F5344CB8AC3E}">
        <p14:creationId xmlns:p14="http://schemas.microsoft.com/office/powerpoint/2010/main" val="49902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571625"/>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360"/>
              </a:spcBef>
              <a:spcAft>
                <a:spcPts val="0"/>
              </a:spcAft>
              <a:buClr>
                <a:srgbClr val="606060"/>
              </a:buClr>
              <a:buSzPct val="100000"/>
              <a:buFont typeface="Arial"/>
              <a:buChar char="•"/>
            </a:pPr>
            <a:r>
              <a:rPr lang="en-US" sz="2800" i="0" dirty="0" smtClean="0">
                <a:latin typeface="Arial"/>
                <a:ea typeface="Arial"/>
                <a:cs typeface="Arial"/>
                <a:sym typeface="Arial"/>
              </a:rPr>
              <a:t>Districts </a:t>
            </a:r>
            <a:r>
              <a:rPr lang="en-US" sz="2800" i="0" dirty="0">
                <a:latin typeface="Arial"/>
                <a:ea typeface="Arial"/>
                <a:cs typeface="Arial"/>
                <a:sym typeface="Arial"/>
              </a:rPr>
              <a:t>must still have a §3012-d APPR plan approved by the Department by September 1, 2016 to maintain eligibility for State aid </a:t>
            </a:r>
            <a:r>
              <a:rPr lang="en-US" sz="2800" i="0" dirty="0" smtClean="0">
                <a:latin typeface="Arial"/>
                <a:ea typeface="Arial"/>
                <a:cs typeface="Arial"/>
                <a:sym typeface="Arial"/>
              </a:rPr>
              <a:t>increase.</a:t>
            </a:r>
          </a:p>
          <a:p>
            <a:pPr marL="342900" marR="0" lvl="0" indent="-342900" algn="l" rtl="0">
              <a:lnSpc>
                <a:spcPct val="100000"/>
              </a:lnSpc>
              <a:spcBef>
                <a:spcPts val="36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Districts </a:t>
            </a:r>
            <a:r>
              <a:rPr lang="en-US" sz="2800" i="0" strike="noStrike" cap="none" dirty="0">
                <a:latin typeface="Arial"/>
                <a:ea typeface="Arial"/>
                <a:cs typeface="Arial"/>
                <a:sym typeface="Arial"/>
              </a:rPr>
              <a:t>should submit their §3012-d APPR plans by July 1, 2016 to ensure approval by September 1, </a:t>
            </a:r>
            <a:r>
              <a:rPr lang="en-US" sz="2800" i="0" strike="noStrike" cap="none" dirty="0" smtClean="0">
                <a:latin typeface="Arial"/>
                <a:ea typeface="Arial"/>
                <a:cs typeface="Arial"/>
                <a:sym typeface="Arial"/>
              </a:rPr>
              <a:t>2016.</a:t>
            </a:r>
          </a:p>
          <a:p>
            <a:pPr marL="342900" marR="0" lvl="0" indent="-342900" algn="l" rtl="0">
              <a:lnSpc>
                <a:spcPct val="100000"/>
              </a:lnSpc>
              <a:spcBef>
                <a:spcPts val="36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The </a:t>
            </a:r>
            <a:r>
              <a:rPr lang="en-US" sz="2800" i="0" strike="noStrike" cap="none" dirty="0">
                <a:latin typeface="Arial"/>
                <a:ea typeface="Arial"/>
                <a:cs typeface="Arial"/>
                <a:sym typeface="Arial"/>
              </a:rPr>
              <a:t>APPR portal is being updated for the 2016-17 school year to accommodate entry of alternate SLOs during the transition period</a:t>
            </a:r>
            <a:r>
              <a:rPr lang="en-US" sz="2800" i="0" strike="noStrike" cap="none" dirty="0" smtClean="0">
                <a:latin typeface="Arial"/>
                <a:ea typeface="Arial"/>
                <a:cs typeface="Arial"/>
                <a:sym typeface="Arial"/>
              </a:rPr>
              <a:t>.</a:t>
            </a:r>
            <a:endParaRPr lang="en-US" sz="2800" i="0" strike="noStrike" cap="none" dirty="0">
              <a:latin typeface="Arial"/>
              <a:ea typeface="Arial"/>
              <a:cs typeface="Arial"/>
              <a:sym typeface="Arial"/>
            </a:endParaRPr>
          </a:p>
        </p:txBody>
      </p:sp>
      <p:sp>
        <p:nvSpPr>
          <p:cNvPr id="6"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§3012-d Plans</a:t>
            </a:r>
            <a:endParaRPr lang="en-US" dirty="0">
              <a:solidFill>
                <a:prstClr val="black"/>
              </a:solidFill>
            </a:endParaRPr>
          </a:p>
        </p:txBody>
      </p:sp>
    </p:spTree>
    <p:extLst>
      <p:ext uri="{BB962C8B-B14F-4D97-AF65-F5344CB8AC3E}">
        <p14:creationId xmlns:p14="http://schemas.microsoft.com/office/powerpoint/2010/main" val="141010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571625"/>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360"/>
              </a:spcBef>
              <a:spcAft>
                <a:spcPts val="0"/>
              </a:spcAft>
              <a:buClr>
                <a:srgbClr val="606060"/>
              </a:buClr>
              <a:buSzPct val="100000"/>
              <a:buFont typeface="Arial"/>
              <a:buChar char="•"/>
            </a:pPr>
            <a:r>
              <a:rPr lang="en-US" sz="2800" i="0" dirty="0" smtClean="0">
                <a:latin typeface="Arial"/>
                <a:ea typeface="Arial"/>
                <a:cs typeface="Arial"/>
                <a:sym typeface="Arial"/>
              </a:rPr>
              <a:t>If </a:t>
            </a:r>
            <a:r>
              <a:rPr lang="en-US" sz="2800" i="0" dirty="0">
                <a:latin typeface="Arial"/>
                <a:ea typeface="Arial"/>
                <a:cs typeface="Arial"/>
                <a:sym typeface="Arial"/>
              </a:rPr>
              <a:t>your district/BOCES already has an approved §3012-d APPR </a:t>
            </a:r>
            <a:r>
              <a:rPr lang="en-US" sz="2800" i="0" dirty="0" smtClean="0">
                <a:latin typeface="Arial"/>
                <a:ea typeface="Arial"/>
                <a:cs typeface="Arial"/>
                <a:sym typeface="Arial"/>
              </a:rPr>
              <a:t>plan you do not </a:t>
            </a:r>
            <a:r>
              <a:rPr lang="en-US" sz="2800" i="0" dirty="0">
                <a:latin typeface="Arial"/>
                <a:ea typeface="Arial"/>
                <a:cs typeface="Arial"/>
                <a:sym typeface="Arial"/>
              </a:rPr>
              <a:t>need to be </a:t>
            </a:r>
            <a:r>
              <a:rPr lang="en-US" sz="2800" i="0" dirty="0" smtClean="0">
                <a:latin typeface="Arial"/>
                <a:ea typeface="Arial"/>
                <a:cs typeface="Arial"/>
                <a:sym typeface="Arial"/>
              </a:rPr>
              <a:t>revise it for </a:t>
            </a:r>
            <a:r>
              <a:rPr lang="en-US" sz="2800" i="0" dirty="0">
                <a:latin typeface="Arial"/>
                <a:ea typeface="Arial"/>
                <a:cs typeface="Arial"/>
                <a:sym typeface="Arial"/>
              </a:rPr>
              <a:t>the 2015-16 school </a:t>
            </a:r>
            <a:r>
              <a:rPr lang="en-US" sz="2800" i="0" dirty="0" smtClean="0">
                <a:latin typeface="Arial"/>
                <a:ea typeface="Arial"/>
                <a:cs typeface="Arial"/>
                <a:sym typeface="Arial"/>
              </a:rPr>
              <a:t>year.</a:t>
            </a:r>
          </a:p>
          <a:p>
            <a:pPr marL="342900" marR="0" lvl="0" indent="-342900" algn="l" rtl="0">
              <a:lnSpc>
                <a:spcPct val="100000"/>
              </a:lnSpc>
              <a:spcBef>
                <a:spcPts val="360"/>
              </a:spcBef>
              <a:spcAft>
                <a:spcPts val="0"/>
              </a:spcAft>
              <a:buClr>
                <a:srgbClr val="606060"/>
              </a:buClr>
              <a:buSzPct val="100000"/>
              <a:buFont typeface="Arial"/>
              <a:buChar char="•"/>
            </a:pPr>
            <a:r>
              <a:rPr lang="en-US" sz="2800" i="0" strike="noStrike" cap="none" dirty="0" smtClean="0">
                <a:latin typeface="Arial"/>
                <a:ea typeface="Arial"/>
                <a:cs typeface="Arial"/>
                <a:sym typeface="Arial"/>
              </a:rPr>
              <a:t>You will </a:t>
            </a:r>
            <a:r>
              <a:rPr lang="en-US" sz="2800" i="0" strike="noStrike" cap="none" dirty="0">
                <a:latin typeface="Arial"/>
                <a:ea typeface="Arial"/>
                <a:cs typeface="Arial"/>
                <a:sym typeface="Arial"/>
              </a:rPr>
              <a:t>have to submit a supplemental form describing the alternate SLOs that will be used during the transition period so that you do not need to re-open the entire APPR plan. </a:t>
            </a:r>
          </a:p>
        </p:txBody>
      </p:sp>
      <p:sp>
        <p:nvSpPr>
          <p:cNvPr id="6" name="Title 1"/>
          <p:cNvSpPr txBox="1">
            <a:spLocks/>
          </p:cNvSpPr>
          <p:nvPr/>
        </p:nvSpPr>
        <p:spPr>
          <a:xfrm>
            <a:off x="457200" y="36535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solidFill>
                  <a:prstClr val="black"/>
                </a:solidFill>
              </a:rPr>
              <a:t>§3012-d Plans</a:t>
            </a:r>
            <a:endParaRPr lang="en-US" dirty="0">
              <a:solidFill>
                <a:prstClr val="black"/>
              </a:solidFill>
            </a:endParaRPr>
          </a:p>
        </p:txBody>
      </p:sp>
    </p:spTree>
    <p:extLst>
      <p:ext uri="{BB962C8B-B14F-4D97-AF65-F5344CB8AC3E}">
        <p14:creationId xmlns:p14="http://schemas.microsoft.com/office/powerpoint/2010/main" val="51938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606060"/>
              </a:buClr>
              <a:buSzPct val="100000"/>
              <a:buFont typeface="Arial"/>
              <a:buChar char="•"/>
            </a:pPr>
            <a:r>
              <a:rPr lang="en-US" sz="2800" i="0" u="none" dirty="0">
                <a:latin typeface="Arial"/>
                <a:ea typeface="Arial"/>
                <a:cs typeface="Arial"/>
                <a:sym typeface="Arial"/>
              </a:rPr>
              <a:t>For all employment related decisions and TIP/PIP determinations, districts/BOCES must use the overall composite transition rating</a:t>
            </a:r>
            <a:r>
              <a:rPr lang="en-US" sz="2800" i="0" u="none" dirty="0" smtClean="0">
                <a:latin typeface="Arial"/>
                <a:ea typeface="Arial"/>
                <a:cs typeface="Arial"/>
                <a:sym typeface="Arial"/>
              </a:rPr>
              <a:t>.</a:t>
            </a:r>
            <a:endParaRPr lang="en-US" sz="2800" i="0" u="none" dirty="0">
              <a:latin typeface="Arial"/>
              <a:ea typeface="Arial"/>
              <a:cs typeface="Arial"/>
              <a:sym typeface="Arial"/>
            </a:endParaRPr>
          </a:p>
        </p:txBody>
      </p:sp>
      <p:sp>
        <p:nvSpPr>
          <p:cNvPr id="2" name="Title 1"/>
          <p:cNvSpPr>
            <a:spLocks noGrp="1"/>
          </p:cNvSpPr>
          <p:nvPr>
            <p:ph type="title"/>
          </p:nvPr>
        </p:nvSpPr>
        <p:spPr/>
        <p:txBody>
          <a:bodyPr>
            <a:normAutofit/>
          </a:bodyPr>
          <a:lstStyle/>
          <a:p>
            <a:r>
              <a:rPr lang="en-US" dirty="0" smtClean="0"/>
              <a:t>Employment Decisions</a:t>
            </a:r>
            <a:endParaRPr lang="en-US" dirty="0"/>
          </a:p>
        </p:txBody>
      </p:sp>
    </p:spTree>
    <p:extLst>
      <p:ext uri="{BB962C8B-B14F-4D97-AF65-F5344CB8AC3E}">
        <p14:creationId xmlns:p14="http://schemas.microsoft.com/office/powerpoint/2010/main" val="327245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606060"/>
              </a:buClr>
              <a:buSzPct val="100000"/>
              <a:buFont typeface="Arial"/>
              <a:buChar char="•"/>
            </a:pPr>
            <a:r>
              <a:rPr lang="en-US" sz="2800" i="0" u="none" dirty="0" smtClean="0">
                <a:latin typeface="Arial"/>
                <a:ea typeface="Arial"/>
                <a:cs typeface="Arial"/>
                <a:sym typeface="Arial"/>
              </a:rPr>
              <a:t>Both the </a:t>
            </a:r>
            <a:r>
              <a:rPr lang="en-US" sz="2800" i="0" u="none" dirty="0">
                <a:latin typeface="Arial"/>
                <a:ea typeface="Arial"/>
                <a:cs typeface="Arial"/>
                <a:sym typeface="Arial"/>
              </a:rPr>
              <a:t>original and transition scores and </a:t>
            </a:r>
            <a:r>
              <a:rPr lang="en-US" sz="2800" i="0" u="none" dirty="0" smtClean="0">
                <a:latin typeface="Arial"/>
                <a:ea typeface="Arial"/>
                <a:cs typeface="Arial"/>
                <a:sym typeface="Arial"/>
              </a:rPr>
              <a:t>ratings will be reported to SED.</a:t>
            </a:r>
          </a:p>
          <a:p>
            <a:pPr marL="342900" marR="0" lvl="0" indent="-342900" algn="l" rtl="0">
              <a:lnSpc>
                <a:spcPct val="100000"/>
              </a:lnSpc>
              <a:spcBef>
                <a:spcPts val="400"/>
              </a:spcBef>
              <a:spcAft>
                <a:spcPts val="0"/>
              </a:spcAft>
              <a:buClr>
                <a:srgbClr val="606060"/>
              </a:buClr>
              <a:buSzPct val="100000"/>
              <a:buFont typeface="Arial"/>
              <a:buChar char="•"/>
            </a:pPr>
            <a:r>
              <a:rPr lang="en-US" sz="2800" i="0" u="none" strike="noStrike" cap="none" dirty="0" smtClean="0">
                <a:latin typeface="Arial"/>
                <a:ea typeface="Arial"/>
                <a:cs typeface="Arial"/>
                <a:sym typeface="Arial"/>
              </a:rPr>
              <a:t>The </a:t>
            </a:r>
            <a:r>
              <a:rPr lang="en-US" sz="2800" i="0" u="none" strike="noStrike" cap="none" dirty="0">
                <a:latin typeface="Arial"/>
                <a:ea typeface="Arial"/>
                <a:cs typeface="Arial"/>
                <a:sym typeface="Arial"/>
              </a:rPr>
              <a:t>reporting template </a:t>
            </a:r>
            <a:r>
              <a:rPr lang="en-US" sz="2800" i="0" u="none" strike="noStrike" cap="none" dirty="0" smtClean="0">
                <a:latin typeface="Arial"/>
                <a:ea typeface="Arial"/>
                <a:cs typeface="Arial"/>
                <a:sym typeface="Arial"/>
              </a:rPr>
              <a:t>will be changed.</a:t>
            </a:r>
          </a:p>
        </p:txBody>
      </p:sp>
      <p:sp>
        <p:nvSpPr>
          <p:cNvPr id="2" name="Title 1"/>
          <p:cNvSpPr>
            <a:spLocks noGrp="1"/>
          </p:cNvSpPr>
          <p:nvPr>
            <p:ph type="title"/>
          </p:nvPr>
        </p:nvSpPr>
        <p:spPr/>
        <p:txBody>
          <a:bodyPr>
            <a:normAutofit/>
          </a:bodyPr>
          <a:lstStyle/>
          <a:p>
            <a:r>
              <a:rPr lang="en-US" dirty="0" smtClean="0"/>
              <a:t>Reporting Implications</a:t>
            </a:r>
            <a:endParaRPr lang="en-US" dirty="0"/>
          </a:p>
        </p:txBody>
      </p:sp>
    </p:spTree>
    <p:extLst>
      <p:ext uri="{BB962C8B-B14F-4D97-AF65-F5344CB8AC3E}">
        <p14:creationId xmlns:p14="http://schemas.microsoft.com/office/powerpoint/2010/main" val="145881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606060"/>
              </a:buClr>
              <a:buSzPct val="100000"/>
              <a:buFont typeface="Arial"/>
              <a:buChar char="•"/>
            </a:pPr>
            <a:r>
              <a:rPr lang="en-US" sz="2800" dirty="0">
                <a:latin typeface="Arial"/>
                <a:ea typeface="Arial"/>
                <a:cs typeface="Arial"/>
                <a:sym typeface="Arial"/>
              </a:rPr>
              <a:t>B</a:t>
            </a:r>
            <a:r>
              <a:rPr lang="en-US" sz="2800" i="0" u="none" dirty="0" smtClean="0">
                <a:latin typeface="Arial"/>
                <a:ea typeface="Arial"/>
                <a:cs typeface="Arial"/>
                <a:sym typeface="Arial"/>
              </a:rPr>
              <a:t>oth the original composite score and the overall transition composite score will be reported if requested</a:t>
            </a:r>
          </a:p>
          <a:p>
            <a:pPr marL="342900" marR="0" lvl="0" indent="-342900" algn="l" rtl="0">
              <a:lnSpc>
                <a:spcPct val="100000"/>
              </a:lnSpc>
              <a:spcBef>
                <a:spcPts val="400"/>
              </a:spcBef>
              <a:spcAft>
                <a:spcPts val="0"/>
              </a:spcAft>
              <a:buClr>
                <a:srgbClr val="606060"/>
              </a:buClr>
              <a:buSzPct val="100000"/>
              <a:buFont typeface="Arial"/>
              <a:buChar char="•"/>
            </a:pPr>
            <a:r>
              <a:rPr lang="en-US" sz="2800" i="0" u="none" dirty="0" smtClean="0">
                <a:latin typeface="Arial"/>
                <a:ea typeface="Arial"/>
                <a:cs typeface="Arial"/>
                <a:sym typeface="Arial"/>
              </a:rPr>
              <a:t>Include an explanation of the transition score/rating. </a:t>
            </a:r>
          </a:p>
          <a:p>
            <a:pPr marL="342900" marR="0" lvl="0" indent="-342900" algn="l" rtl="0">
              <a:lnSpc>
                <a:spcPct val="100000"/>
              </a:lnSpc>
              <a:spcBef>
                <a:spcPts val="400"/>
              </a:spcBef>
              <a:spcAft>
                <a:spcPts val="0"/>
              </a:spcAft>
              <a:buClr>
                <a:srgbClr val="606060"/>
              </a:buClr>
              <a:buSzPct val="100000"/>
              <a:buFont typeface="Arial"/>
              <a:buChar char="•"/>
            </a:pPr>
            <a:r>
              <a:rPr lang="en-US" sz="2800" i="0" u="none" dirty="0" smtClean="0">
                <a:latin typeface="Arial"/>
                <a:ea typeface="Arial"/>
                <a:cs typeface="Arial"/>
                <a:sym typeface="Arial"/>
              </a:rPr>
              <a:t>Public Data Access Site will report both original and transition ratings.</a:t>
            </a:r>
            <a:endParaRPr lang="en-US" sz="2800" i="0" u="none" dirty="0">
              <a:latin typeface="Arial"/>
              <a:ea typeface="Arial"/>
              <a:cs typeface="Arial"/>
              <a:sym typeface="Arial"/>
            </a:endParaRPr>
          </a:p>
        </p:txBody>
      </p:sp>
      <p:sp>
        <p:nvSpPr>
          <p:cNvPr id="2" name="Title 1"/>
          <p:cNvSpPr>
            <a:spLocks noGrp="1"/>
          </p:cNvSpPr>
          <p:nvPr>
            <p:ph type="title"/>
          </p:nvPr>
        </p:nvSpPr>
        <p:spPr/>
        <p:txBody>
          <a:bodyPr>
            <a:normAutofit/>
          </a:bodyPr>
          <a:lstStyle/>
          <a:p>
            <a:r>
              <a:rPr lang="en-US" dirty="0" smtClean="0"/>
              <a:t>Parent Requests for Scores</a:t>
            </a:r>
            <a:endParaRPr lang="en-US" dirty="0"/>
          </a:p>
        </p:txBody>
      </p:sp>
    </p:spTree>
    <p:extLst>
      <p:ext uri="{BB962C8B-B14F-4D97-AF65-F5344CB8AC3E}">
        <p14:creationId xmlns:p14="http://schemas.microsoft.com/office/powerpoint/2010/main" val="404362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§3012-c</a:t>
            </a:r>
            <a:endParaRPr lang="en-US" dirty="0"/>
          </a:p>
        </p:txBody>
      </p:sp>
    </p:spTree>
    <p:extLst>
      <p:ext uri="{BB962C8B-B14F-4D97-AF65-F5344CB8AC3E}">
        <p14:creationId xmlns:p14="http://schemas.microsoft.com/office/powerpoint/2010/main" val="3388806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fontScale="62500" lnSpcReduction="20000"/>
          </a:bodyPr>
          <a:lstStyle/>
          <a:p>
            <a:pPr>
              <a:lnSpc>
                <a:spcPct val="120000"/>
              </a:lnSpc>
            </a:pPr>
            <a:r>
              <a:rPr lang="en-US" dirty="0" smtClean="0"/>
              <a:t>New </a:t>
            </a:r>
            <a:r>
              <a:rPr lang="en-US" dirty="0"/>
              <a:t>York State Teaching Standards and Leadership Standards</a:t>
            </a:r>
          </a:p>
          <a:p>
            <a:pPr>
              <a:lnSpc>
                <a:spcPct val="120000"/>
              </a:lnSpc>
            </a:pPr>
            <a:r>
              <a:rPr lang="en-US" dirty="0" smtClean="0"/>
              <a:t>Evidence-based </a:t>
            </a:r>
            <a:r>
              <a:rPr lang="en-US" dirty="0"/>
              <a:t>observation</a:t>
            </a:r>
          </a:p>
          <a:p>
            <a:pPr>
              <a:lnSpc>
                <a:spcPct val="120000"/>
              </a:lnSpc>
            </a:pPr>
            <a:r>
              <a:rPr lang="en-US" dirty="0" smtClean="0"/>
              <a:t>Application </a:t>
            </a:r>
            <a:r>
              <a:rPr lang="en-US" dirty="0"/>
              <a:t>and use of Student Growth Percentile and VA Growth Model data</a:t>
            </a:r>
          </a:p>
          <a:p>
            <a:pPr>
              <a:lnSpc>
                <a:spcPct val="120000"/>
              </a:lnSpc>
            </a:pPr>
            <a:r>
              <a:rPr lang="en-US" dirty="0" smtClean="0"/>
              <a:t>Application </a:t>
            </a:r>
            <a:r>
              <a:rPr lang="en-US" dirty="0"/>
              <a:t>and use of the State-approved teacher or principal rubrics</a:t>
            </a:r>
          </a:p>
          <a:p>
            <a:pPr>
              <a:lnSpc>
                <a:spcPct val="120000"/>
              </a:lnSpc>
            </a:pPr>
            <a:r>
              <a:rPr lang="en-US" dirty="0" smtClean="0"/>
              <a:t>Application </a:t>
            </a:r>
            <a:r>
              <a:rPr lang="en-US" dirty="0"/>
              <a:t>and use of any assessment tools used to evaluate teachers and principals</a:t>
            </a:r>
          </a:p>
          <a:p>
            <a:pPr>
              <a:lnSpc>
                <a:spcPct val="120000"/>
              </a:lnSpc>
            </a:pPr>
            <a:r>
              <a:rPr lang="en-US" dirty="0" smtClean="0"/>
              <a:t>Application </a:t>
            </a:r>
            <a:r>
              <a:rPr lang="en-US" dirty="0"/>
              <a:t>and use of State-approved locally selected measures of student achievement</a:t>
            </a:r>
          </a:p>
          <a:p>
            <a:pPr>
              <a:lnSpc>
                <a:spcPct val="120000"/>
              </a:lnSpc>
            </a:pPr>
            <a:r>
              <a:rPr lang="en-US" dirty="0" smtClean="0"/>
              <a:t>Use </a:t>
            </a:r>
            <a:r>
              <a:rPr lang="en-US" dirty="0"/>
              <a:t>of the Statewide Instructional Reporting </a:t>
            </a:r>
            <a:r>
              <a:rPr lang="en-US" dirty="0" smtClean="0"/>
              <a:t>System</a:t>
            </a:r>
          </a:p>
          <a:p>
            <a:pPr>
              <a:lnSpc>
                <a:spcPct val="120000"/>
              </a:lnSpc>
            </a:pPr>
            <a:r>
              <a:rPr lang="en-US" dirty="0" smtClean="0"/>
              <a:t>Scoring </a:t>
            </a:r>
            <a:r>
              <a:rPr lang="en-US" dirty="0"/>
              <a:t>methodology used to evaluate teachers and principals</a:t>
            </a:r>
          </a:p>
          <a:p>
            <a:pPr>
              <a:lnSpc>
                <a:spcPct val="120000"/>
              </a:lnSpc>
            </a:pPr>
            <a:r>
              <a:rPr lang="en-US" dirty="0" smtClean="0"/>
              <a:t>Specific </a:t>
            </a:r>
            <a:r>
              <a:rPr lang="en-US" dirty="0"/>
              <a:t>considerations in evaluating teachers and principals of ELLs and students with disabilities</a:t>
            </a:r>
          </a:p>
          <a:p>
            <a:endParaRPr lang="en-US" dirty="0"/>
          </a:p>
        </p:txBody>
      </p:sp>
      <p:sp>
        <p:nvSpPr>
          <p:cNvPr id="4" name="TextBox 3"/>
          <p:cNvSpPr txBox="1"/>
          <p:nvPr/>
        </p:nvSpPr>
        <p:spPr>
          <a:xfrm rot="20568030">
            <a:off x="-11" y="325527"/>
            <a:ext cx="2251881"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Year 1</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6634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286000" y="1443256"/>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Pie 4"/>
          <p:cNvSpPr>
            <a:spLocks noChangeAspect="1"/>
          </p:cNvSpPr>
          <p:nvPr/>
        </p:nvSpPr>
        <p:spPr>
          <a:xfrm>
            <a:off x="2286000" y="1443256"/>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Pie 5"/>
          <p:cNvSpPr>
            <a:spLocks noChangeAspect="1"/>
          </p:cNvSpPr>
          <p:nvPr/>
        </p:nvSpPr>
        <p:spPr>
          <a:xfrm rot="4396026">
            <a:off x="2286000" y="1443256"/>
            <a:ext cx="4572000" cy="4572000"/>
          </a:xfrm>
          <a:prstGeom prst="pie">
            <a:avLst>
              <a:gd name="adj1" fmla="val 11800685"/>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TextBox 6"/>
          <p:cNvSpPr txBox="1"/>
          <p:nvPr/>
        </p:nvSpPr>
        <p:spPr>
          <a:xfrm>
            <a:off x="4572000" y="2052856"/>
            <a:ext cx="1981200" cy="1323439"/>
          </a:xfrm>
          <a:prstGeom prst="rect">
            <a:avLst/>
          </a:prstGeom>
          <a:noFill/>
          <a:ln>
            <a:noFill/>
          </a:ln>
        </p:spPr>
        <p:txBody>
          <a:bodyPr wrap="square" rtlCol="0">
            <a:spAutoFit/>
          </a:bodyPr>
          <a:lstStyle/>
          <a:p>
            <a:pPr algn="ctr">
              <a:lnSpc>
                <a:spcPts val="3200"/>
              </a:lnSpc>
            </a:pPr>
            <a:r>
              <a:rPr lang="en-US" sz="3200" b="1" dirty="0" smtClean="0">
                <a:solidFill>
                  <a:prstClr val="white"/>
                </a:solidFill>
                <a:latin typeface="Arial" pitchFamily="34" charset="0"/>
                <a:cs typeface="Arial" pitchFamily="34" charset="0"/>
              </a:rPr>
              <a:t>20%</a:t>
            </a:r>
          </a:p>
          <a:p>
            <a:pPr algn="ctr">
              <a:lnSpc>
                <a:spcPts val="3200"/>
              </a:lnSpc>
            </a:pPr>
            <a:r>
              <a:rPr lang="en-US" sz="3200" b="1" dirty="0" smtClean="0">
                <a:solidFill>
                  <a:prstClr val="white"/>
                </a:solidFill>
                <a:latin typeface="Arial" pitchFamily="34" charset="0"/>
                <a:cs typeface="Arial" pitchFamily="34" charset="0"/>
              </a:rPr>
              <a:t>Student</a:t>
            </a:r>
            <a:br>
              <a:rPr lang="en-US" sz="3200" b="1" dirty="0" smtClean="0">
                <a:solidFill>
                  <a:prstClr val="white"/>
                </a:solidFill>
                <a:latin typeface="Arial" pitchFamily="34" charset="0"/>
                <a:cs typeface="Arial" pitchFamily="34" charset="0"/>
              </a:rPr>
            </a:br>
            <a:r>
              <a:rPr lang="en-US" sz="3200" b="1" dirty="0" smtClean="0">
                <a:solidFill>
                  <a:prstClr val="white"/>
                </a:solidFill>
                <a:latin typeface="Arial" pitchFamily="34" charset="0"/>
                <a:cs typeface="Arial" pitchFamily="34" charset="0"/>
              </a:rPr>
              <a:t>Growth</a:t>
            </a:r>
            <a:endParaRPr lang="en-US" sz="3200" b="1" dirty="0">
              <a:solidFill>
                <a:prstClr val="white"/>
              </a:solidFill>
              <a:latin typeface="Arial" pitchFamily="34" charset="0"/>
              <a:cs typeface="Arial" pitchFamily="34" charset="0"/>
            </a:endParaRPr>
          </a:p>
        </p:txBody>
      </p:sp>
      <p:sp>
        <p:nvSpPr>
          <p:cNvPr id="8" name="TextBox 7"/>
          <p:cNvSpPr txBox="1"/>
          <p:nvPr/>
        </p:nvSpPr>
        <p:spPr>
          <a:xfrm>
            <a:off x="4800600" y="3679289"/>
            <a:ext cx="1981200" cy="964367"/>
          </a:xfrm>
          <a:prstGeom prst="rect">
            <a:avLst/>
          </a:prstGeom>
          <a:noFill/>
          <a:ln>
            <a:noFill/>
          </a:ln>
        </p:spPr>
        <p:txBody>
          <a:bodyPr wrap="square" rtlCol="0">
            <a:spAutoFit/>
          </a:bodyPr>
          <a:lstStyle/>
          <a:p>
            <a:pPr algn="ctr">
              <a:lnSpc>
                <a:spcPts val="2800"/>
              </a:lnSpc>
            </a:pPr>
            <a:r>
              <a:rPr lang="en-US" sz="3200" b="1" dirty="0" smtClean="0">
                <a:solidFill>
                  <a:prstClr val="white"/>
                </a:solidFill>
                <a:latin typeface="Arial" pitchFamily="34" charset="0"/>
                <a:cs typeface="Arial" pitchFamily="34" charset="0"/>
              </a:rPr>
              <a:t>20%</a:t>
            </a:r>
          </a:p>
          <a:p>
            <a:pPr algn="ctr">
              <a:lnSpc>
                <a:spcPts val="2000"/>
              </a:lnSpc>
            </a:pPr>
            <a:r>
              <a:rPr lang="en-US" sz="3200" b="1" dirty="0" smtClean="0">
                <a:solidFill>
                  <a:prstClr val="white"/>
                </a:solidFill>
                <a:latin typeface="Arial" pitchFamily="34" charset="0"/>
                <a:cs typeface="Arial" pitchFamily="34" charset="0"/>
              </a:rPr>
              <a:t>Student</a:t>
            </a:r>
            <a:br>
              <a:rPr lang="en-US" sz="3200" b="1" dirty="0" smtClean="0">
                <a:solidFill>
                  <a:prstClr val="white"/>
                </a:solidFill>
                <a:latin typeface="Arial" pitchFamily="34" charset="0"/>
                <a:cs typeface="Arial" pitchFamily="34" charset="0"/>
              </a:rPr>
            </a:br>
            <a:r>
              <a:rPr lang="en-US" sz="2000" b="1" dirty="0" smtClean="0">
                <a:solidFill>
                  <a:prstClr val="white"/>
                </a:solidFill>
                <a:latin typeface="Arial" pitchFamily="34" charset="0"/>
                <a:cs typeface="Arial" pitchFamily="34" charset="0"/>
              </a:rPr>
              <a:t>Achievement</a:t>
            </a:r>
            <a:endParaRPr lang="en-US" sz="2000" b="1" dirty="0">
              <a:solidFill>
                <a:prstClr val="white"/>
              </a:solidFill>
              <a:latin typeface="Arial" pitchFamily="34" charset="0"/>
              <a:cs typeface="Arial" pitchFamily="34" charset="0"/>
            </a:endParaRPr>
          </a:p>
        </p:txBody>
      </p:sp>
      <p:sp>
        <p:nvSpPr>
          <p:cNvPr id="9" name="TextBox 8"/>
          <p:cNvSpPr txBox="1"/>
          <p:nvPr/>
        </p:nvSpPr>
        <p:spPr>
          <a:xfrm>
            <a:off x="2686050" y="3653056"/>
            <a:ext cx="2114550" cy="1323439"/>
          </a:xfrm>
          <a:prstGeom prst="rect">
            <a:avLst/>
          </a:prstGeom>
          <a:noFill/>
        </p:spPr>
        <p:txBody>
          <a:bodyPr wrap="square" rtlCol="0">
            <a:spAutoFit/>
          </a:bodyPr>
          <a:lstStyle/>
          <a:p>
            <a:pPr algn="ctr">
              <a:lnSpc>
                <a:spcPts val="3200"/>
              </a:lnSpc>
            </a:pPr>
            <a:r>
              <a:rPr lang="en-US" sz="3200" b="1" dirty="0" smtClean="0">
                <a:solidFill>
                  <a:prstClr val="white"/>
                </a:solidFill>
                <a:latin typeface="Arial" pitchFamily="34" charset="0"/>
                <a:cs typeface="Arial" pitchFamily="34" charset="0"/>
              </a:rPr>
              <a:t>60%</a:t>
            </a:r>
          </a:p>
          <a:p>
            <a:pPr algn="ctr">
              <a:lnSpc>
                <a:spcPts val="3200"/>
              </a:lnSpc>
            </a:pPr>
            <a:r>
              <a:rPr lang="en-US" sz="3200" b="1" dirty="0" smtClean="0">
                <a:solidFill>
                  <a:prstClr val="white"/>
                </a:solidFill>
                <a:latin typeface="Arial" pitchFamily="34" charset="0"/>
                <a:cs typeface="Arial" pitchFamily="34" charset="0"/>
              </a:rPr>
              <a:t>Multiple Measures</a:t>
            </a:r>
            <a:endParaRPr lang="en-US" sz="3200" b="1" dirty="0">
              <a:solidFill>
                <a:prstClr val="white"/>
              </a:solidFill>
              <a:latin typeface="Arial" pitchFamily="34" charset="0"/>
              <a:cs typeface="Arial" pitchFamily="34" charset="0"/>
            </a:endParaRPr>
          </a:p>
        </p:txBody>
      </p:sp>
      <p:sp>
        <p:nvSpPr>
          <p:cNvPr id="10" name="TextBox 9"/>
          <p:cNvSpPr txBox="1"/>
          <p:nvPr/>
        </p:nvSpPr>
        <p:spPr>
          <a:xfrm>
            <a:off x="652819" y="4999245"/>
            <a:ext cx="7696200" cy="1200329"/>
          </a:xfrm>
          <a:prstGeom prst="rect">
            <a:avLst/>
          </a:prstGeom>
          <a:noFill/>
        </p:spPr>
        <p:txBody>
          <a:bodyPr wrap="square" rtlCol="0">
            <a:spAutoFit/>
          </a:bodyPr>
          <a:lstStyle/>
          <a:p>
            <a:pPr algn="ctr"/>
            <a:r>
              <a:rPr lang="en-US" sz="7200" dirty="0" smtClean="0">
                <a:solidFill>
                  <a:prstClr val="black"/>
                </a:solidFill>
                <a:latin typeface="Arial" panose="020B0604020202020204" pitchFamily="34" charset="0"/>
                <a:cs typeface="Arial" panose="020B0604020202020204" pitchFamily="34" charset="0"/>
              </a:rPr>
              <a:t>20 + 20 + 60</a:t>
            </a:r>
            <a:endParaRPr lang="en-US" sz="7200" dirty="0">
              <a:solidFill>
                <a:prstClr val="black"/>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457200" y="365353"/>
            <a:ext cx="8229600" cy="1143000"/>
          </a:xfrm>
        </p:spPr>
        <p:txBody>
          <a:bodyPr>
            <a:normAutofit/>
          </a:bodyPr>
          <a:lstStyle/>
          <a:p>
            <a:r>
              <a:rPr lang="en-US" dirty="0" smtClean="0"/>
              <a:t>For Most in §3012-c</a:t>
            </a:r>
            <a:endParaRPr lang="en-US" dirty="0"/>
          </a:p>
        </p:txBody>
      </p:sp>
    </p:spTree>
    <p:extLst>
      <p:ext uri="{BB962C8B-B14F-4D97-AF65-F5344CB8AC3E}">
        <p14:creationId xmlns:p14="http://schemas.microsoft.com/office/powerpoint/2010/main" val="1570599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286000" y="1443256"/>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Pie 4"/>
          <p:cNvSpPr>
            <a:spLocks noChangeAspect="1"/>
          </p:cNvSpPr>
          <p:nvPr/>
        </p:nvSpPr>
        <p:spPr>
          <a:xfrm>
            <a:off x="2286000" y="1443256"/>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Pie 5"/>
          <p:cNvSpPr>
            <a:spLocks noChangeAspect="1"/>
          </p:cNvSpPr>
          <p:nvPr/>
        </p:nvSpPr>
        <p:spPr>
          <a:xfrm rot="4396026">
            <a:off x="2286000" y="1443256"/>
            <a:ext cx="4572000" cy="4572000"/>
          </a:xfrm>
          <a:prstGeom prst="pie">
            <a:avLst>
              <a:gd name="adj1" fmla="val 11800685"/>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TextBox 6"/>
          <p:cNvSpPr txBox="1"/>
          <p:nvPr/>
        </p:nvSpPr>
        <p:spPr>
          <a:xfrm>
            <a:off x="4572000" y="2052856"/>
            <a:ext cx="1981200" cy="1323439"/>
          </a:xfrm>
          <a:prstGeom prst="rect">
            <a:avLst/>
          </a:prstGeom>
          <a:noFill/>
          <a:ln>
            <a:noFill/>
          </a:ln>
        </p:spPr>
        <p:txBody>
          <a:bodyPr wrap="square" rtlCol="0">
            <a:spAutoFit/>
          </a:bodyPr>
          <a:lstStyle/>
          <a:p>
            <a:pPr algn="ctr">
              <a:lnSpc>
                <a:spcPts val="3200"/>
              </a:lnSpc>
            </a:pPr>
            <a:r>
              <a:rPr lang="en-US" sz="3200" b="1" dirty="0" smtClean="0">
                <a:solidFill>
                  <a:prstClr val="white"/>
                </a:solidFill>
                <a:latin typeface="Arial" pitchFamily="34" charset="0"/>
                <a:cs typeface="Arial" pitchFamily="34" charset="0"/>
              </a:rPr>
              <a:t>20%</a:t>
            </a:r>
          </a:p>
          <a:p>
            <a:pPr algn="ctr">
              <a:lnSpc>
                <a:spcPts val="3200"/>
              </a:lnSpc>
            </a:pPr>
            <a:r>
              <a:rPr lang="en-US" sz="3200" b="1" dirty="0" smtClean="0">
                <a:solidFill>
                  <a:prstClr val="white"/>
                </a:solidFill>
                <a:latin typeface="Arial" pitchFamily="34" charset="0"/>
                <a:cs typeface="Arial" pitchFamily="34" charset="0"/>
              </a:rPr>
              <a:t>Student</a:t>
            </a:r>
            <a:br>
              <a:rPr lang="en-US" sz="3200" b="1" dirty="0" smtClean="0">
                <a:solidFill>
                  <a:prstClr val="white"/>
                </a:solidFill>
                <a:latin typeface="Arial" pitchFamily="34" charset="0"/>
                <a:cs typeface="Arial" pitchFamily="34" charset="0"/>
              </a:rPr>
            </a:br>
            <a:r>
              <a:rPr lang="en-US" sz="3200" b="1" dirty="0" smtClean="0">
                <a:solidFill>
                  <a:prstClr val="white"/>
                </a:solidFill>
                <a:latin typeface="Arial" pitchFamily="34" charset="0"/>
                <a:cs typeface="Arial" pitchFamily="34" charset="0"/>
              </a:rPr>
              <a:t>Growth</a:t>
            </a:r>
            <a:endParaRPr lang="en-US" sz="3200" b="1" dirty="0">
              <a:solidFill>
                <a:prstClr val="white"/>
              </a:solidFill>
              <a:latin typeface="Arial" pitchFamily="34" charset="0"/>
              <a:cs typeface="Arial" pitchFamily="34" charset="0"/>
            </a:endParaRPr>
          </a:p>
        </p:txBody>
      </p:sp>
      <p:sp>
        <p:nvSpPr>
          <p:cNvPr id="8" name="TextBox 7"/>
          <p:cNvSpPr txBox="1"/>
          <p:nvPr/>
        </p:nvSpPr>
        <p:spPr>
          <a:xfrm>
            <a:off x="4800600" y="3679289"/>
            <a:ext cx="1981200" cy="964367"/>
          </a:xfrm>
          <a:prstGeom prst="rect">
            <a:avLst/>
          </a:prstGeom>
          <a:noFill/>
          <a:ln>
            <a:noFill/>
          </a:ln>
        </p:spPr>
        <p:txBody>
          <a:bodyPr wrap="square" rtlCol="0">
            <a:spAutoFit/>
          </a:bodyPr>
          <a:lstStyle/>
          <a:p>
            <a:pPr algn="ctr">
              <a:lnSpc>
                <a:spcPts val="2800"/>
              </a:lnSpc>
            </a:pPr>
            <a:r>
              <a:rPr lang="en-US" sz="3200" b="1" dirty="0" smtClean="0">
                <a:solidFill>
                  <a:prstClr val="white"/>
                </a:solidFill>
                <a:latin typeface="Arial" pitchFamily="34" charset="0"/>
                <a:cs typeface="Arial" pitchFamily="34" charset="0"/>
              </a:rPr>
              <a:t>20%</a:t>
            </a:r>
          </a:p>
          <a:p>
            <a:pPr algn="ctr">
              <a:lnSpc>
                <a:spcPts val="2000"/>
              </a:lnSpc>
            </a:pPr>
            <a:r>
              <a:rPr lang="en-US" sz="3200" b="1" dirty="0" smtClean="0">
                <a:solidFill>
                  <a:prstClr val="white"/>
                </a:solidFill>
                <a:latin typeface="Arial" pitchFamily="34" charset="0"/>
                <a:cs typeface="Arial" pitchFamily="34" charset="0"/>
              </a:rPr>
              <a:t>Student</a:t>
            </a:r>
            <a:br>
              <a:rPr lang="en-US" sz="3200" b="1" dirty="0" smtClean="0">
                <a:solidFill>
                  <a:prstClr val="white"/>
                </a:solidFill>
                <a:latin typeface="Arial" pitchFamily="34" charset="0"/>
                <a:cs typeface="Arial" pitchFamily="34" charset="0"/>
              </a:rPr>
            </a:br>
            <a:r>
              <a:rPr lang="en-US" sz="2000" b="1" dirty="0" smtClean="0">
                <a:solidFill>
                  <a:prstClr val="white"/>
                </a:solidFill>
                <a:latin typeface="Arial" pitchFamily="34" charset="0"/>
                <a:cs typeface="Arial" pitchFamily="34" charset="0"/>
              </a:rPr>
              <a:t>Achievement</a:t>
            </a:r>
            <a:endParaRPr lang="en-US" sz="2000" b="1" dirty="0">
              <a:solidFill>
                <a:prstClr val="white"/>
              </a:solidFill>
              <a:latin typeface="Arial" pitchFamily="34" charset="0"/>
              <a:cs typeface="Arial" pitchFamily="34" charset="0"/>
            </a:endParaRPr>
          </a:p>
        </p:txBody>
      </p:sp>
      <p:sp>
        <p:nvSpPr>
          <p:cNvPr id="9" name="TextBox 8"/>
          <p:cNvSpPr txBox="1"/>
          <p:nvPr/>
        </p:nvSpPr>
        <p:spPr>
          <a:xfrm>
            <a:off x="2686050" y="3653056"/>
            <a:ext cx="2114550" cy="1323439"/>
          </a:xfrm>
          <a:prstGeom prst="rect">
            <a:avLst/>
          </a:prstGeom>
          <a:noFill/>
        </p:spPr>
        <p:txBody>
          <a:bodyPr wrap="square" rtlCol="0">
            <a:spAutoFit/>
          </a:bodyPr>
          <a:lstStyle/>
          <a:p>
            <a:pPr algn="ctr">
              <a:lnSpc>
                <a:spcPts val="3200"/>
              </a:lnSpc>
            </a:pPr>
            <a:r>
              <a:rPr lang="en-US" sz="3200" b="1" dirty="0" smtClean="0">
                <a:solidFill>
                  <a:prstClr val="white"/>
                </a:solidFill>
                <a:latin typeface="Arial" pitchFamily="34" charset="0"/>
                <a:cs typeface="Arial" pitchFamily="34" charset="0"/>
              </a:rPr>
              <a:t>60%</a:t>
            </a:r>
          </a:p>
          <a:p>
            <a:pPr algn="ctr">
              <a:lnSpc>
                <a:spcPts val="3200"/>
              </a:lnSpc>
            </a:pPr>
            <a:r>
              <a:rPr lang="en-US" sz="3200" b="1" dirty="0" smtClean="0">
                <a:solidFill>
                  <a:prstClr val="white"/>
                </a:solidFill>
                <a:latin typeface="Arial" pitchFamily="34" charset="0"/>
                <a:cs typeface="Arial" pitchFamily="34" charset="0"/>
              </a:rPr>
              <a:t>Multiple Measures</a:t>
            </a:r>
            <a:endParaRPr lang="en-US" sz="3200" b="1" dirty="0">
              <a:solidFill>
                <a:prstClr val="white"/>
              </a:solidFill>
              <a:latin typeface="Arial" pitchFamily="34" charset="0"/>
              <a:cs typeface="Arial" pitchFamily="34" charset="0"/>
            </a:endParaRPr>
          </a:p>
        </p:txBody>
      </p:sp>
      <p:sp>
        <p:nvSpPr>
          <p:cNvPr id="10" name="TextBox 9"/>
          <p:cNvSpPr txBox="1"/>
          <p:nvPr/>
        </p:nvSpPr>
        <p:spPr>
          <a:xfrm>
            <a:off x="652819" y="4999245"/>
            <a:ext cx="7696200" cy="1200329"/>
          </a:xfrm>
          <a:prstGeom prst="rect">
            <a:avLst/>
          </a:prstGeom>
          <a:noFill/>
        </p:spPr>
        <p:txBody>
          <a:bodyPr wrap="square" rtlCol="0">
            <a:spAutoFit/>
          </a:bodyPr>
          <a:lstStyle/>
          <a:p>
            <a:pPr algn="ctr"/>
            <a:r>
              <a:rPr lang="en-US" sz="7200" dirty="0" smtClean="0">
                <a:solidFill>
                  <a:prstClr val="black"/>
                </a:solidFill>
                <a:latin typeface="Arial" panose="020B0604020202020204" pitchFamily="34" charset="0"/>
                <a:cs typeface="Arial" panose="020B0604020202020204" pitchFamily="34" charset="0"/>
              </a:rPr>
              <a:t>(20 + 60) x 100/80</a:t>
            </a:r>
            <a:endParaRPr lang="en-US" sz="7200" dirty="0">
              <a:solidFill>
                <a:prstClr val="black"/>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232012" y="365353"/>
            <a:ext cx="8666328" cy="1143000"/>
          </a:xfrm>
        </p:spPr>
        <p:txBody>
          <a:bodyPr>
            <a:normAutofit/>
          </a:bodyPr>
          <a:lstStyle/>
          <a:p>
            <a:r>
              <a:rPr lang="en-US" dirty="0" smtClean="0"/>
              <a:t>For Some Teachers</a:t>
            </a:r>
            <a:endParaRPr lang="en-US" dirty="0"/>
          </a:p>
        </p:txBody>
      </p:sp>
      <p:sp>
        <p:nvSpPr>
          <p:cNvPr id="2" name="TextBox 1"/>
          <p:cNvSpPr txBox="1"/>
          <p:nvPr/>
        </p:nvSpPr>
        <p:spPr>
          <a:xfrm>
            <a:off x="4420738" y="1160065"/>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Tree>
    <p:extLst>
      <p:ext uri="{BB962C8B-B14F-4D97-AF65-F5344CB8AC3E}">
        <p14:creationId xmlns:p14="http://schemas.microsoft.com/office/powerpoint/2010/main" val="1331292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286000" y="1443256"/>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Pie 4"/>
          <p:cNvSpPr>
            <a:spLocks noChangeAspect="1"/>
          </p:cNvSpPr>
          <p:nvPr/>
        </p:nvSpPr>
        <p:spPr>
          <a:xfrm>
            <a:off x="2286000" y="1443256"/>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Pie 5"/>
          <p:cNvSpPr>
            <a:spLocks noChangeAspect="1"/>
          </p:cNvSpPr>
          <p:nvPr/>
        </p:nvSpPr>
        <p:spPr>
          <a:xfrm rot="4396026">
            <a:off x="2286000" y="1443256"/>
            <a:ext cx="4572000" cy="4572000"/>
          </a:xfrm>
          <a:prstGeom prst="pie">
            <a:avLst>
              <a:gd name="adj1" fmla="val 11800685"/>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TextBox 6"/>
          <p:cNvSpPr txBox="1"/>
          <p:nvPr/>
        </p:nvSpPr>
        <p:spPr>
          <a:xfrm>
            <a:off x="4572000" y="2052856"/>
            <a:ext cx="1981200" cy="1323439"/>
          </a:xfrm>
          <a:prstGeom prst="rect">
            <a:avLst/>
          </a:prstGeom>
          <a:noFill/>
          <a:ln>
            <a:noFill/>
          </a:ln>
        </p:spPr>
        <p:txBody>
          <a:bodyPr wrap="square" rtlCol="0">
            <a:spAutoFit/>
          </a:bodyPr>
          <a:lstStyle/>
          <a:p>
            <a:pPr algn="ctr">
              <a:lnSpc>
                <a:spcPts val="3200"/>
              </a:lnSpc>
            </a:pPr>
            <a:r>
              <a:rPr lang="en-US" sz="3200" b="1" dirty="0" smtClean="0">
                <a:solidFill>
                  <a:prstClr val="white"/>
                </a:solidFill>
                <a:latin typeface="Arial" pitchFamily="34" charset="0"/>
                <a:cs typeface="Arial" pitchFamily="34" charset="0"/>
              </a:rPr>
              <a:t>20%</a:t>
            </a:r>
          </a:p>
          <a:p>
            <a:pPr algn="ctr">
              <a:lnSpc>
                <a:spcPts val="3200"/>
              </a:lnSpc>
            </a:pPr>
            <a:r>
              <a:rPr lang="en-US" sz="3200" b="1" dirty="0" smtClean="0">
                <a:solidFill>
                  <a:prstClr val="white"/>
                </a:solidFill>
                <a:latin typeface="Arial" pitchFamily="34" charset="0"/>
                <a:cs typeface="Arial" pitchFamily="34" charset="0"/>
              </a:rPr>
              <a:t>Student</a:t>
            </a:r>
            <a:br>
              <a:rPr lang="en-US" sz="3200" b="1" dirty="0" smtClean="0">
                <a:solidFill>
                  <a:prstClr val="white"/>
                </a:solidFill>
                <a:latin typeface="Arial" pitchFamily="34" charset="0"/>
                <a:cs typeface="Arial" pitchFamily="34" charset="0"/>
              </a:rPr>
            </a:br>
            <a:r>
              <a:rPr lang="en-US" sz="3200" b="1" dirty="0" smtClean="0">
                <a:solidFill>
                  <a:prstClr val="white"/>
                </a:solidFill>
                <a:latin typeface="Arial" pitchFamily="34" charset="0"/>
                <a:cs typeface="Arial" pitchFamily="34" charset="0"/>
              </a:rPr>
              <a:t>Growth</a:t>
            </a:r>
            <a:endParaRPr lang="en-US" sz="3200" b="1" dirty="0">
              <a:solidFill>
                <a:prstClr val="white"/>
              </a:solidFill>
              <a:latin typeface="Arial" pitchFamily="34" charset="0"/>
              <a:cs typeface="Arial" pitchFamily="34" charset="0"/>
            </a:endParaRPr>
          </a:p>
        </p:txBody>
      </p:sp>
      <p:sp>
        <p:nvSpPr>
          <p:cNvPr id="8" name="TextBox 7"/>
          <p:cNvSpPr txBox="1"/>
          <p:nvPr/>
        </p:nvSpPr>
        <p:spPr>
          <a:xfrm>
            <a:off x="4800600" y="3679289"/>
            <a:ext cx="1981200" cy="964367"/>
          </a:xfrm>
          <a:prstGeom prst="rect">
            <a:avLst/>
          </a:prstGeom>
          <a:noFill/>
          <a:ln>
            <a:noFill/>
          </a:ln>
        </p:spPr>
        <p:txBody>
          <a:bodyPr wrap="square" rtlCol="0">
            <a:spAutoFit/>
          </a:bodyPr>
          <a:lstStyle/>
          <a:p>
            <a:pPr algn="ctr">
              <a:lnSpc>
                <a:spcPts val="2800"/>
              </a:lnSpc>
            </a:pPr>
            <a:r>
              <a:rPr lang="en-US" sz="3200" b="1" dirty="0" smtClean="0">
                <a:solidFill>
                  <a:prstClr val="white"/>
                </a:solidFill>
                <a:latin typeface="Arial" pitchFamily="34" charset="0"/>
                <a:cs typeface="Arial" pitchFamily="34" charset="0"/>
              </a:rPr>
              <a:t>20%</a:t>
            </a:r>
          </a:p>
          <a:p>
            <a:pPr algn="ctr">
              <a:lnSpc>
                <a:spcPts val="2000"/>
              </a:lnSpc>
            </a:pPr>
            <a:r>
              <a:rPr lang="en-US" sz="3200" b="1" dirty="0" smtClean="0">
                <a:solidFill>
                  <a:prstClr val="white"/>
                </a:solidFill>
                <a:latin typeface="Arial" pitchFamily="34" charset="0"/>
                <a:cs typeface="Arial" pitchFamily="34" charset="0"/>
              </a:rPr>
              <a:t>Student</a:t>
            </a:r>
            <a:br>
              <a:rPr lang="en-US" sz="3200" b="1" dirty="0" smtClean="0">
                <a:solidFill>
                  <a:prstClr val="white"/>
                </a:solidFill>
                <a:latin typeface="Arial" pitchFamily="34" charset="0"/>
                <a:cs typeface="Arial" pitchFamily="34" charset="0"/>
              </a:rPr>
            </a:br>
            <a:r>
              <a:rPr lang="en-US" sz="2000" b="1" dirty="0" smtClean="0">
                <a:solidFill>
                  <a:prstClr val="white"/>
                </a:solidFill>
                <a:latin typeface="Arial" pitchFamily="34" charset="0"/>
                <a:cs typeface="Arial" pitchFamily="34" charset="0"/>
              </a:rPr>
              <a:t>Achievement</a:t>
            </a:r>
            <a:endParaRPr lang="en-US" sz="2000" b="1" dirty="0">
              <a:solidFill>
                <a:prstClr val="white"/>
              </a:solidFill>
              <a:latin typeface="Arial" pitchFamily="34" charset="0"/>
              <a:cs typeface="Arial" pitchFamily="34" charset="0"/>
            </a:endParaRPr>
          </a:p>
        </p:txBody>
      </p:sp>
      <p:sp>
        <p:nvSpPr>
          <p:cNvPr id="9" name="TextBox 8"/>
          <p:cNvSpPr txBox="1"/>
          <p:nvPr/>
        </p:nvSpPr>
        <p:spPr>
          <a:xfrm>
            <a:off x="2686050" y="3653056"/>
            <a:ext cx="2114550" cy="1323439"/>
          </a:xfrm>
          <a:prstGeom prst="rect">
            <a:avLst/>
          </a:prstGeom>
          <a:noFill/>
        </p:spPr>
        <p:txBody>
          <a:bodyPr wrap="square" rtlCol="0">
            <a:spAutoFit/>
          </a:bodyPr>
          <a:lstStyle/>
          <a:p>
            <a:pPr algn="ctr">
              <a:lnSpc>
                <a:spcPts val="3200"/>
              </a:lnSpc>
            </a:pPr>
            <a:r>
              <a:rPr lang="en-US" sz="3200" b="1" dirty="0" smtClean="0">
                <a:solidFill>
                  <a:prstClr val="white"/>
                </a:solidFill>
                <a:latin typeface="Arial" pitchFamily="34" charset="0"/>
                <a:cs typeface="Arial" pitchFamily="34" charset="0"/>
              </a:rPr>
              <a:t>60%</a:t>
            </a:r>
          </a:p>
          <a:p>
            <a:pPr algn="ctr">
              <a:lnSpc>
                <a:spcPts val="3200"/>
              </a:lnSpc>
            </a:pPr>
            <a:r>
              <a:rPr lang="en-US" sz="3200" b="1" dirty="0" smtClean="0">
                <a:solidFill>
                  <a:prstClr val="white"/>
                </a:solidFill>
                <a:latin typeface="Arial" pitchFamily="34" charset="0"/>
                <a:cs typeface="Arial" pitchFamily="34" charset="0"/>
              </a:rPr>
              <a:t>Multiple Measures</a:t>
            </a:r>
            <a:endParaRPr lang="en-US" sz="3200" b="1" dirty="0">
              <a:solidFill>
                <a:prstClr val="white"/>
              </a:solidFill>
              <a:latin typeface="Arial" pitchFamily="34" charset="0"/>
              <a:cs typeface="Arial" pitchFamily="34" charset="0"/>
            </a:endParaRPr>
          </a:p>
        </p:txBody>
      </p:sp>
      <p:sp>
        <p:nvSpPr>
          <p:cNvPr id="11" name="Title 1"/>
          <p:cNvSpPr>
            <a:spLocks noGrp="1"/>
          </p:cNvSpPr>
          <p:nvPr>
            <p:ph type="title"/>
          </p:nvPr>
        </p:nvSpPr>
        <p:spPr>
          <a:xfrm>
            <a:off x="232012" y="365353"/>
            <a:ext cx="8666328" cy="1143000"/>
          </a:xfrm>
        </p:spPr>
        <p:txBody>
          <a:bodyPr>
            <a:normAutofit/>
          </a:bodyPr>
          <a:lstStyle/>
          <a:p>
            <a:r>
              <a:rPr lang="en-US" dirty="0"/>
              <a:t>For </a:t>
            </a:r>
            <a:r>
              <a:rPr lang="en-US" dirty="0" smtClean="0"/>
              <a:t>Few </a:t>
            </a:r>
            <a:r>
              <a:rPr lang="en-US" dirty="0"/>
              <a:t>Teachers</a:t>
            </a:r>
          </a:p>
        </p:txBody>
      </p:sp>
      <p:sp>
        <p:nvSpPr>
          <p:cNvPr id="12" name="TextBox 11"/>
          <p:cNvSpPr txBox="1"/>
          <p:nvPr/>
        </p:nvSpPr>
        <p:spPr>
          <a:xfrm>
            <a:off x="4420738" y="1160065"/>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
        <p:nvSpPr>
          <p:cNvPr id="13" name="TextBox 12"/>
          <p:cNvSpPr txBox="1"/>
          <p:nvPr/>
        </p:nvSpPr>
        <p:spPr>
          <a:xfrm>
            <a:off x="4764210" y="2936577"/>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
        <p:nvSpPr>
          <p:cNvPr id="10" name="TextBox 9"/>
          <p:cNvSpPr txBox="1"/>
          <p:nvPr/>
        </p:nvSpPr>
        <p:spPr>
          <a:xfrm>
            <a:off x="652819" y="4999245"/>
            <a:ext cx="7696200" cy="1200329"/>
          </a:xfrm>
          <a:prstGeom prst="rect">
            <a:avLst/>
          </a:prstGeom>
          <a:noFill/>
        </p:spPr>
        <p:txBody>
          <a:bodyPr wrap="square" rtlCol="0">
            <a:spAutoFit/>
          </a:bodyPr>
          <a:lstStyle/>
          <a:p>
            <a:pPr algn="ctr"/>
            <a:r>
              <a:rPr lang="en-US" sz="7200" dirty="0" smtClean="0">
                <a:solidFill>
                  <a:prstClr val="black"/>
                </a:solidFill>
                <a:latin typeface="Arial" panose="020B0604020202020204" pitchFamily="34" charset="0"/>
                <a:cs typeface="Arial" panose="020B0604020202020204" pitchFamily="34" charset="0"/>
              </a:rPr>
              <a:t>(60) x 100/60</a:t>
            </a:r>
            <a:endParaRPr lang="en-US" sz="7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112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§3012-d</a:t>
            </a:r>
            <a:endParaRPr lang="en-US" dirty="0"/>
          </a:p>
        </p:txBody>
      </p:sp>
    </p:spTree>
    <p:extLst>
      <p:ext uri="{BB962C8B-B14F-4D97-AF65-F5344CB8AC3E}">
        <p14:creationId xmlns:p14="http://schemas.microsoft.com/office/powerpoint/2010/main" val="1223954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1972349"/>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365353"/>
            <a:ext cx="8229600" cy="1143000"/>
          </a:xfrm>
        </p:spPr>
        <p:txBody>
          <a:bodyPr>
            <a:normAutofit/>
          </a:bodyPr>
          <a:lstStyle/>
          <a:p>
            <a:r>
              <a:rPr lang="en-US" dirty="0" smtClean="0"/>
              <a:t>For Some in §3012-d</a:t>
            </a:r>
            <a:endParaRPr lang="en-US" dirty="0"/>
          </a:p>
        </p:txBody>
      </p:sp>
      <p:sp>
        <p:nvSpPr>
          <p:cNvPr id="8" name="Oval 7"/>
          <p:cNvSpPr/>
          <p:nvPr/>
        </p:nvSpPr>
        <p:spPr>
          <a:xfrm>
            <a:off x="3152632" y="1945053"/>
            <a:ext cx="5698258" cy="89367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Down Arrow 8"/>
          <p:cNvSpPr/>
          <p:nvPr/>
        </p:nvSpPr>
        <p:spPr>
          <a:xfrm>
            <a:off x="5493382" y="2511172"/>
            <a:ext cx="1235122" cy="146031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0" y="2802522"/>
            <a:ext cx="2361062" cy="3154710"/>
          </a:xfrm>
          <a:prstGeom prst="rect">
            <a:avLst/>
          </a:prstGeom>
          <a:noFill/>
        </p:spPr>
        <p:txBody>
          <a:bodyPr wrap="square" rtlCol="0">
            <a:spAutoFit/>
          </a:bodyPr>
          <a:lstStyle/>
          <a:p>
            <a:pPr algn="ctr"/>
            <a:r>
              <a:rPr lang="en-US" sz="19900" dirty="0">
                <a:solidFill>
                  <a:srgbClr val="FF0000"/>
                </a:solidFill>
                <a:latin typeface="Arial Rounded MT Bold" panose="020F0704030504030204" pitchFamily="34" charset="0"/>
              </a:rPr>
              <a:t>X</a:t>
            </a:r>
          </a:p>
        </p:txBody>
      </p:sp>
    </p:spTree>
    <p:extLst>
      <p:ext uri="{BB962C8B-B14F-4D97-AF65-F5344CB8AC3E}">
        <p14:creationId xmlns:p14="http://schemas.microsoft.com/office/powerpoint/2010/main" val="794689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1972349"/>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365353"/>
            <a:ext cx="8229600" cy="1143000"/>
          </a:xfrm>
        </p:spPr>
        <p:txBody>
          <a:bodyPr>
            <a:normAutofit/>
          </a:bodyPr>
          <a:lstStyle/>
          <a:p>
            <a:r>
              <a:rPr lang="en-US" dirty="0" smtClean="0"/>
              <a:t>For Most in §3012-d</a:t>
            </a:r>
            <a:endParaRPr lang="en-US" dirty="0"/>
          </a:p>
        </p:txBody>
      </p:sp>
      <p:sp>
        <p:nvSpPr>
          <p:cNvPr id="8" name="Oval 7"/>
          <p:cNvSpPr/>
          <p:nvPr/>
        </p:nvSpPr>
        <p:spPr>
          <a:xfrm>
            <a:off x="3152632" y="1945053"/>
            <a:ext cx="5698258" cy="89367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Down Arrow 8"/>
          <p:cNvSpPr/>
          <p:nvPr/>
        </p:nvSpPr>
        <p:spPr>
          <a:xfrm>
            <a:off x="5493382" y="2511172"/>
            <a:ext cx="1235122" cy="146031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rot="16200000">
            <a:off x="-818994" y="3787366"/>
            <a:ext cx="3446060" cy="89367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Down Arrow 10"/>
          <p:cNvSpPr/>
          <p:nvPr/>
        </p:nvSpPr>
        <p:spPr>
          <a:xfrm rot="16200000">
            <a:off x="1325341" y="3753889"/>
            <a:ext cx="1235122" cy="146031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40955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Evidence Collection</a:t>
            </a:r>
            <a:endParaRPr lang="en-US" dirty="0"/>
          </a:p>
        </p:txBody>
      </p:sp>
    </p:spTree>
    <p:extLst>
      <p:ext uri="{BB962C8B-B14F-4D97-AF65-F5344CB8AC3E}">
        <p14:creationId xmlns:p14="http://schemas.microsoft.com/office/powerpoint/2010/main" val="2191528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normAutofit/>
          </a:bodyPr>
          <a:lstStyle/>
          <a:p>
            <a:r>
              <a:rPr lang="en-US" dirty="0" smtClean="0"/>
              <a:t>Watch another mini-observation (the end of the Gallegos lesson)</a:t>
            </a:r>
          </a:p>
          <a:p>
            <a:r>
              <a:rPr lang="en-US" dirty="0" smtClean="0"/>
              <a:t>Collect evidence</a:t>
            </a:r>
          </a:p>
        </p:txBody>
      </p:sp>
      <p:pic>
        <p:nvPicPr>
          <p:cNvPr id="7170" name="Picture 2" descr="C:\Users\jcraig\AppData\Local\Microsoft\Windows\Temporary Internet Files\Content.IE5\A4ZNIRU6\MC900383576[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283321" flipH="1">
            <a:off x="5697912" y="4179643"/>
            <a:ext cx="1797876" cy="24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52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What evidence did we take?</a:t>
            </a:r>
          </a:p>
          <a:p>
            <a:r>
              <a:rPr lang="en-US" dirty="0" smtClean="0"/>
              <a:t>Cleaning it up</a:t>
            </a:r>
          </a:p>
          <a:p>
            <a:r>
              <a:rPr lang="en-US" dirty="0" smtClean="0"/>
              <a:t>Coding it</a:t>
            </a:r>
          </a:p>
          <a:p>
            <a:r>
              <a:rPr lang="en-US" dirty="0" smtClean="0"/>
              <a:t>Sorting it</a:t>
            </a:r>
          </a:p>
          <a:p>
            <a:r>
              <a:rPr lang="en-US" dirty="0" smtClean="0"/>
              <a:t>Rating it (but not today)</a:t>
            </a:r>
          </a:p>
          <a:p>
            <a:endParaRPr lang="en-US" dirty="0"/>
          </a:p>
          <a:p>
            <a:pPr marL="0" indent="0">
              <a:buNone/>
            </a:pPr>
            <a:r>
              <a:rPr lang="en-US" dirty="0" smtClean="0"/>
              <a:t>Review the process…</a:t>
            </a:r>
            <a:endParaRPr lang="en-US" dirty="0"/>
          </a:p>
        </p:txBody>
      </p:sp>
    </p:spTree>
    <p:extLst>
      <p:ext uri="{BB962C8B-B14F-4D97-AF65-F5344CB8AC3E}">
        <p14:creationId xmlns:p14="http://schemas.microsoft.com/office/powerpoint/2010/main" val="1532431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Choose one of the cards from the center of the table. READ IT.</a:t>
            </a:r>
          </a:p>
          <a:p>
            <a:r>
              <a:rPr lang="en-US" dirty="0" smtClean="0"/>
              <a:t>Think about how you would talk about the situation described on the card.</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57642" y="3943816"/>
            <a:ext cx="3543158" cy="16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62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199" y="1690915"/>
            <a:ext cx="8495731" cy="5051079"/>
          </a:xfrm>
        </p:spPr>
        <p:txBody>
          <a:bodyPr>
            <a:normAutofit/>
          </a:bodyPr>
          <a:lstStyle/>
          <a:p>
            <a:pPr>
              <a:lnSpc>
                <a:spcPct val="120000"/>
              </a:lnSpc>
            </a:pPr>
            <a:r>
              <a:rPr lang="en-US" dirty="0" smtClean="0"/>
              <a:t>From the Review Room: “Describe </a:t>
            </a:r>
            <a:r>
              <a:rPr lang="en-US" dirty="0"/>
              <a:t>the process by which evaluators will be trained and the process for how the district will certify and re-certify lead evaluators. Describe the process for </a:t>
            </a:r>
            <a:r>
              <a:rPr lang="en-US" dirty="0" smtClean="0"/>
              <a:t>ensuring</a:t>
            </a:r>
            <a:br>
              <a:rPr lang="en-US" dirty="0" smtClean="0"/>
            </a:br>
            <a:r>
              <a:rPr lang="en-US" dirty="0" smtClean="0"/>
              <a:t>inter-rater </a:t>
            </a:r>
            <a:r>
              <a:rPr lang="en-US" dirty="0"/>
              <a:t>reliability. Describe the duration and nature of such training</a:t>
            </a:r>
            <a:r>
              <a:rPr lang="en-US" dirty="0" smtClean="0"/>
              <a:t>.”</a:t>
            </a: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850085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Go talk to someone from another table WHO DOESN’T HAVE THE SAME CARD AS YOU.</a:t>
            </a:r>
          </a:p>
          <a:p>
            <a:r>
              <a:rPr lang="en-US" dirty="0" smtClean="0"/>
              <a:t>First share the situation, and then how you would tackle it in a conversation with the teacher.</a:t>
            </a:r>
          </a:p>
          <a:p>
            <a:r>
              <a:rPr lang="en-US" dirty="0" smtClean="0"/>
              <a:t>Switch!</a:t>
            </a: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376257" y="5228041"/>
            <a:ext cx="2192030" cy="10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17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5927331"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327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SLOs and</a:t>
            </a:r>
            <a:br>
              <a:rPr lang="en-US" dirty="0" smtClean="0"/>
            </a:br>
            <a:r>
              <a:rPr lang="en-US" dirty="0" smtClean="0"/>
              <a:t>Summative Assessment</a:t>
            </a:r>
            <a:endParaRPr lang="en-US" dirty="0"/>
          </a:p>
        </p:txBody>
      </p:sp>
    </p:spTree>
    <p:extLst>
      <p:ext uri="{BB962C8B-B14F-4D97-AF65-F5344CB8AC3E}">
        <p14:creationId xmlns:p14="http://schemas.microsoft.com/office/powerpoint/2010/main" val="3712071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44139" y="2119179"/>
            <a:ext cx="3742661" cy="438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SLO Summative Resources</a:t>
            </a:r>
            <a:endParaRPr lang="en-US" dirty="0"/>
          </a:p>
        </p:txBody>
      </p:sp>
      <p:sp>
        <p:nvSpPr>
          <p:cNvPr id="3" name="Content Placeholder 2"/>
          <p:cNvSpPr>
            <a:spLocks noGrp="1"/>
          </p:cNvSpPr>
          <p:nvPr>
            <p:ph idx="1"/>
          </p:nvPr>
        </p:nvSpPr>
        <p:spPr>
          <a:xfrm>
            <a:off x="457200" y="1690916"/>
            <a:ext cx="8229600" cy="4475968"/>
          </a:xfrm>
        </p:spPr>
        <p:txBody>
          <a:bodyPr>
            <a:normAutofit/>
          </a:bodyPr>
          <a:lstStyle/>
          <a:p>
            <a:pPr marL="0" indent="0">
              <a:buNone/>
            </a:pPr>
            <a:r>
              <a:rPr lang="en-US" dirty="0" smtClean="0"/>
              <a:t>Posted at </a:t>
            </a:r>
            <a:r>
              <a:rPr lang="en-US" dirty="0" smtClean="0">
                <a:hlinkClick r:id="rId3"/>
              </a:rPr>
              <a:t>APPR microsite</a:t>
            </a:r>
            <a:r>
              <a:rPr lang="en-US" dirty="0" smtClean="0"/>
              <a:t>:</a:t>
            </a:r>
          </a:p>
          <a:p>
            <a:r>
              <a:rPr lang="en-US" dirty="0" smtClean="0"/>
              <a:t>Checklist</a:t>
            </a:r>
          </a:p>
          <a:p>
            <a:r>
              <a:rPr lang="en-US" dirty="0" smtClean="0"/>
              <a:t>Proctor Attestation</a:t>
            </a:r>
          </a:p>
          <a:p>
            <a:r>
              <a:rPr lang="en-US" dirty="0" smtClean="0"/>
              <a:t>Scorer Attestation</a:t>
            </a:r>
          </a:p>
          <a:p>
            <a:r>
              <a:rPr lang="en-US" dirty="0" smtClean="0"/>
              <a:t>Sample Student Roster</a:t>
            </a:r>
          </a:p>
          <a:p>
            <a:endParaRPr lang="en-US" dirty="0"/>
          </a:p>
          <a:p>
            <a:pPr marL="0" indent="0">
              <a:buNone/>
            </a:pPr>
            <a:r>
              <a:rPr lang="en-US" dirty="0" smtClean="0"/>
              <a:t>Remember: </a:t>
            </a:r>
            <a:r>
              <a:rPr lang="en-US" b="1" dirty="0" smtClean="0"/>
              <a:t>BALANCE!</a:t>
            </a:r>
            <a:endParaRPr lang="en-US" b="1" dirty="0"/>
          </a:p>
        </p:txBody>
      </p:sp>
    </p:spTree>
    <p:extLst>
      <p:ext uri="{BB962C8B-B14F-4D97-AF65-F5344CB8AC3E}">
        <p14:creationId xmlns:p14="http://schemas.microsoft.com/office/powerpoint/2010/main" val="3502938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773550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Preparing for the</a:t>
            </a:r>
            <a:br>
              <a:rPr lang="en-US" dirty="0" smtClean="0"/>
            </a:br>
            <a:r>
              <a:rPr lang="en-US" dirty="0" smtClean="0"/>
              <a:t>Summative Evaluation</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_x4TT_3PuNK8/TUBPBNYETbI/AAAAAAAAArk/EwZPMN-vm7g/s1600/gi-lis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1964" y="3172863"/>
            <a:ext cx="3746512" cy="33680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Summative Evaluation</a:t>
            </a:r>
            <a:endParaRPr lang="en-US" dirty="0"/>
          </a:p>
        </p:txBody>
      </p:sp>
      <p:sp>
        <p:nvSpPr>
          <p:cNvPr id="3" name="Content Placeholder 2"/>
          <p:cNvSpPr>
            <a:spLocks noGrp="1"/>
          </p:cNvSpPr>
          <p:nvPr>
            <p:ph idx="1"/>
          </p:nvPr>
        </p:nvSpPr>
        <p:spPr>
          <a:xfrm>
            <a:off x="457200" y="1690916"/>
            <a:ext cx="8686800" cy="2817290"/>
          </a:xfrm>
        </p:spPr>
        <p:txBody>
          <a:bodyPr/>
          <a:lstStyle/>
          <a:p>
            <a:r>
              <a:rPr lang="en-US" dirty="0" smtClean="0"/>
              <a:t>At your table, generate a list of everything you are going to need to be able to do your summative evaluations and End-of-the-Year Meetings. </a:t>
            </a:r>
            <a:endParaRPr lang="en-US" dirty="0"/>
          </a:p>
        </p:txBody>
      </p:sp>
    </p:spTree>
    <p:extLst>
      <p:ext uri="{BB962C8B-B14F-4D97-AF65-F5344CB8AC3E}">
        <p14:creationId xmlns:p14="http://schemas.microsoft.com/office/powerpoint/2010/main" val="4018761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Evaluation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SLO scoring conversion</a:t>
            </a:r>
          </a:p>
          <a:p>
            <a:r>
              <a:rPr lang="en-US" dirty="0" smtClean="0"/>
              <a:t>LAT scoring conversion</a:t>
            </a:r>
          </a:p>
          <a:p>
            <a:r>
              <a:rPr lang="en-US" dirty="0" smtClean="0"/>
              <a:t>Rubric scaling to 60 points</a:t>
            </a:r>
          </a:p>
          <a:p>
            <a:r>
              <a:rPr lang="en-US" dirty="0" smtClean="0"/>
              <a:t>Total Score &gt; HEDI scale</a:t>
            </a:r>
          </a:p>
          <a:p>
            <a:r>
              <a:rPr lang="en-US" dirty="0" smtClean="0"/>
              <a:t>Growth-Producing Feedback</a:t>
            </a:r>
          </a:p>
          <a:p>
            <a:r>
              <a:rPr lang="en-US" dirty="0" smtClean="0"/>
              <a:t>PD recommendations</a:t>
            </a:r>
          </a:p>
          <a:p>
            <a:r>
              <a:rPr lang="en-US" dirty="0" smtClean="0"/>
              <a:t>Improvement Plan Requirements</a:t>
            </a:r>
            <a:endParaRPr lang="en-US" dirty="0"/>
          </a:p>
        </p:txBody>
      </p:sp>
    </p:spTree>
    <p:extLst>
      <p:ext uri="{BB962C8B-B14F-4D97-AF65-F5344CB8AC3E}">
        <p14:creationId xmlns:p14="http://schemas.microsoft.com/office/powerpoint/2010/main" val="84914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SLO/LAT Scoring Conversion</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Figure out the score this teacher would get on her LAT. It is the same process as for an SLO.</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3601669"/>
            <a:ext cx="28194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698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Measures Scoring</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Figure out the score this teacher would get on her 60%. Use the final scores provided and your district’s </a:t>
            </a:r>
            <a:r>
              <a:rPr lang="en-US" dirty="0" smtClean="0">
                <a:hlinkClick r:id="rId3"/>
              </a:rPr>
              <a:t>APPR plan</a:t>
            </a:r>
            <a:r>
              <a:rPr lang="en-US" dirty="0" smtClean="0"/>
              <a:t>.</a:t>
            </a:r>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6460" y="3389764"/>
            <a:ext cx="5392479" cy="30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47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679062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Summative Score</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What would the score be for the teacher?</a:t>
            </a:r>
          </a:p>
          <a:p>
            <a:r>
              <a:rPr lang="en-US" dirty="0" smtClean="0"/>
              <a:t>HEDI?</a:t>
            </a:r>
          </a:p>
          <a:p>
            <a:endParaRPr lang="en-US" dirty="0"/>
          </a:p>
        </p:txBody>
      </p:sp>
    </p:spTree>
    <p:extLst>
      <p:ext uri="{BB962C8B-B14F-4D97-AF65-F5344CB8AC3E}">
        <p14:creationId xmlns:p14="http://schemas.microsoft.com/office/powerpoint/2010/main" val="1438925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Summative Score</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What professional development would you recommend for this teacher for next year?</a:t>
            </a:r>
          </a:p>
          <a:p>
            <a:endParaRPr lang="en-US" dirty="0"/>
          </a:p>
        </p:txBody>
      </p:sp>
    </p:spTree>
    <p:extLst>
      <p:ext uri="{BB962C8B-B14F-4D97-AF65-F5344CB8AC3E}">
        <p14:creationId xmlns:p14="http://schemas.microsoft.com/office/powerpoint/2010/main" val="2970521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§3012-d</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Let’s repeat this for §3012-d</a:t>
            </a:r>
          </a:p>
          <a:p>
            <a:endParaRPr lang="en-US" dirty="0"/>
          </a:p>
        </p:txBody>
      </p:sp>
    </p:spTree>
    <p:extLst>
      <p:ext uri="{BB962C8B-B14F-4D97-AF65-F5344CB8AC3E}">
        <p14:creationId xmlns:p14="http://schemas.microsoft.com/office/powerpoint/2010/main" val="2441733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Preparing for the</a:t>
            </a:r>
            <a:br>
              <a:rPr lang="en-US" dirty="0"/>
            </a:br>
            <a:r>
              <a:rPr lang="en-US" dirty="0" smtClean="0"/>
              <a:t>End-of-the-Year </a:t>
            </a:r>
            <a:r>
              <a:rPr lang="en-US" dirty="0"/>
              <a:t>Meeting</a:t>
            </a:r>
          </a:p>
        </p:txBody>
      </p:sp>
    </p:spTree>
    <p:extLst>
      <p:ext uri="{BB962C8B-B14F-4D97-AF65-F5344CB8AC3E}">
        <p14:creationId xmlns:p14="http://schemas.microsoft.com/office/powerpoint/2010/main" val="1987554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Plan (or Map*)</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What will be your agenda for these meetings?</a:t>
            </a:r>
          </a:p>
          <a:p>
            <a:r>
              <a:rPr lang="en-US" dirty="0" smtClean="0"/>
              <a:t>As a table, make a plan!</a:t>
            </a:r>
          </a:p>
          <a:p>
            <a:endParaRPr lang="en-US" dirty="0"/>
          </a:p>
        </p:txBody>
      </p:sp>
    </p:spTree>
    <p:extLst>
      <p:ext uri="{BB962C8B-B14F-4D97-AF65-F5344CB8AC3E}">
        <p14:creationId xmlns:p14="http://schemas.microsoft.com/office/powerpoint/2010/main" val="505647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Improvement Plan</a:t>
            </a:r>
            <a:endParaRPr lang="en-US" dirty="0"/>
          </a:p>
        </p:txBody>
      </p:sp>
      <p:sp>
        <p:nvSpPr>
          <p:cNvPr id="3" name="Content Placeholder 2"/>
          <p:cNvSpPr>
            <a:spLocks noGrp="1"/>
          </p:cNvSpPr>
          <p:nvPr>
            <p:ph idx="1"/>
          </p:nvPr>
        </p:nvSpPr>
        <p:spPr>
          <a:xfrm>
            <a:off x="457200" y="1690915"/>
            <a:ext cx="7464056" cy="4525963"/>
          </a:xfrm>
        </p:spPr>
        <p:txBody>
          <a:bodyPr/>
          <a:lstStyle/>
          <a:p>
            <a:r>
              <a:rPr lang="en-US" dirty="0" smtClean="0"/>
              <a:t>What would you want to see in the improvement plan?</a:t>
            </a:r>
          </a:p>
          <a:p>
            <a:endParaRPr lang="en-US" dirty="0"/>
          </a:p>
        </p:txBody>
      </p:sp>
    </p:spTree>
    <p:extLst>
      <p:ext uri="{BB962C8B-B14F-4D97-AF65-F5344CB8AC3E}">
        <p14:creationId xmlns:p14="http://schemas.microsoft.com/office/powerpoint/2010/main" val="577735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3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Culture</a:t>
            </a:r>
            <a:endParaRPr lang="en-US" dirty="0"/>
          </a:p>
        </p:txBody>
      </p:sp>
    </p:spTree>
    <p:extLst>
      <p:ext uri="{BB962C8B-B14F-4D97-AF65-F5344CB8AC3E}">
        <p14:creationId xmlns:p14="http://schemas.microsoft.com/office/powerpoint/2010/main" val="144832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Reminder</a:t>
            </a:r>
            <a:endParaRPr lang="en-US" dirty="0"/>
          </a:p>
        </p:txBody>
      </p:sp>
      <p:sp>
        <p:nvSpPr>
          <p:cNvPr id="3" name="Content Placeholder 2"/>
          <p:cNvSpPr>
            <a:spLocks noGrp="1"/>
          </p:cNvSpPr>
          <p:nvPr>
            <p:ph idx="1"/>
          </p:nvPr>
        </p:nvSpPr>
        <p:spPr/>
        <p:txBody>
          <a:bodyPr/>
          <a:lstStyle/>
          <a:p>
            <a:r>
              <a:rPr lang="en-US" dirty="0" smtClean="0"/>
              <a:t>There </a:t>
            </a:r>
            <a:r>
              <a:rPr lang="en-US" i="1" dirty="0" smtClean="0"/>
              <a:t>will</a:t>
            </a:r>
            <a:r>
              <a:rPr lang="en-US" dirty="0" smtClean="0"/>
              <a:t> be an impact on school culture</a:t>
            </a:r>
          </a:p>
          <a:p>
            <a:r>
              <a:rPr lang="en-US" dirty="0" smtClean="0"/>
              <a:t>It may be more pronounced than we have experienced so far</a:t>
            </a:r>
            <a:endParaRPr lang="en-US" dirty="0"/>
          </a:p>
          <a:p>
            <a:endParaRPr lang="en-US" dirty="0"/>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52725" y="3487965"/>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855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339507" y="1411105"/>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10800000" flipV="1">
            <a:off x="339508" y="5369962"/>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flipV="1">
            <a:off x="339508" y="4293052"/>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10800000" flipV="1">
            <a:off x="339508" y="3445467"/>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rot="10800000" flipV="1">
            <a:off x="339507" y="2414105"/>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3151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Reminder</a:t>
            </a:r>
            <a:endParaRPr lang="en-US" dirty="0"/>
          </a:p>
        </p:txBody>
      </p:sp>
      <p:sp>
        <p:nvSpPr>
          <p:cNvPr id="3" name="Content Placeholder 2"/>
          <p:cNvSpPr>
            <a:spLocks noGrp="1"/>
          </p:cNvSpPr>
          <p:nvPr>
            <p:ph idx="1"/>
          </p:nvPr>
        </p:nvSpPr>
        <p:spPr/>
        <p:txBody>
          <a:bodyPr/>
          <a:lstStyle/>
          <a:p>
            <a:r>
              <a:rPr lang="en-US" dirty="0" smtClean="0"/>
              <a:t>Leadership responsibilities</a:t>
            </a:r>
            <a:endParaRPr lang="en-US" dirty="0"/>
          </a:p>
          <a:p>
            <a:r>
              <a:rPr lang="en-US" dirty="0" smtClean="0"/>
              <a:t>Focus on future, not the romanticized past</a:t>
            </a:r>
            <a:endParaRPr lang="en-US" dirty="0"/>
          </a:p>
        </p:txBody>
      </p:sp>
      <p:pic>
        <p:nvPicPr>
          <p:cNvPr id="4" name="Picture 3" descr="Windows Media Player">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241" y="2961886"/>
            <a:ext cx="4294990" cy="3254992"/>
          </a:xfrm>
          <a:prstGeom prst="rect">
            <a:avLst/>
          </a:prstGeom>
        </p:spPr>
      </p:pic>
    </p:spTree>
    <p:extLst>
      <p:ext uri="{BB962C8B-B14F-4D97-AF65-F5344CB8AC3E}">
        <p14:creationId xmlns:p14="http://schemas.microsoft.com/office/powerpoint/2010/main" val="24506006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Second Half</a:t>
            </a:r>
            <a:endParaRPr lang="en-US" dirty="0"/>
          </a:p>
        </p:txBody>
      </p:sp>
    </p:spTree>
    <p:extLst>
      <p:ext uri="{BB962C8B-B14F-4D97-AF65-F5344CB8AC3E}">
        <p14:creationId xmlns:p14="http://schemas.microsoft.com/office/powerpoint/2010/main" val="144832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Semester</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Individually, start to map out your second half of the year. </a:t>
            </a:r>
          </a:p>
          <a:p>
            <a:r>
              <a:rPr lang="en-US" dirty="0" smtClean="0"/>
              <a:t>If you already have a map, use it</a:t>
            </a:r>
          </a:p>
          <a:p>
            <a:r>
              <a:rPr lang="en-US" dirty="0" smtClean="0"/>
              <a:t>Share with your partner and table</a:t>
            </a:r>
          </a:p>
          <a:p>
            <a:endParaRPr lang="en-US" dirty="0" smtClean="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3442" y="4118720"/>
            <a:ext cx="3147237" cy="20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Graduation</a:t>
            </a:r>
            <a:endParaRPr lang="en-US" dirty="0"/>
          </a:p>
        </p:txBody>
      </p:sp>
    </p:spTree>
    <p:extLst>
      <p:ext uri="{BB962C8B-B14F-4D97-AF65-F5344CB8AC3E}">
        <p14:creationId xmlns:p14="http://schemas.microsoft.com/office/powerpoint/2010/main" val="2688610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r>
              <a:rPr lang="en-US" dirty="0" smtClean="0"/>
              <a:t>APPR microsite</a:t>
            </a:r>
          </a:p>
          <a:p>
            <a:r>
              <a:rPr lang="en-US" dirty="0" smtClean="0"/>
              <a:t>Call or email Jeff</a:t>
            </a:r>
          </a:p>
          <a:p>
            <a:r>
              <a:rPr lang="en-US" dirty="0" smtClean="0"/>
              <a:t>Ongoing training next year… probably 3 ½ days per year (merge with last year’s cohort)</a:t>
            </a:r>
          </a:p>
          <a:p>
            <a:r>
              <a:rPr lang="en-US" dirty="0" smtClean="0"/>
              <a:t>Attendance information to districts</a:t>
            </a:r>
            <a:endParaRPr lang="en-US"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64318" y="478465"/>
            <a:ext cx="20796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261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2015-2016</a:t>
            </a:r>
          </a:p>
          <a:p>
            <a:r>
              <a:rPr lang="en-US" smtClean="0"/>
              <a:t>Final Session</a:t>
            </a:r>
            <a:endParaRPr lang="en-US" dirty="0"/>
          </a:p>
        </p:txBody>
      </p:sp>
    </p:spTree>
    <p:extLst>
      <p:ext uri="{BB962C8B-B14F-4D97-AF65-F5344CB8AC3E}">
        <p14:creationId xmlns:p14="http://schemas.microsoft.com/office/powerpoint/2010/main" val="29928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Warm-Up</a:t>
            </a:r>
            <a:endParaRPr lang="en-US" dirty="0"/>
          </a:p>
        </p:txBody>
      </p:sp>
    </p:spTree>
    <p:extLst>
      <p:ext uri="{BB962C8B-B14F-4D97-AF65-F5344CB8AC3E}">
        <p14:creationId xmlns:p14="http://schemas.microsoft.com/office/powerpoint/2010/main" val="2615641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One Thing…</a:t>
            </a:r>
            <a:endParaRPr lang="en-US" dirty="0"/>
          </a:p>
        </p:txBody>
      </p:sp>
      <p:sp>
        <p:nvSpPr>
          <p:cNvPr id="3" name="Content Placeholder 2"/>
          <p:cNvSpPr>
            <a:spLocks noGrp="1"/>
          </p:cNvSpPr>
          <p:nvPr>
            <p:ph idx="1"/>
          </p:nvPr>
        </p:nvSpPr>
        <p:spPr/>
        <p:txBody>
          <a:bodyPr/>
          <a:lstStyle/>
          <a:p>
            <a:r>
              <a:rPr lang="en-US" dirty="0" smtClean="0"/>
              <a:t>Think of one thing you did that you feel GOOD about in the last two weeks related to Professional Practice (APPR)</a:t>
            </a:r>
          </a:p>
          <a:p>
            <a:r>
              <a:rPr lang="en-US" dirty="0" smtClean="0"/>
              <a:t>See if you can think of something that you didn’t do LAST year</a:t>
            </a:r>
          </a:p>
          <a:p>
            <a:r>
              <a:rPr lang="en-US" dirty="0"/>
              <a:t>Each person takes a turn to </a:t>
            </a:r>
            <a:r>
              <a:rPr lang="en-US" dirty="0" smtClean="0"/>
              <a:t>share</a:t>
            </a:r>
            <a:endParaRPr lang="en-US" dirty="0"/>
          </a:p>
        </p:txBody>
      </p:sp>
    </p:spTree>
    <p:extLst>
      <p:ext uri="{BB962C8B-B14F-4D97-AF65-F5344CB8AC3E}">
        <p14:creationId xmlns:p14="http://schemas.microsoft.com/office/powerpoint/2010/main" val="3110033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3038</TotalTime>
  <Words>2246</Words>
  <Application>Microsoft Office PowerPoint</Application>
  <PresentationFormat>On-screen Show (4:3)</PresentationFormat>
  <Paragraphs>325</Paragraphs>
  <Slides>65</Slides>
  <Notes>53</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IS_template</vt:lpstr>
      <vt:lpstr>1_IS_template</vt:lpstr>
      <vt:lpstr>Lead Evaluator Training</vt:lpstr>
      <vt:lpstr>Agenda</vt:lpstr>
      <vt:lpstr>Lead Evaluator Training</vt:lpstr>
      <vt:lpstr>Lead Evaluator Training</vt:lpstr>
      <vt:lpstr>Lead Evaluator Training</vt:lpstr>
      <vt:lpstr>Lead Evaluator Training</vt:lpstr>
      <vt:lpstr>PowerPoint Presentation</vt:lpstr>
      <vt:lpstr>Warm-Up</vt:lpstr>
      <vt:lpstr>What’s One Thing…</vt:lpstr>
      <vt:lpstr>What You Need</vt:lpstr>
      <vt:lpstr>What You Need</vt:lpstr>
      <vt:lpstr>Research Update: Effective use of Time</vt:lpstr>
      <vt:lpstr>Research Brief</vt:lpstr>
      <vt:lpstr>Research Brief</vt:lpstr>
      <vt:lpstr>Research Brief</vt:lpstr>
      <vt:lpstr>The Year at a Glance</vt:lpstr>
      <vt:lpstr>APPR “Transition” §3012-c and §3012-d</vt:lpstr>
      <vt:lpstr>Emergency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Decisions</vt:lpstr>
      <vt:lpstr>Reporting Implications</vt:lpstr>
      <vt:lpstr>Parent Requests for Scores</vt:lpstr>
      <vt:lpstr>§3012-c</vt:lpstr>
      <vt:lpstr>For Most in §3012-c</vt:lpstr>
      <vt:lpstr>For Some Teachers</vt:lpstr>
      <vt:lpstr>For Few Teachers</vt:lpstr>
      <vt:lpstr>§3012-d</vt:lpstr>
      <vt:lpstr>For Some in §3012-d</vt:lpstr>
      <vt:lpstr>For Most in §3012-d</vt:lpstr>
      <vt:lpstr>Evidence Collection</vt:lpstr>
      <vt:lpstr>Evidence Collection</vt:lpstr>
      <vt:lpstr>Evidence Collection</vt:lpstr>
      <vt:lpstr>Growth-Producing Feedback</vt:lpstr>
      <vt:lpstr>Growth-Producing Feedback</vt:lpstr>
      <vt:lpstr>The Year at a Glance</vt:lpstr>
      <vt:lpstr>SLOs and Summative Assessment</vt:lpstr>
      <vt:lpstr>SLO Summative Resources</vt:lpstr>
      <vt:lpstr>PowerPoint Presentation</vt:lpstr>
      <vt:lpstr>Preparing for the Summative Evaluation</vt:lpstr>
      <vt:lpstr>Summative Evaluation</vt:lpstr>
      <vt:lpstr>Summative Evaluation</vt:lpstr>
      <vt:lpstr>SLO/LAT Scoring Conversion</vt:lpstr>
      <vt:lpstr>Multiple Measures Scoring</vt:lpstr>
      <vt:lpstr>Total Summative Score</vt:lpstr>
      <vt:lpstr>Total Summative Score</vt:lpstr>
      <vt:lpstr>§3012-d</vt:lpstr>
      <vt:lpstr>Preparing for the End-of-the-Year Meeting</vt:lpstr>
      <vt:lpstr>Meeting Plan (or Map*)</vt:lpstr>
      <vt:lpstr>Improvement Plan</vt:lpstr>
      <vt:lpstr>Growth-Producing Feedback</vt:lpstr>
      <vt:lpstr>PowerPoint Presentation</vt:lpstr>
      <vt:lpstr>Culture</vt:lpstr>
      <vt:lpstr>Culture Reminder</vt:lpstr>
      <vt:lpstr>Culture Reminder</vt:lpstr>
      <vt:lpstr>The Second Half</vt:lpstr>
      <vt:lpstr>2nd Semester</vt:lpstr>
      <vt:lpstr>Graduation</vt:lpstr>
      <vt:lpstr>Next…</vt:lpstr>
      <vt:lpstr>Lead Evaluator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209</cp:revision>
  <cp:lastPrinted>2013-01-09T11:46:37Z</cp:lastPrinted>
  <dcterms:created xsi:type="dcterms:W3CDTF">2012-08-15T11:27:34Z</dcterms:created>
  <dcterms:modified xsi:type="dcterms:W3CDTF">2016-01-25T12:11:36Z</dcterms:modified>
</cp:coreProperties>
</file>