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34" r:id="rId3"/>
    <p:sldId id="545" r:id="rId4"/>
    <p:sldId id="546" r:id="rId5"/>
    <p:sldId id="547" r:id="rId6"/>
    <p:sldId id="612" r:id="rId7"/>
    <p:sldId id="451" r:id="rId8"/>
    <p:sldId id="514" r:id="rId9"/>
    <p:sldId id="634" r:id="rId10"/>
    <p:sldId id="633" r:id="rId11"/>
    <p:sldId id="614" r:id="rId12"/>
    <p:sldId id="635" r:id="rId13"/>
    <p:sldId id="636" r:id="rId14"/>
    <p:sldId id="637" r:id="rId15"/>
    <p:sldId id="615" r:id="rId16"/>
    <p:sldId id="616" r:id="rId17"/>
    <p:sldId id="618" r:id="rId18"/>
    <p:sldId id="639" r:id="rId19"/>
    <p:sldId id="640" r:id="rId20"/>
    <p:sldId id="638" r:id="rId21"/>
    <p:sldId id="619" r:id="rId22"/>
    <p:sldId id="620" r:id="rId23"/>
    <p:sldId id="602" r:id="rId24"/>
    <p:sldId id="432" r:id="rId25"/>
    <p:sldId id="503" r:id="rId26"/>
    <p:sldId id="502" r:id="rId27"/>
    <p:sldId id="504" r:id="rId28"/>
    <p:sldId id="622" r:id="rId29"/>
    <p:sldId id="623" r:id="rId30"/>
    <p:sldId id="624" r:id="rId31"/>
    <p:sldId id="626" r:id="rId32"/>
    <p:sldId id="625" r:id="rId33"/>
    <p:sldId id="627" r:id="rId34"/>
    <p:sldId id="505" r:id="rId35"/>
    <p:sldId id="476" r:id="rId36"/>
    <p:sldId id="628" r:id="rId37"/>
    <p:sldId id="598" r:id="rId38"/>
    <p:sldId id="621" r:id="rId39"/>
    <p:sldId id="629" r:id="rId40"/>
    <p:sldId id="290" r:id="rId41"/>
    <p:sldId id="631" r:id="rId42"/>
    <p:sldId id="632" r:id="rId43"/>
    <p:sldId id="630" r:id="rId4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21" autoAdjust="0"/>
    <p:restoredTop sz="94316" autoAdjust="0"/>
  </p:normalViewPr>
  <p:slideViewPr>
    <p:cSldViewPr snapToGrid="0" snapToObjects="1">
      <p:cViewPr>
        <p:scale>
          <a:sx n="60" d="100"/>
          <a:sy n="60" d="100"/>
        </p:scale>
        <p:origin x="-118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12/16/2013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12/16/2013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2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36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70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2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“nine” official goals of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4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ongoing</a:t>
            </a:r>
            <a:r>
              <a:rPr lang="en-US" baseline="0" dirty="0" smtClean="0"/>
              <a:t> training is mentioned in the Review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5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Training, in addition to the required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Training, in addition to the required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0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51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51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3TrPwOrf4s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2013-2014</a:t>
            </a:r>
          </a:p>
          <a:p>
            <a:r>
              <a:rPr lang="en-US" dirty="0" smtClean="0"/>
              <a:t>Day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</a:t>
            </a:r>
            <a:r>
              <a:rPr lang="en-US" dirty="0"/>
              <a:t> </a:t>
            </a:r>
            <a:r>
              <a:rPr lang="en-US" dirty="0" smtClean="0"/>
              <a:t>Update:</a:t>
            </a:r>
            <a:br>
              <a:rPr lang="en-US" dirty="0" smtClean="0"/>
            </a:br>
            <a:r>
              <a:rPr lang="en-US" dirty="0" smtClean="0"/>
              <a:t>Effective use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“Effective </a:t>
            </a:r>
            <a:r>
              <a:rPr lang="en-US" dirty="0"/>
              <a:t>Instructional Time Use for School Leaders: </a:t>
            </a:r>
            <a:r>
              <a:rPr lang="en-US" dirty="0" smtClean="0"/>
              <a:t>Longitudinal </a:t>
            </a:r>
            <a:r>
              <a:rPr lang="en-US" dirty="0"/>
              <a:t>Evidence from Observations of </a:t>
            </a:r>
            <a:r>
              <a:rPr lang="en-US" dirty="0" smtClean="0"/>
              <a:t>Principals”</a:t>
            </a:r>
          </a:p>
          <a:p>
            <a:r>
              <a:rPr lang="en-US" dirty="0" smtClean="0"/>
              <a:t>Coaching </a:t>
            </a:r>
            <a:r>
              <a:rPr lang="en-US" dirty="0"/>
              <a:t>teachers (yet is a relatively rare thing)</a:t>
            </a:r>
          </a:p>
          <a:p>
            <a:r>
              <a:rPr lang="en-US" dirty="0" smtClean="0"/>
              <a:t>Development </a:t>
            </a:r>
            <a:r>
              <a:rPr lang="en-US" dirty="0"/>
              <a:t>and involvement in the school’s educational program</a:t>
            </a:r>
          </a:p>
          <a:p>
            <a:r>
              <a:rPr lang="en-US" dirty="0" smtClean="0"/>
              <a:t>Evaluating </a:t>
            </a:r>
            <a:r>
              <a:rPr lang="en-US" dirty="0"/>
              <a:t>teachers</a:t>
            </a:r>
          </a:p>
          <a:p>
            <a:r>
              <a:rPr lang="en-US" dirty="0" smtClean="0"/>
              <a:t>Classroom </a:t>
            </a:r>
            <a:r>
              <a:rPr lang="en-US" dirty="0"/>
              <a:t>walkthroughs as a defined part of professional development for teachers</a:t>
            </a:r>
          </a:p>
        </p:txBody>
      </p:sp>
    </p:spTree>
    <p:extLst>
      <p:ext uri="{BB962C8B-B14F-4D97-AF65-F5344CB8AC3E}">
        <p14:creationId xmlns:p14="http://schemas.microsoft.com/office/powerpoint/2010/main" val="32736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lassroom </a:t>
            </a:r>
            <a:r>
              <a:rPr lang="en-US" dirty="0"/>
              <a:t>walkthroughs that were conducted just for the sake of presence, without a focus and clearly understood purpose, didn’t contribute to higher student achievement. </a:t>
            </a:r>
            <a:endParaRPr lang="en-US" dirty="0" smtClean="0"/>
          </a:p>
          <a:p>
            <a:r>
              <a:rPr lang="en-US" dirty="0" smtClean="0"/>
              <a:t>Especially true at the high school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Impacts </a:t>
            </a:r>
            <a:r>
              <a:rPr lang="en-US" dirty="0"/>
              <a:t>of coaching, walkthroughs, educational program involvement, and walkthroughs are all greatly magnified with systems </a:t>
            </a:r>
            <a:r>
              <a:rPr lang="en-US" dirty="0" smtClean="0"/>
              <a:t>thinking.</a:t>
            </a:r>
          </a:p>
          <a:p>
            <a:r>
              <a:rPr lang="en-US" dirty="0" smtClean="0"/>
              <a:t>Conversely</a:t>
            </a:r>
            <a:r>
              <a:rPr lang="en-US" dirty="0"/>
              <a:t>, these activities perceived as isolated or unconnected activities are negatively associated with student achievement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63323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Watch another mini-observation (the end of the Gallegos lesson)</a:t>
            </a:r>
          </a:p>
          <a:p>
            <a:r>
              <a:rPr lang="en-US" dirty="0" smtClean="0"/>
              <a:t>Collect evidence</a:t>
            </a:r>
          </a:p>
        </p:txBody>
      </p:sp>
      <p:pic>
        <p:nvPicPr>
          <p:cNvPr id="7170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97912" y="4179643"/>
            <a:ext cx="1797876" cy="24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What evidence did we take?</a:t>
            </a:r>
          </a:p>
          <a:p>
            <a:r>
              <a:rPr lang="en-US" dirty="0" smtClean="0"/>
              <a:t>Cleaning it up</a:t>
            </a:r>
          </a:p>
          <a:p>
            <a:r>
              <a:rPr lang="en-US" dirty="0" smtClean="0"/>
              <a:t>Coding it</a:t>
            </a:r>
          </a:p>
          <a:p>
            <a:r>
              <a:rPr lang="en-US" dirty="0" smtClean="0"/>
              <a:t>Sorting it</a:t>
            </a:r>
          </a:p>
          <a:p>
            <a:r>
              <a:rPr lang="en-US" dirty="0" smtClean="0"/>
              <a:t>Rating it (but not today)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Review the process…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Choose one of the cards from the center of the table. READ IT.</a:t>
            </a:r>
          </a:p>
          <a:p>
            <a:r>
              <a:rPr lang="en-US" dirty="0" smtClean="0"/>
              <a:t>Think about how you would talk about the situation described on the card.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642" y="3943816"/>
            <a:ext cx="3543158" cy="162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2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Go talk to someone from another table WHO DOESN’T HAVE THE SAME CARD AS YOU.</a:t>
            </a:r>
          </a:p>
          <a:p>
            <a:r>
              <a:rPr lang="en-US" dirty="0" smtClean="0"/>
              <a:t>First share the situation, and then how you would tackle it in a conversation with the teacher.</a:t>
            </a:r>
          </a:p>
          <a:p>
            <a:r>
              <a:rPr lang="en-US" dirty="0" smtClean="0"/>
              <a:t>Switch!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76257" y="5228041"/>
            <a:ext cx="2192030" cy="100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51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Update</a:t>
            </a:r>
            <a:endParaRPr lang="en-US" dirty="0"/>
          </a:p>
          <a:p>
            <a:r>
              <a:rPr lang="en-US" dirty="0"/>
              <a:t>Evidence </a:t>
            </a:r>
            <a:r>
              <a:rPr lang="en-US" dirty="0" smtClean="0"/>
              <a:t>Collection</a:t>
            </a:r>
          </a:p>
          <a:p>
            <a:r>
              <a:rPr lang="en-US" dirty="0" smtClean="0"/>
              <a:t>SLO Summative Help</a:t>
            </a:r>
            <a:endParaRPr lang="en-US" dirty="0"/>
          </a:p>
          <a:p>
            <a:r>
              <a:rPr lang="en-US" dirty="0" smtClean="0"/>
              <a:t>Summative Evaluation</a:t>
            </a:r>
            <a:endParaRPr lang="en-US" dirty="0"/>
          </a:p>
          <a:p>
            <a:r>
              <a:rPr lang="en-US" dirty="0" smtClean="0"/>
              <a:t>Growth-Producing Feedback</a:t>
            </a:r>
          </a:p>
          <a:p>
            <a:r>
              <a:rPr lang="en-US" dirty="0" smtClean="0"/>
              <a:t>The Start of the Second Half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927331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SLOs and</a:t>
            </a:r>
            <a:br>
              <a:rPr lang="en-US" dirty="0" smtClean="0"/>
            </a:br>
            <a:r>
              <a:rPr lang="en-US" dirty="0" smtClean="0"/>
              <a:t>Summative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4139" y="2119179"/>
            <a:ext cx="3742661" cy="438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Summative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6"/>
            <a:ext cx="8229600" cy="447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Posted at </a:t>
            </a:r>
            <a:r>
              <a:rPr lang="en-US" dirty="0" smtClean="0">
                <a:hlinkClick r:id="rId3"/>
              </a:rPr>
              <a:t>APPR microsite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Checklist</a:t>
            </a:r>
          </a:p>
          <a:p>
            <a:r>
              <a:rPr lang="en-US" dirty="0" smtClean="0"/>
              <a:t>Proctor Attestation</a:t>
            </a:r>
          </a:p>
          <a:p>
            <a:r>
              <a:rPr lang="en-US" dirty="0" smtClean="0"/>
              <a:t>Scorer Attestation</a:t>
            </a:r>
          </a:p>
          <a:p>
            <a:r>
              <a:rPr lang="en-US" dirty="0" smtClean="0"/>
              <a:t>Sample Student Roster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Remember: </a:t>
            </a:r>
            <a:r>
              <a:rPr lang="en-US" b="1" dirty="0" smtClean="0"/>
              <a:t>BALANCE!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2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3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6926" y="5353050"/>
            <a:ext cx="70003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 Rounded MT Bold" pitchFamily="34" charset="0"/>
              </a:rPr>
              <a:t>Quick break</a:t>
            </a:r>
            <a:endParaRPr lang="en-US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the</a:t>
            </a:r>
            <a:br>
              <a:rPr lang="en-US" dirty="0" smtClean="0"/>
            </a:br>
            <a:r>
              <a:rPr lang="en-US" dirty="0" smtClean="0"/>
              <a:t>Summative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_x4TT_3PuNK8/TUBPBNYETbI/AAAAAAAAArk/EwZPMN-vm7g/s1600/gi-list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64" y="3172863"/>
            <a:ext cx="3746512" cy="33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6"/>
            <a:ext cx="8686800" cy="2817290"/>
          </a:xfrm>
        </p:spPr>
        <p:txBody>
          <a:bodyPr/>
          <a:lstStyle/>
          <a:p>
            <a:r>
              <a:rPr lang="en-US" dirty="0" smtClean="0"/>
              <a:t>At your table, generate a list of everything you are going to need to be able to do your summative evaluations and End-of-the-Year Meetings.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SLO scoring conversion</a:t>
            </a:r>
          </a:p>
          <a:p>
            <a:r>
              <a:rPr lang="en-US" dirty="0" smtClean="0"/>
              <a:t>LAT scoring conversion</a:t>
            </a:r>
          </a:p>
          <a:p>
            <a:r>
              <a:rPr lang="en-US" dirty="0" smtClean="0"/>
              <a:t>Rubric scaling to 60 points</a:t>
            </a:r>
          </a:p>
          <a:p>
            <a:r>
              <a:rPr lang="en-US" dirty="0" smtClean="0"/>
              <a:t>Total Score &gt; HEDI scale</a:t>
            </a:r>
          </a:p>
          <a:p>
            <a:r>
              <a:rPr lang="en-US" dirty="0" smtClean="0"/>
              <a:t>Growth-Producing Feedback</a:t>
            </a:r>
          </a:p>
          <a:p>
            <a:r>
              <a:rPr lang="en-US" dirty="0" smtClean="0"/>
              <a:t>PD recommendations</a:t>
            </a:r>
          </a:p>
          <a:p>
            <a:r>
              <a:rPr lang="en-US" dirty="0" smtClean="0"/>
              <a:t>Improvement Plan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SLO/LAT Scoring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Figure out the score this teacher would get on her LAT. It is the same process as for an SLO.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601669"/>
            <a:ext cx="28194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Measures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Figure out the score this teacher would get on her 60%. Use the final scores provided and your district’s </a:t>
            </a:r>
            <a:r>
              <a:rPr lang="en-US" dirty="0" smtClean="0">
                <a:hlinkClick r:id="rId3"/>
              </a:rPr>
              <a:t>APPR plan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460" y="3389764"/>
            <a:ext cx="5392479" cy="30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Summative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would the score be for the teacher?</a:t>
            </a:r>
          </a:p>
          <a:p>
            <a:r>
              <a:rPr lang="en-US" dirty="0" smtClean="0"/>
              <a:t>HEDI?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</a:t>
            </a:r>
            <a:r>
              <a:rPr lang="en-US" dirty="0"/>
              <a:t>York State Teaching Standards and Leadership Standards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Evidence-based </a:t>
            </a:r>
            <a:r>
              <a:rPr lang="en-US" dirty="0"/>
              <a:t>observation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Student Growth Percentile and VA Growth Model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the State-approved teacher or principal rubrics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any assessment tools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State-approved locally selected measures of student achievement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of the Statewide Instructional Reporting </a:t>
            </a:r>
            <a:r>
              <a:rPr lang="en-US" dirty="0" smtClean="0"/>
              <a:t>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Scoring </a:t>
            </a:r>
            <a:r>
              <a:rPr lang="en-US" dirty="0"/>
              <a:t>methodology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Specific </a:t>
            </a:r>
            <a:r>
              <a:rPr lang="en-US" dirty="0"/>
              <a:t>considerations in evaluating teachers and principals of ELLs and students with disabilities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11" y="325527"/>
            <a:ext cx="22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Year 1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Summative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professional development would you recommend for this teacher for next year?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the</a:t>
            </a:r>
            <a:br>
              <a:rPr lang="en-US" dirty="0"/>
            </a:br>
            <a:r>
              <a:rPr lang="en-US" dirty="0" smtClean="0"/>
              <a:t>End-of-the-Year </a:t>
            </a:r>
            <a:r>
              <a:rPr lang="en-US" dirty="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9875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Plan (or Map*)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will be your agenda for these meetings?</a:t>
            </a:r>
          </a:p>
          <a:p>
            <a:r>
              <a:rPr lang="en-US" dirty="0" smtClean="0"/>
              <a:t>As a table, make a plan!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would you want to see in the improvement plan?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With your neighbor, plan your conversation with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75" y="2415654"/>
            <a:ext cx="8096250" cy="37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i="1" dirty="0" smtClean="0"/>
              <a:t>will</a:t>
            </a:r>
            <a:r>
              <a:rPr lang="en-US" dirty="0" smtClean="0"/>
              <a:t> be an impact on school culture</a:t>
            </a:r>
          </a:p>
          <a:p>
            <a:r>
              <a:rPr lang="en-US" dirty="0" smtClean="0"/>
              <a:t>It may be more pronounced than we have experienced so far</a:t>
            </a:r>
            <a:endParaRPr lang="en-US" dirty="0"/>
          </a:p>
          <a:p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5" y="3487965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responsibilities</a:t>
            </a:r>
            <a:endParaRPr lang="en-US" dirty="0"/>
          </a:p>
          <a:p>
            <a:r>
              <a:rPr lang="en-US" dirty="0" smtClean="0"/>
              <a:t>Focus on future, not the romanticized past</a:t>
            </a:r>
            <a:endParaRPr lang="en-US" dirty="0"/>
          </a:p>
        </p:txBody>
      </p:sp>
      <p:pic>
        <p:nvPicPr>
          <p:cNvPr id="4" name="Picture 3" descr="Windows Media Player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241" y="2961886"/>
            <a:ext cx="4294990" cy="32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495731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From the Review Room: “Describe </a:t>
            </a:r>
            <a:r>
              <a:rPr lang="en-US" dirty="0"/>
              <a:t>the process by which evaluators will be trained and the process for how the district will certify and re-certify lead evaluators. Describe the process for </a:t>
            </a:r>
            <a:r>
              <a:rPr lang="en-US" dirty="0" smtClean="0"/>
              <a:t>ensuring</a:t>
            </a:r>
            <a:br>
              <a:rPr lang="en-US" dirty="0" smtClean="0"/>
            </a:br>
            <a:r>
              <a:rPr lang="en-US" dirty="0" smtClean="0"/>
              <a:t>inter-rater </a:t>
            </a:r>
            <a:r>
              <a:rPr lang="en-US" dirty="0"/>
              <a:t>reliability. Describe the duration and nature of such training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Individually, start to map out your second half of the year. </a:t>
            </a:r>
          </a:p>
          <a:p>
            <a:r>
              <a:rPr lang="en-US" dirty="0" smtClean="0"/>
              <a:t>If you already have a map, use it</a:t>
            </a:r>
          </a:p>
          <a:p>
            <a:r>
              <a:rPr lang="en-US" dirty="0" smtClean="0"/>
              <a:t>Share with your partner and table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442" y="4118720"/>
            <a:ext cx="3147237" cy="209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 microsite</a:t>
            </a:r>
          </a:p>
          <a:p>
            <a:r>
              <a:rPr lang="en-US" dirty="0" smtClean="0"/>
              <a:t>Call or email Jeff</a:t>
            </a:r>
          </a:p>
          <a:p>
            <a:r>
              <a:rPr lang="en-US" dirty="0" smtClean="0"/>
              <a:t>Ongoing training next year… probably 3 or 4 ½ days per year (merge with last year’s cohort)</a:t>
            </a:r>
          </a:p>
          <a:p>
            <a:r>
              <a:rPr lang="en-US" dirty="0" smtClean="0"/>
              <a:t>One more request for the on-line survey will come soon</a:t>
            </a:r>
          </a:p>
          <a:p>
            <a:r>
              <a:rPr lang="en-US" dirty="0" smtClean="0"/>
              <a:t>Attendance information to districts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18" y="478465"/>
            <a:ext cx="207968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61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2013-2014</a:t>
            </a:r>
          </a:p>
          <a:p>
            <a:r>
              <a:rPr lang="en-US" dirty="0" smtClean="0"/>
              <a:t>Day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0800000" flipV="1">
            <a:off x="339507" y="1411105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0800000" flipV="1">
            <a:off x="339508" y="5369962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800000" flipV="1">
            <a:off x="339508" y="4293052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0800000" flipV="1">
            <a:off x="339508" y="3445467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0800000" flipV="1">
            <a:off x="339507" y="2414105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One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one thing you did that you feel GOOD about in the last two weeks related to Professional Practice (APPR)</a:t>
            </a:r>
          </a:p>
          <a:p>
            <a:r>
              <a:rPr lang="en-US" dirty="0" smtClean="0"/>
              <a:t>See if you can think of something that you didn’t do LAST year</a:t>
            </a:r>
          </a:p>
          <a:p>
            <a:r>
              <a:rPr lang="en-US" dirty="0"/>
              <a:t>Each person takes a turn to share</a:t>
            </a:r>
          </a:p>
          <a:p>
            <a:r>
              <a:rPr lang="en-US" dirty="0" smtClean="0"/>
              <a:t>Go around at your table group</a:t>
            </a:r>
          </a:p>
        </p:txBody>
      </p:sp>
    </p:spTree>
    <p:extLst>
      <p:ext uri="{BB962C8B-B14F-4D97-AF65-F5344CB8AC3E}">
        <p14:creationId xmlns:p14="http://schemas.microsoft.com/office/powerpoint/2010/main" val="31100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1033</Words>
  <Application>Microsoft Office PowerPoint</Application>
  <PresentationFormat>On-screen Show (4:3)</PresentationFormat>
  <Paragraphs>202</Paragraphs>
  <Slides>43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IS_template</vt:lpstr>
      <vt:lpstr>Lead Evaluator Training</vt:lpstr>
      <vt:lpstr>Agenda</vt:lpstr>
      <vt:lpstr>Lead Evaluator Training</vt:lpstr>
      <vt:lpstr>Lead Evaluator Training</vt:lpstr>
      <vt:lpstr>Lead Evaluator Training</vt:lpstr>
      <vt:lpstr>Lead Evaluator Training</vt:lpstr>
      <vt:lpstr>PowerPoint Presentation</vt:lpstr>
      <vt:lpstr>Warm-Up</vt:lpstr>
      <vt:lpstr>What’s One Thing…</vt:lpstr>
      <vt:lpstr>Research Update: Effective use of Time</vt:lpstr>
      <vt:lpstr>Research Brief</vt:lpstr>
      <vt:lpstr>Research Brief</vt:lpstr>
      <vt:lpstr>Research Brief</vt:lpstr>
      <vt:lpstr>The Year at a Glance</vt:lpstr>
      <vt:lpstr>Evidence Collection</vt:lpstr>
      <vt:lpstr>Evidence Collection</vt:lpstr>
      <vt:lpstr>Evidence Collection</vt:lpstr>
      <vt:lpstr>Growth-Producing Feedback</vt:lpstr>
      <vt:lpstr>Growth-Producing Feedback</vt:lpstr>
      <vt:lpstr>The Year at a Glance</vt:lpstr>
      <vt:lpstr>SLOs and Summative Assessment</vt:lpstr>
      <vt:lpstr>SLO Summative Resources</vt:lpstr>
      <vt:lpstr>PowerPoint Presentation</vt:lpstr>
      <vt:lpstr>Preparing for the Summative Evaluation</vt:lpstr>
      <vt:lpstr>Summative Evaluation</vt:lpstr>
      <vt:lpstr>Summative Evaluation</vt:lpstr>
      <vt:lpstr>SLO/LAT Scoring Conversion</vt:lpstr>
      <vt:lpstr>Multiple Measures Scoring</vt:lpstr>
      <vt:lpstr>Total Summative Score</vt:lpstr>
      <vt:lpstr>Total Summative Score</vt:lpstr>
      <vt:lpstr>Preparing for the End-of-the-Year Meeting</vt:lpstr>
      <vt:lpstr>Meeting Plan (or Map*)</vt:lpstr>
      <vt:lpstr>Improvement Plan</vt:lpstr>
      <vt:lpstr>Growth-Producing Feedback</vt:lpstr>
      <vt:lpstr>PowerPoint Presentation</vt:lpstr>
      <vt:lpstr>Culture</vt:lpstr>
      <vt:lpstr>Culture Reminder</vt:lpstr>
      <vt:lpstr>Culture Reminder</vt:lpstr>
      <vt:lpstr>The Second Half</vt:lpstr>
      <vt:lpstr>2nd Semester</vt:lpstr>
      <vt:lpstr>Graduation</vt:lpstr>
      <vt:lpstr>Next…</vt:lpstr>
      <vt:lpstr>Lead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199</cp:revision>
  <cp:lastPrinted>2013-01-09T11:46:37Z</cp:lastPrinted>
  <dcterms:created xsi:type="dcterms:W3CDTF">2012-08-15T11:27:34Z</dcterms:created>
  <dcterms:modified xsi:type="dcterms:W3CDTF">2013-12-16T12:48:11Z</dcterms:modified>
</cp:coreProperties>
</file>