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34" r:id="rId3"/>
    <p:sldId id="545" r:id="rId4"/>
    <p:sldId id="546" r:id="rId5"/>
    <p:sldId id="547" r:id="rId6"/>
    <p:sldId id="612" r:id="rId7"/>
    <p:sldId id="451" r:id="rId8"/>
    <p:sldId id="514" r:id="rId9"/>
    <p:sldId id="567" r:id="rId10"/>
    <p:sldId id="613" r:id="rId11"/>
    <p:sldId id="614" r:id="rId12"/>
    <p:sldId id="615" r:id="rId13"/>
    <p:sldId id="616" r:id="rId14"/>
    <p:sldId id="618" r:id="rId15"/>
    <p:sldId id="619" r:id="rId16"/>
    <p:sldId id="620" r:id="rId17"/>
    <p:sldId id="602" r:id="rId18"/>
    <p:sldId id="432" r:id="rId19"/>
    <p:sldId id="503" r:id="rId20"/>
    <p:sldId id="502" r:id="rId21"/>
    <p:sldId id="504" r:id="rId22"/>
    <p:sldId id="622" r:id="rId23"/>
    <p:sldId id="623" r:id="rId24"/>
    <p:sldId id="624" r:id="rId25"/>
    <p:sldId id="626" r:id="rId26"/>
    <p:sldId id="625" r:id="rId27"/>
    <p:sldId id="627" r:id="rId28"/>
    <p:sldId id="505" r:id="rId29"/>
    <p:sldId id="476" r:id="rId30"/>
    <p:sldId id="628" r:id="rId31"/>
    <p:sldId id="598" r:id="rId32"/>
    <p:sldId id="621" r:id="rId33"/>
    <p:sldId id="629" r:id="rId34"/>
    <p:sldId id="290" r:id="rId35"/>
    <p:sldId id="631" r:id="rId36"/>
    <p:sldId id="632" r:id="rId37"/>
    <p:sldId id="630" r:id="rId3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5C6884"/>
    <a:srgbClr val="008FC5"/>
    <a:srgbClr val="3C5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606" autoAdjust="0"/>
    <p:restoredTop sz="86264" autoAdjust="0"/>
  </p:normalViewPr>
  <p:slideViewPr>
    <p:cSldViewPr snapToGrid="0" snapToObjects="1">
      <p:cViewPr>
        <p:scale>
          <a:sx n="90" d="100"/>
          <a:sy n="90" d="100"/>
        </p:scale>
        <p:origin x="-14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38FF91-F356-4257-A2DC-E613443E518E}" type="datetimeFigureOut">
              <a:rPr lang="en-US" smtClean="0"/>
              <a:t>1/24/2013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C32998-CA15-4AB8-8011-92A0DD0CAA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73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C10734-6372-4F7D-8805-02D36889E1E0}" type="datetimeFigureOut">
              <a:rPr lang="en-US" smtClean="0"/>
              <a:t>1/24/2013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1372E6-6513-4A2A-8F9E-C54C12232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95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529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83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8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136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470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83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8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8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the agenda.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485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8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8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8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87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122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34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are the “nine” official goals of Lead Evaluator Training.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262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529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This is where ongoing</a:t>
            </a:r>
            <a:r>
              <a:rPr lang="en-US" baseline="0" smtClean="0"/>
              <a:t> training is mentioned in the Review Room.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251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local goals for Lead</a:t>
            </a:r>
            <a:r>
              <a:rPr lang="en-US" baseline="0" dirty="0" smtClean="0"/>
              <a:t> Evaluator Training, in addition to the required components.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5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local goals for Lead</a:t>
            </a:r>
            <a:r>
              <a:rPr lang="en-US" baseline="0" dirty="0" smtClean="0"/>
              <a:t> Evaluator Training, in addition to the required components.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5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80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2118">
              <a:defRPr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16130" indent="-275434" defTabSz="462118">
              <a:defRPr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01738" indent="-220348" defTabSz="462118">
              <a:defRPr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42433" indent="-220348" defTabSz="462118">
              <a:defRPr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83128" indent="-220348" defTabSz="462118">
              <a:defRPr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23823" indent="-220348" defTabSz="462118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64518" indent="-220348" defTabSz="462118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05213" indent="-220348" defTabSz="462118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45908" indent="-220348" defTabSz="462118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87D3FF0-98C2-4DB0-B620-13EFE9CC5482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45059" name="Notes Placeholder 4"/>
          <p:cNvSpPr>
            <a:spLocks noGrp="1"/>
          </p:cNvSpPr>
          <p:nvPr>
            <p:ph type="body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2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0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leverywhere.com/my/poll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mboces.org/teacherpage.cfm?teacher=151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mboces.org/teacherpage.cfm?teacher=1515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../Videos/Blockbuster%20Offers%20Glimpse%20Of%20Movie%20Renting%20Past%20-%20YouTube.mp4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2012-2013</a:t>
            </a:r>
          </a:p>
          <a:p>
            <a:r>
              <a:rPr lang="en-US" dirty="0" smtClean="0"/>
              <a:t>Day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94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Measures of Effective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research confirmed that, as a group, teachers previously identified as more effective caused students to learn </a:t>
            </a:r>
            <a:r>
              <a:rPr lang="en-US" dirty="0" smtClean="0"/>
              <a:t>more.</a:t>
            </a:r>
          </a:p>
          <a:p>
            <a:r>
              <a:rPr lang="en-US" dirty="0" smtClean="0"/>
              <a:t>Groups </a:t>
            </a:r>
            <a:r>
              <a:rPr lang="en-US" dirty="0"/>
              <a:t>of teachers who had been identified as less effective caused students to learn less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Circular logic </a:t>
            </a:r>
            <a:r>
              <a:rPr lang="en-US" dirty="0" smtClean="0"/>
              <a:t>warning!!!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69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Measures of Effective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Adding </a:t>
            </a:r>
            <a:r>
              <a:rPr lang="en-US" dirty="0"/>
              <a:t>lessons and observers increases the reliability of classroom observations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Student </a:t>
            </a:r>
            <a:r>
              <a:rPr lang="en-US" dirty="0"/>
              <a:t>perception surveys and classroom observations can provide meaningful feedback to teachers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Implementing </a:t>
            </a:r>
            <a:r>
              <a:rPr lang="en-US" dirty="0"/>
              <a:t>specific procedures in evaluation systems can increase trust in the data and the </a:t>
            </a:r>
            <a:r>
              <a:rPr lang="en-US" dirty="0" smtClean="0"/>
              <a:t>results.</a:t>
            </a:r>
          </a:p>
          <a:p>
            <a:r>
              <a:rPr lang="en-US" dirty="0" smtClean="0"/>
              <a:t>Each </a:t>
            </a:r>
            <a:r>
              <a:rPr lang="en-US" dirty="0"/>
              <a:t>measure adds something of </a:t>
            </a:r>
            <a:r>
              <a:rPr lang="en-US" dirty="0" smtClean="0"/>
              <a:t>value.</a:t>
            </a:r>
          </a:p>
          <a:p>
            <a:r>
              <a:rPr lang="en-US" dirty="0" smtClean="0"/>
              <a:t>A </a:t>
            </a:r>
            <a:r>
              <a:rPr lang="en-US" dirty="0"/>
              <a:t>balanced approach is most sensible when assigning weights to form a composite </a:t>
            </a:r>
            <a:r>
              <a:rPr lang="en-US" dirty="0" smtClean="0"/>
              <a:t>measure.</a:t>
            </a:r>
          </a:p>
          <a:p>
            <a:r>
              <a:rPr lang="en-US" dirty="0" smtClean="0"/>
              <a:t>There </a:t>
            </a:r>
            <a:r>
              <a:rPr lang="en-US" dirty="0"/>
              <a:t>is great potential in using video for teacher feedback and for the training and assessment of observers.</a:t>
            </a:r>
          </a:p>
        </p:txBody>
      </p:sp>
    </p:spTree>
    <p:extLst>
      <p:ext uri="{BB962C8B-B14F-4D97-AF65-F5344CB8AC3E}">
        <p14:creationId xmlns:p14="http://schemas.microsoft.com/office/powerpoint/2010/main" val="3273671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Evidence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52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686800" cy="4525963"/>
          </a:xfrm>
        </p:spPr>
        <p:txBody>
          <a:bodyPr/>
          <a:lstStyle/>
          <a:p>
            <a:r>
              <a:rPr lang="en-US" dirty="0" smtClean="0"/>
              <a:t>Watch the mini-observation (Gallegos)</a:t>
            </a:r>
          </a:p>
          <a:p>
            <a:r>
              <a:rPr lang="en-US" dirty="0" smtClean="0"/>
              <a:t>Collect evidence</a:t>
            </a:r>
          </a:p>
          <a:p>
            <a:r>
              <a:rPr lang="en-US" dirty="0" smtClean="0"/>
              <a:t>Focus on environment</a:t>
            </a:r>
          </a:p>
          <a:p>
            <a:pPr lvl="1"/>
            <a:r>
              <a:rPr lang="en-US" dirty="0" smtClean="0"/>
              <a:t>Standard </a:t>
            </a:r>
            <a:r>
              <a:rPr lang="en-US" dirty="0"/>
              <a:t>4</a:t>
            </a:r>
            <a:r>
              <a:rPr lang="en-US" dirty="0" smtClean="0"/>
              <a:t> (Teaching Standards and NYSUT)</a:t>
            </a:r>
          </a:p>
        </p:txBody>
      </p:sp>
      <p:pic>
        <p:nvPicPr>
          <p:cNvPr id="7170" name="Picture 2" descr="C:\Users\jcraig\AppData\Local\Microsoft\Windows\Temporary Internet Files\Content.IE5\A4ZNIRU6\MC900383576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83321" flipH="1">
            <a:off x="5697912" y="4179643"/>
            <a:ext cx="1797876" cy="249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652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686800" cy="4525963"/>
          </a:xfrm>
        </p:spPr>
        <p:txBody>
          <a:bodyPr/>
          <a:lstStyle/>
          <a:p>
            <a:r>
              <a:rPr lang="en-US" dirty="0" smtClean="0"/>
              <a:t>Rate the teacher on Standard IV (NYSUT).</a:t>
            </a:r>
          </a:p>
          <a:p>
            <a:r>
              <a:rPr lang="en-US" dirty="0" smtClean="0"/>
              <a:t>As prompted in </a:t>
            </a:r>
            <a:r>
              <a:rPr lang="en-US" dirty="0" smtClean="0">
                <a:hlinkClick r:id="rId3"/>
              </a:rPr>
              <a:t>polleverywhere</a:t>
            </a:r>
            <a:r>
              <a:rPr lang="en-US" dirty="0" smtClean="0"/>
              <a:t>, text your rating</a:t>
            </a:r>
          </a:p>
          <a:p>
            <a:r>
              <a:rPr lang="en-US" dirty="0" smtClean="0"/>
              <a:t>Where were you, compared to</a:t>
            </a:r>
          </a:p>
          <a:p>
            <a:pPr lvl="1"/>
            <a:r>
              <a:rPr lang="en-US" dirty="0" smtClean="0"/>
              <a:t>Others in the room</a:t>
            </a:r>
            <a:br>
              <a:rPr lang="en-US" dirty="0" smtClean="0"/>
            </a:br>
            <a:r>
              <a:rPr lang="en-US" dirty="0" smtClean="0"/>
              <a:t>(inter-rater agreement)</a:t>
            </a:r>
          </a:p>
          <a:p>
            <a:pPr lvl="1"/>
            <a:r>
              <a:rPr lang="en-US" dirty="0" smtClean="0"/>
              <a:t>The facilitator</a:t>
            </a:r>
            <a:br>
              <a:rPr lang="en-US" dirty="0" smtClean="0"/>
            </a:br>
            <a:r>
              <a:rPr lang="en-US" dirty="0" smtClean="0"/>
              <a:t>(inter-rater reliability)</a:t>
            </a:r>
            <a:endParaRPr lang="en-US" dirty="0"/>
          </a:p>
        </p:txBody>
      </p:sp>
      <p:pic>
        <p:nvPicPr>
          <p:cNvPr id="4" name="Picture 2" descr="C:\Users\jcraig\AppData\Local\Microsoft\Windows\Temporary Internet Files\Content.IE5\A4ZNIRU6\MC900383576[1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83321" flipH="1">
            <a:off x="5681774" y="3829514"/>
            <a:ext cx="2042859" cy="283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431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SLOs and</a:t>
            </a:r>
            <a:br>
              <a:rPr lang="en-US" dirty="0" smtClean="0"/>
            </a:br>
            <a:r>
              <a:rPr lang="en-US" dirty="0" smtClean="0"/>
              <a:t>Summative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07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44139" y="2119179"/>
            <a:ext cx="3742661" cy="438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 Summative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6"/>
            <a:ext cx="8229600" cy="4475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Posted at </a:t>
            </a:r>
            <a:r>
              <a:rPr lang="en-US" dirty="0" smtClean="0">
                <a:hlinkClick r:id="rId3"/>
              </a:rPr>
              <a:t>APPR microsite</a:t>
            </a:r>
            <a:r>
              <a:rPr lang="en-US" dirty="0" smtClean="0"/>
              <a:t>:</a:t>
            </a:r>
          </a:p>
          <a:p>
            <a:r>
              <a:rPr lang="en-US" dirty="0" smtClean="0"/>
              <a:t>Checklist</a:t>
            </a:r>
          </a:p>
          <a:p>
            <a:r>
              <a:rPr lang="en-US" dirty="0" smtClean="0"/>
              <a:t>Proctor Attestation</a:t>
            </a:r>
          </a:p>
          <a:p>
            <a:r>
              <a:rPr lang="en-US" dirty="0" smtClean="0"/>
              <a:t>Scorer Attestation</a:t>
            </a:r>
          </a:p>
          <a:p>
            <a:r>
              <a:rPr lang="en-US" dirty="0" smtClean="0"/>
              <a:t>Sample Student Roster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Remember: </a:t>
            </a:r>
            <a:r>
              <a:rPr lang="en-US" b="1" dirty="0" smtClean="0"/>
              <a:t>BALANCE!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2938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53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6926" y="5353050"/>
            <a:ext cx="70003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Arial Rounded MT Bold" pitchFamily="34" charset="0"/>
              </a:rPr>
              <a:t>Quick break</a:t>
            </a:r>
            <a:endParaRPr lang="en-US" sz="8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50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Preparing for the</a:t>
            </a:r>
            <a:br>
              <a:rPr lang="en-US" dirty="0" smtClean="0"/>
            </a:br>
            <a:r>
              <a:rPr lang="en-US" dirty="0" smtClean="0"/>
              <a:t>Summative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.bp.blogspot.com/_x4TT_3PuNK8/TUBPBNYETbI/AAAAAAAAArk/EwZPMN-vm7g/s1600/gi-list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4979" y="2806995"/>
            <a:ext cx="4153497" cy="373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Summative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6"/>
            <a:ext cx="8686800" cy="2817290"/>
          </a:xfrm>
        </p:spPr>
        <p:txBody>
          <a:bodyPr/>
          <a:lstStyle/>
          <a:p>
            <a:r>
              <a:rPr lang="en-US" dirty="0" smtClean="0"/>
              <a:t>At your table, generate a list of everything you are going to need to be able to do your summative evaluations and End-of-the-Year Meetings.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7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Update</a:t>
            </a:r>
            <a:endParaRPr lang="en-US" dirty="0"/>
          </a:p>
          <a:p>
            <a:r>
              <a:rPr lang="en-US" dirty="0"/>
              <a:t>Evidence </a:t>
            </a:r>
            <a:r>
              <a:rPr lang="en-US" dirty="0" smtClean="0"/>
              <a:t>Collection</a:t>
            </a:r>
          </a:p>
          <a:p>
            <a:r>
              <a:rPr lang="en-US" dirty="0" smtClean="0"/>
              <a:t>SLO Summative Help</a:t>
            </a:r>
            <a:endParaRPr lang="en-US" dirty="0"/>
          </a:p>
          <a:p>
            <a:r>
              <a:rPr lang="en-US" dirty="0" smtClean="0"/>
              <a:t>Summative Evaluation</a:t>
            </a:r>
            <a:endParaRPr lang="en-US" dirty="0"/>
          </a:p>
          <a:p>
            <a:r>
              <a:rPr lang="en-US" dirty="0" smtClean="0"/>
              <a:t>Growth-Producing Feedback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Start of the Second Half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07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Summative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686800" cy="4525963"/>
          </a:xfrm>
        </p:spPr>
        <p:txBody>
          <a:bodyPr/>
          <a:lstStyle/>
          <a:p>
            <a:r>
              <a:rPr lang="en-US" dirty="0" smtClean="0"/>
              <a:t>SLO scoring conversion</a:t>
            </a:r>
          </a:p>
          <a:p>
            <a:r>
              <a:rPr lang="en-US" dirty="0" smtClean="0"/>
              <a:t>LAT scoring conversion</a:t>
            </a:r>
          </a:p>
          <a:p>
            <a:r>
              <a:rPr lang="en-US" dirty="0" smtClean="0"/>
              <a:t>Rubric scaling to 60 points</a:t>
            </a:r>
          </a:p>
          <a:p>
            <a:r>
              <a:rPr lang="en-US" dirty="0" smtClean="0"/>
              <a:t>Total Score &gt; HEDI scale</a:t>
            </a:r>
          </a:p>
          <a:p>
            <a:r>
              <a:rPr lang="en-US" dirty="0" smtClean="0"/>
              <a:t>Growth-Producing Feedback</a:t>
            </a:r>
          </a:p>
          <a:p>
            <a:r>
              <a:rPr lang="en-US" dirty="0" smtClean="0"/>
              <a:t>PD recommendations</a:t>
            </a:r>
          </a:p>
          <a:p>
            <a:r>
              <a:rPr lang="en-US" dirty="0" smtClean="0"/>
              <a:t>Improvement Plan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14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SLO/LAT Scoring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7464056" cy="4525963"/>
          </a:xfrm>
        </p:spPr>
        <p:txBody>
          <a:bodyPr/>
          <a:lstStyle/>
          <a:p>
            <a:r>
              <a:rPr lang="en-US" dirty="0" smtClean="0"/>
              <a:t>Figure out the score this teacher would get on her LAT. It is the same process as for an SLO.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601669"/>
            <a:ext cx="28194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698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Measures 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7464056" cy="4525963"/>
          </a:xfrm>
        </p:spPr>
        <p:txBody>
          <a:bodyPr/>
          <a:lstStyle/>
          <a:p>
            <a:r>
              <a:rPr lang="en-US" dirty="0" smtClean="0"/>
              <a:t>Figure out the score this teacher would get on her </a:t>
            </a:r>
            <a:r>
              <a:rPr lang="en-US" dirty="0" smtClean="0"/>
              <a:t>60%. Use the final scores provided and your district’s </a:t>
            </a:r>
            <a:r>
              <a:rPr lang="en-US" dirty="0" smtClean="0">
                <a:hlinkClick r:id="rId3"/>
              </a:rPr>
              <a:t>APPR plan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6460" y="3389764"/>
            <a:ext cx="5392479" cy="30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471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Summative Score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7464056" cy="4525963"/>
          </a:xfrm>
        </p:spPr>
        <p:txBody>
          <a:bodyPr/>
          <a:lstStyle/>
          <a:p>
            <a:r>
              <a:rPr lang="en-US" dirty="0" smtClean="0"/>
              <a:t>What would the score be for the teacher?</a:t>
            </a:r>
          </a:p>
          <a:p>
            <a:r>
              <a:rPr lang="en-US" dirty="0" smtClean="0"/>
              <a:t>HEDI?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925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Summative Score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7464056" cy="4525963"/>
          </a:xfrm>
        </p:spPr>
        <p:txBody>
          <a:bodyPr/>
          <a:lstStyle/>
          <a:p>
            <a:r>
              <a:rPr lang="en-US" dirty="0" smtClean="0"/>
              <a:t>What professional development would you recommend for this teacher for next year?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521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Preparing for the</a:t>
            </a:r>
            <a:br>
              <a:rPr lang="en-US" dirty="0"/>
            </a:br>
            <a:r>
              <a:rPr lang="en-US" dirty="0" smtClean="0"/>
              <a:t>End-of-the-Year </a:t>
            </a:r>
            <a:r>
              <a:rPr lang="en-US" dirty="0"/>
              <a:t>Meeting</a:t>
            </a:r>
          </a:p>
        </p:txBody>
      </p:sp>
    </p:spTree>
    <p:extLst>
      <p:ext uri="{BB962C8B-B14F-4D97-AF65-F5344CB8AC3E}">
        <p14:creationId xmlns:p14="http://schemas.microsoft.com/office/powerpoint/2010/main" val="198755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Meeting Plan (or Map*)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7464056" cy="4525963"/>
          </a:xfrm>
        </p:spPr>
        <p:txBody>
          <a:bodyPr/>
          <a:lstStyle/>
          <a:p>
            <a:r>
              <a:rPr lang="en-US" dirty="0" smtClean="0"/>
              <a:t>What will be your agenda for these meetings?</a:t>
            </a:r>
          </a:p>
          <a:p>
            <a:r>
              <a:rPr lang="en-US" dirty="0" smtClean="0"/>
              <a:t>As a table, make a plan!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47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Improvement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7464056" cy="4525963"/>
          </a:xfrm>
        </p:spPr>
        <p:txBody>
          <a:bodyPr/>
          <a:lstStyle/>
          <a:p>
            <a:r>
              <a:rPr lang="en-US" dirty="0" smtClean="0"/>
              <a:t>What would you want to see in the improvement plan?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735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Growth-Producing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833"/>
            <a:ext cx="8229600" cy="4893045"/>
          </a:xfrm>
        </p:spPr>
        <p:txBody>
          <a:bodyPr>
            <a:normAutofit/>
          </a:bodyPr>
          <a:lstStyle/>
          <a:p>
            <a:r>
              <a:rPr lang="en-US" dirty="0" smtClean="0"/>
              <a:t>With your neighbor, plan your conversation with the teacher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3875" y="2415654"/>
            <a:ext cx="8096250" cy="371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013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383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1" dirty="0">
              <a:latin typeface="+mn-lt"/>
              <a:ea typeface="ＭＳ Ｐゴシック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427" y="1710359"/>
            <a:ext cx="363855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62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505107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New </a:t>
            </a:r>
            <a:r>
              <a:rPr lang="en-US" dirty="0"/>
              <a:t>York State Teaching Standards and Leadership Standards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Evidence-based </a:t>
            </a:r>
            <a:r>
              <a:rPr lang="en-US" dirty="0"/>
              <a:t>observation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Application </a:t>
            </a:r>
            <a:r>
              <a:rPr lang="en-US" dirty="0"/>
              <a:t>and use of Student Growth Percentile and VA Growth Model data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Application </a:t>
            </a:r>
            <a:r>
              <a:rPr lang="en-US" dirty="0"/>
              <a:t>and use of the State-approved teacher or principal rubrics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Application </a:t>
            </a:r>
            <a:r>
              <a:rPr lang="en-US" dirty="0"/>
              <a:t>and use of any assessment tools used to evaluate teachers and principals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Application </a:t>
            </a:r>
            <a:r>
              <a:rPr lang="en-US" dirty="0"/>
              <a:t>and use of State-approved locally selected measures of student achievement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Use </a:t>
            </a:r>
            <a:r>
              <a:rPr lang="en-US" dirty="0"/>
              <a:t>of the Statewide Instructional Reporting </a:t>
            </a:r>
            <a:r>
              <a:rPr lang="en-US" dirty="0" smtClean="0"/>
              <a:t>System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Scoring </a:t>
            </a:r>
            <a:r>
              <a:rPr lang="en-US" dirty="0"/>
              <a:t>methodology used to evaluate teachers and principals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Specific </a:t>
            </a:r>
            <a:r>
              <a:rPr lang="en-US" dirty="0"/>
              <a:t>considerations in evaluating teachers and principals of ELLs and students with disabilities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568030">
            <a:off x="-11" y="325527"/>
            <a:ext cx="2251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Year 1</a:t>
            </a:r>
            <a:endParaRPr lang="en-US" sz="54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34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</a:t>
            </a:r>
            <a:r>
              <a:rPr lang="en-US" i="1" dirty="0" smtClean="0"/>
              <a:t>will</a:t>
            </a:r>
            <a:r>
              <a:rPr lang="en-US" dirty="0" smtClean="0"/>
              <a:t> be an impact on school culture</a:t>
            </a:r>
          </a:p>
          <a:p>
            <a:r>
              <a:rPr lang="en-US" dirty="0" smtClean="0"/>
              <a:t>It may be more pronounced </a:t>
            </a:r>
            <a:r>
              <a:rPr lang="en-US" dirty="0" smtClean="0"/>
              <a:t>than </a:t>
            </a:r>
            <a:r>
              <a:rPr lang="en-US" dirty="0" smtClean="0"/>
              <a:t>we have experienced so far</a:t>
            </a:r>
            <a:endParaRPr lang="en-US" dirty="0"/>
          </a:p>
          <a:p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2725" y="3487965"/>
            <a:ext cx="363855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855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Leadership responsibilities</a:t>
            </a:r>
            <a:endParaRPr lang="en-US" dirty="0"/>
          </a:p>
          <a:p>
            <a:r>
              <a:rPr lang="en-US" dirty="0" smtClean="0"/>
              <a:t>Focus on future, not the romanticized past</a:t>
            </a:r>
            <a:endParaRPr lang="en-US" dirty="0"/>
          </a:p>
        </p:txBody>
      </p:sp>
      <p:pic>
        <p:nvPicPr>
          <p:cNvPr id="4" name="Picture 3" descr="Windows Media Player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9241" y="2961886"/>
            <a:ext cx="4294990" cy="325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00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Second Half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Semester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331958" cy="4525963"/>
          </a:xfrm>
        </p:spPr>
        <p:txBody>
          <a:bodyPr/>
          <a:lstStyle/>
          <a:p>
            <a:r>
              <a:rPr lang="en-US" dirty="0" smtClean="0"/>
              <a:t>Individually, start to map out your second half of the year. </a:t>
            </a:r>
          </a:p>
          <a:p>
            <a:r>
              <a:rPr lang="en-US" dirty="0" smtClean="0"/>
              <a:t>If you already have a map, use it</a:t>
            </a:r>
          </a:p>
          <a:p>
            <a:r>
              <a:rPr lang="en-US" dirty="0" smtClean="0"/>
              <a:t>Share with your partner and table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3442" y="4118720"/>
            <a:ext cx="3147237" cy="209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9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Graduation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 microsite</a:t>
            </a:r>
          </a:p>
          <a:p>
            <a:r>
              <a:rPr lang="en-US" dirty="0" smtClean="0"/>
              <a:t>Call or email Jeff</a:t>
            </a:r>
          </a:p>
          <a:p>
            <a:r>
              <a:rPr lang="en-US" dirty="0" smtClean="0"/>
              <a:t>Ongoing training next year… probably 4 ½ days per year (merge with last year’s cohort)</a:t>
            </a:r>
          </a:p>
          <a:p>
            <a:r>
              <a:rPr lang="en-US" dirty="0" smtClean="0"/>
              <a:t>One more request for the on-line survey will come soon</a:t>
            </a:r>
          </a:p>
          <a:p>
            <a:r>
              <a:rPr lang="en-US" dirty="0" smtClean="0"/>
              <a:t>Attendance information to districts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4318" y="478465"/>
            <a:ext cx="207968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2619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2012-2013</a:t>
            </a:r>
          </a:p>
          <a:p>
            <a:r>
              <a:rPr lang="en-US" dirty="0" smtClean="0"/>
              <a:t>Day </a:t>
            </a:r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89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90915"/>
            <a:ext cx="8495731" cy="50510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From the Review Room: “Describe </a:t>
            </a:r>
            <a:r>
              <a:rPr lang="en-US" dirty="0"/>
              <a:t>the process by which evaluators will be trained and the process for how the district will certify and re-certify lead evaluators. Describe the process for </a:t>
            </a:r>
            <a:r>
              <a:rPr lang="en-US" dirty="0" smtClean="0"/>
              <a:t>ensuring</a:t>
            </a:r>
            <a:br>
              <a:rPr lang="en-US" dirty="0" smtClean="0"/>
            </a:br>
            <a:r>
              <a:rPr lang="en-US" dirty="0" smtClean="0"/>
              <a:t>inter-rater </a:t>
            </a:r>
            <a:r>
              <a:rPr lang="en-US" dirty="0"/>
              <a:t>reliability. Describe the duration and nature of such training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568030">
            <a:off x="-21155" y="185722"/>
            <a:ext cx="3197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Ongoing</a:t>
            </a:r>
            <a:endParaRPr lang="en-US" sz="54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08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50510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Continue to collect evidence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Use collected evidence to rate teachers on a rubric (with feedback)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Manage the new system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Employ growth-producing feedback to increase the quality of teaching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Implement </a:t>
            </a:r>
            <a:r>
              <a:rPr lang="en-US" dirty="0"/>
              <a:t>the Reform Agenda (RTTT)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568030">
            <a:off x="-21155" y="185722"/>
            <a:ext cx="3197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Ongoing</a:t>
            </a:r>
            <a:endParaRPr lang="en-US" sz="54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06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50510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Continue to collect evidence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Use collected evidence to rate teachers on a rubric (with feedback)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Manage the new system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Employ growth-producing feedback to increase the quality of teaching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Implement </a:t>
            </a:r>
            <a:r>
              <a:rPr lang="en-US" dirty="0"/>
              <a:t>the Reform Agenda (RTTT)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568030">
            <a:off x="-21155" y="185722"/>
            <a:ext cx="3197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Ongoing</a:t>
            </a:r>
            <a:endParaRPr lang="en-US" sz="54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 rot="10800000" flipV="1">
            <a:off x="339507" y="1411105"/>
            <a:ext cx="7949822" cy="118735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 rot="10800000" flipV="1">
            <a:off x="339508" y="5369962"/>
            <a:ext cx="7949822" cy="118735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 rot="10800000" flipV="1">
            <a:off x="339508" y="4293052"/>
            <a:ext cx="7949822" cy="118735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0800000" flipV="1">
            <a:off x="339508" y="3445467"/>
            <a:ext cx="7949822" cy="118735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0800000" flipV="1">
            <a:off x="339507" y="2414105"/>
            <a:ext cx="7949822" cy="118735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5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383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1" dirty="0">
              <a:latin typeface="+mn-lt"/>
              <a:ea typeface="ＭＳ Ｐゴシック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427" y="1710359"/>
            <a:ext cx="363855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19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</a:t>
            </a:r>
            <a:r>
              <a:rPr lang="en-US" dirty="0"/>
              <a:t> </a:t>
            </a:r>
            <a:r>
              <a:rPr lang="en-US" dirty="0" smtClean="0"/>
              <a:t>Update:</a:t>
            </a:r>
            <a:br>
              <a:rPr lang="en-US" dirty="0" smtClean="0"/>
            </a:br>
            <a:r>
              <a:rPr lang="en-US" dirty="0" smtClean="0"/>
              <a:t>Measures of Effective Teachers</a:t>
            </a:r>
            <a:br>
              <a:rPr lang="en-US" dirty="0" smtClean="0"/>
            </a:br>
            <a:r>
              <a:rPr lang="en-US" dirty="0" smtClean="0"/>
              <a:t>(MET)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64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729" y="985838"/>
            <a:ext cx="8229600" cy="6000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>Measures of Effective Teaching </a:t>
            </a:r>
            <a:endParaRPr lang="en-US" sz="5400" dirty="0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875" y="2121470"/>
            <a:ext cx="3282950" cy="374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2854</TotalTime>
  <Words>838</Words>
  <Application>Microsoft Office PowerPoint</Application>
  <PresentationFormat>On-screen Show (4:3)</PresentationFormat>
  <Paragraphs>159</Paragraphs>
  <Slides>37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IS_template</vt:lpstr>
      <vt:lpstr>Lead Evaluator Training</vt:lpstr>
      <vt:lpstr>Agenda</vt:lpstr>
      <vt:lpstr>Lead Evaluator Training</vt:lpstr>
      <vt:lpstr>Lead Evaluator Training</vt:lpstr>
      <vt:lpstr>Lead Evaluator Training</vt:lpstr>
      <vt:lpstr>Lead Evaluator Training</vt:lpstr>
      <vt:lpstr>PowerPoint Presentation</vt:lpstr>
      <vt:lpstr>Research Update: Measures of Effective Teachers (MET)</vt:lpstr>
      <vt:lpstr>Measures of Effective Teaching </vt:lpstr>
      <vt:lpstr>Measures of Effective Teaching</vt:lpstr>
      <vt:lpstr>Measures of Effective Teaching</vt:lpstr>
      <vt:lpstr>Evidence Collection</vt:lpstr>
      <vt:lpstr>Evidence Collection</vt:lpstr>
      <vt:lpstr>Evidence Collection</vt:lpstr>
      <vt:lpstr>SLOs and Summative Assessment</vt:lpstr>
      <vt:lpstr>SLO Summative Resources</vt:lpstr>
      <vt:lpstr>PowerPoint Presentation</vt:lpstr>
      <vt:lpstr>Preparing for the Summative Evaluation</vt:lpstr>
      <vt:lpstr>Summative Evaluation</vt:lpstr>
      <vt:lpstr>Summative Evaluation</vt:lpstr>
      <vt:lpstr>SLO/LAT Scoring Conversion</vt:lpstr>
      <vt:lpstr>Multiple Measures Scoring</vt:lpstr>
      <vt:lpstr>Total Summative Score</vt:lpstr>
      <vt:lpstr>Total Summative Score</vt:lpstr>
      <vt:lpstr>Preparing for the End-of-the-Year Meeting</vt:lpstr>
      <vt:lpstr>Meeting Plan (or Map*)</vt:lpstr>
      <vt:lpstr>Improvement Plan</vt:lpstr>
      <vt:lpstr>Growth-Producing Feedback</vt:lpstr>
      <vt:lpstr>PowerPoint Presentation</vt:lpstr>
      <vt:lpstr>Culture</vt:lpstr>
      <vt:lpstr>Culture Reminder</vt:lpstr>
      <vt:lpstr>Culture Reminder</vt:lpstr>
      <vt:lpstr>The Second Half</vt:lpstr>
      <vt:lpstr>2nd Semester</vt:lpstr>
      <vt:lpstr>Graduation</vt:lpstr>
      <vt:lpstr>Next…</vt:lpstr>
      <vt:lpstr>Lead Evaluator Training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Craig</dc:creator>
  <cp:lastModifiedBy>jcraig</cp:lastModifiedBy>
  <cp:revision>190</cp:revision>
  <cp:lastPrinted>2013-01-09T11:46:37Z</cp:lastPrinted>
  <dcterms:created xsi:type="dcterms:W3CDTF">2012-08-15T11:27:34Z</dcterms:created>
  <dcterms:modified xsi:type="dcterms:W3CDTF">2013-01-24T21:01:27Z</dcterms:modified>
</cp:coreProperties>
</file>