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4"/>
  </p:notesMasterIdLst>
  <p:handoutMasterIdLst>
    <p:handoutMasterId r:id="rId55"/>
  </p:handoutMasterIdLst>
  <p:sldIdLst>
    <p:sldId id="256" r:id="rId3"/>
    <p:sldId id="334" r:id="rId4"/>
    <p:sldId id="545" r:id="rId5"/>
    <p:sldId id="546" r:id="rId6"/>
    <p:sldId id="547" r:id="rId7"/>
    <p:sldId id="548" r:id="rId8"/>
    <p:sldId id="509" r:id="rId9"/>
    <p:sldId id="513" r:id="rId10"/>
    <p:sldId id="451" r:id="rId11"/>
    <p:sldId id="514" r:id="rId12"/>
    <p:sldId id="585" r:id="rId13"/>
    <p:sldId id="587" r:id="rId14"/>
    <p:sldId id="586" r:id="rId15"/>
    <p:sldId id="588" r:id="rId16"/>
    <p:sldId id="589" r:id="rId17"/>
    <p:sldId id="590" r:id="rId18"/>
    <p:sldId id="557" r:id="rId19"/>
    <p:sldId id="558" r:id="rId20"/>
    <p:sldId id="559" r:id="rId21"/>
    <p:sldId id="614" r:id="rId22"/>
    <p:sldId id="581" r:id="rId23"/>
    <p:sldId id="602" r:id="rId24"/>
    <p:sldId id="612" r:id="rId25"/>
    <p:sldId id="613" r:id="rId26"/>
    <p:sldId id="549" r:id="rId27"/>
    <p:sldId id="593" r:id="rId28"/>
    <p:sldId id="595" r:id="rId29"/>
    <p:sldId id="610" r:id="rId30"/>
    <p:sldId id="611" r:id="rId31"/>
    <p:sldId id="596" r:id="rId32"/>
    <p:sldId id="599" r:id="rId33"/>
    <p:sldId id="600" r:id="rId34"/>
    <p:sldId id="601" r:id="rId35"/>
    <p:sldId id="603" r:id="rId36"/>
    <p:sldId id="604" r:id="rId37"/>
    <p:sldId id="605" r:id="rId38"/>
    <p:sldId id="606" r:id="rId39"/>
    <p:sldId id="607" r:id="rId40"/>
    <p:sldId id="608" r:id="rId41"/>
    <p:sldId id="609" r:id="rId42"/>
    <p:sldId id="542" r:id="rId43"/>
    <p:sldId id="432" r:id="rId44"/>
    <p:sldId id="502" r:id="rId45"/>
    <p:sldId id="503" r:id="rId46"/>
    <p:sldId id="504" r:id="rId47"/>
    <p:sldId id="505" r:id="rId48"/>
    <p:sldId id="591" r:id="rId49"/>
    <p:sldId id="592" r:id="rId50"/>
    <p:sldId id="476" r:id="rId51"/>
    <p:sldId id="598" r:id="rId52"/>
    <p:sldId id="290" r:id="rId5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606" autoAdjust="0"/>
    <p:restoredTop sz="86264" autoAdjust="0"/>
  </p:normalViewPr>
  <p:slideViewPr>
    <p:cSldViewPr snapToGrid="0" snapToObjects="1">
      <p:cViewPr>
        <p:scale>
          <a:sx n="90" d="100"/>
          <a:sy n="90" d="100"/>
        </p:scale>
        <p:origin x="-144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A38FF91-F356-4257-A2DC-E613443E518E}" type="datetimeFigureOut">
              <a:rPr lang="en-US" smtClean="0"/>
              <a:t>11/25/2013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C32998-CA15-4AB8-8011-92A0DD0CAA84}" type="slidenum">
              <a:rPr lang="en-US" smtClean="0"/>
              <a:t>‹#›</a:t>
            </a:fld>
            <a:endParaRPr lang="en-US" dirty="0"/>
          </a:p>
        </p:txBody>
      </p:sp>
    </p:spTree>
    <p:extLst>
      <p:ext uri="{BB962C8B-B14F-4D97-AF65-F5344CB8AC3E}">
        <p14:creationId xmlns:p14="http://schemas.microsoft.com/office/powerpoint/2010/main" val="391157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C10734-6372-4F7D-8805-02D36889E1E0}" type="datetimeFigureOut">
              <a:rPr lang="en-US" smtClean="0"/>
              <a:t>11/25/2013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1372E6-6513-4A2A-8F9E-C54C1223285A}" type="slidenum">
              <a:rPr lang="en-US" smtClean="0"/>
              <a:t>‹#›</a:t>
            </a:fld>
            <a:endParaRPr lang="en-US" dirty="0"/>
          </a:p>
        </p:txBody>
      </p:sp>
    </p:spTree>
    <p:extLst>
      <p:ext uri="{BB962C8B-B14F-4D97-AF65-F5344CB8AC3E}">
        <p14:creationId xmlns:p14="http://schemas.microsoft.com/office/powerpoint/2010/main" val="139995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obs.rc.fas.harvard.edu/chetty/value_added.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1</a:t>
            </a:fld>
            <a:endParaRPr lang="en-US" dirty="0"/>
          </a:p>
        </p:txBody>
      </p:sp>
    </p:spTree>
    <p:extLst>
      <p:ext uri="{BB962C8B-B14F-4D97-AF65-F5344CB8AC3E}">
        <p14:creationId xmlns:p14="http://schemas.microsoft.com/office/powerpoint/2010/main" val="3454529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10</a:t>
            </a:fld>
            <a:endParaRPr lang="en-US" dirty="0"/>
          </a:p>
        </p:txBody>
      </p:sp>
    </p:spTree>
    <p:extLst>
      <p:ext uri="{BB962C8B-B14F-4D97-AF65-F5344CB8AC3E}">
        <p14:creationId xmlns:p14="http://schemas.microsoft.com/office/powerpoint/2010/main" val="1921980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ＭＳ Ｐゴシック" pitchFamily="34" charset="-128"/>
                <a:hlinkClick r:id="rId3"/>
              </a:rPr>
              <a:t>http://obs.rc.fas.harvard.edu/chetty/value_added.html</a:t>
            </a:r>
            <a:endParaRPr lang="en-US" sz="120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81372E6-6513-4A2A-8F9E-C54C1223285A}" type="slidenum">
              <a:rPr lang="en-US" smtClean="0"/>
              <a:t>12</a:t>
            </a:fld>
            <a:endParaRPr lang="en-US" dirty="0"/>
          </a:p>
        </p:txBody>
      </p:sp>
    </p:spTree>
    <p:extLst>
      <p:ext uri="{BB962C8B-B14F-4D97-AF65-F5344CB8AC3E}">
        <p14:creationId xmlns:p14="http://schemas.microsoft.com/office/powerpoint/2010/main" val="1364749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8E7ECEC9-B50C-42C2-BF4B-7394660FFA0A}" type="slidenum">
              <a:rPr lang="en-US" smtClean="0"/>
              <a:pPr/>
              <a:t>17</a:t>
            </a:fld>
            <a:endParaRPr lang="en-US" dirty="0" smtClean="0"/>
          </a:p>
        </p:txBody>
      </p:sp>
      <p:sp>
        <p:nvSpPr>
          <p:cNvPr id="28675"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CA8C80A7-CE8F-4A9C-A2A0-A8D4AF9B4829}" type="slidenum">
              <a:rPr lang="en-US" smtClean="0"/>
              <a:pPr/>
              <a:t>18</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AA8FE7C3-58B6-45BB-9B3F-3600CBC9CCAD}" type="slidenum">
              <a:rPr lang="en-US" smtClean="0"/>
              <a:pPr/>
              <a:t>19</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0EC54E95-ADD5-4996-9A3C-D8BBEA8579C7}" type="slidenum">
              <a:rPr lang="en-US" smtClean="0"/>
              <a:pPr/>
              <a:t>21</a:t>
            </a:fld>
            <a:endParaRPr lang="en-US" dirty="0" smtClean="0"/>
          </a:p>
        </p:txBody>
      </p:sp>
      <p:sp>
        <p:nvSpPr>
          <p:cNvPr id="69635"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New York’s evaluation system is based mostly on State test scores and that’s not good.</a:t>
            </a:r>
          </a:p>
          <a:p>
            <a:r>
              <a:rPr lang="en-US" dirty="0" smtClean="0">
                <a:latin typeface="Calibri" pitchFamily="34" charset="0"/>
                <a:ea typeface="ＭＳ Ｐゴシック" pitchFamily="34" charset="-128"/>
              </a:rPr>
              <a:t>NY uses multiple measures as research advises.  60% involves measures of educator practice.  20-25% involves GROWTH on state assessments or comparable measures.  And the remaining points will be a locally-selected measure of student growth or achievement.</a:t>
            </a:r>
          </a:p>
          <a:p>
            <a:r>
              <a:rPr lang="en-US" dirty="0" smtClean="0">
                <a:latin typeface="Calibri" pitchFamily="34" charset="0"/>
                <a:ea typeface="ＭＳ Ｐゴシック" pitchFamily="34" charset="-128"/>
              </a:rPr>
              <a:t>A principal knows a good teacher when s/he sees one;  we don’t need to include value-added results too.</a:t>
            </a:r>
          </a:p>
          <a:p>
            <a:r>
              <a:rPr lang="en-US" dirty="0" smtClean="0">
                <a:latin typeface="Calibri" pitchFamily="34" charset="0"/>
                <a:ea typeface="ＭＳ Ｐゴシック" pitchFamily="34" charset="-128"/>
              </a:rPr>
              <a:t>Recent METS study shows that combining observation results and teacher value-added is more predictive and reliable than either measure alone.</a:t>
            </a:r>
          </a:p>
          <a:p>
            <a:r>
              <a:rPr lang="en-US" dirty="0" smtClean="0">
                <a:ea typeface="ＭＳ Ｐゴシック" pitchFamily="34" charset="-128"/>
                <a:cs typeface="ＭＳ Ｐゴシック" pitchFamily="34" charset="-128"/>
              </a:rPr>
              <a:t>I’ve been doing teacher observations for years. </a:t>
            </a:r>
            <a:br>
              <a:rPr lang="en-US" dirty="0" smtClean="0">
                <a:ea typeface="ＭＳ Ｐゴシック" pitchFamily="34" charset="-128"/>
                <a:cs typeface="ＭＳ Ｐゴシック" pitchFamily="34" charset="-128"/>
              </a:rPr>
            </a:br>
            <a:r>
              <a:rPr lang="en-US" dirty="0" smtClean="0">
                <a:ea typeface="ＭＳ Ｐゴシック" pitchFamily="34" charset="-128"/>
                <a:cs typeface="ＭＳ Ｐゴシック" pitchFamily="34" charset="-128"/>
              </a:rPr>
              <a:t>I don’t need to go to your training.</a:t>
            </a:r>
          </a:p>
          <a:p>
            <a:pPr lvl="1"/>
            <a:r>
              <a:rPr lang="en-US" sz="1600" dirty="0" smtClean="0">
                <a:ea typeface="ＭＳ Ｐゴシック" pitchFamily="34" charset="-128"/>
                <a:cs typeface="Arial" pitchFamily="34" charset="0"/>
              </a:rPr>
              <a:t>The MET study shows that regularly recalibrating observers against benchmarks of accurate observation ratings is critical to ensuring a valid and reliable evaluation system.  Even the best observers can “drift” over time.  And the best can help others stay in sync.  In addition, NYS training will help everyone identify evidence that the new Common core standards are being implemented well in classrooms.</a:t>
            </a:r>
          </a:p>
          <a:p>
            <a:r>
              <a:rPr lang="en-US" dirty="0" smtClean="0">
                <a:ea typeface="ＭＳ Ｐゴシック" pitchFamily="34" charset="-128"/>
                <a:cs typeface="ＭＳ Ｐゴシック" pitchFamily="34" charset="-128"/>
              </a:rPr>
              <a:t>Teacher Value-added information is unreliable and shouldn’t be a part of teacher evaluation.</a:t>
            </a:r>
          </a:p>
          <a:p>
            <a:pPr lvl="1"/>
            <a:r>
              <a:rPr lang="en-US" sz="1600" dirty="0" smtClean="0">
                <a:ea typeface="ＭＳ Ｐゴシック" pitchFamily="34" charset="-128"/>
                <a:cs typeface="Arial" pitchFamily="34" charset="0"/>
              </a:rPr>
              <a:t>Many researchers have shown that teacher value-added is the best predictor we have of the future learning growth of a teacher’s students.  Two new research studies, Chetty/Friedman/Rockoff and the Measures of Effective Teaching Study add new evidence in support of this argument.  </a:t>
            </a:r>
          </a:p>
          <a:p>
            <a:r>
              <a:rPr lang="en-US" dirty="0" smtClean="0">
                <a:ea typeface="ＭＳ Ｐゴシック" pitchFamily="34" charset="-128"/>
                <a:cs typeface="ＭＳ Ｐゴシック" pitchFamily="34" charset="-128"/>
              </a:rPr>
              <a:t>By putting test scores into teacher evaluation,  everyone will do even more to “teach to the test” and if that doesn’t work, they’ll cheat.</a:t>
            </a:r>
          </a:p>
          <a:p>
            <a:pPr lvl="1"/>
            <a:r>
              <a:rPr lang="en-US" sz="1600" dirty="0" smtClean="0">
                <a:ea typeface="ＭＳ Ｐゴシック" pitchFamily="34" charset="-128"/>
                <a:cs typeface="Arial" pitchFamily="34" charset="0"/>
              </a:rPr>
              <a:t>No one has been able to research yet the predictiveness and reliability of teacher value-added measures when they are used in high stakes environments since such evaluation systems are just beginning across the country.  Some teachers may try to game the system.  Others may strive to develop the skills research says align with higher value-added results. However, the power of these measures argues for including them as part of a multiple measures system. </a:t>
            </a:r>
          </a:p>
          <a:p>
            <a:endParaRPr lang="en-US" dirty="0" smtClean="0">
              <a:ea typeface="ＭＳ Ｐゴシック" pitchFamily="34" charset="-128"/>
              <a:cs typeface="ＭＳ Ｐゴシック" pitchFamily="34" charset="-128"/>
            </a:endParaRPr>
          </a:p>
          <a:p>
            <a:pPr lvl="1"/>
            <a:endParaRPr lang="en-US" sz="1600" dirty="0" smtClean="0">
              <a:ea typeface="ＭＳ Ｐゴシック" pitchFamily="34" charset="-128"/>
              <a:cs typeface="Arial" pitchFamily="34" charset="0"/>
            </a:endParaRPr>
          </a:p>
          <a:p>
            <a:pPr lvl="1">
              <a:buFont typeface="Arial" pitchFamily="34" charset="0"/>
              <a:buNone/>
            </a:pPr>
            <a:r>
              <a:rPr lang="en-US" sz="1600" dirty="0" smtClean="0">
                <a:ea typeface="ＭＳ Ｐゴシック" pitchFamily="34" charset="-128"/>
                <a:cs typeface="Arial" pitchFamily="34"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22</a:t>
            </a:fld>
            <a:endParaRPr lang="en-US" dirty="0"/>
          </a:p>
        </p:txBody>
      </p:sp>
    </p:spTree>
    <p:extLst>
      <p:ext uri="{BB962C8B-B14F-4D97-AF65-F5344CB8AC3E}">
        <p14:creationId xmlns:p14="http://schemas.microsoft.com/office/powerpoint/2010/main" val="3435136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24</a:t>
            </a:fld>
            <a:endParaRPr lang="en-US" dirty="0"/>
          </a:p>
        </p:txBody>
      </p:sp>
    </p:spTree>
    <p:extLst>
      <p:ext uri="{BB962C8B-B14F-4D97-AF65-F5344CB8AC3E}">
        <p14:creationId xmlns:p14="http://schemas.microsoft.com/office/powerpoint/2010/main" val="3435136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25</a:t>
            </a:fld>
            <a:endParaRPr lang="en-US" dirty="0"/>
          </a:p>
        </p:txBody>
      </p:sp>
    </p:spTree>
    <p:extLst>
      <p:ext uri="{BB962C8B-B14F-4D97-AF65-F5344CB8AC3E}">
        <p14:creationId xmlns:p14="http://schemas.microsoft.com/office/powerpoint/2010/main" val="1921980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33</a:t>
            </a:fld>
            <a:endParaRPr lang="en-US" dirty="0"/>
          </a:p>
        </p:txBody>
      </p:sp>
    </p:spTree>
    <p:extLst>
      <p:ext uri="{BB962C8B-B14F-4D97-AF65-F5344CB8AC3E}">
        <p14:creationId xmlns:p14="http://schemas.microsoft.com/office/powerpoint/2010/main" val="419886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agenda.</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41</a:t>
            </a:fld>
            <a:endParaRPr lang="en-US" dirty="0"/>
          </a:p>
        </p:txBody>
      </p:sp>
    </p:spTree>
    <p:extLst>
      <p:ext uri="{BB962C8B-B14F-4D97-AF65-F5344CB8AC3E}">
        <p14:creationId xmlns:p14="http://schemas.microsoft.com/office/powerpoint/2010/main" val="3435136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42</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43</a:t>
            </a:fld>
            <a:endParaRPr lang="en-US" dirty="0"/>
          </a:p>
        </p:txBody>
      </p:sp>
    </p:spTree>
    <p:extLst>
      <p:ext uri="{BB962C8B-B14F-4D97-AF65-F5344CB8AC3E}">
        <p14:creationId xmlns:p14="http://schemas.microsoft.com/office/powerpoint/2010/main" val="2022583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44</a:t>
            </a:fld>
            <a:endParaRPr lang="en-US" dirty="0"/>
          </a:p>
        </p:txBody>
      </p:sp>
    </p:spTree>
    <p:extLst>
      <p:ext uri="{BB962C8B-B14F-4D97-AF65-F5344CB8AC3E}">
        <p14:creationId xmlns:p14="http://schemas.microsoft.com/office/powerpoint/2010/main" val="19184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45</a:t>
            </a:fld>
            <a:endParaRPr lang="en-US" dirty="0"/>
          </a:p>
        </p:txBody>
      </p:sp>
    </p:spTree>
    <p:extLst>
      <p:ext uri="{BB962C8B-B14F-4D97-AF65-F5344CB8AC3E}">
        <p14:creationId xmlns:p14="http://schemas.microsoft.com/office/powerpoint/2010/main" val="222008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46</a:t>
            </a:fld>
            <a:endParaRPr lang="en-US" dirty="0"/>
          </a:p>
        </p:txBody>
      </p:sp>
    </p:spTree>
    <p:extLst>
      <p:ext uri="{BB962C8B-B14F-4D97-AF65-F5344CB8AC3E}">
        <p14:creationId xmlns:p14="http://schemas.microsoft.com/office/powerpoint/2010/main" val="3770212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47</a:t>
            </a:fld>
            <a:endParaRPr lang="en-US" dirty="0"/>
          </a:p>
        </p:txBody>
      </p:sp>
    </p:spTree>
    <p:extLst>
      <p:ext uri="{BB962C8B-B14F-4D97-AF65-F5344CB8AC3E}">
        <p14:creationId xmlns:p14="http://schemas.microsoft.com/office/powerpoint/2010/main" val="3770212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48</a:t>
            </a:fld>
            <a:endParaRPr lang="en-US" dirty="0"/>
          </a:p>
        </p:txBody>
      </p:sp>
    </p:spTree>
    <p:extLst>
      <p:ext uri="{BB962C8B-B14F-4D97-AF65-F5344CB8AC3E}">
        <p14:creationId xmlns:p14="http://schemas.microsoft.com/office/powerpoint/2010/main" val="3770212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49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51</a:t>
            </a:fld>
            <a:endParaRPr lang="en-US" dirty="0"/>
          </a:p>
        </p:txBody>
      </p:sp>
    </p:spTree>
    <p:extLst>
      <p:ext uri="{BB962C8B-B14F-4D97-AF65-F5344CB8AC3E}">
        <p14:creationId xmlns:p14="http://schemas.microsoft.com/office/powerpoint/2010/main" val="64873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“nine” official goals of Lead Evaluator Training.</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a:t>
            </a:fld>
            <a:endParaRPr lang="en-US" dirty="0"/>
          </a:p>
        </p:txBody>
      </p:sp>
    </p:spTree>
    <p:extLst>
      <p:ext uri="{BB962C8B-B14F-4D97-AF65-F5344CB8AC3E}">
        <p14:creationId xmlns:p14="http://schemas.microsoft.com/office/powerpoint/2010/main" val="280232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where ongoing</a:t>
            </a:r>
            <a:r>
              <a:rPr lang="en-US" baseline="0" smtClean="0"/>
              <a:t> training is mentioned in the Review Room.</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a:t>
            </a:fld>
            <a:endParaRPr lang="en-US" dirty="0"/>
          </a:p>
        </p:txBody>
      </p:sp>
    </p:spTree>
    <p:extLst>
      <p:ext uri="{BB962C8B-B14F-4D97-AF65-F5344CB8AC3E}">
        <p14:creationId xmlns:p14="http://schemas.microsoft.com/office/powerpoint/2010/main" val="133425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local goals for Lead</a:t>
            </a:r>
            <a:r>
              <a:rPr lang="en-US" baseline="0" dirty="0" smtClean="0"/>
              <a:t> Evaluator Training, in addition to the required components.</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a:t>
            </a:fld>
            <a:endParaRPr lang="en-US" dirty="0"/>
          </a:p>
        </p:txBody>
      </p:sp>
    </p:spTree>
    <p:extLst>
      <p:ext uri="{BB962C8B-B14F-4D97-AF65-F5344CB8AC3E}">
        <p14:creationId xmlns:p14="http://schemas.microsoft.com/office/powerpoint/2010/main" val="288625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based on feedback from the last meeting. </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a:t>
            </a:fld>
            <a:endParaRPr lang="en-US" dirty="0"/>
          </a:p>
        </p:txBody>
      </p:sp>
    </p:spTree>
    <p:extLst>
      <p:ext uri="{BB962C8B-B14F-4D97-AF65-F5344CB8AC3E}">
        <p14:creationId xmlns:p14="http://schemas.microsoft.com/office/powerpoint/2010/main" val="28862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engagenylogo"/>
          <p:cNvPicPr>
            <a:picLocks noChangeAspect="1" noChangeArrowheads="1"/>
          </p:cNvPicPr>
          <p:nvPr userDrawn="1"/>
        </p:nvPicPr>
        <p:blipFill>
          <a:blip r:embed="rId2" cstate="print"/>
          <a:srcRect/>
          <a:stretch>
            <a:fillRect/>
          </a:stretch>
        </p:blipFill>
        <p:spPr bwMode="auto">
          <a:xfrm>
            <a:off x="3505200" y="533400"/>
            <a:ext cx="2209800" cy="792163"/>
          </a:xfrm>
          <a:prstGeom prst="rect">
            <a:avLst/>
          </a:prstGeom>
          <a:noFill/>
          <a:ln w="9525">
            <a:noFill/>
            <a:miter lim="800000"/>
            <a:headEnd/>
            <a:tailEnd/>
          </a:ln>
        </p:spPr>
      </p:pic>
      <p:pic>
        <p:nvPicPr>
          <p:cNvPr id="5" name="Picture 12" descr="EngageNY powerpoint banner"/>
          <p:cNvPicPr>
            <a:picLocks noChangeAspect="1" noChangeArrowheads="1"/>
          </p:cNvPicPr>
          <p:nvPr userDrawn="1"/>
        </p:nvPicPr>
        <p:blipFill>
          <a:blip r:embed="rId3" cstate="print"/>
          <a:srcRect/>
          <a:stretch>
            <a:fillRect/>
          </a:stretch>
        </p:blipFill>
        <p:spPr bwMode="auto">
          <a:xfrm>
            <a:off x="0" y="5405438"/>
            <a:ext cx="9144000" cy="1146175"/>
          </a:xfrm>
          <a:prstGeom prst="rect">
            <a:avLst/>
          </a:prstGeom>
          <a:noFill/>
          <a:ln w="9525">
            <a:noFill/>
            <a:miter lim="800000"/>
            <a:headEnd/>
            <a:tailEnd/>
          </a:ln>
        </p:spPr>
      </p:pic>
      <p:sp>
        <p:nvSpPr>
          <p:cNvPr id="3074" name="Rectangle 2"/>
          <p:cNvSpPr>
            <a:spLocks noGrp="1" noChangeArrowheads="1"/>
          </p:cNvSpPr>
          <p:nvPr>
            <p:ph type="ctrTitle"/>
          </p:nvPr>
        </p:nvSpPr>
        <p:spPr>
          <a:xfrm>
            <a:off x="685800" y="173037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200400"/>
            <a:ext cx="6400800" cy="1752600"/>
          </a:xfrm>
        </p:spPr>
        <p:txBody>
          <a:bodyPr/>
          <a:lstStyle>
            <a:lvl1pPr marL="0" indent="0" algn="ctr">
              <a:buFontTx/>
              <a:buNone/>
              <a:defRPr sz="2300"/>
            </a:lvl1pPr>
          </a:lstStyle>
          <a:p>
            <a:pPr lvl="0"/>
            <a:r>
              <a:rPr lang="en-US" noProof="0" dirty="0" smtClean="0"/>
              <a:t>Click to edit Master subtitle style</a:t>
            </a:r>
          </a:p>
        </p:txBody>
      </p:sp>
      <p:sp>
        <p:nvSpPr>
          <p:cNvPr id="6" name="Rectangle 4"/>
          <p:cNvSpPr>
            <a:spLocks noGrp="1" noChangeArrowheads="1"/>
          </p:cNvSpPr>
          <p:nvPr>
            <p:ph type="ftr" sz="quarter" idx="10"/>
          </p:nvPr>
        </p:nvSpPr>
        <p:spPr/>
        <p:txBody>
          <a:bodyPr/>
          <a:lstStyle>
            <a:lvl1pPr>
              <a:defRPr dirty="0"/>
            </a:lvl1pPr>
          </a:lstStyle>
          <a:p>
            <a:pPr>
              <a:defRPr/>
            </a:pPr>
            <a:r>
              <a:rPr lang="en-US">
                <a:solidFill>
                  <a:srgbClr val="FFFFFF"/>
                </a:solidFill>
              </a:rPr>
              <a:t>EngageNY.org</a:t>
            </a:r>
          </a:p>
        </p:txBody>
      </p:sp>
    </p:spTree>
    <p:extLst>
      <p:ext uri="{BB962C8B-B14F-4D97-AF65-F5344CB8AC3E}">
        <p14:creationId xmlns:p14="http://schemas.microsoft.com/office/powerpoint/2010/main" val="4025730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EngageNY.org</a:t>
            </a:r>
          </a:p>
        </p:txBody>
      </p:sp>
      <p:sp>
        <p:nvSpPr>
          <p:cNvPr id="5" name="Rectangle 8"/>
          <p:cNvSpPr>
            <a:spLocks noGrp="1" noChangeArrowheads="1"/>
          </p:cNvSpPr>
          <p:nvPr>
            <p:ph type="sldNum" sz="quarter" idx="11"/>
          </p:nvPr>
        </p:nvSpPr>
        <p:spPr>
          <a:ln/>
        </p:spPr>
        <p:txBody>
          <a:bodyPr/>
          <a:lstStyle>
            <a:lvl1pPr>
              <a:defRPr/>
            </a:lvl1pPr>
          </a:lstStyle>
          <a:p>
            <a:pPr>
              <a:defRPr/>
            </a:pPr>
            <a:fld id="{8C45B6E7-406F-4469-B0D8-C542F160625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54441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7"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EngageNY.org</a:t>
            </a:r>
          </a:p>
        </p:txBody>
      </p:sp>
      <p:sp>
        <p:nvSpPr>
          <p:cNvPr id="5" name="Rectangle 8"/>
          <p:cNvSpPr>
            <a:spLocks noGrp="1" noChangeArrowheads="1"/>
          </p:cNvSpPr>
          <p:nvPr>
            <p:ph type="sldNum" sz="quarter" idx="11"/>
          </p:nvPr>
        </p:nvSpPr>
        <p:spPr>
          <a:ln/>
        </p:spPr>
        <p:txBody>
          <a:bodyPr/>
          <a:lstStyle>
            <a:lvl1pPr>
              <a:defRPr/>
            </a:lvl1pPr>
          </a:lstStyle>
          <a:p>
            <a:pPr>
              <a:defRPr/>
            </a:pPr>
            <a:fld id="{8AE4C444-7D9C-483B-8DBC-53537EE026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39338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EngageNY.org</a:t>
            </a:r>
          </a:p>
        </p:txBody>
      </p:sp>
      <p:sp>
        <p:nvSpPr>
          <p:cNvPr id="6" name="Rectangle 8"/>
          <p:cNvSpPr>
            <a:spLocks noGrp="1" noChangeArrowheads="1"/>
          </p:cNvSpPr>
          <p:nvPr>
            <p:ph type="sldNum" sz="quarter" idx="11"/>
          </p:nvPr>
        </p:nvSpPr>
        <p:spPr>
          <a:ln/>
        </p:spPr>
        <p:txBody>
          <a:bodyPr/>
          <a:lstStyle>
            <a:lvl1pPr>
              <a:defRPr/>
            </a:lvl1pPr>
          </a:lstStyle>
          <a:p>
            <a:pPr>
              <a:defRPr/>
            </a:pPr>
            <a:fld id="{15701545-2217-48F4-B2D3-38F664E65AC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23578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EngageNY.org</a:t>
            </a:r>
          </a:p>
        </p:txBody>
      </p:sp>
      <p:sp>
        <p:nvSpPr>
          <p:cNvPr id="8" name="Rectangle 8"/>
          <p:cNvSpPr>
            <a:spLocks noGrp="1" noChangeArrowheads="1"/>
          </p:cNvSpPr>
          <p:nvPr>
            <p:ph type="sldNum" sz="quarter" idx="11"/>
          </p:nvPr>
        </p:nvSpPr>
        <p:spPr>
          <a:ln/>
        </p:spPr>
        <p:txBody>
          <a:bodyPr/>
          <a:lstStyle>
            <a:lvl1pPr>
              <a:defRPr/>
            </a:lvl1pPr>
          </a:lstStyle>
          <a:p>
            <a:pPr>
              <a:defRPr/>
            </a:pPr>
            <a:fld id="{FEFD59CD-98F1-4562-B922-4FEEBF366B9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6333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EngageNY.org</a:t>
            </a:r>
          </a:p>
        </p:txBody>
      </p:sp>
      <p:sp>
        <p:nvSpPr>
          <p:cNvPr id="4" name="Rectangle 8"/>
          <p:cNvSpPr>
            <a:spLocks noGrp="1" noChangeArrowheads="1"/>
          </p:cNvSpPr>
          <p:nvPr>
            <p:ph type="sldNum" sz="quarter" idx="11"/>
          </p:nvPr>
        </p:nvSpPr>
        <p:spPr>
          <a:ln/>
        </p:spPr>
        <p:txBody>
          <a:bodyPr/>
          <a:lstStyle>
            <a:lvl1pPr>
              <a:defRPr/>
            </a:lvl1pPr>
          </a:lstStyle>
          <a:p>
            <a:pPr>
              <a:defRPr/>
            </a:pPr>
            <a:fld id="{B23F4FC9-D714-4B30-ACB7-3240B8EDAC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96435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EngageNY.org</a:t>
            </a:r>
          </a:p>
        </p:txBody>
      </p:sp>
      <p:sp>
        <p:nvSpPr>
          <p:cNvPr id="3" name="Rectangle 8"/>
          <p:cNvSpPr>
            <a:spLocks noGrp="1" noChangeArrowheads="1"/>
          </p:cNvSpPr>
          <p:nvPr>
            <p:ph type="sldNum" sz="quarter" idx="11"/>
          </p:nvPr>
        </p:nvSpPr>
        <p:spPr>
          <a:ln/>
        </p:spPr>
        <p:txBody>
          <a:bodyPr/>
          <a:lstStyle>
            <a:lvl1pPr>
              <a:defRPr/>
            </a:lvl1pPr>
          </a:lstStyle>
          <a:p>
            <a:pPr>
              <a:defRPr/>
            </a:pPr>
            <a:fld id="{674D25D9-A018-41E2-9BED-BE491128F6F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7596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EngageNY.org</a:t>
            </a:r>
          </a:p>
        </p:txBody>
      </p:sp>
      <p:sp>
        <p:nvSpPr>
          <p:cNvPr id="6" name="Rectangle 8"/>
          <p:cNvSpPr>
            <a:spLocks noGrp="1" noChangeArrowheads="1"/>
          </p:cNvSpPr>
          <p:nvPr>
            <p:ph type="sldNum" sz="quarter" idx="11"/>
          </p:nvPr>
        </p:nvSpPr>
        <p:spPr>
          <a:ln/>
        </p:spPr>
        <p:txBody>
          <a:bodyPr/>
          <a:lstStyle>
            <a:lvl1pPr>
              <a:defRPr/>
            </a:lvl1pPr>
          </a:lstStyle>
          <a:p>
            <a:pPr>
              <a:defRPr/>
            </a:pPr>
            <a:fld id="{BDEDADB5-5057-4E0A-A7CE-F56B05CCE1C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904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EngageNY.org</a:t>
            </a:r>
          </a:p>
        </p:txBody>
      </p:sp>
      <p:sp>
        <p:nvSpPr>
          <p:cNvPr id="6" name="Rectangle 8"/>
          <p:cNvSpPr>
            <a:spLocks noGrp="1" noChangeArrowheads="1"/>
          </p:cNvSpPr>
          <p:nvPr>
            <p:ph type="sldNum" sz="quarter" idx="11"/>
          </p:nvPr>
        </p:nvSpPr>
        <p:spPr>
          <a:ln/>
        </p:spPr>
        <p:txBody>
          <a:bodyPr/>
          <a:lstStyle>
            <a:lvl1pPr>
              <a:defRPr/>
            </a:lvl1pPr>
          </a:lstStyle>
          <a:p>
            <a:pPr>
              <a:defRPr/>
            </a:pPr>
            <a:fld id="{2D0DFA20-1529-4C54-A7FD-4371F1CC030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89692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EngageNY.org</a:t>
            </a:r>
          </a:p>
        </p:txBody>
      </p:sp>
      <p:sp>
        <p:nvSpPr>
          <p:cNvPr id="5" name="Rectangle 8"/>
          <p:cNvSpPr>
            <a:spLocks noGrp="1" noChangeArrowheads="1"/>
          </p:cNvSpPr>
          <p:nvPr>
            <p:ph type="sldNum" sz="quarter" idx="11"/>
          </p:nvPr>
        </p:nvSpPr>
        <p:spPr>
          <a:ln/>
        </p:spPr>
        <p:txBody>
          <a:bodyPr/>
          <a:lstStyle>
            <a:lvl1pPr>
              <a:defRPr/>
            </a:lvl1pPr>
          </a:lstStyle>
          <a:p>
            <a:pPr>
              <a:defRPr/>
            </a:pPr>
            <a:fld id="{0B521429-6F59-4776-B0CF-BC2A1588B95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71457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solidFill>
                  <a:srgbClr val="FFFFFF"/>
                </a:solidFill>
              </a:rPr>
              <a:t>EngageNY.org</a:t>
            </a:r>
          </a:p>
        </p:txBody>
      </p:sp>
      <p:sp>
        <p:nvSpPr>
          <p:cNvPr id="5" name="Rectangle 8"/>
          <p:cNvSpPr>
            <a:spLocks noGrp="1" noChangeArrowheads="1"/>
          </p:cNvSpPr>
          <p:nvPr>
            <p:ph type="sldNum" sz="quarter" idx="11"/>
          </p:nvPr>
        </p:nvSpPr>
        <p:spPr>
          <a:ln/>
        </p:spPr>
        <p:txBody>
          <a:bodyPr/>
          <a:lstStyle>
            <a:lvl1pPr>
              <a:defRPr/>
            </a:lvl1pPr>
          </a:lstStyle>
          <a:p>
            <a:pPr>
              <a:defRPr/>
            </a:pPr>
            <a:fld id="{7D9F113E-F403-4B0A-8176-E7209F13AC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34216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ftr" sz="quarter" idx="3"/>
          </p:nvPr>
        </p:nvSpPr>
        <p:spPr bwMode="auto">
          <a:xfrm>
            <a:off x="0" y="6553200"/>
            <a:ext cx="9144000" cy="304800"/>
          </a:xfrm>
          <a:prstGeom prst="rect">
            <a:avLst/>
          </a:prstGeom>
          <a:solidFill>
            <a:srgbClr val="3D7FA9"/>
          </a:solidFill>
          <a:ln>
            <a:noFill/>
          </a:ln>
          <a:effectLst/>
          <a:extLst/>
        </p:spPr>
        <p:txBody>
          <a:bodyPr vert="horz" wrap="square" lIns="91440" tIns="45720" rIns="91440" bIns="45720" numCol="1" anchor="t" anchorCtr="0" compatLnSpc="1">
            <a:prstTxWarp prst="textNoShape">
              <a:avLst/>
            </a:prstTxWarp>
          </a:bodyPr>
          <a:lstStyle>
            <a:lvl1pPr algn="ctr">
              <a:defRPr sz="1400" dirty="0">
                <a:solidFill>
                  <a:schemeClr val="bg1"/>
                </a:solidFill>
                <a:latin typeface="+mj-lt"/>
              </a:defRPr>
            </a:lvl1pPr>
          </a:lstStyle>
          <a:p>
            <a:pPr defTabSz="914400" fontAlgn="base">
              <a:spcBef>
                <a:spcPct val="0"/>
              </a:spcBef>
              <a:spcAft>
                <a:spcPct val="0"/>
              </a:spcAft>
              <a:defRPr/>
            </a:pPr>
            <a:r>
              <a:rPr lang="en-US">
                <a:solidFill>
                  <a:srgbClr val="FFFFFF"/>
                </a:solidFill>
              </a:rPr>
              <a:t>EngageNY.org</a:t>
            </a:r>
          </a:p>
        </p:txBody>
      </p:sp>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sldNum" sz="quarter" idx="4"/>
          </p:nvPr>
        </p:nvSpPr>
        <p:spPr bwMode="auto">
          <a:xfrm>
            <a:off x="7010400" y="6553200"/>
            <a:ext cx="21336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mj-lt"/>
              </a:defRPr>
            </a:lvl1pPr>
          </a:lstStyle>
          <a:p>
            <a:pPr defTabSz="914400" fontAlgn="base">
              <a:spcBef>
                <a:spcPct val="0"/>
              </a:spcBef>
              <a:spcAft>
                <a:spcPct val="0"/>
              </a:spcAft>
              <a:defRPr/>
            </a:pPr>
            <a:fld id="{694758E1-1822-469A-9991-497FC418DE1F}" type="slidenum">
              <a:rPr lang="en-US">
                <a:solidFill>
                  <a:srgbClr val="FFFFFF"/>
                </a:solidFill>
              </a:rPr>
              <a:pPr defTabSz="914400"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493716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2800" b="1">
          <a:solidFill>
            <a:srgbClr val="D54F48"/>
          </a:solidFill>
          <a:latin typeface="+mj-lt"/>
          <a:ea typeface="+mj-ea"/>
          <a:cs typeface="+mj-cs"/>
        </a:defRPr>
      </a:lvl1pPr>
      <a:lvl2pPr algn="ctr" rtl="0" eaLnBrk="0" fontAlgn="base" hangingPunct="0">
        <a:spcBef>
          <a:spcPct val="0"/>
        </a:spcBef>
        <a:spcAft>
          <a:spcPct val="0"/>
        </a:spcAft>
        <a:defRPr sz="2800" b="1">
          <a:solidFill>
            <a:srgbClr val="D54F48"/>
          </a:solidFill>
          <a:latin typeface="CartoGothic Std" pitchFamily="34" charset="0"/>
        </a:defRPr>
      </a:lvl2pPr>
      <a:lvl3pPr algn="ctr" rtl="0" eaLnBrk="0" fontAlgn="base" hangingPunct="0">
        <a:spcBef>
          <a:spcPct val="0"/>
        </a:spcBef>
        <a:spcAft>
          <a:spcPct val="0"/>
        </a:spcAft>
        <a:defRPr sz="2800" b="1">
          <a:solidFill>
            <a:srgbClr val="D54F48"/>
          </a:solidFill>
          <a:latin typeface="CartoGothic Std" pitchFamily="34" charset="0"/>
        </a:defRPr>
      </a:lvl3pPr>
      <a:lvl4pPr algn="ctr" rtl="0" eaLnBrk="0" fontAlgn="base" hangingPunct="0">
        <a:spcBef>
          <a:spcPct val="0"/>
        </a:spcBef>
        <a:spcAft>
          <a:spcPct val="0"/>
        </a:spcAft>
        <a:defRPr sz="2800" b="1">
          <a:solidFill>
            <a:srgbClr val="D54F48"/>
          </a:solidFill>
          <a:latin typeface="CartoGothic Std" pitchFamily="34" charset="0"/>
        </a:defRPr>
      </a:lvl4pPr>
      <a:lvl5pPr algn="ctr" rtl="0" eaLnBrk="0" fontAlgn="base" hangingPunct="0">
        <a:spcBef>
          <a:spcPct val="0"/>
        </a:spcBef>
        <a:spcAft>
          <a:spcPct val="0"/>
        </a:spcAft>
        <a:defRPr sz="2800" b="1">
          <a:solidFill>
            <a:srgbClr val="D54F48"/>
          </a:solidFill>
          <a:latin typeface="CartoGothic Std"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p:titleStyle>
    <p:bodyStyle>
      <a:lvl1pPr marL="342900" indent="-342900" algn="l" rtl="0" eaLnBrk="0" fontAlgn="base" hangingPunct="0">
        <a:spcBef>
          <a:spcPct val="20000"/>
        </a:spcBef>
        <a:spcAft>
          <a:spcPct val="0"/>
        </a:spcAft>
        <a:buChar char="•"/>
        <a:defRPr sz="2700" b="1">
          <a:solidFill>
            <a:srgbClr val="3D7FA9"/>
          </a:solidFill>
          <a:latin typeface="+mn-lt"/>
          <a:ea typeface="+mn-ea"/>
          <a:cs typeface="+mn-cs"/>
        </a:defRPr>
      </a:lvl1pPr>
      <a:lvl2pPr marL="857250" indent="-400050" algn="l" rtl="0" eaLnBrk="0" fontAlgn="base" hangingPunct="0">
        <a:spcBef>
          <a:spcPct val="20000"/>
        </a:spcBef>
        <a:spcAft>
          <a:spcPct val="0"/>
        </a:spcAft>
        <a:buSzPct val="50000"/>
        <a:buFont typeface="Wingdings" pitchFamily="2" charset="2"/>
        <a:buChar char="¦"/>
        <a:defRPr sz="2400" b="1">
          <a:solidFill>
            <a:schemeClr val="tx1"/>
          </a:solidFill>
          <a:latin typeface="+mn-lt"/>
        </a:defRPr>
      </a:lvl2pPr>
      <a:lvl3pPr marL="120015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The21CConversation.pp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ocmboces.org/teacherpage.cfm?teacher=196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ocmboces.org/teacherpage.cfm?teacher=1968"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ocmboces.org/teacherpage.cfm?teacher=1968"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ocmboces.org/teacherpage.cfm?teacher=1968"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ocmboces.org/teacherpage.cfm?teacher=1968"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polleverywhere.com/my/poll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Evaluator Training</a:t>
            </a:r>
            <a:endParaRPr lang="en-US" dirty="0"/>
          </a:p>
        </p:txBody>
      </p:sp>
      <p:sp>
        <p:nvSpPr>
          <p:cNvPr id="3" name="Subtitle 2"/>
          <p:cNvSpPr>
            <a:spLocks noGrp="1"/>
          </p:cNvSpPr>
          <p:nvPr>
            <p:ph type="subTitle" idx="1"/>
          </p:nvPr>
        </p:nvSpPr>
        <p:spPr/>
        <p:txBody>
          <a:bodyPr/>
          <a:lstStyle/>
          <a:p>
            <a:r>
              <a:rPr lang="en-US" dirty="0" smtClean="0"/>
              <a:t>2013-2014</a:t>
            </a:r>
          </a:p>
          <a:p>
            <a:r>
              <a:rPr lang="en-US" dirty="0" smtClean="0"/>
              <a:t>Day 8</a:t>
            </a:r>
            <a:endParaRPr lang="en-US" dirty="0"/>
          </a:p>
        </p:txBody>
      </p:sp>
    </p:spTree>
    <p:extLst>
      <p:ext uri="{BB962C8B-B14F-4D97-AF65-F5344CB8AC3E}">
        <p14:creationId xmlns:p14="http://schemas.microsoft.com/office/powerpoint/2010/main" val="339509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SED’s Research</a:t>
            </a:r>
            <a:br>
              <a:rPr lang="en-US" dirty="0" smtClean="0"/>
            </a:br>
            <a:r>
              <a:rPr lang="en-US" dirty="0" smtClean="0"/>
              <a:t>Behind Teacher Evaluation</a:t>
            </a:r>
            <a:endParaRPr lang="en-US" dirty="0"/>
          </a:p>
        </p:txBody>
      </p:sp>
    </p:spTree>
    <p:extLst>
      <p:ext uri="{BB962C8B-B14F-4D97-AF65-F5344CB8AC3E}">
        <p14:creationId xmlns:p14="http://schemas.microsoft.com/office/powerpoint/2010/main" val="2615641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Teacher Effectiveness Research</a:t>
            </a:r>
          </a:p>
        </p:txBody>
      </p:sp>
      <p:sp>
        <p:nvSpPr>
          <p:cNvPr id="3" name="Content Placeholder 2"/>
          <p:cNvSpPr>
            <a:spLocks noGrp="1"/>
          </p:cNvSpPr>
          <p:nvPr>
            <p:ph idx="1"/>
          </p:nvPr>
        </p:nvSpPr>
        <p:spPr/>
        <p:txBody>
          <a:bodyPr/>
          <a:lstStyle/>
          <a:p>
            <a:r>
              <a:rPr lang="en-US" dirty="0"/>
              <a:t>Teacher effectiveness matters!</a:t>
            </a:r>
          </a:p>
          <a:p>
            <a:r>
              <a:rPr lang="en-US" dirty="0"/>
              <a:t>This is the right work!</a:t>
            </a:r>
          </a:p>
          <a:p>
            <a:r>
              <a:rPr lang="en-US" dirty="0"/>
              <a:t>Two </a:t>
            </a:r>
            <a:r>
              <a:rPr lang="en-US" dirty="0" smtClean="0"/>
              <a:t>big [recent] research </a:t>
            </a:r>
            <a:r>
              <a:rPr lang="en-US" dirty="0"/>
              <a:t>studies confirm this</a:t>
            </a:r>
          </a:p>
          <a:p>
            <a:endParaRPr lang="en-US" dirty="0"/>
          </a:p>
        </p:txBody>
      </p:sp>
    </p:spTree>
    <p:extLst>
      <p:ext uri="{BB962C8B-B14F-4D97-AF65-F5344CB8AC3E}">
        <p14:creationId xmlns:p14="http://schemas.microsoft.com/office/powerpoint/2010/main" val="139241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269" y="2802712"/>
            <a:ext cx="4786173" cy="358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Chetty, Friedman &amp; Rockoff</a:t>
            </a:r>
            <a:endParaRPr lang="en-US" dirty="0"/>
          </a:p>
        </p:txBody>
      </p:sp>
      <p:sp>
        <p:nvSpPr>
          <p:cNvPr id="3" name="Content Placeholder 2"/>
          <p:cNvSpPr>
            <a:spLocks noGrp="1"/>
          </p:cNvSpPr>
          <p:nvPr>
            <p:ph idx="1"/>
          </p:nvPr>
        </p:nvSpPr>
        <p:spPr/>
        <p:txBody>
          <a:bodyPr/>
          <a:lstStyle/>
          <a:p>
            <a:pPr marL="0" indent="-457200">
              <a:spcBef>
                <a:spcPts val="0"/>
              </a:spcBef>
              <a:buNone/>
            </a:pPr>
            <a:r>
              <a:rPr lang="en-US" dirty="0"/>
              <a:t>The Long-Term Impacts of </a:t>
            </a:r>
            <a:r>
              <a:rPr lang="en-US" dirty="0" smtClean="0"/>
              <a:t>Teachers: 	Teacher </a:t>
            </a:r>
            <a:r>
              <a:rPr lang="en-US" dirty="0"/>
              <a:t>Value-added and </a:t>
            </a:r>
            <a:r>
              <a:rPr lang="en-US" dirty="0" smtClean="0"/>
              <a:t>Student 	Outcomes </a:t>
            </a:r>
            <a:r>
              <a:rPr lang="en-US" dirty="0"/>
              <a:t>in </a:t>
            </a:r>
            <a:r>
              <a:rPr lang="en-US" dirty="0" smtClean="0"/>
              <a:t>Adulthood</a:t>
            </a:r>
            <a:endParaRPr lang="en-US" dirty="0"/>
          </a:p>
        </p:txBody>
      </p:sp>
    </p:spTree>
    <p:extLst>
      <p:ext uri="{BB962C8B-B14F-4D97-AF65-F5344CB8AC3E}">
        <p14:creationId xmlns:p14="http://schemas.microsoft.com/office/powerpoint/2010/main" val="213061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Chetty, Friedman &amp; Rockoff</a:t>
            </a:r>
            <a:endParaRPr lang="en-US" dirty="0"/>
          </a:p>
        </p:txBody>
      </p:sp>
      <p:sp>
        <p:nvSpPr>
          <p:cNvPr id="3" name="Content Placeholder 2"/>
          <p:cNvSpPr>
            <a:spLocks noGrp="1"/>
          </p:cNvSpPr>
          <p:nvPr>
            <p:ph idx="1"/>
          </p:nvPr>
        </p:nvSpPr>
        <p:spPr/>
        <p:txBody>
          <a:bodyPr>
            <a:normAutofit fontScale="85000" lnSpcReduction="10000"/>
          </a:bodyPr>
          <a:lstStyle/>
          <a:p>
            <a:r>
              <a:rPr lang="en-US" dirty="0"/>
              <a:t>2.5M children from childhood to early adulthood in 1 large district</a:t>
            </a:r>
          </a:p>
          <a:p>
            <a:r>
              <a:rPr lang="en-US" dirty="0"/>
              <a:t>Teacher/course linkages and test scores in grades 3-8 from 1991-2009</a:t>
            </a:r>
          </a:p>
          <a:p>
            <a:r>
              <a:rPr lang="en-US" dirty="0"/>
              <a:t>US government tax data from W-2s: on parents AND students</a:t>
            </a:r>
          </a:p>
          <a:p>
            <a:r>
              <a:rPr lang="en-US" dirty="0"/>
              <a:t>About parents: household income, retirement savings, home ownership, marriage, age when student born</a:t>
            </a:r>
          </a:p>
          <a:p>
            <a:r>
              <a:rPr lang="en-US" dirty="0"/>
              <a:t>About students up to age 28:  teen birth, college attendance,  earnings, neighborhood “quality”</a:t>
            </a:r>
          </a:p>
          <a:p>
            <a:endParaRPr lang="en-US" dirty="0"/>
          </a:p>
        </p:txBody>
      </p:sp>
    </p:spTree>
    <p:extLst>
      <p:ext uri="{BB962C8B-B14F-4D97-AF65-F5344CB8AC3E}">
        <p14:creationId xmlns:p14="http://schemas.microsoft.com/office/powerpoint/2010/main" val="4256700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Chetty, Friedman &amp; Rockoff</a:t>
            </a:r>
            <a:endParaRPr lang="en-US" dirty="0"/>
          </a:p>
        </p:txBody>
      </p:sp>
      <p:sp>
        <p:nvSpPr>
          <p:cNvPr id="3" name="Content Placeholder 2"/>
          <p:cNvSpPr>
            <a:spLocks noGrp="1"/>
          </p:cNvSpPr>
          <p:nvPr>
            <p:ph idx="1"/>
          </p:nvPr>
        </p:nvSpPr>
        <p:spPr/>
        <p:txBody>
          <a:bodyPr>
            <a:normAutofit fontScale="92500" lnSpcReduction="10000"/>
          </a:bodyPr>
          <a:lstStyle/>
          <a:p>
            <a:r>
              <a:rPr lang="en-US" dirty="0"/>
              <a:t>Having a higher value-added teacher for even one year in grades 4-8 has substantial positive long-term impacts on a student’s life outcomes including:</a:t>
            </a:r>
          </a:p>
          <a:p>
            <a:r>
              <a:rPr lang="en-US" dirty="0"/>
              <a:t>Likelihood of attending college (↑ 1.25%)</a:t>
            </a:r>
          </a:p>
          <a:p>
            <a:r>
              <a:rPr lang="en-US" dirty="0"/>
              <a:t>Likelihood of teen pregnancy (↓ 1.25%)</a:t>
            </a:r>
          </a:p>
          <a:p>
            <a:r>
              <a:rPr lang="en-US" dirty="0"/>
              <a:t>Salary earned in lifetime (↑ $25K )</a:t>
            </a:r>
          </a:p>
          <a:p>
            <a:r>
              <a:rPr lang="en-US" dirty="0"/>
              <a:t>Neighborhood  (↑ college grads)</a:t>
            </a:r>
          </a:p>
          <a:p>
            <a:r>
              <a:rPr lang="en-US" dirty="0"/>
              <a:t>Retirement savings  (↑)</a:t>
            </a:r>
          </a:p>
        </p:txBody>
      </p:sp>
    </p:spTree>
    <p:extLst>
      <p:ext uri="{BB962C8B-B14F-4D97-AF65-F5344CB8AC3E}">
        <p14:creationId xmlns:p14="http://schemas.microsoft.com/office/powerpoint/2010/main" val="418062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comegraph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86102" y="1869743"/>
            <a:ext cx="6434644" cy="4529199"/>
          </a:xfrm>
          <a:prstGeom prst="rect">
            <a:avLst/>
          </a:prstGeom>
        </p:spPr>
      </p:pic>
      <p:sp>
        <p:nvSpPr>
          <p:cNvPr id="2" name="Title 1"/>
          <p:cNvSpPr>
            <a:spLocks noGrp="1"/>
          </p:cNvSpPr>
          <p:nvPr>
            <p:ph type="title"/>
          </p:nvPr>
        </p:nvSpPr>
        <p:spPr/>
        <p:txBody>
          <a:bodyPr>
            <a:normAutofit/>
          </a:bodyPr>
          <a:lstStyle/>
          <a:p>
            <a:r>
              <a:rPr lang="en-US" dirty="0" smtClean="0"/>
              <a:t>Chetty, Friedman &amp; Rockoff</a:t>
            </a:r>
            <a:endParaRPr lang="en-US" dirty="0"/>
          </a:p>
        </p:txBody>
      </p:sp>
      <p:sp>
        <p:nvSpPr>
          <p:cNvPr id="3" name="Content Placeholder 2"/>
          <p:cNvSpPr>
            <a:spLocks noGrp="1"/>
          </p:cNvSpPr>
          <p:nvPr>
            <p:ph idx="1"/>
          </p:nvPr>
        </p:nvSpPr>
        <p:spPr/>
        <p:txBody>
          <a:bodyPr>
            <a:normAutofit/>
          </a:bodyPr>
          <a:lstStyle/>
          <a:p>
            <a:r>
              <a:rPr lang="en-US" dirty="0" smtClean="0"/>
              <a:t>Student</a:t>
            </a:r>
            <a:br>
              <a:rPr lang="en-US" dirty="0" smtClean="0"/>
            </a:br>
            <a:r>
              <a:rPr lang="en-US" dirty="0" smtClean="0"/>
              <a:t>Future</a:t>
            </a:r>
            <a:br>
              <a:rPr lang="en-US" dirty="0" smtClean="0"/>
            </a:br>
            <a:r>
              <a:rPr lang="en-US" dirty="0" smtClean="0"/>
              <a:t>Earnings</a:t>
            </a:r>
            <a:endParaRPr lang="en-US" dirty="0"/>
          </a:p>
        </p:txBody>
      </p:sp>
    </p:spTree>
    <p:extLst>
      <p:ext uri="{BB962C8B-B14F-4D97-AF65-F5344CB8AC3E}">
        <p14:creationId xmlns:p14="http://schemas.microsoft.com/office/powerpoint/2010/main" val="3916581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ＭＳ Ｐゴシック" pitchFamily="34" charset="-128"/>
              </a:rPr>
              <a:t>What is “teacher value added”</a:t>
            </a:r>
            <a:endParaRPr lang="en-US" dirty="0"/>
          </a:p>
        </p:txBody>
      </p:sp>
      <p:sp>
        <p:nvSpPr>
          <p:cNvPr id="3" name="Content Placeholder 2"/>
          <p:cNvSpPr>
            <a:spLocks noGrp="1"/>
          </p:cNvSpPr>
          <p:nvPr>
            <p:ph idx="1"/>
          </p:nvPr>
        </p:nvSpPr>
        <p:spPr/>
        <p:txBody>
          <a:bodyPr>
            <a:normAutofit/>
          </a:bodyPr>
          <a:lstStyle/>
          <a:p>
            <a:r>
              <a:rPr lang="en-US" dirty="0"/>
              <a:t>A statistical measure of the growth of a teacher’s students that takes into account  the differences in students across classrooms that school systems can measure but teachers can’t control. </a:t>
            </a:r>
          </a:p>
          <a:p>
            <a:r>
              <a:rPr lang="en-US" dirty="0" smtClean="0"/>
              <a:t>Growth </a:t>
            </a:r>
            <a:r>
              <a:rPr lang="en-US" dirty="0"/>
              <a:t>compared to the average growth of similar students </a:t>
            </a:r>
          </a:p>
        </p:txBody>
      </p:sp>
    </p:spTree>
    <p:extLst>
      <p:ext uri="{BB962C8B-B14F-4D97-AF65-F5344CB8AC3E}">
        <p14:creationId xmlns:p14="http://schemas.microsoft.com/office/powerpoint/2010/main" val="471402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9013"/>
            <a:ext cx="8229600" cy="600075"/>
          </a:xfrm>
        </p:spPr>
        <p:txBody>
          <a:bodyPr>
            <a:normAutofit fontScale="90000"/>
          </a:bodyPr>
          <a:lstStyle/>
          <a:p>
            <a:pPr>
              <a:defRPr/>
            </a:pPr>
            <a:r>
              <a:rPr lang="en-US" dirty="0" smtClean="0"/>
              <a:t>Test Scores Alone</a:t>
            </a:r>
            <a:endParaRPr lang="en-US" dirty="0"/>
          </a:p>
        </p:txBody>
      </p:sp>
      <p:grpSp>
        <p:nvGrpSpPr>
          <p:cNvPr id="27651" name="Group 4"/>
          <p:cNvGrpSpPr>
            <a:grpSpLocks/>
          </p:cNvGrpSpPr>
          <p:nvPr/>
        </p:nvGrpSpPr>
        <p:grpSpPr bwMode="auto">
          <a:xfrm>
            <a:off x="1220464" y="1181101"/>
            <a:ext cx="8114036" cy="4999198"/>
            <a:chOff x="1657350" y="2635250"/>
            <a:chExt cx="7181850" cy="3463375"/>
          </a:xfrm>
        </p:grpSpPr>
        <p:sp>
          <p:nvSpPr>
            <p:cNvPr id="27653" name="Text Box 5"/>
            <p:cNvSpPr txBox="1">
              <a:spLocks noChangeArrowheads="1"/>
            </p:cNvSpPr>
            <p:nvPr/>
          </p:nvSpPr>
          <p:spPr bwMode="auto">
            <a:xfrm>
              <a:off x="4953000" y="2635250"/>
              <a:ext cx="3886200" cy="32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endParaRPr lang="en-US" sz="2600" dirty="0"/>
            </a:p>
          </p:txBody>
        </p:sp>
        <p:sp>
          <p:nvSpPr>
            <p:cNvPr id="27654" name="Rectangle 6"/>
            <p:cNvSpPr>
              <a:spLocks noChangeArrowheads="1"/>
            </p:cNvSpPr>
            <p:nvPr/>
          </p:nvSpPr>
          <p:spPr bwMode="auto">
            <a:xfrm>
              <a:off x="1885950" y="3443288"/>
              <a:ext cx="1143000" cy="22860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7655" name="Rectangle 7"/>
            <p:cNvSpPr>
              <a:spLocks noChangeArrowheads="1"/>
            </p:cNvSpPr>
            <p:nvPr/>
          </p:nvSpPr>
          <p:spPr bwMode="auto">
            <a:xfrm>
              <a:off x="3333750" y="3962400"/>
              <a:ext cx="1143000" cy="18288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7658" name="Text Box 11"/>
            <p:cNvSpPr txBox="1">
              <a:spLocks noChangeArrowheads="1"/>
            </p:cNvSpPr>
            <p:nvPr/>
          </p:nvSpPr>
          <p:spPr bwMode="auto">
            <a:xfrm>
              <a:off x="1809750" y="5835650"/>
              <a:ext cx="1219200" cy="26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800" b="1" dirty="0"/>
                <a:t>Teacher A</a:t>
              </a:r>
            </a:p>
          </p:txBody>
        </p:sp>
        <p:sp>
          <p:nvSpPr>
            <p:cNvPr id="27659" name="Text Box 12"/>
            <p:cNvSpPr txBox="1">
              <a:spLocks noChangeArrowheads="1"/>
            </p:cNvSpPr>
            <p:nvPr/>
          </p:nvSpPr>
          <p:spPr bwMode="auto">
            <a:xfrm>
              <a:off x="3333750" y="5835650"/>
              <a:ext cx="1219200" cy="26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800" b="1" dirty="0"/>
                <a:t>Teacher B</a:t>
              </a:r>
            </a:p>
          </p:txBody>
        </p:sp>
        <p:sp>
          <p:nvSpPr>
            <p:cNvPr id="27660" name="Text Box 13"/>
            <p:cNvSpPr txBox="1">
              <a:spLocks noChangeArrowheads="1"/>
            </p:cNvSpPr>
            <p:nvPr/>
          </p:nvSpPr>
          <p:spPr bwMode="auto">
            <a:xfrm rot="16200000">
              <a:off x="1950244" y="4824886"/>
              <a:ext cx="1219200" cy="40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3600" b="1" dirty="0"/>
                <a:t>2015</a:t>
              </a:r>
            </a:p>
          </p:txBody>
        </p:sp>
        <p:sp>
          <p:nvSpPr>
            <p:cNvPr id="27661" name="Text Box 14"/>
            <p:cNvSpPr txBox="1">
              <a:spLocks noChangeArrowheads="1"/>
            </p:cNvSpPr>
            <p:nvPr/>
          </p:nvSpPr>
          <p:spPr bwMode="auto">
            <a:xfrm rot="16200000">
              <a:off x="3398044" y="4824886"/>
              <a:ext cx="1219200" cy="40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3600" b="1" dirty="0"/>
                <a:t>2015</a:t>
              </a:r>
            </a:p>
          </p:txBody>
        </p:sp>
        <p:sp>
          <p:nvSpPr>
            <p:cNvPr id="27662" name="Rectangle 15"/>
            <p:cNvSpPr>
              <a:spLocks noChangeArrowheads="1"/>
            </p:cNvSpPr>
            <p:nvPr/>
          </p:nvSpPr>
          <p:spPr bwMode="auto">
            <a:xfrm>
              <a:off x="1657350" y="5715000"/>
              <a:ext cx="3143250" cy="889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27663" name="Text Box 16"/>
            <p:cNvSpPr txBox="1">
              <a:spLocks noChangeArrowheads="1"/>
            </p:cNvSpPr>
            <p:nvPr/>
          </p:nvSpPr>
          <p:spPr bwMode="auto">
            <a:xfrm>
              <a:off x="2133600" y="2986088"/>
              <a:ext cx="685800" cy="31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3600" b="1" dirty="0"/>
                <a:t>680</a:t>
              </a:r>
            </a:p>
          </p:txBody>
        </p:sp>
        <p:sp>
          <p:nvSpPr>
            <p:cNvPr id="27664" name="Text Box 17"/>
            <p:cNvSpPr txBox="1">
              <a:spLocks noChangeArrowheads="1"/>
            </p:cNvSpPr>
            <p:nvPr/>
          </p:nvSpPr>
          <p:spPr bwMode="auto">
            <a:xfrm>
              <a:off x="3581400" y="3519488"/>
              <a:ext cx="685800" cy="31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3600" b="1" dirty="0"/>
                <a:t>670</a:t>
              </a:r>
              <a:endParaRPr lang="en-US" b="1" dirty="0"/>
            </a:p>
          </p:txBody>
        </p:sp>
      </p:grpSp>
      <p:sp>
        <p:nvSpPr>
          <p:cNvPr id="19" name="Oval 18"/>
          <p:cNvSpPr/>
          <p:nvPr/>
        </p:nvSpPr>
        <p:spPr>
          <a:xfrm>
            <a:off x="5080000" y="3265488"/>
            <a:ext cx="3225800" cy="16716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50000"/>
              </a:spcBef>
              <a:defRPr/>
            </a:pPr>
            <a:r>
              <a:rPr lang="en-US" sz="2000" dirty="0">
                <a:solidFill>
                  <a:schemeClr val="bg1"/>
                </a:solidFill>
              </a:rPr>
              <a:t>Achievement scores say more about students than teachers</a:t>
            </a:r>
            <a:r>
              <a:rPr lang="en-US" sz="2400" dirty="0">
                <a:solidFill>
                  <a:schemeClr val="bg1"/>
                </a:solidFill>
              </a:rPr>
              <a:t>.</a:t>
            </a:r>
          </a:p>
        </p:txBody>
      </p:sp>
    </p:spTree>
    <p:extLst>
      <p:ext uri="{BB962C8B-B14F-4D97-AF65-F5344CB8AC3E}">
        <p14:creationId xmlns:p14="http://schemas.microsoft.com/office/powerpoint/2010/main" val="3558904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283108" y="1042987"/>
            <a:ext cx="8229600" cy="496093"/>
          </a:xfrm>
        </p:spPr>
        <p:txBody>
          <a:bodyPr>
            <a:normAutofit fontScale="90000"/>
          </a:bodyPr>
          <a:lstStyle/>
          <a:p>
            <a:r>
              <a:rPr lang="en-US" sz="3600" dirty="0" smtClean="0">
                <a:ea typeface="ＭＳ Ｐゴシック" pitchFamily="34" charset="-128"/>
              </a:rPr>
              <a:t>Growth</a:t>
            </a:r>
          </a:p>
        </p:txBody>
      </p:sp>
      <p:grpSp>
        <p:nvGrpSpPr>
          <p:cNvPr id="29699" name="Group 4"/>
          <p:cNvGrpSpPr>
            <a:grpSpLocks/>
          </p:cNvGrpSpPr>
          <p:nvPr/>
        </p:nvGrpSpPr>
        <p:grpSpPr bwMode="auto">
          <a:xfrm>
            <a:off x="721226" y="1897209"/>
            <a:ext cx="8382000" cy="4356108"/>
            <a:chOff x="304800" y="2057400"/>
            <a:chExt cx="8686800" cy="4213685"/>
          </a:xfrm>
        </p:grpSpPr>
        <p:sp>
          <p:nvSpPr>
            <p:cNvPr id="29701" name="Rectangle 6"/>
            <p:cNvSpPr>
              <a:spLocks noChangeArrowheads="1"/>
            </p:cNvSpPr>
            <p:nvPr/>
          </p:nvSpPr>
          <p:spPr bwMode="auto">
            <a:xfrm>
              <a:off x="1752600" y="3581400"/>
              <a:ext cx="1143000" cy="22860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9702" name="Rectangle 6"/>
            <p:cNvSpPr>
              <a:spLocks noChangeArrowheads="1"/>
            </p:cNvSpPr>
            <p:nvPr/>
          </p:nvSpPr>
          <p:spPr bwMode="auto">
            <a:xfrm>
              <a:off x="609600" y="4495800"/>
              <a:ext cx="1143000" cy="13716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29703" name="Text Box 4"/>
            <p:cNvSpPr txBox="1">
              <a:spLocks noChangeArrowheads="1"/>
            </p:cNvSpPr>
            <p:nvPr/>
          </p:nvSpPr>
          <p:spPr bwMode="auto">
            <a:xfrm>
              <a:off x="5638800" y="2057400"/>
              <a:ext cx="3352800" cy="34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endParaRPr lang="en-US" sz="2600" dirty="0"/>
            </a:p>
          </p:txBody>
        </p:sp>
        <p:sp>
          <p:nvSpPr>
            <p:cNvPr id="29706" name="Text Box 10"/>
            <p:cNvSpPr txBox="1">
              <a:spLocks noChangeArrowheads="1"/>
            </p:cNvSpPr>
            <p:nvPr/>
          </p:nvSpPr>
          <p:spPr bwMode="auto">
            <a:xfrm rot="-5400000">
              <a:off x="4298157" y="4998243"/>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2015</a:t>
              </a:r>
            </a:p>
          </p:txBody>
        </p:sp>
        <p:sp>
          <p:nvSpPr>
            <p:cNvPr id="29707" name="Text Box 12"/>
            <p:cNvSpPr txBox="1">
              <a:spLocks noChangeArrowheads="1"/>
            </p:cNvSpPr>
            <p:nvPr/>
          </p:nvSpPr>
          <p:spPr bwMode="auto">
            <a:xfrm>
              <a:off x="2057400" y="3200400"/>
              <a:ext cx="685800" cy="32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680</a:t>
              </a:r>
              <a:endParaRPr lang="en-US" b="1" dirty="0"/>
            </a:p>
          </p:txBody>
        </p:sp>
        <p:sp>
          <p:nvSpPr>
            <p:cNvPr id="29708" name="Text Box 13"/>
            <p:cNvSpPr txBox="1">
              <a:spLocks noChangeArrowheads="1"/>
            </p:cNvSpPr>
            <p:nvPr/>
          </p:nvSpPr>
          <p:spPr bwMode="auto">
            <a:xfrm>
              <a:off x="4495800" y="3593685"/>
              <a:ext cx="685800" cy="32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670</a:t>
              </a:r>
              <a:endParaRPr lang="en-US" b="1" dirty="0"/>
            </a:p>
          </p:txBody>
        </p:sp>
        <p:sp>
          <p:nvSpPr>
            <p:cNvPr id="29709" name="Text Box 25"/>
            <p:cNvSpPr txBox="1">
              <a:spLocks noChangeArrowheads="1"/>
            </p:cNvSpPr>
            <p:nvPr/>
          </p:nvSpPr>
          <p:spPr bwMode="auto">
            <a:xfrm>
              <a:off x="3276600" y="4262782"/>
              <a:ext cx="914400" cy="62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endParaRPr lang="en-US" b="1" dirty="0"/>
            </a:p>
            <a:p>
              <a:pPr algn="ctr">
                <a:spcBef>
                  <a:spcPct val="50000"/>
                </a:spcBef>
              </a:pPr>
              <a:r>
                <a:rPr lang="en-US" sz="2400" b="1" dirty="0"/>
                <a:t>645</a:t>
              </a:r>
              <a:endParaRPr lang="en-US" b="1" dirty="0"/>
            </a:p>
          </p:txBody>
        </p:sp>
        <p:sp>
          <p:nvSpPr>
            <p:cNvPr id="29710" name="Oval 32"/>
            <p:cNvSpPr>
              <a:spLocks noChangeArrowheads="1"/>
            </p:cNvSpPr>
            <p:nvPr/>
          </p:nvSpPr>
          <p:spPr bwMode="auto">
            <a:xfrm>
              <a:off x="3200400" y="2819400"/>
              <a:ext cx="990600" cy="1066800"/>
            </a:xfrm>
            <a:prstGeom prst="ellipse">
              <a:avLst/>
            </a:prstGeom>
            <a:solidFill>
              <a:srgbClr val="99CCFF"/>
            </a:solidFill>
            <a:ln w="9525">
              <a:solidFill>
                <a:schemeClr val="tx1"/>
              </a:solidFill>
              <a:round/>
              <a:headEnd/>
              <a:tailEnd/>
            </a:ln>
          </p:spPr>
          <p:txBody>
            <a:bodyPr wrap="none" anchor="ctr"/>
            <a:lstStyle/>
            <a:p>
              <a:endParaRPr lang="en-US" sz="1400" b="1" dirty="0"/>
            </a:p>
            <a:p>
              <a:endParaRPr lang="en-US" sz="1200" b="1" dirty="0"/>
            </a:p>
            <a:p>
              <a:r>
                <a:rPr lang="en-US" b="1" dirty="0"/>
                <a:t>Growth</a:t>
              </a:r>
            </a:p>
            <a:p>
              <a:r>
                <a:rPr lang="en-US" b="1" dirty="0"/>
                <a:t> +25</a:t>
              </a:r>
            </a:p>
            <a:p>
              <a:endParaRPr lang="en-US" dirty="0"/>
            </a:p>
          </p:txBody>
        </p:sp>
        <p:sp>
          <p:nvSpPr>
            <p:cNvPr id="29711" name="Oval 32"/>
            <p:cNvSpPr>
              <a:spLocks noChangeArrowheads="1"/>
            </p:cNvSpPr>
            <p:nvPr/>
          </p:nvSpPr>
          <p:spPr bwMode="auto">
            <a:xfrm>
              <a:off x="381000" y="3124200"/>
              <a:ext cx="914400" cy="914400"/>
            </a:xfrm>
            <a:prstGeom prst="ellipse">
              <a:avLst/>
            </a:prstGeom>
            <a:solidFill>
              <a:srgbClr val="99CCFF"/>
            </a:solidFill>
            <a:ln w="9525">
              <a:solidFill>
                <a:schemeClr val="tx1"/>
              </a:solidFill>
              <a:round/>
              <a:headEnd/>
              <a:tailEnd/>
            </a:ln>
          </p:spPr>
          <p:txBody>
            <a:bodyPr wrap="none" anchor="ctr"/>
            <a:lstStyle/>
            <a:p>
              <a:endParaRPr lang="en-US" sz="1200" b="1" dirty="0"/>
            </a:p>
            <a:p>
              <a:r>
                <a:rPr lang="en-US" b="1" dirty="0"/>
                <a:t>Growth </a:t>
              </a:r>
            </a:p>
            <a:p>
              <a:r>
                <a:rPr lang="en-US" b="1" dirty="0"/>
                <a:t>+20</a:t>
              </a:r>
            </a:p>
            <a:p>
              <a:endParaRPr lang="en-US" sz="1200" dirty="0"/>
            </a:p>
          </p:txBody>
        </p:sp>
        <p:sp>
          <p:nvSpPr>
            <p:cNvPr id="29712" name="Text Box 13"/>
            <p:cNvSpPr txBox="1">
              <a:spLocks noChangeArrowheads="1"/>
            </p:cNvSpPr>
            <p:nvPr/>
          </p:nvSpPr>
          <p:spPr bwMode="auto">
            <a:xfrm>
              <a:off x="838200" y="4173733"/>
              <a:ext cx="685800" cy="32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660</a:t>
              </a:r>
              <a:endParaRPr lang="en-US" b="1" dirty="0"/>
            </a:p>
          </p:txBody>
        </p:sp>
        <p:sp>
          <p:nvSpPr>
            <p:cNvPr id="29713" name="Rectangle 7"/>
            <p:cNvSpPr>
              <a:spLocks noChangeArrowheads="1"/>
            </p:cNvSpPr>
            <p:nvPr/>
          </p:nvSpPr>
          <p:spPr bwMode="auto">
            <a:xfrm>
              <a:off x="4267200" y="4038600"/>
              <a:ext cx="1143000" cy="18288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9714" name="Text Box 11"/>
            <p:cNvSpPr txBox="1">
              <a:spLocks noChangeArrowheads="1"/>
            </p:cNvSpPr>
            <p:nvPr/>
          </p:nvSpPr>
          <p:spPr bwMode="auto">
            <a:xfrm>
              <a:off x="1159113" y="5943600"/>
              <a:ext cx="1219200" cy="32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Teacher A</a:t>
              </a:r>
            </a:p>
          </p:txBody>
        </p:sp>
        <p:sp>
          <p:nvSpPr>
            <p:cNvPr id="29715" name="Text Box 12"/>
            <p:cNvSpPr txBox="1">
              <a:spLocks noChangeArrowheads="1"/>
            </p:cNvSpPr>
            <p:nvPr/>
          </p:nvSpPr>
          <p:spPr bwMode="auto">
            <a:xfrm>
              <a:off x="3658995" y="5943600"/>
              <a:ext cx="1219200" cy="32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Teacher B</a:t>
              </a:r>
            </a:p>
          </p:txBody>
        </p:sp>
        <p:sp>
          <p:nvSpPr>
            <p:cNvPr id="29716" name="Rectangle 15"/>
            <p:cNvSpPr>
              <a:spLocks noChangeArrowheads="1"/>
            </p:cNvSpPr>
            <p:nvPr/>
          </p:nvSpPr>
          <p:spPr bwMode="auto">
            <a:xfrm>
              <a:off x="304800" y="5867400"/>
              <a:ext cx="5410200" cy="76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29717" name="Rectangle 6"/>
            <p:cNvSpPr>
              <a:spLocks noChangeArrowheads="1"/>
            </p:cNvSpPr>
            <p:nvPr/>
          </p:nvSpPr>
          <p:spPr bwMode="auto">
            <a:xfrm>
              <a:off x="3124200" y="4876800"/>
              <a:ext cx="1143000" cy="9906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29718" name="Text Box 20"/>
            <p:cNvSpPr txBox="1">
              <a:spLocks noChangeArrowheads="1"/>
            </p:cNvSpPr>
            <p:nvPr/>
          </p:nvSpPr>
          <p:spPr bwMode="auto">
            <a:xfrm rot="16200000">
              <a:off x="540544" y="5044268"/>
              <a:ext cx="129540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2014</a:t>
              </a:r>
              <a:endParaRPr lang="en-US" b="1" dirty="0"/>
            </a:p>
          </p:txBody>
        </p:sp>
        <p:sp>
          <p:nvSpPr>
            <p:cNvPr id="29719" name="Text Box 20"/>
            <p:cNvSpPr txBox="1">
              <a:spLocks noChangeArrowheads="1"/>
            </p:cNvSpPr>
            <p:nvPr/>
          </p:nvSpPr>
          <p:spPr bwMode="auto">
            <a:xfrm rot="16200000">
              <a:off x="3155157" y="5158568"/>
              <a:ext cx="106680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2014</a:t>
              </a:r>
              <a:endParaRPr lang="en-US" b="1" dirty="0"/>
            </a:p>
          </p:txBody>
        </p:sp>
        <p:sp>
          <p:nvSpPr>
            <p:cNvPr id="29720" name="Text Box 10"/>
            <p:cNvSpPr txBox="1">
              <a:spLocks noChangeArrowheads="1"/>
            </p:cNvSpPr>
            <p:nvPr/>
          </p:nvSpPr>
          <p:spPr bwMode="auto">
            <a:xfrm rot="16200000">
              <a:off x="4069557" y="5082367"/>
              <a:ext cx="152400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2015</a:t>
              </a:r>
              <a:endParaRPr lang="en-US" b="1" dirty="0"/>
            </a:p>
          </p:txBody>
        </p:sp>
        <p:sp>
          <p:nvSpPr>
            <p:cNvPr id="29722" name="Text Box 10"/>
            <p:cNvSpPr txBox="1">
              <a:spLocks noChangeArrowheads="1"/>
            </p:cNvSpPr>
            <p:nvPr/>
          </p:nvSpPr>
          <p:spPr bwMode="auto">
            <a:xfrm rot="16200000">
              <a:off x="1554957" y="5006167"/>
              <a:ext cx="152400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2015</a:t>
              </a:r>
              <a:endParaRPr lang="en-US" b="1" dirty="0"/>
            </a:p>
          </p:txBody>
        </p:sp>
        <p:cxnSp>
          <p:nvCxnSpPr>
            <p:cNvPr id="29723" name="Straight Arrow Connector 26"/>
            <p:cNvCxnSpPr>
              <a:cxnSpLocks noChangeShapeType="1"/>
            </p:cNvCxnSpPr>
            <p:nvPr/>
          </p:nvCxnSpPr>
          <p:spPr bwMode="auto">
            <a:xfrm flipV="1">
              <a:off x="762000" y="3657600"/>
              <a:ext cx="914400" cy="838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724" name="Straight Arrow Connector 28"/>
            <p:cNvCxnSpPr>
              <a:cxnSpLocks noChangeShapeType="1"/>
            </p:cNvCxnSpPr>
            <p:nvPr/>
          </p:nvCxnSpPr>
          <p:spPr bwMode="auto">
            <a:xfrm flipV="1">
              <a:off x="3276600" y="4114800"/>
              <a:ext cx="914400" cy="7493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30" name="Oval 29"/>
          <p:cNvSpPr/>
          <p:nvPr/>
        </p:nvSpPr>
        <p:spPr>
          <a:xfrm>
            <a:off x="5426910" y="1825912"/>
            <a:ext cx="3095625" cy="20018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50000"/>
              </a:spcBef>
              <a:defRPr/>
            </a:pPr>
            <a:r>
              <a:rPr lang="en-US" sz="1600" dirty="0">
                <a:solidFill>
                  <a:schemeClr val="bg1"/>
                </a:solidFill>
              </a:rPr>
              <a:t>Adding average prior achievement for the same students  shows Teacher B’s students had higher growth</a:t>
            </a:r>
            <a:r>
              <a:rPr lang="en-US" sz="1100" dirty="0">
                <a:solidFill>
                  <a:schemeClr val="bg1"/>
                </a:solidFill>
              </a:rPr>
              <a:t>. </a:t>
            </a:r>
          </a:p>
        </p:txBody>
      </p:sp>
    </p:spTree>
    <p:extLst>
      <p:ext uri="{BB962C8B-B14F-4D97-AF65-F5344CB8AC3E}">
        <p14:creationId xmlns:p14="http://schemas.microsoft.com/office/powerpoint/2010/main" val="886845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23850" y="958567"/>
            <a:ext cx="8229600" cy="600075"/>
          </a:xfrm>
        </p:spPr>
        <p:txBody>
          <a:bodyPr>
            <a:normAutofit fontScale="90000"/>
          </a:bodyPr>
          <a:lstStyle/>
          <a:p>
            <a:r>
              <a:rPr lang="en-US" sz="3600" dirty="0" smtClean="0">
                <a:ea typeface="ＭＳ Ｐゴシック" pitchFamily="34" charset="-128"/>
              </a:rPr>
              <a:t>Value-Added</a:t>
            </a:r>
          </a:p>
        </p:txBody>
      </p:sp>
      <p:grpSp>
        <p:nvGrpSpPr>
          <p:cNvPr id="2" name="Group 1"/>
          <p:cNvGrpSpPr/>
          <p:nvPr/>
        </p:nvGrpSpPr>
        <p:grpSpPr>
          <a:xfrm>
            <a:off x="361950" y="2705100"/>
            <a:ext cx="8686800" cy="3694767"/>
            <a:chOff x="304800" y="2895600"/>
            <a:chExt cx="8686800" cy="3694767"/>
          </a:xfrm>
        </p:grpSpPr>
        <p:sp>
          <p:nvSpPr>
            <p:cNvPr id="31748" name="Rectangle 6"/>
            <p:cNvSpPr>
              <a:spLocks noChangeArrowheads="1"/>
            </p:cNvSpPr>
            <p:nvPr/>
          </p:nvSpPr>
          <p:spPr bwMode="auto">
            <a:xfrm>
              <a:off x="4572000" y="5184775"/>
              <a:ext cx="1143000" cy="987425"/>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31749" name="Rectangle 6"/>
            <p:cNvSpPr>
              <a:spLocks noChangeArrowheads="1"/>
            </p:cNvSpPr>
            <p:nvPr/>
          </p:nvSpPr>
          <p:spPr bwMode="auto">
            <a:xfrm>
              <a:off x="2895600" y="4481513"/>
              <a:ext cx="1143000" cy="1690687"/>
            </a:xfrm>
            <a:prstGeom prst="rect">
              <a:avLst/>
            </a:prstGeom>
            <a:solidFill>
              <a:srgbClr val="000080"/>
            </a:solidFill>
            <a:ln w="9525">
              <a:solidFill>
                <a:schemeClr val="tx1"/>
              </a:solidFill>
              <a:miter lim="800000"/>
              <a:headEnd/>
              <a:tailEnd/>
            </a:ln>
          </p:spPr>
          <p:txBody>
            <a:bodyPr wrap="none" anchor="ctr"/>
            <a:lstStyle/>
            <a:p>
              <a:endParaRPr lang="en-US" dirty="0"/>
            </a:p>
          </p:txBody>
        </p:sp>
        <p:sp>
          <p:nvSpPr>
            <p:cNvPr id="31750" name="Rectangle 6"/>
            <p:cNvSpPr>
              <a:spLocks noChangeArrowheads="1"/>
            </p:cNvSpPr>
            <p:nvPr/>
          </p:nvSpPr>
          <p:spPr bwMode="auto">
            <a:xfrm>
              <a:off x="1752600" y="3930650"/>
              <a:ext cx="1143000" cy="22860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31753" name="Text Box 12"/>
            <p:cNvSpPr txBox="1">
              <a:spLocks noChangeArrowheads="1"/>
            </p:cNvSpPr>
            <p:nvPr/>
          </p:nvSpPr>
          <p:spPr bwMode="auto">
            <a:xfrm>
              <a:off x="2057400" y="354965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680</a:t>
              </a:r>
              <a:endParaRPr lang="en-US" b="1" dirty="0"/>
            </a:p>
          </p:txBody>
        </p:sp>
        <p:sp>
          <p:nvSpPr>
            <p:cNvPr id="31754" name="Text Box 13"/>
            <p:cNvSpPr txBox="1">
              <a:spLocks noChangeArrowheads="1"/>
            </p:cNvSpPr>
            <p:nvPr/>
          </p:nvSpPr>
          <p:spPr bwMode="auto">
            <a:xfrm>
              <a:off x="5943600" y="405765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670</a:t>
              </a:r>
              <a:endParaRPr lang="en-US" b="1" dirty="0"/>
            </a:p>
          </p:txBody>
        </p:sp>
        <p:sp>
          <p:nvSpPr>
            <p:cNvPr id="31755" name="Text Box 25"/>
            <p:cNvSpPr txBox="1">
              <a:spLocks noChangeArrowheads="1"/>
            </p:cNvSpPr>
            <p:nvPr/>
          </p:nvSpPr>
          <p:spPr bwMode="auto">
            <a:xfrm>
              <a:off x="4724400" y="4610100"/>
              <a:ext cx="91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endParaRPr lang="en-US" b="1" dirty="0"/>
            </a:p>
            <a:p>
              <a:pPr algn="ctr">
                <a:spcBef>
                  <a:spcPct val="50000"/>
                </a:spcBef>
              </a:pPr>
              <a:r>
                <a:rPr lang="en-US" sz="2400" b="1" dirty="0"/>
                <a:t>645</a:t>
              </a:r>
              <a:endParaRPr lang="en-US" b="1" dirty="0"/>
            </a:p>
          </p:txBody>
        </p:sp>
        <p:sp>
          <p:nvSpPr>
            <p:cNvPr id="31756" name="Oval 32"/>
            <p:cNvSpPr>
              <a:spLocks noChangeArrowheads="1"/>
            </p:cNvSpPr>
            <p:nvPr/>
          </p:nvSpPr>
          <p:spPr bwMode="auto">
            <a:xfrm>
              <a:off x="3352800" y="2895600"/>
              <a:ext cx="1066800" cy="1066800"/>
            </a:xfrm>
            <a:prstGeom prst="ellipse">
              <a:avLst/>
            </a:prstGeom>
            <a:solidFill>
              <a:srgbClr val="CC99FF"/>
            </a:solidFill>
            <a:ln w="9525">
              <a:solidFill>
                <a:schemeClr val="tx1"/>
              </a:solidFill>
              <a:round/>
              <a:headEnd/>
              <a:tailEnd/>
            </a:ln>
          </p:spPr>
          <p:txBody>
            <a:bodyPr wrap="none" anchor="ctr"/>
            <a:lstStyle/>
            <a:p>
              <a:pPr algn="ctr"/>
              <a:endParaRPr lang="en-US" sz="1600" b="1" dirty="0"/>
            </a:p>
            <a:p>
              <a:pPr algn="ctr"/>
              <a:r>
                <a:rPr lang="en-US" sz="1600" b="1" dirty="0"/>
                <a:t>Value-</a:t>
              </a:r>
            </a:p>
            <a:p>
              <a:pPr algn="ctr"/>
              <a:r>
                <a:rPr lang="en-US" sz="1600" b="1" dirty="0"/>
                <a:t>Added</a:t>
              </a:r>
            </a:p>
            <a:p>
              <a:pPr algn="ctr"/>
              <a:r>
                <a:rPr lang="en-US" sz="1600" b="1" dirty="0"/>
                <a:t>+15 Above</a:t>
              </a:r>
            </a:p>
            <a:p>
              <a:pPr algn="ctr"/>
              <a:r>
                <a:rPr lang="en-US" sz="1600" b="1" dirty="0"/>
                <a:t> Average</a:t>
              </a:r>
            </a:p>
            <a:p>
              <a:pPr algn="ctr"/>
              <a:endParaRPr lang="en-US" sz="1200" dirty="0"/>
            </a:p>
          </p:txBody>
        </p:sp>
        <p:sp>
          <p:nvSpPr>
            <p:cNvPr id="31757" name="Text Box 13"/>
            <p:cNvSpPr txBox="1">
              <a:spLocks noChangeArrowheads="1"/>
            </p:cNvSpPr>
            <p:nvPr/>
          </p:nvSpPr>
          <p:spPr bwMode="auto">
            <a:xfrm>
              <a:off x="838200" y="438785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660</a:t>
              </a:r>
              <a:endParaRPr lang="en-US" b="1" dirty="0"/>
            </a:p>
          </p:txBody>
        </p:sp>
        <p:sp>
          <p:nvSpPr>
            <p:cNvPr id="31758" name="Rectangle 7"/>
            <p:cNvSpPr>
              <a:spLocks noChangeArrowheads="1"/>
            </p:cNvSpPr>
            <p:nvPr/>
          </p:nvSpPr>
          <p:spPr bwMode="auto">
            <a:xfrm>
              <a:off x="5715000" y="4419600"/>
              <a:ext cx="1143000" cy="18288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31759" name="Text Box 11"/>
            <p:cNvSpPr txBox="1">
              <a:spLocks noChangeArrowheads="1"/>
            </p:cNvSpPr>
            <p:nvPr/>
          </p:nvSpPr>
          <p:spPr bwMode="auto">
            <a:xfrm>
              <a:off x="1809750" y="6292850"/>
              <a:ext cx="1219200"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000" b="1" dirty="0"/>
                <a:t>Teacher A</a:t>
              </a:r>
            </a:p>
          </p:txBody>
        </p:sp>
        <p:sp>
          <p:nvSpPr>
            <p:cNvPr id="31760" name="Text Box 12"/>
            <p:cNvSpPr txBox="1">
              <a:spLocks noChangeArrowheads="1"/>
            </p:cNvSpPr>
            <p:nvPr/>
          </p:nvSpPr>
          <p:spPr bwMode="auto">
            <a:xfrm>
              <a:off x="5791200" y="6292850"/>
              <a:ext cx="1219200"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000" b="1" dirty="0"/>
                <a:t>Teacher B</a:t>
              </a:r>
            </a:p>
          </p:txBody>
        </p:sp>
        <p:sp>
          <p:nvSpPr>
            <p:cNvPr id="31761" name="Text Box 20"/>
            <p:cNvSpPr txBox="1">
              <a:spLocks noChangeArrowheads="1"/>
            </p:cNvSpPr>
            <p:nvPr/>
          </p:nvSpPr>
          <p:spPr bwMode="auto">
            <a:xfrm rot="-5400000">
              <a:off x="540544" y="5385594"/>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2014</a:t>
              </a:r>
            </a:p>
          </p:txBody>
        </p:sp>
        <p:sp>
          <p:nvSpPr>
            <p:cNvPr id="31762" name="Text Box 20"/>
            <p:cNvSpPr txBox="1">
              <a:spLocks noChangeArrowheads="1"/>
            </p:cNvSpPr>
            <p:nvPr/>
          </p:nvSpPr>
          <p:spPr bwMode="auto">
            <a:xfrm rot="16200000">
              <a:off x="4617244" y="5469523"/>
              <a:ext cx="1066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2014</a:t>
              </a:r>
              <a:endParaRPr lang="en-US" b="1" dirty="0"/>
            </a:p>
          </p:txBody>
        </p:sp>
        <p:sp>
          <p:nvSpPr>
            <p:cNvPr id="31763" name="Text Box 10"/>
            <p:cNvSpPr txBox="1">
              <a:spLocks noChangeArrowheads="1"/>
            </p:cNvSpPr>
            <p:nvPr/>
          </p:nvSpPr>
          <p:spPr bwMode="auto">
            <a:xfrm rot="16200000">
              <a:off x="5517357" y="5437773"/>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2015</a:t>
              </a:r>
            </a:p>
          </p:txBody>
        </p:sp>
        <p:sp>
          <p:nvSpPr>
            <p:cNvPr id="31765" name="Text Box 10"/>
            <p:cNvSpPr txBox="1">
              <a:spLocks noChangeArrowheads="1"/>
            </p:cNvSpPr>
            <p:nvPr/>
          </p:nvSpPr>
          <p:spPr bwMode="auto">
            <a:xfrm rot="16200000">
              <a:off x="1554957" y="5012323"/>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2015</a:t>
              </a:r>
              <a:endParaRPr lang="en-US" b="1" dirty="0"/>
            </a:p>
          </p:txBody>
        </p:sp>
        <p:sp>
          <p:nvSpPr>
            <p:cNvPr id="31766" name="Rectangle 6"/>
            <p:cNvSpPr>
              <a:spLocks noChangeArrowheads="1"/>
            </p:cNvSpPr>
            <p:nvPr/>
          </p:nvSpPr>
          <p:spPr bwMode="auto">
            <a:xfrm>
              <a:off x="6858000" y="4419600"/>
              <a:ext cx="1143000" cy="1828800"/>
            </a:xfrm>
            <a:prstGeom prst="rect">
              <a:avLst/>
            </a:prstGeom>
            <a:solidFill>
              <a:srgbClr val="000080"/>
            </a:solidFill>
            <a:ln w="9525">
              <a:solidFill>
                <a:schemeClr val="tx1"/>
              </a:solidFill>
              <a:miter lim="800000"/>
              <a:headEnd/>
              <a:tailEnd/>
            </a:ln>
          </p:spPr>
          <p:txBody>
            <a:bodyPr wrap="none" anchor="ctr"/>
            <a:lstStyle/>
            <a:p>
              <a:endParaRPr lang="en-US" dirty="0"/>
            </a:p>
          </p:txBody>
        </p:sp>
        <p:sp>
          <p:nvSpPr>
            <p:cNvPr id="31767" name="Text Box 22"/>
            <p:cNvSpPr txBox="1">
              <a:spLocks noChangeArrowheads="1"/>
            </p:cNvSpPr>
            <p:nvPr/>
          </p:nvSpPr>
          <p:spPr bwMode="auto">
            <a:xfrm rot="16200000">
              <a:off x="2820194" y="5112177"/>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solidFill>
                    <a:schemeClr val="bg1"/>
                  </a:solidFill>
                </a:rPr>
                <a:t>2015 Avg for similar students</a:t>
              </a:r>
            </a:p>
          </p:txBody>
        </p:sp>
        <p:sp>
          <p:nvSpPr>
            <p:cNvPr id="31768" name="Text Box 22"/>
            <p:cNvSpPr txBox="1">
              <a:spLocks noChangeArrowheads="1"/>
            </p:cNvSpPr>
            <p:nvPr/>
          </p:nvSpPr>
          <p:spPr bwMode="auto">
            <a:xfrm rot="16200000">
              <a:off x="6706394" y="5115352"/>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solidFill>
                    <a:schemeClr val="bg1"/>
                  </a:solidFill>
                </a:rPr>
                <a:t>2015 Avg for similar students</a:t>
              </a:r>
            </a:p>
          </p:txBody>
        </p:sp>
        <p:sp>
          <p:nvSpPr>
            <p:cNvPr id="31769" name="Text Box 13"/>
            <p:cNvSpPr txBox="1">
              <a:spLocks noChangeArrowheads="1"/>
            </p:cNvSpPr>
            <p:nvPr/>
          </p:nvSpPr>
          <p:spPr bwMode="auto">
            <a:xfrm>
              <a:off x="3124200" y="415925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665</a:t>
              </a:r>
              <a:endParaRPr lang="en-US" b="1" dirty="0"/>
            </a:p>
          </p:txBody>
        </p:sp>
        <p:sp>
          <p:nvSpPr>
            <p:cNvPr id="31770" name="Text Box 13"/>
            <p:cNvSpPr txBox="1">
              <a:spLocks noChangeArrowheads="1"/>
            </p:cNvSpPr>
            <p:nvPr/>
          </p:nvSpPr>
          <p:spPr bwMode="auto">
            <a:xfrm>
              <a:off x="7086600" y="407035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670</a:t>
              </a:r>
              <a:endParaRPr lang="en-US" b="1" dirty="0"/>
            </a:p>
          </p:txBody>
        </p:sp>
        <p:sp>
          <p:nvSpPr>
            <p:cNvPr id="31771" name="Oval 32"/>
            <p:cNvSpPr>
              <a:spLocks noChangeArrowheads="1"/>
            </p:cNvSpPr>
            <p:nvPr/>
          </p:nvSpPr>
          <p:spPr bwMode="auto">
            <a:xfrm>
              <a:off x="8001000" y="3657600"/>
              <a:ext cx="990600" cy="990600"/>
            </a:xfrm>
            <a:prstGeom prst="ellipse">
              <a:avLst/>
            </a:prstGeom>
            <a:solidFill>
              <a:srgbClr val="CC99FF"/>
            </a:solidFill>
            <a:ln w="9525">
              <a:solidFill>
                <a:schemeClr val="tx1"/>
              </a:solidFill>
              <a:round/>
              <a:headEnd/>
              <a:tailEnd/>
            </a:ln>
          </p:spPr>
          <p:txBody>
            <a:bodyPr wrap="none" anchor="ctr"/>
            <a:lstStyle/>
            <a:p>
              <a:pPr algn="ctr"/>
              <a:endParaRPr lang="en-US" sz="1200" b="1" dirty="0"/>
            </a:p>
            <a:p>
              <a:pPr algn="ctr"/>
              <a:r>
                <a:rPr lang="en-US" sz="1600" b="1" dirty="0" smtClean="0"/>
                <a:t>Value-</a:t>
              </a:r>
            </a:p>
            <a:p>
              <a:pPr algn="ctr"/>
              <a:r>
                <a:rPr lang="en-US" sz="1600" b="1" dirty="0" smtClean="0"/>
                <a:t>Added</a:t>
              </a:r>
            </a:p>
            <a:p>
              <a:pPr algn="ctr"/>
              <a:r>
                <a:rPr lang="en-US" sz="1600" b="1" dirty="0" smtClean="0"/>
                <a:t>AVERAGE</a:t>
              </a:r>
              <a:endParaRPr lang="en-US" sz="1600" b="1" dirty="0"/>
            </a:p>
            <a:p>
              <a:pPr algn="ctr"/>
              <a:endParaRPr lang="en-US" sz="1200" dirty="0"/>
            </a:p>
          </p:txBody>
        </p:sp>
        <p:cxnSp>
          <p:nvCxnSpPr>
            <p:cNvPr id="31772" name="Straight Arrow Connector 33"/>
            <p:cNvCxnSpPr>
              <a:cxnSpLocks noChangeShapeType="1"/>
            </p:cNvCxnSpPr>
            <p:nvPr/>
          </p:nvCxnSpPr>
          <p:spPr bwMode="auto">
            <a:xfrm rot="5400000" flipH="1" flipV="1">
              <a:off x="685800" y="3962400"/>
              <a:ext cx="990600" cy="990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73" name="Oval 32"/>
            <p:cNvSpPr>
              <a:spLocks noChangeArrowheads="1"/>
            </p:cNvSpPr>
            <p:nvPr/>
          </p:nvSpPr>
          <p:spPr bwMode="auto">
            <a:xfrm>
              <a:off x="4572000" y="3505200"/>
              <a:ext cx="1066800" cy="1143000"/>
            </a:xfrm>
            <a:prstGeom prst="ellipse">
              <a:avLst/>
            </a:prstGeom>
            <a:solidFill>
              <a:srgbClr val="99CCFF"/>
            </a:solidFill>
            <a:ln w="9525">
              <a:solidFill>
                <a:schemeClr val="tx1"/>
              </a:solidFill>
              <a:round/>
              <a:headEnd/>
              <a:tailEnd/>
            </a:ln>
          </p:spPr>
          <p:txBody>
            <a:bodyPr wrap="none" anchor="ctr"/>
            <a:lstStyle/>
            <a:p>
              <a:endParaRPr lang="en-US" sz="1400" b="1" dirty="0"/>
            </a:p>
            <a:p>
              <a:endParaRPr lang="en-US" sz="1200" b="1" dirty="0"/>
            </a:p>
            <a:p>
              <a:r>
                <a:rPr lang="en-US" b="1" dirty="0"/>
                <a:t>Growth</a:t>
              </a:r>
            </a:p>
            <a:p>
              <a:r>
                <a:rPr lang="en-US" b="1" dirty="0"/>
                <a:t> +25</a:t>
              </a:r>
            </a:p>
            <a:p>
              <a:endParaRPr lang="en-US" dirty="0"/>
            </a:p>
          </p:txBody>
        </p:sp>
        <p:sp>
          <p:nvSpPr>
            <p:cNvPr id="31774" name="Oval 32"/>
            <p:cNvSpPr>
              <a:spLocks noChangeArrowheads="1"/>
            </p:cNvSpPr>
            <p:nvPr/>
          </p:nvSpPr>
          <p:spPr bwMode="auto">
            <a:xfrm>
              <a:off x="533400" y="3276600"/>
              <a:ext cx="914400" cy="914400"/>
            </a:xfrm>
            <a:prstGeom prst="ellipse">
              <a:avLst/>
            </a:prstGeom>
            <a:solidFill>
              <a:srgbClr val="99CCFF"/>
            </a:solidFill>
            <a:ln w="9525">
              <a:solidFill>
                <a:schemeClr val="tx1"/>
              </a:solidFill>
              <a:round/>
              <a:headEnd/>
              <a:tailEnd/>
            </a:ln>
          </p:spPr>
          <p:txBody>
            <a:bodyPr wrap="none" anchor="ctr"/>
            <a:lstStyle/>
            <a:p>
              <a:endParaRPr lang="en-US" sz="1200" b="1" dirty="0"/>
            </a:p>
            <a:p>
              <a:r>
                <a:rPr lang="en-US" b="1" dirty="0"/>
                <a:t>Growth </a:t>
              </a:r>
            </a:p>
            <a:p>
              <a:r>
                <a:rPr lang="en-US" b="1" dirty="0"/>
                <a:t>+20</a:t>
              </a:r>
            </a:p>
            <a:p>
              <a:endParaRPr lang="en-US" sz="1200" dirty="0"/>
            </a:p>
          </p:txBody>
        </p:sp>
        <p:cxnSp>
          <p:nvCxnSpPr>
            <p:cNvPr id="31775" name="Straight Arrow Connector 35"/>
            <p:cNvCxnSpPr>
              <a:cxnSpLocks noChangeShapeType="1"/>
            </p:cNvCxnSpPr>
            <p:nvPr/>
          </p:nvCxnSpPr>
          <p:spPr bwMode="auto">
            <a:xfrm rot="10800000">
              <a:off x="2971800" y="3962400"/>
              <a:ext cx="990600" cy="511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76" name="Straight Arrow Connector 37"/>
            <p:cNvCxnSpPr>
              <a:cxnSpLocks noChangeShapeType="1"/>
            </p:cNvCxnSpPr>
            <p:nvPr/>
          </p:nvCxnSpPr>
          <p:spPr bwMode="auto">
            <a:xfrm flipV="1">
              <a:off x="4724400" y="4495800"/>
              <a:ext cx="914400" cy="685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77" name="Straight Arrow Connector 39"/>
            <p:cNvCxnSpPr>
              <a:cxnSpLocks noChangeShapeType="1"/>
            </p:cNvCxnSpPr>
            <p:nvPr/>
          </p:nvCxnSpPr>
          <p:spPr bwMode="auto">
            <a:xfrm rot="10800000">
              <a:off x="6629400" y="4572000"/>
              <a:ext cx="13716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78" name="Rectangle 6"/>
            <p:cNvSpPr>
              <a:spLocks noChangeArrowheads="1"/>
            </p:cNvSpPr>
            <p:nvPr/>
          </p:nvSpPr>
          <p:spPr bwMode="auto">
            <a:xfrm>
              <a:off x="609600" y="4845050"/>
              <a:ext cx="1143000" cy="13716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31779" name="Rectangle 15"/>
            <p:cNvSpPr>
              <a:spLocks noChangeArrowheads="1"/>
            </p:cNvSpPr>
            <p:nvPr/>
          </p:nvSpPr>
          <p:spPr bwMode="auto">
            <a:xfrm>
              <a:off x="304800" y="6172200"/>
              <a:ext cx="8382000" cy="76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31780" name="Text Box 20"/>
            <p:cNvSpPr txBox="1">
              <a:spLocks noChangeArrowheads="1"/>
            </p:cNvSpPr>
            <p:nvPr/>
          </p:nvSpPr>
          <p:spPr bwMode="auto">
            <a:xfrm rot="16200000">
              <a:off x="640557" y="5317123"/>
              <a:ext cx="1066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2014</a:t>
              </a:r>
              <a:endParaRPr lang="en-US" b="1" dirty="0"/>
            </a:p>
          </p:txBody>
        </p:sp>
      </p:grpSp>
      <p:sp>
        <p:nvSpPr>
          <p:cNvPr id="39" name="Oval 38"/>
          <p:cNvSpPr/>
          <p:nvPr/>
        </p:nvSpPr>
        <p:spPr>
          <a:xfrm>
            <a:off x="5606387" y="1549400"/>
            <a:ext cx="3219450" cy="1536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solidFill>
                  <a:schemeClr val="bg1"/>
                </a:solidFill>
              </a:rPr>
              <a:t>Comparing growth to the average growth of “similar” students gives teacher A the higher “value-added” result</a:t>
            </a:r>
            <a:r>
              <a:rPr lang="en-US" sz="1400" dirty="0">
                <a:solidFill>
                  <a:schemeClr val="bg1"/>
                </a:solidFill>
              </a:rPr>
              <a:t>.</a:t>
            </a:r>
          </a:p>
        </p:txBody>
      </p:sp>
    </p:spTree>
    <p:extLst>
      <p:ext uri="{BB962C8B-B14F-4D97-AF65-F5344CB8AC3E}">
        <p14:creationId xmlns:p14="http://schemas.microsoft.com/office/powerpoint/2010/main" val="2348174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Aligning RTTT</a:t>
            </a:r>
            <a:endParaRPr lang="en-US" dirty="0"/>
          </a:p>
          <a:p>
            <a:r>
              <a:rPr lang="en-US" dirty="0" smtClean="0"/>
              <a:t>Growth and Value-Added</a:t>
            </a:r>
            <a:endParaRPr lang="en-US" dirty="0"/>
          </a:p>
          <a:p>
            <a:r>
              <a:rPr lang="en-US" dirty="0" smtClean="0"/>
              <a:t>Evidence Collection</a:t>
            </a:r>
          </a:p>
          <a:p>
            <a:r>
              <a:rPr lang="en-US" dirty="0" smtClean="0"/>
              <a:t>Inter-rater agreement and reliability</a:t>
            </a:r>
            <a:endParaRPr lang="en-US" dirty="0"/>
          </a:p>
          <a:p>
            <a:r>
              <a:rPr lang="en-US" dirty="0" smtClean="0"/>
              <a:t>Growth-Producing Feedback</a:t>
            </a:r>
            <a:endParaRPr lang="en-US" dirty="0"/>
          </a:p>
          <a:p>
            <a:endParaRPr lang="en-US" dirty="0"/>
          </a:p>
        </p:txBody>
      </p:sp>
    </p:spTree>
    <p:extLst>
      <p:ext uri="{BB962C8B-B14F-4D97-AF65-F5344CB8AC3E}">
        <p14:creationId xmlns:p14="http://schemas.microsoft.com/office/powerpoint/2010/main" val="2565079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p:txBody>
          <a:bodyPr/>
          <a:lstStyle/>
          <a:p>
            <a:pPr>
              <a:defRPr/>
            </a:pPr>
            <a:r>
              <a:rPr lang="en-US">
                <a:solidFill>
                  <a:srgbClr val="FFFFFF"/>
                </a:solidFill>
              </a:rPr>
              <a:t>EngageNY.org</a:t>
            </a:r>
          </a:p>
        </p:txBody>
      </p:sp>
      <p:sp>
        <p:nvSpPr>
          <p:cNvPr id="14338" name="Rectangle 2"/>
          <p:cNvSpPr>
            <a:spLocks noGrp="1" noChangeArrowheads="1"/>
          </p:cNvSpPr>
          <p:nvPr>
            <p:ph type="ctrTitle"/>
          </p:nvPr>
        </p:nvSpPr>
        <p:spPr/>
        <p:txBody>
          <a:bodyPr/>
          <a:lstStyle/>
          <a:p>
            <a:pPr eaLnBrk="1" hangingPunct="1"/>
            <a:r>
              <a:rPr lang="en-US" dirty="0" smtClean="0"/>
              <a:t>State-Calculated Growth Measures Overview</a:t>
            </a:r>
          </a:p>
        </p:txBody>
      </p:sp>
    </p:spTree>
    <p:extLst>
      <p:ext uri="{BB962C8B-B14F-4D97-AF65-F5344CB8AC3E}">
        <p14:creationId xmlns:p14="http://schemas.microsoft.com/office/powerpoint/2010/main" val="1005050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14" y="614157"/>
            <a:ext cx="8229600" cy="755650"/>
          </a:xfrm>
        </p:spPr>
        <p:txBody>
          <a:bodyPr>
            <a:normAutofit fontScale="90000"/>
          </a:bodyPr>
          <a:lstStyle/>
          <a:p>
            <a:pPr>
              <a:defRPr/>
            </a:pPr>
            <a:r>
              <a:rPr lang="en-US" dirty="0" smtClean="0"/>
              <a:t>How would you answer? </a:t>
            </a:r>
            <a:endParaRPr lang="en-US" dirty="0"/>
          </a:p>
        </p:txBody>
      </p:sp>
      <p:sp>
        <p:nvSpPr>
          <p:cNvPr id="68610" name="Content Placeholder 2"/>
          <p:cNvSpPr>
            <a:spLocks noGrp="1"/>
          </p:cNvSpPr>
          <p:nvPr>
            <p:ph idx="1"/>
          </p:nvPr>
        </p:nvSpPr>
        <p:spPr>
          <a:xfrm>
            <a:off x="380010" y="1620838"/>
            <a:ext cx="8202015" cy="5427662"/>
          </a:xfrm>
        </p:spPr>
        <p:txBody>
          <a:bodyPr>
            <a:normAutofit fontScale="85000" lnSpcReduction="10000"/>
          </a:bodyPr>
          <a:lstStyle/>
          <a:p>
            <a:r>
              <a:rPr lang="en-US" dirty="0" smtClean="0">
                <a:ea typeface="ＭＳ Ｐゴシック" pitchFamily="34" charset="-128"/>
                <a:cs typeface="ＭＳ Ｐゴシック" pitchFamily="34" charset="-128"/>
              </a:rPr>
              <a:t>New York’s evaluation system is based mostly on State test scores and that’s not good.</a:t>
            </a:r>
          </a:p>
          <a:p>
            <a:r>
              <a:rPr lang="en-US" dirty="0" smtClean="0">
                <a:ea typeface="ＭＳ Ｐゴシック" pitchFamily="34" charset="-128"/>
                <a:cs typeface="ＭＳ Ｐゴシック" pitchFamily="34" charset="-128"/>
              </a:rPr>
              <a:t>A principal knows a good teacher when s/he sees one; we don’t need to include value-added results too.</a:t>
            </a:r>
          </a:p>
          <a:p>
            <a:r>
              <a:rPr lang="en-US" dirty="0" smtClean="0">
                <a:ea typeface="ＭＳ Ｐゴシック" pitchFamily="34" charset="-128"/>
                <a:cs typeface="ＭＳ Ｐゴシック" pitchFamily="34" charset="-128"/>
              </a:rPr>
              <a:t>I’ve been doing teacher observations for years.  I don’t need to go to your training.</a:t>
            </a:r>
          </a:p>
          <a:p>
            <a:r>
              <a:rPr lang="en-US" dirty="0" smtClean="0">
                <a:ea typeface="ＭＳ Ｐゴシック" pitchFamily="34" charset="-128"/>
                <a:cs typeface="ＭＳ Ｐゴシック" pitchFamily="34" charset="-128"/>
              </a:rPr>
              <a:t>Teacher Value-added information is unreliable and shouldn’t be a part of teacher evaluation.</a:t>
            </a:r>
          </a:p>
          <a:p>
            <a:r>
              <a:rPr lang="en-US" dirty="0" smtClean="0">
                <a:ea typeface="ＭＳ Ｐゴシック" pitchFamily="34" charset="-128"/>
                <a:cs typeface="ＭＳ Ｐゴシック" pitchFamily="34" charset="-128"/>
              </a:rPr>
              <a:t>By putting test scores into teacher evaluation,  everyone will do even more to “teach to the test” and if that doesn’t work, they’ll cheat.</a:t>
            </a:r>
          </a:p>
          <a:p>
            <a:endParaRPr lang="en-US" dirty="0" smtClean="0">
              <a:ea typeface="ＭＳ Ｐゴシック" pitchFamily="34" charset="-128"/>
              <a:cs typeface="ＭＳ Ｐゴシック" pitchFamily="34" charset="-128"/>
            </a:endParaRPr>
          </a:p>
          <a:p>
            <a:endParaRPr lang="en-US" dirty="0" smtClean="0">
              <a:ea typeface="ＭＳ Ｐゴシック" pitchFamily="34" charset="-128"/>
              <a:cs typeface="ＭＳ Ｐゴシック" pitchFamily="34" charset="-128"/>
            </a:endParaRPr>
          </a:p>
        </p:txBody>
      </p:sp>
    </p:spTree>
    <p:extLst>
      <p:ext uri="{BB962C8B-B14F-4D97-AF65-F5344CB8AC3E}">
        <p14:creationId xmlns:p14="http://schemas.microsoft.com/office/powerpoint/2010/main" val="2134272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53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76926" y="5353050"/>
            <a:ext cx="7000374" cy="1446550"/>
          </a:xfrm>
          <a:prstGeom prst="rect">
            <a:avLst/>
          </a:prstGeom>
          <a:noFill/>
        </p:spPr>
        <p:txBody>
          <a:bodyPr wrap="square" rtlCol="0">
            <a:spAutoFit/>
          </a:bodyPr>
          <a:lstStyle/>
          <a:p>
            <a:pPr algn="ctr"/>
            <a:r>
              <a:rPr lang="en-US" sz="8800" dirty="0" smtClean="0">
                <a:solidFill>
                  <a:schemeClr val="bg1"/>
                </a:solidFill>
                <a:latin typeface="Arial Rounded MT Bold" pitchFamily="34" charset="0"/>
              </a:rPr>
              <a:t>Quick break</a:t>
            </a:r>
            <a:endParaRPr lang="en-US" sz="8800" dirty="0">
              <a:solidFill>
                <a:schemeClr val="bg1"/>
              </a:solidFill>
              <a:latin typeface="Arial Rounded MT Bold" pitchFamily="34" charset="0"/>
            </a:endParaRPr>
          </a:p>
        </p:txBody>
      </p:sp>
    </p:spTree>
    <p:extLst>
      <p:ext uri="{BB962C8B-B14F-4D97-AF65-F5344CB8AC3E}">
        <p14:creationId xmlns:p14="http://schemas.microsoft.com/office/powerpoint/2010/main" val="773550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7565"/>
            <a:ext cx="7772400" cy="2751272"/>
          </a:xfrm>
        </p:spPr>
        <p:txBody>
          <a:bodyPr>
            <a:normAutofit fontScale="90000"/>
          </a:bodyPr>
          <a:lstStyle/>
          <a:p>
            <a:r>
              <a:rPr lang="en-US" b="0" dirty="0">
                <a:effectLst>
                  <a:outerShdw blurRad="38100" dist="38100" dir="2700000" algn="tl">
                    <a:srgbClr val="000000">
                      <a:alpha val="43137"/>
                    </a:srgbClr>
                  </a:outerShdw>
                </a:effectLst>
              </a:rPr>
              <a:t>Specific considerations in evaluating teachers and principals of </a:t>
            </a:r>
            <a:r>
              <a:rPr lang="en-US" b="0" dirty="0" smtClean="0">
                <a:effectLst>
                  <a:outerShdw blurRad="38100" dist="38100" dir="2700000" algn="tl">
                    <a:srgbClr val="000000">
                      <a:alpha val="43137"/>
                    </a:srgbClr>
                  </a:outerShdw>
                </a:effectLst>
              </a:rPr>
              <a:t>ELLs</a:t>
            </a:r>
            <a:r>
              <a:rPr lang="en-US" b="0" dirty="0">
                <a:effectLst>
                  <a:outerShdw blurRad="38100" dist="38100" dir="2700000" algn="tl">
                    <a:srgbClr val="000000">
                      <a:alpha val="43137"/>
                    </a:srgbClr>
                  </a:outerShdw>
                </a:effectLst>
              </a:rPr>
              <a:t/>
            </a:r>
            <a:br>
              <a:rPr lang="en-US" b="0" dirty="0">
                <a:effectLst>
                  <a:outerShdw blurRad="38100" dist="38100" dir="2700000" algn="tl">
                    <a:srgbClr val="000000">
                      <a:alpha val="43137"/>
                    </a:srgbClr>
                  </a:outerShdw>
                </a:effectLst>
              </a:rPr>
            </a:br>
            <a:endParaRPr lang="en-US"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8477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53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76926" y="5353050"/>
            <a:ext cx="7000374" cy="1446550"/>
          </a:xfrm>
          <a:prstGeom prst="rect">
            <a:avLst/>
          </a:prstGeom>
          <a:noFill/>
        </p:spPr>
        <p:txBody>
          <a:bodyPr wrap="square" rtlCol="0">
            <a:spAutoFit/>
          </a:bodyPr>
          <a:lstStyle/>
          <a:p>
            <a:pPr algn="ctr"/>
            <a:r>
              <a:rPr lang="en-US" sz="8800" dirty="0" smtClean="0">
                <a:solidFill>
                  <a:schemeClr val="bg1"/>
                </a:solidFill>
                <a:latin typeface="Arial Rounded MT Bold" pitchFamily="34" charset="0"/>
              </a:rPr>
              <a:t>Quick break</a:t>
            </a:r>
            <a:endParaRPr lang="en-US" sz="8800" dirty="0">
              <a:solidFill>
                <a:schemeClr val="bg1"/>
              </a:solidFill>
              <a:latin typeface="Arial Rounded MT Bold" pitchFamily="34" charset="0"/>
            </a:endParaRPr>
          </a:p>
        </p:txBody>
      </p:sp>
    </p:spTree>
    <p:extLst>
      <p:ext uri="{BB962C8B-B14F-4D97-AF65-F5344CB8AC3E}">
        <p14:creationId xmlns:p14="http://schemas.microsoft.com/office/powerpoint/2010/main" val="220517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Mini-lesson:</a:t>
            </a:r>
            <a:br>
              <a:rPr lang="en-US" dirty="0" smtClean="0"/>
            </a:br>
            <a:r>
              <a:rPr lang="en-US" dirty="0" smtClean="0"/>
              <a:t>21</a:t>
            </a:r>
            <a:r>
              <a:rPr lang="en-US" baseline="30000" dirty="0" smtClean="0"/>
              <a:t>st</a:t>
            </a:r>
            <a:r>
              <a:rPr lang="en-US" dirty="0" smtClean="0"/>
              <a:t> Century Skills</a:t>
            </a:r>
            <a:endParaRPr lang="en-US" dirty="0"/>
          </a:p>
        </p:txBody>
      </p:sp>
    </p:spTree>
    <p:extLst>
      <p:ext uri="{BB962C8B-B14F-4D97-AF65-F5344CB8AC3E}">
        <p14:creationId xmlns:p14="http://schemas.microsoft.com/office/powerpoint/2010/main" val="2494446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4" descr="21st-century-blue-logo.jpg">
            <a:hlinkClick r:id="rId2" action="ppaction://hlinkpres?slideindex=1&amp;slidetitl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885" y="1828800"/>
            <a:ext cx="8565515" cy="320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581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Scavenger Hunt</a:t>
            </a:r>
            <a:endParaRPr lang="en-US" dirty="0"/>
          </a:p>
        </p:txBody>
      </p:sp>
      <p:sp>
        <p:nvSpPr>
          <p:cNvPr id="3" name="Content Placeholder 2"/>
          <p:cNvSpPr>
            <a:spLocks noGrp="1"/>
          </p:cNvSpPr>
          <p:nvPr>
            <p:ph idx="1"/>
          </p:nvPr>
        </p:nvSpPr>
        <p:spPr/>
        <p:txBody>
          <a:bodyPr/>
          <a:lstStyle/>
          <a:p>
            <a:pPr marL="0" indent="0">
              <a:buNone/>
            </a:pPr>
            <a:r>
              <a:rPr lang="en-US" dirty="0" smtClean="0"/>
              <a:t>In the document provided to your table, look through it and highlight any references to </a:t>
            </a:r>
          </a:p>
          <a:p>
            <a:r>
              <a:rPr lang="en-US" dirty="0" smtClean="0"/>
              <a:t>21</a:t>
            </a:r>
            <a:r>
              <a:rPr lang="en-US" baseline="30000" dirty="0" smtClean="0"/>
              <a:t>st</a:t>
            </a:r>
            <a:r>
              <a:rPr lang="en-US" dirty="0" smtClean="0"/>
              <a:t> Century Skills</a:t>
            </a:r>
          </a:p>
          <a:p>
            <a:r>
              <a:rPr lang="en-US" dirty="0" smtClean="0"/>
              <a:t>Communication</a:t>
            </a:r>
          </a:p>
          <a:p>
            <a:r>
              <a:rPr lang="en-US" dirty="0" smtClean="0"/>
              <a:t>Collaboration</a:t>
            </a:r>
          </a:p>
          <a:p>
            <a:r>
              <a:rPr lang="en-US" dirty="0" smtClean="0"/>
              <a:t>Critical Thinking</a:t>
            </a:r>
          </a:p>
          <a:p>
            <a:r>
              <a:rPr lang="en-US" dirty="0" smtClean="0"/>
              <a:t>Creativity and Problem Solving</a:t>
            </a:r>
            <a:endParaRPr lang="en-US" dirty="0"/>
          </a:p>
        </p:txBody>
      </p:sp>
      <p:sp>
        <p:nvSpPr>
          <p:cNvPr id="4" name="Rectangle 3"/>
          <p:cNvSpPr/>
          <p:nvPr/>
        </p:nvSpPr>
        <p:spPr>
          <a:xfrm>
            <a:off x="3070746" y="2265528"/>
            <a:ext cx="1678675" cy="464024"/>
          </a:xfrm>
          <a:prstGeom prst="rect">
            <a:avLst/>
          </a:prstGeom>
          <a:solidFill>
            <a:srgbClr val="FFFF00">
              <a:alpha val="25098"/>
            </a:srgbClr>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3682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Teaching Standards III.5</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Teachers engage students in the development of multidisciplinary skills, such as communication, collaboration, critical thinking, and use of technology.</a:t>
            </a:r>
          </a:p>
          <a:p>
            <a:pPr marL="514350" indent="-514350">
              <a:buFont typeface="+mj-lt"/>
              <a:buAutoNum type="alphaUcPeriod"/>
            </a:pPr>
            <a:r>
              <a:rPr lang="en-US" dirty="0" smtClean="0"/>
              <a:t>Students </a:t>
            </a:r>
            <a:r>
              <a:rPr lang="en-US" dirty="0"/>
              <a:t>synthesize and express ideas both in written and oral formats.</a:t>
            </a:r>
          </a:p>
          <a:p>
            <a:pPr marL="514350" indent="-514350">
              <a:buFont typeface="+mj-lt"/>
              <a:buAutoNum type="alphaUcPeriod"/>
            </a:pPr>
            <a:r>
              <a:rPr lang="en-US" dirty="0" smtClean="0"/>
              <a:t>Students </a:t>
            </a:r>
            <a:r>
              <a:rPr lang="en-US" dirty="0"/>
              <a:t>work effectively with others, including those from diverse groups and with opposing points of </a:t>
            </a:r>
            <a:r>
              <a:rPr lang="en-US" dirty="0" smtClean="0"/>
              <a:t>view.</a:t>
            </a:r>
          </a:p>
          <a:p>
            <a:pPr marL="514350" indent="-514350">
              <a:buFont typeface="+mj-lt"/>
              <a:buAutoNum type="alphaUcPeriod"/>
            </a:pPr>
            <a:r>
              <a:rPr lang="en-US" dirty="0" smtClean="0"/>
              <a:t>Students </a:t>
            </a:r>
            <a:r>
              <a:rPr lang="en-US" dirty="0"/>
              <a:t>make decisions, solve problems, and take actions as </a:t>
            </a:r>
            <a:r>
              <a:rPr lang="en-US" dirty="0" smtClean="0"/>
              <a:t>appropriate.</a:t>
            </a:r>
          </a:p>
          <a:p>
            <a:pPr marL="514350" indent="-514350">
              <a:buFont typeface="+mj-lt"/>
              <a:buAutoNum type="alphaUcPeriod"/>
            </a:pPr>
            <a:r>
              <a:rPr lang="en-US" dirty="0" smtClean="0"/>
              <a:t>Students </a:t>
            </a:r>
            <a:r>
              <a:rPr lang="en-US" dirty="0"/>
              <a:t>solve problems and/or acquire new knowledge through creative and innovative approaches to </a:t>
            </a:r>
            <a:r>
              <a:rPr lang="en-US" dirty="0" smtClean="0"/>
              <a:t>learning.</a:t>
            </a:r>
          </a:p>
          <a:p>
            <a:pPr marL="514350" indent="-514350">
              <a:buFont typeface="+mj-lt"/>
              <a:buAutoNum type="alphaUcPeriod"/>
            </a:pPr>
            <a:r>
              <a:rPr lang="en-US" dirty="0" smtClean="0"/>
              <a:t>Students </a:t>
            </a:r>
            <a:r>
              <a:rPr lang="en-US" dirty="0"/>
              <a:t>utilize technologies and resources to solve real world problems.</a:t>
            </a:r>
          </a:p>
        </p:txBody>
      </p:sp>
    </p:spTree>
    <p:extLst>
      <p:ext uri="{BB962C8B-B14F-4D97-AF65-F5344CB8AC3E}">
        <p14:creationId xmlns:p14="http://schemas.microsoft.com/office/powerpoint/2010/main" val="2472926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Teaching Standards III.5</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Teachers engage students in the development of multidisciplinary skills, such as communication, collaboration, critical thinking, and use of technology.</a:t>
            </a:r>
          </a:p>
          <a:p>
            <a:pPr marL="514350" indent="-514350">
              <a:buFont typeface="+mj-lt"/>
              <a:buAutoNum type="alphaUcPeriod"/>
            </a:pPr>
            <a:r>
              <a:rPr lang="en-US" dirty="0" smtClean="0"/>
              <a:t>Students </a:t>
            </a:r>
            <a:r>
              <a:rPr lang="en-US" dirty="0"/>
              <a:t>synthesize and express ideas both in written and oral formats.</a:t>
            </a:r>
          </a:p>
          <a:p>
            <a:pPr marL="514350" indent="-514350">
              <a:buFont typeface="+mj-lt"/>
              <a:buAutoNum type="alphaUcPeriod"/>
            </a:pPr>
            <a:r>
              <a:rPr lang="en-US" dirty="0" smtClean="0"/>
              <a:t>Students </a:t>
            </a:r>
            <a:r>
              <a:rPr lang="en-US" dirty="0"/>
              <a:t>work effectively with others, including those from diverse groups and with opposing points of </a:t>
            </a:r>
            <a:r>
              <a:rPr lang="en-US" dirty="0" smtClean="0"/>
              <a:t>view.</a:t>
            </a:r>
          </a:p>
          <a:p>
            <a:pPr marL="514350" indent="-514350">
              <a:buFont typeface="+mj-lt"/>
              <a:buAutoNum type="alphaUcPeriod"/>
            </a:pPr>
            <a:r>
              <a:rPr lang="en-US" dirty="0" smtClean="0"/>
              <a:t>Students </a:t>
            </a:r>
            <a:r>
              <a:rPr lang="en-US" dirty="0"/>
              <a:t>make decisions, solve problems, and take actions as </a:t>
            </a:r>
            <a:r>
              <a:rPr lang="en-US" dirty="0" smtClean="0"/>
              <a:t>appropriate.</a:t>
            </a:r>
          </a:p>
          <a:p>
            <a:pPr marL="514350" indent="-514350">
              <a:buFont typeface="+mj-lt"/>
              <a:buAutoNum type="alphaUcPeriod"/>
            </a:pPr>
            <a:r>
              <a:rPr lang="en-US" dirty="0" smtClean="0"/>
              <a:t>Students </a:t>
            </a:r>
            <a:r>
              <a:rPr lang="en-US" dirty="0"/>
              <a:t>solve problems and/or acquire new knowledge through creative and innovative approaches to </a:t>
            </a:r>
            <a:r>
              <a:rPr lang="en-US" dirty="0" smtClean="0"/>
              <a:t>learning.</a:t>
            </a:r>
          </a:p>
          <a:p>
            <a:pPr marL="514350" indent="-514350">
              <a:buFont typeface="+mj-lt"/>
              <a:buAutoNum type="alphaUcPeriod"/>
            </a:pPr>
            <a:r>
              <a:rPr lang="en-US" dirty="0" smtClean="0"/>
              <a:t>Students </a:t>
            </a:r>
            <a:r>
              <a:rPr lang="en-US" dirty="0"/>
              <a:t>utilize technologies and resources to solve real world problems.</a:t>
            </a:r>
          </a:p>
        </p:txBody>
      </p:sp>
      <p:sp>
        <p:nvSpPr>
          <p:cNvPr id="4" name="Oval 3"/>
          <p:cNvSpPr/>
          <p:nvPr/>
        </p:nvSpPr>
        <p:spPr>
          <a:xfrm rot="10800000" flipV="1">
            <a:off x="4274286" y="1839433"/>
            <a:ext cx="2190307" cy="5240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rot="10800000" flipV="1">
            <a:off x="6117263" y="1877961"/>
            <a:ext cx="2190307" cy="5240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rot="10800000" flipV="1">
            <a:off x="375681" y="2140002"/>
            <a:ext cx="2190307" cy="5240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rot="10800000" flipV="1">
            <a:off x="2083979" y="4214038"/>
            <a:ext cx="2190307" cy="5240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rot="10800000" flipV="1">
            <a:off x="1821716" y="4614530"/>
            <a:ext cx="1567242" cy="375000"/>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rot="21300523">
            <a:off x="142819" y="5275401"/>
            <a:ext cx="9022322" cy="1107996"/>
          </a:xfrm>
          <a:prstGeom prst="rect">
            <a:avLst/>
          </a:prstGeom>
          <a:noFill/>
        </p:spPr>
        <p:txBody>
          <a:bodyPr wrap="square" rtlCol="0">
            <a:spAutoFit/>
          </a:bodyPr>
          <a:lstStyle/>
          <a:p>
            <a:pPr algn="ctr"/>
            <a:r>
              <a:rPr lang="en-US" sz="6600" dirty="0" smtClean="0">
                <a:solidFill>
                  <a:srgbClr val="FFFF00"/>
                </a:solidFill>
                <a:latin typeface="Stencil" pitchFamily="82" charset="0"/>
              </a:rPr>
              <a:t>THESE ARE THE 4 Cs!</a:t>
            </a:r>
            <a:endParaRPr lang="en-US" sz="6600" dirty="0">
              <a:solidFill>
                <a:srgbClr val="FFFF00"/>
              </a:solidFill>
              <a:latin typeface="Stencil" pitchFamily="82" charset="0"/>
            </a:endParaRPr>
          </a:p>
        </p:txBody>
      </p:sp>
    </p:spTree>
    <p:extLst>
      <p:ext uri="{BB962C8B-B14F-4D97-AF65-F5344CB8AC3E}">
        <p14:creationId xmlns:p14="http://schemas.microsoft.com/office/powerpoint/2010/main" val="3063425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690915"/>
            <a:ext cx="8229600" cy="5051079"/>
          </a:xfrm>
        </p:spPr>
        <p:txBody>
          <a:bodyPr>
            <a:normAutofit fontScale="62500" lnSpcReduction="20000"/>
          </a:bodyPr>
          <a:lstStyle/>
          <a:p>
            <a:pPr>
              <a:lnSpc>
                <a:spcPct val="120000"/>
              </a:lnSpc>
            </a:pPr>
            <a:r>
              <a:rPr lang="en-US" dirty="0" smtClean="0"/>
              <a:t>New </a:t>
            </a:r>
            <a:r>
              <a:rPr lang="en-US" dirty="0"/>
              <a:t>York State Teaching Standards and Leadership Standards</a:t>
            </a:r>
          </a:p>
          <a:p>
            <a:pPr>
              <a:lnSpc>
                <a:spcPct val="120000"/>
              </a:lnSpc>
            </a:pPr>
            <a:r>
              <a:rPr lang="en-US" dirty="0" smtClean="0"/>
              <a:t>Evidence-based </a:t>
            </a:r>
            <a:r>
              <a:rPr lang="en-US" dirty="0"/>
              <a:t>observation</a:t>
            </a:r>
          </a:p>
          <a:p>
            <a:pPr>
              <a:lnSpc>
                <a:spcPct val="120000"/>
              </a:lnSpc>
            </a:pPr>
            <a:r>
              <a:rPr lang="en-US" dirty="0" smtClean="0"/>
              <a:t>Application </a:t>
            </a:r>
            <a:r>
              <a:rPr lang="en-US" dirty="0"/>
              <a:t>and use of Student Growth Percentile and VA Growth Model data</a:t>
            </a:r>
          </a:p>
          <a:p>
            <a:pPr>
              <a:lnSpc>
                <a:spcPct val="120000"/>
              </a:lnSpc>
            </a:pPr>
            <a:r>
              <a:rPr lang="en-US" dirty="0" smtClean="0"/>
              <a:t>Application </a:t>
            </a:r>
            <a:r>
              <a:rPr lang="en-US" dirty="0"/>
              <a:t>and use of the State-approved teacher or principal rubrics</a:t>
            </a:r>
          </a:p>
          <a:p>
            <a:pPr>
              <a:lnSpc>
                <a:spcPct val="120000"/>
              </a:lnSpc>
            </a:pPr>
            <a:r>
              <a:rPr lang="en-US" dirty="0" smtClean="0"/>
              <a:t>Application </a:t>
            </a:r>
            <a:r>
              <a:rPr lang="en-US" dirty="0"/>
              <a:t>and use of any assessment tools used to evaluate teachers and principals</a:t>
            </a:r>
          </a:p>
          <a:p>
            <a:pPr>
              <a:lnSpc>
                <a:spcPct val="120000"/>
              </a:lnSpc>
            </a:pPr>
            <a:r>
              <a:rPr lang="en-US" dirty="0" smtClean="0"/>
              <a:t>Application </a:t>
            </a:r>
            <a:r>
              <a:rPr lang="en-US" dirty="0"/>
              <a:t>and use of State-approved locally selected measures of student achievement</a:t>
            </a:r>
          </a:p>
          <a:p>
            <a:pPr>
              <a:lnSpc>
                <a:spcPct val="120000"/>
              </a:lnSpc>
            </a:pPr>
            <a:r>
              <a:rPr lang="en-US" dirty="0" smtClean="0"/>
              <a:t>Use </a:t>
            </a:r>
            <a:r>
              <a:rPr lang="en-US" dirty="0"/>
              <a:t>of the Statewide Instructional Reporting </a:t>
            </a:r>
            <a:r>
              <a:rPr lang="en-US" dirty="0" smtClean="0"/>
              <a:t>System</a:t>
            </a:r>
          </a:p>
          <a:p>
            <a:pPr>
              <a:lnSpc>
                <a:spcPct val="120000"/>
              </a:lnSpc>
            </a:pPr>
            <a:r>
              <a:rPr lang="en-US" dirty="0" smtClean="0"/>
              <a:t>Scoring </a:t>
            </a:r>
            <a:r>
              <a:rPr lang="en-US" dirty="0"/>
              <a:t>methodology used to evaluate teachers and principals</a:t>
            </a:r>
          </a:p>
          <a:p>
            <a:pPr>
              <a:lnSpc>
                <a:spcPct val="120000"/>
              </a:lnSpc>
            </a:pPr>
            <a:r>
              <a:rPr lang="en-US" dirty="0" smtClean="0"/>
              <a:t>Specific </a:t>
            </a:r>
            <a:r>
              <a:rPr lang="en-US" dirty="0"/>
              <a:t>considerations in evaluating teachers and principals of ELLs and students with disabilities</a:t>
            </a:r>
          </a:p>
          <a:p>
            <a:endParaRPr lang="en-US" dirty="0"/>
          </a:p>
        </p:txBody>
      </p:sp>
      <p:sp>
        <p:nvSpPr>
          <p:cNvPr id="4" name="TextBox 3"/>
          <p:cNvSpPr txBox="1"/>
          <p:nvPr/>
        </p:nvSpPr>
        <p:spPr>
          <a:xfrm rot="20568030">
            <a:off x="-11" y="325527"/>
            <a:ext cx="2251881" cy="923330"/>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Year 1</a:t>
            </a:r>
            <a:endParaRPr lang="en-US" sz="5400" b="1" i="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366341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Resources</a:t>
            </a:r>
            <a:endParaRPr lang="en-US" dirty="0"/>
          </a:p>
        </p:txBody>
      </p:sp>
      <p:sp>
        <p:nvSpPr>
          <p:cNvPr id="4" name="Rectangle 3"/>
          <p:cNvSpPr/>
          <p:nvPr/>
        </p:nvSpPr>
        <p:spPr>
          <a:xfrm>
            <a:off x="3070746" y="2265528"/>
            <a:ext cx="1678675" cy="464024"/>
          </a:xfrm>
          <a:prstGeom prst="rect">
            <a:avLst/>
          </a:prstGeom>
          <a:solidFill>
            <a:srgbClr val="FFFF00">
              <a:alpha val="25098"/>
            </a:srgbClr>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 t="34268" r="50151" b="5279"/>
          <a:stretch/>
        </p:blipFill>
        <p:spPr bwMode="auto">
          <a:xfrm>
            <a:off x="504497" y="1531660"/>
            <a:ext cx="8355724"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652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2921330"/>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125" t="15703" r="62500" b="6003"/>
          <a:stretch/>
        </p:blipFill>
        <p:spPr bwMode="auto">
          <a:xfrm rot="366624">
            <a:off x="4539812" y="1812172"/>
            <a:ext cx="2895704" cy="3720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113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038293"/>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500" t="17337" r="53618" b="5016"/>
          <a:stretch/>
        </p:blipFill>
        <p:spPr bwMode="auto">
          <a:xfrm rot="998839">
            <a:off x="4515252" y="2173508"/>
            <a:ext cx="3814983" cy="3047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867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6124">
            <a:off x="4050135" y="1768367"/>
            <a:ext cx="3256128" cy="421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161125"/>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960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6" t="34649" r="50000" b="20065"/>
          <a:stretch/>
        </p:blipFill>
        <p:spPr bwMode="auto">
          <a:xfrm rot="811130">
            <a:off x="4021954" y="2381038"/>
            <a:ext cx="4815748" cy="19969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379493"/>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368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21" t="17336" r="62500" b="4524"/>
          <a:stretch/>
        </p:blipFill>
        <p:spPr bwMode="auto">
          <a:xfrm rot="21406326">
            <a:off x="4293696" y="1792073"/>
            <a:ext cx="3208130" cy="416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488677"/>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1730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996" y="1909403"/>
            <a:ext cx="4051341" cy="3763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595552"/>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471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4177427"/>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125" t="15703" r="62500" b="6003"/>
          <a:stretch/>
        </p:blipFill>
        <p:spPr bwMode="auto">
          <a:xfrm rot="366624">
            <a:off x="4539812" y="1812172"/>
            <a:ext cx="2895704" cy="3720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610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89933">
            <a:off x="4235407" y="1939714"/>
            <a:ext cx="314325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4296177"/>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162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65" t="33944" r="51379" b="6250"/>
          <a:stretch/>
        </p:blipFill>
        <p:spPr bwMode="auto">
          <a:xfrm rot="21292088">
            <a:off x="4275117" y="3687085"/>
            <a:ext cx="3846786" cy="2182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4403052"/>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2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199" y="1690915"/>
            <a:ext cx="8495731" cy="5051079"/>
          </a:xfrm>
        </p:spPr>
        <p:txBody>
          <a:bodyPr>
            <a:normAutofit/>
          </a:bodyPr>
          <a:lstStyle/>
          <a:p>
            <a:pPr>
              <a:lnSpc>
                <a:spcPct val="120000"/>
              </a:lnSpc>
            </a:pPr>
            <a:r>
              <a:rPr lang="en-US" dirty="0" smtClean="0"/>
              <a:t>From the Review Room: “Describe </a:t>
            </a:r>
            <a:r>
              <a:rPr lang="en-US" dirty="0"/>
              <a:t>the process by which evaluators will be trained and the process for how the district will certify and re-certify lead evaluators. Describe the process for </a:t>
            </a:r>
            <a:r>
              <a:rPr lang="en-US" dirty="0" smtClean="0"/>
              <a:t>ensuring</a:t>
            </a:r>
            <a:br>
              <a:rPr lang="en-US" dirty="0" smtClean="0"/>
            </a:br>
            <a:r>
              <a:rPr lang="en-US" dirty="0" smtClean="0"/>
              <a:t>inter-rater </a:t>
            </a:r>
            <a:r>
              <a:rPr lang="en-US" dirty="0"/>
              <a:t>reliability. Describe the duration and nature of such training</a:t>
            </a:r>
            <a:r>
              <a:rPr lang="en-US" dirty="0" smtClean="0"/>
              <a:t>.”</a:t>
            </a:r>
            <a:endParaRPr lang="en-US" dirty="0"/>
          </a:p>
        </p:txBody>
      </p:sp>
      <p:sp>
        <p:nvSpPr>
          <p:cNvPr id="4" name="TextBox 3"/>
          <p:cNvSpPr txBox="1"/>
          <p:nvPr/>
        </p:nvSpPr>
        <p:spPr>
          <a:xfrm rot="20568030">
            <a:off x="-21155" y="185722"/>
            <a:ext cx="3197478" cy="923330"/>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Ongoing</a:t>
            </a:r>
            <a:endParaRPr lang="en-US" sz="5400" b="1" i="1" dirty="0">
              <a:solidFill>
                <a:srgbClr val="FFFF00"/>
              </a:solidFill>
              <a:latin typeface="Arial" pitchFamily="34" charset="0"/>
              <a:cs typeface="Arial" pitchFamily="34" charset="0"/>
            </a:endParaRPr>
          </a:p>
        </p:txBody>
      </p:sp>
      <p:sp>
        <p:nvSpPr>
          <p:cNvPr id="5" name="Oval 4"/>
          <p:cNvSpPr/>
          <p:nvPr/>
        </p:nvSpPr>
        <p:spPr>
          <a:xfrm rot="10800000" flipV="1">
            <a:off x="293427" y="4408223"/>
            <a:ext cx="4305869" cy="118735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0085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93" t="15704" r="65603" b="24354"/>
          <a:stretch/>
        </p:blipFill>
        <p:spPr bwMode="auto">
          <a:xfrm rot="21085428">
            <a:off x="4237812" y="2657289"/>
            <a:ext cx="2645611" cy="35039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4521802"/>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581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53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76926" y="5353050"/>
            <a:ext cx="7000374" cy="1446550"/>
          </a:xfrm>
          <a:prstGeom prst="rect">
            <a:avLst/>
          </a:prstGeom>
          <a:noFill/>
        </p:spPr>
        <p:txBody>
          <a:bodyPr wrap="square" rtlCol="0">
            <a:spAutoFit/>
          </a:bodyPr>
          <a:lstStyle/>
          <a:p>
            <a:pPr algn="ctr"/>
            <a:r>
              <a:rPr lang="en-US" sz="8800" dirty="0" smtClean="0">
                <a:solidFill>
                  <a:schemeClr val="bg1"/>
                </a:solidFill>
                <a:latin typeface="Arial Rounded MT Bold" pitchFamily="34" charset="0"/>
              </a:rPr>
              <a:t>Quick break</a:t>
            </a:r>
            <a:endParaRPr lang="en-US" sz="8800" dirty="0">
              <a:solidFill>
                <a:schemeClr val="bg1"/>
              </a:solidFill>
              <a:latin typeface="Arial Rounded MT Bold" pitchFamily="34" charset="0"/>
            </a:endParaRPr>
          </a:p>
        </p:txBody>
      </p:sp>
    </p:spTree>
    <p:extLst>
      <p:ext uri="{BB962C8B-B14F-4D97-AF65-F5344CB8AC3E}">
        <p14:creationId xmlns:p14="http://schemas.microsoft.com/office/powerpoint/2010/main" val="390622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Evidence Collection</a:t>
            </a:r>
            <a:br>
              <a:rPr lang="en-US" dirty="0" smtClean="0"/>
            </a:br>
            <a:r>
              <a:rPr lang="en-US" i="1" dirty="0" smtClean="0"/>
              <a:t>and</a:t>
            </a:r>
            <a:r>
              <a:rPr lang="en-US" dirty="0" smtClean="0"/>
              <a:t/>
            </a:r>
            <a:br>
              <a:rPr lang="en-US" dirty="0" smtClean="0"/>
            </a:br>
            <a:r>
              <a:rPr lang="en-US" dirty="0" smtClean="0"/>
              <a:t>Growth-Producing Feedback</a:t>
            </a:r>
            <a:endParaRPr lang="en-US" dirty="0"/>
          </a:p>
        </p:txBody>
      </p:sp>
    </p:spTree>
    <p:extLst>
      <p:ext uri="{BB962C8B-B14F-4D97-AF65-F5344CB8AC3E}">
        <p14:creationId xmlns:p14="http://schemas.microsoft.com/office/powerpoint/2010/main" val="34766526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Watch the video</a:t>
            </a:r>
          </a:p>
          <a:p>
            <a:r>
              <a:rPr lang="en-US" dirty="0" smtClean="0"/>
              <a:t>Collect evidence</a:t>
            </a:r>
          </a:p>
          <a:p>
            <a:r>
              <a:rPr lang="en-US" dirty="0" smtClean="0"/>
              <a:t>Focus on instruction</a:t>
            </a:r>
          </a:p>
          <a:p>
            <a:pPr lvl="1"/>
            <a:r>
              <a:rPr lang="en-US" dirty="0" smtClean="0"/>
              <a:t>Standard III (Teaching Standards and NYSUT)</a:t>
            </a:r>
          </a:p>
          <a:p>
            <a:pPr lvl="1"/>
            <a:r>
              <a:rPr lang="en-US" dirty="0" smtClean="0"/>
              <a:t>Domain 3 (Danielson)</a:t>
            </a:r>
            <a:endParaRPr lang="en-US" dirty="0"/>
          </a:p>
        </p:txBody>
      </p:sp>
      <p:pic>
        <p:nvPicPr>
          <p:cNvPr id="7170" name="Picture 2" descr="C:\Users\jcraig\AppData\Local\Microsoft\Windows\Temporary Internet Files\Content.IE5\A4ZNIRU6\MC90038357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83321" flipH="1">
            <a:off x="5697912" y="4179643"/>
            <a:ext cx="1797876" cy="249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14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Label the evidence provided to you</a:t>
            </a:r>
          </a:p>
          <a:p>
            <a:r>
              <a:rPr lang="en-US" dirty="0" smtClean="0"/>
              <a:t>Use Standards (or refer to Danielson)</a:t>
            </a:r>
            <a:endParaRPr lang="en-US" dirty="0"/>
          </a:p>
        </p:txBody>
      </p:sp>
      <p:pic>
        <p:nvPicPr>
          <p:cNvPr id="4" name="Picture 2" descr="C:\Users\jcraig\AppData\Local\Microsoft\Windows\Temporary Internet Files\Content.IE5\A4ZNIRU6\MC90038357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83321" flipH="1">
            <a:off x="5681774" y="3829514"/>
            <a:ext cx="2042859" cy="283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6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Rate the teacher on Standard 3 (NYSUT).</a:t>
            </a:r>
          </a:p>
          <a:p>
            <a:r>
              <a:rPr lang="en-US" dirty="0" smtClean="0"/>
              <a:t>As prompted in </a:t>
            </a:r>
            <a:r>
              <a:rPr lang="en-US" dirty="0" smtClean="0">
                <a:hlinkClick r:id="rId3"/>
              </a:rPr>
              <a:t>polleverywhere</a:t>
            </a:r>
            <a:r>
              <a:rPr lang="en-US" dirty="0" smtClean="0"/>
              <a:t>, text your rating</a:t>
            </a:r>
          </a:p>
          <a:p>
            <a:r>
              <a:rPr lang="en-US" dirty="0" smtClean="0"/>
              <a:t>Where were you, compared to</a:t>
            </a:r>
          </a:p>
          <a:p>
            <a:pPr lvl="1"/>
            <a:r>
              <a:rPr lang="en-US" dirty="0" smtClean="0"/>
              <a:t>Others in the room</a:t>
            </a:r>
            <a:br>
              <a:rPr lang="en-US" dirty="0" smtClean="0"/>
            </a:br>
            <a:r>
              <a:rPr lang="en-US" dirty="0" smtClean="0"/>
              <a:t>(inter-rater agreement)</a:t>
            </a:r>
          </a:p>
          <a:p>
            <a:pPr lvl="1"/>
            <a:r>
              <a:rPr lang="en-US" dirty="0" smtClean="0"/>
              <a:t>The facilitator</a:t>
            </a:r>
            <a:br>
              <a:rPr lang="en-US" dirty="0" smtClean="0"/>
            </a:br>
            <a:r>
              <a:rPr lang="en-US" dirty="0" smtClean="0"/>
              <a:t>(inter-rater reliability)</a:t>
            </a:r>
            <a:endParaRPr lang="en-US" dirty="0"/>
          </a:p>
        </p:txBody>
      </p:sp>
      <p:pic>
        <p:nvPicPr>
          <p:cNvPr id="4" name="Picture 2" descr="C:\Users\jcraig\AppData\Local\Microsoft\Windows\Temporary Internet Files\Content.IE5\A4ZNIRU6\MC900383576[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83321" flipH="1">
            <a:off x="5681774" y="3829514"/>
            <a:ext cx="2042859" cy="283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6980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With your neighbor, plan your conversation with the teacher</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23875" y="2415654"/>
            <a:ext cx="8096250" cy="371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013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Choose one of the cards from the center of the table. READ IT.</a:t>
            </a:r>
          </a:p>
          <a:p>
            <a:r>
              <a:rPr lang="en-US" dirty="0" smtClean="0"/>
              <a:t>Think about how you would talk about the situation described on the card.</a:t>
            </a:r>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857642" y="3943816"/>
            <a:ext cx="3543158" cy="162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850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Go talk to someone from another table WHO DOESN’T HAVE THE SAME CARD AS YOU.</a:t>
            </a:r>
          </a:p>
          <a:p>
            <a:r>
              <a:rPr lang="en-US" dirty="0" smtClean="0"/>
              <a:t>First share the situation, and then how you would tackle it in a conversation with the teacher.</a:t>
            </a:r>
          </a:p>
          <a:p>
            <a:r>
              <a:rPr lang="en-US" dirty="0" smtClean="0"/>
              <a:t>Switch!</a:t>
            </a:r>
          </a:p>
          <a:p>
            <a:endParaRPr lang="en-US" dirty="0" smtClean="0"/>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376257" y="5228041"/>
            <a:ext cx="2192030" cy="100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432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622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690915"/>
            <a:ext cx="8229600" cy="5051079"/>
          </a:xfrm>
        </p:spPr>
        <p:txBody>
          <a:bodyPr>
            <a:normAutofit/>
          </a:bodyPr>
          <a:lstStyle/>
          <a:p>
            <a:pPr>
              <a:lnSpc>
                <a:spcPct val="120000"/>
              </a:lnSpc>
            </a:pPr>
            <a:r>
              <a:rPr lang="en-US" dirty="0" smtClean="0"/>
              <a:t>Continue to collect evidence</a:t>
            </a:r>
          </a:p>
          <a:p>
            <a:pPr>
              <a:lnSpc>
                <a:spcPct val="120000"/>
              </a:lnSpc>
            </a:pPr>
            <a:r>
              <a:rPr lang="en-US" dirty="0" smtClean="0"/>
              <a:t>Use collected evidence to rate teachers on a rubric (with feedback)</a:t>
            </a:r>
          </a:p>
          <a:p>
            <a:pPr>
              <a:lnSpc>
                <a:spcPct val="120000"/>
              </a:lnSpc>
            </a:pPr>
            <a:r>
              <a:rPr lang="en-US" dirty="0" smtClean="0"/>
              <a:t>Manage the new system</a:t>
            </a:r>
          </a:p>
          <a:p>
            <a:pPr>
              <a:lnSpc>
                <a:spcPct val="120000"/>
              </a:lnSpc>
            </a:pPr>
            <a:r>
              <a:rPr lang="en-US" dirty="0" smtClean="0"/>
              <a:t>Employ growth-producing feedback to increase the quality of teaching</a:t>
            </a:r>
          </a:p>
          <a:p>
            <a:pPr>
              <a:lnSpc>
                <a:spcPct val="120000"/>
              </a:lnSpc>
            </a:pPr>
            <a:r>
              <a:rPr lang="en-US" dirty="0" smtClean="0"/>
              <a:t>Implement </a:t>
            </a:r>
            <a:r>
              <a:rPr lang="en-US" dirty="0"/>
              <a:t>the Reform Agenda (RTTT)</a:t>
            </a:r>
          </a:p>
          <a:p>
            <a:pPr>
              <a:lnSpc>
                <a:spcPct val="120000"/>
              </a:lnSpc>
            </a:pPr>
            <a:endParaRPr lang="en-US" dirty="0"/>
          </a:p>
        </p:txBody>
      </p:sp>
      <p:sp>
        <p:nvSpPr>
          <p:cNvPr id="4" name="TextBox 3"/>
          <p:cNvSpPr txBox="1"/>
          <p:nvPr/>
        </p:nvSpPr>
        <p:spPr>
          <a:xfrm rot="20568030">
            <a:off x="-21155" y="185722"/>
            <a:ext cx="3197478" cy="923330"/>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Ongoing</a:t>
            </a:r>
            <a:endParaRPr lang="en-US" sz="5400" b="1" i="1" dirty="0">
              <a:solidFill>
                <a:srgbClr val="FFFF00"/>
              </a:solidFill>
              <a:latin typeface="Arial" pitchFamily="34" charset="0"/>
              <a:cs typeface="Arial" pitchFamily="34" charset="0"/>
            </a:endParaRPr>
          </a:p>
        </p:txBody>
      </p:sp>
      <p:sp>
        <p:nvSpPr>
          <p:cNvPr id="5" name="Oval 4"/>
          <p:cNvSpPr/>
          <p:nvPr/>
        </p:nvSpPr>
        <p:spPr>
          <a:xfrm rot="10800000" flipV="1">
            <a:off x="293428" y="5377214"/>
            <a:ext cx="7949822" cy="118735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9062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Connections</a:t>
            </a:r>
          </a:p>
        </p:txBody>
      </p:sp>
      <p:sp>
        <p:nvSpPr>
          <p:cNvPr id="3" name="Content Placeholder 2"/>
          <p:cNvSpPr>
            <a:spLocks noGrp="1"/>
          </p:cNvSpPr>
          <p:nvPr>
            <p:ph idx="1"/>
          </p:nvPr>
        </p:nvSpPr>
        <p:spPr/>
        <p:txBody>
          <a:bodyPr/>
          <a:lstStyle/>
          <a:p>
            <a:r>
              <a:rPr lang="en-US" dirty="0"/>
              <a:t>Lay out the cards, face down</a:t>
            </a:r>
          </a:p>
          <a:p>
            <a:r>
              <a:rPr lang="en-US" dirty="0"/>
              <a:t>Turn over any two</a:t>
            </a:r>
          </a:p>
          <a:p>
            <a:r>
              <a:rPr lang="en-US" dirty="0"/>
              <a:t>At the table, talk about how the two of them are connected (and then turn over 3</a:t>
            </a:r>
            <a:r>
              <a:rPr lang="en-US" dirty="0" smtClean="0"/>
              <a:t> </a:t>
            </a:r>
            <a:r>
              <a:rPr lang="en-US" dirty="0"/>
              <a:t>at a time… 4</a:t>
            </a:r>
            <a:r>
              <a:rPr lang="en-US" dirty="0" smtClean="0"/>
              <a:t>…)</a:t>
            </a:r>
            <a:endParaRPr lang="en-US" dirty="0"/>
          </a:p>
          <a:p>
            <a:endParaRPr lang="en-US" dirty="0"/>
          </a:p>
        </p:txBody>
      </p:sp>
      <p:grpSp>
        <p:nvGrpSpPr>
          <p:cNvPr id="4" name="Group 3"/>
          <p:cNvGrpSpPr/>
          <p:nvPr/>
        </p:nvGrpSpPr>
        <p:grpSpPr>
          <a:xfrm>
            <a:off x="4453466" y="4093433"/>
            <a:ext cx="3867869" cy="2248917"/>
            <a:chOff x="2307295" y="3623925"/>
            <a:chExt cx="4477238" cy="2603226"/>
          </a:xfrm>
        </p:grpSpPr>
        <p:sp>
          <p:nvSpPr>
            <p:cNvPr id="5" name="Rectangle 4"/>
            <p:cNvSpPr/>
            <p:nvPr/>
          </p:nvSpPr>
          <p:spPr>
            <a:xfrm>
              <a:off x="2307297" y="3636329"/>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307296" y="4334534"/>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07295" y="5032738"/>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491055" y="3636329"/>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491054" y="4334534"/>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491053" y="5032738"/>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673489" y="3636329"/>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673488" y="4334534"/>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673487" y="5032738"/>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887862" y="3623925"/>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887861" y="4322130"/>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887860" y="5020334"/>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310833" y="5727421"/>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494591" y="5727421"/>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677025" y="5727421"/>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891398" y="5715017"/>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75855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Session</a:t>
            </a:r>
            <a:endParaRPr lang="en-US" dirty="0"/>
          </a:p>
        </p:txBody>
      </p:sp>
      <p:sp>
        <p:nvSpPr>
          <p:cNvPr id="3" name="Content Placeholder 2"/>
          <p:cNvSpPr>
            <a:spLocks noGrp="1"/>
          </p:cNvSpPr>
          <p:nvPr>
            <p:ph idx="1"/>
          </p:nvPr>
        </p:nvSpPr>
        <p:spPr>
          <a:xfrm>
            <a:off x="457200" y="1690915"/>
            <a:ext cx="8331958" cy="4525963"/>
          </a:xfrm>
        </p:spPr>
        <p:txBody>
          <a:bodyPr/>
          <a:lstStyle/>
          <a:p>
            <a:r>
              <a:rPr lang="en-US" dirty="0" smtClean="0"/>
              <a:t>December 16</a:t>
            </a:r>
            <a:r>
              <a:rPr lang="en-US" baseline="30000" dirty="0" smtClean="0"/>
              <a:t>th</a:t>
            </a:r>
            <a:r>
              <a:rPr lang="en-US" dirty="0" smtClean="0"/>
              <a:t> in Syracuse</a:t>
            </a:r>
          </a:p>
          <a:p>
            <a:pPr marL="0" indent="0">
              <a:buNone/>
            </a:pPr>
            <a:endParaRPr lang="en-US" dirty="0"/>
          </a:p>
          <a:p>
            <a:r>
              <a:rPr lang="en-US" dirty="0" smtClean="0"/>
              <a:t>Agenda will include</a:t>
            </a:r>
          </a:p>
          <a:p>
            <a:pPr lvl="1"/>
            <a:r>
              <a:rPr lang="en-US" dirty="0" smtClean="0"/>
              <a:t>Summative Calculations</a:t>
            </a:r>
          </a:p>
          <a:p>
            <a:pPr lvl="1"/>
            <a:r>
              <a:rPr lang="en-US" dirty="0" smtClean="0"/>
              <a:t>Summative Conversations</a:t>
            </a:r>
          </a:p>
          <a:p>
            <a:pPr lvl="1"/>
            <a:r>
              <a:rPr lang="en-US" dirty="0" smtClean="0"/>
              <a:t>Looking to the future</a:t>
            </a:r>
          </a:p>
        </p:txBody>
      </p:sp>
    </p:spTree>
    <p:extLst>
      <p:ext uri="{BB962C8B-B14F-4D97-AF65-F5344CB8AC3E}">
        <p14:creationId xmlns:p14="http://schemas.microsoft.com/office/powerpoint/2010/main" val="3872901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690915"/>
            <a:ext cx="8229600" cy="5051079"/>
          </a:xfrm>
        </p:spPr>
        <p:txBody>
          <a:bodyPr>
            <a:normAutofit/>
          </a:bodyPr>
          <a:lstStyle/>
          <a:p>
            <a:pPr>
              <a:lnSpc>
                <a:spcPct val="120000"/>
              </a:lnSpc>
            </a:pPr>
            <a:r>
              <a:rPr lang="en-US" dirty="0" smtClean="0"/>
              <a:t>Growth &amp; Value Added</a:t>
            </a:r>
          </a:p>
          <a:p>
            <a:pPr>
              <a:lnSpc>
                <a:spcPct val="120000"/>
              </a:lnSpc>
            </a:pPr>
            <a:r>
              <a:rPr lang="en-US" dirty="0" smtClean="0"/>
              <a:t>RTTT/Reform Agenda</a:t>
            </a:r>
          </a:p>
          <a:p>
            <a:pPr>
              <a:lnSpc>
                <a:spcPct val="120000"/>
              </a:lnSpc>
            </a:pPr>
            <a:r>
              <a:rPr lang="en-US" dirty="0" smtClean="0"/>
              <a:t>Classrooms with ELLs</a:t>
            </a:r>
          </a:p>
          <a:p>
            <a:pPr>
              <a:lnSpc>
                <a:spcPct val="120000"/>
              </a:lnSpc>
            </a:pPr>
            <a:r>
              <a:rPr lang="en-US" dirty="0" smtClean="0"/>
              <a:t>SIRS (evolved to different systems)</a:t>
            </a:r>
          </a:p>
          <a:p>
            <a:pPr>
              <a:lnSpc>
                <a:spcPct val="120000"/>
              </a:lnSpc>
            </a:pPr>
            <a:r>
              <a:rPr lang="en-US" dirty="0" smtClean="0"/>
              <a:t>Summative Evaluation – next session</a:t>
            </a:r>
          </a:p>
          <a:p>
            <a:pPr>
              <a:lnSpc>
                <a:spcPct val="120000"/>
              </a:lnSpc>
            </a:pPr>
            <a:endParaRPr lang="en-US" dirty="0"/>
          </a:p>
          <a:p>
            <a:pPr>
              <a:lnSpc>
                <a:spcPct val="120000"/>
              </a:lnSpc>
            </a:pPr>
            <a:endParaRPr lang="en-US" dirty="0"/>
          </a:p>
        </p:txBody>
      </p:sp>
      <p:sp>
        <p:nvSpPr>
          <p:cNvPr id="4" name="TextBox 3"/>
          <p:cNvSpPr txBox="1"/>
          <p:nvPr/>
        </p:nvSpPr>
        <p:spPr>
          <a:xfrm rot="20568030">
            <a:off x="-21155" y="329792"/>
            <a:ext cx="3197478" cy="1754326"/>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What You Said</a:t>
            </a:r>
            <a:endParaRPr lang="en-US" sz="5400" b="1" i="1" dirty="0">
              <a:solidFill>
                <a:srgbClr val="FFFF00"/>
              </a:solidFill>
              <a:latin typeface="Arial" pitchFamily="34" charset="0"/>
              <a:cs typeface="Arial" pitchFamily="34" charset="0"/>
            </a:endParaRPr>
          </a:p>
        </p:txBody>
      </p:sp>
      <p:sp>
        <p:nvSpPr>
          <p:cNvPr id="5" name="Oval 4"/>
          <p:cNvSpPr/>
          <p:nvPr/>
        </p:nvSpPr>
        <p:spPr>
          <a:xfrm rot="10800000" flipV="1">
            <a:off x="5135526" y="4456847"/>
            <a:ext cx="2817627" cy="640431"/>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6204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948" y="685171"/>
            <a:ext cx="7370285" cy="2360301"/>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Aligning the “race” to the top</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Work as like-rubric partners to complete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Don’t get too specific – focus on big ideas and talking points with teachers</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7</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800" t="18796" r="56661" b="43696"/>
          <a:stretch/>
        </p:blipFill>
        <p:spPr bwMode="auto">
          <a:xfrm>
            <a:off x="617519" y="3040085"/>
            <a:ext cx="7989493" cy="3280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80655" y="3823855"/>
            <a:ext cx="157941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19165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948" y="676951"/>
            <a:ext cx="7370285" cy="2360301"/>
          </a:xfrm>
          <a:extLst/>
        </p:spPr>
        <p:txBody>
          <a:bodyPr rtlCol="0">
            <a:normAutofit/>
          </a:bodyPr>
          <a:lstStyle/>
          <a:p>
            <a:pPr marL="68580" indent="0" fontAlgn="auto">
              <a:spcAft>
                <a:spcPts val="0"/>
              </a:spcAft>
              <a:buClr>
                <a:schemeClr val="tx1">
                  <a:lumMod val="75000"/>
                  <a:lumOff val="25000"/>
                </a:schemeClr>
              </a:buClr>
              <a:buNone/>
              <a:defRPr/>
            </a:pPr>
            <a:r>
              <a:rPr lang="en-US" dirty="0">
                <a:solidFill>
                  <a:schemeClr val="tx1">
                    <a:lumMod val="75000"/>
                    <a:lumOff val="25000"/>
                  </a:schemeClr>
                </a:solidFill>
                <a:effectLst>
                  <a:innerShdw blurRad="63500" dist="50800">
                    <a:prstClr val="black">
                      <a:alpha val="50000"/>
                    </a:prstClr>
                  </a:innerShdw>
                </a:effectLst>
              </a:rPr>
              <a:t>Aligning the “race” to the top</a:t>
            </a:r>
          </a:p>
          <a:p>
            <a:pPr lvl="1">
              <a:buClr>
                <a:schemeClr val="tx1">
                  <a:lumMod val="75000"/>
                  <a:lumOff val="25000"/>
                </a:schemeClr>
              </a:buClr>
              <a:defRPr/>
            </a:pPr>
            <a:r>
              <a:rPr lang="en-US" dirty="0">
                <a:solidFill>
                  <a:schemeClr val="tx1">
                    <a:lumMod val="75000"/>
                    <a:lumOff val="25000"/>
                  </a:schemeClr>
                </a:solidFill>
                <a:effectLst>
                  <a:innerShdw blurRad="63500" dist="50800">
                    <a:prstClr val="black">
                      <a:alpha val="50000"/>
                    </a:prstClr>
                  </a:innerShdw>
                </a:effectLst>
              </a:rPr>
              <a:t>Work as like-rubric partners to complete</a:t>
            </a:r>
          </a:p>
          <a:p>
            <a:pPr lvl="1">
              <a:buClr>
                <a:schemeClr val="tx1">
                  <a:lumMod val="75000"/>
                  <a:lumOff val="25000"/>
                </a:schemeClr>
              </a:buClr>
              <a:defRPr/>
            </a:pPr>
            <a:r>
              <a:rPr lang="en-US" dirty="0">
                <a:solidFill>
                  <a:schemeClr val="tx1">
                    <a:lumMod val="75000"/>
                    <a:lumOff val="25000"/>
                  </a:schemeClr>
                </a:solidFill>
                <a:effectLst>
                  <a:innerShdw blurRad="63500" dist="50800">
                    <a:prstClr val="black">
                      <a:alpha val="50000"/>
                    </a:prstClr>
                  </a:innerShdw>
                </a:effectLst>
              </a:rPr>
              <a:t>Don’t get too specific – focus on big ideas and talking points with teachers</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8</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800" t="18796" r="56661" b="43696"/>
          <a:stretch/>
        </p:blipFill>
        <p:spPr bwMode="auto">
          <a:xfrm>
            <a:off x="617519" y="3040085"/>
            <a:ext cx="7989493" cy="3280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80655" y="3823855"/>
            <a:ext cx="1579418" cy="369332"/>
          </a:xfrm>
          <a:prstGeom prst="rect">
            <a:avLst/>
          </a:prstGeom>
          <a:noFill/>
        </p:spPr>
        <p:txBody>
          <a:bodyPr wrap="square" rtlCol="0">
            <a:spAutoFit/>
          </a:bodyPr>
          <a:lstStyle/>
          <a:p>
            <a:endParaRPr lang="en-US" dirty="0"/>
          </a:p>
        </p:txBody>
      </p:sp>
      <p:sp>
        <p:nvSpPr>
          <p:cNvPr id="4" name="TextBox 3"/>
          <p:cNvSpPr txBox="1"/>
          <p:nvPr/>
        </p:nvSpPr>
        <p:spPr>
          <a:xfrm>
            <a:off x="749388" y="3955874"/>
            <a:ext cx="1888177" cy="565539"/>
          </a:xfrm>
          <a:prstGeom prst="rect">
            <a:avLst/>
          </a:prstGeom>
          <a:noFill/>
        </p:spPr>
        <p:txBody>
          <a:bodyPr wrap="square" rtlCol="0" anchor="ctr">
            <a:spAutoFit/>
          </a:bodyPr>
          <a:lstStyle/>
          <a:p>
            <a:pPr algn="ctr">
              <a:lnSpc>
                <a:spcPts val="1800"/>
              </a:lnSpc>
            </a:pPr>
            <a:r>
              <a:rPr lang="en-US" dirty="0"/>
              <a:t>7. Professional Growth</a:t>
            </a:r>
            <a:endParaRPr lang="en-US" b="1" dirty="0">
              <a:solidFill>
                <a:srgbClr val="0070C0"/>
              </a:solidFill>
              <a:latin typeface="Bradley Hand ITC" pitchFamily="66" charset="0"/>
            </a:endParaRPr>
          </a:p>
        </p:txBody>
      </p:sp>
      <p:sp>
        <p:nvSpPr>
          <p:cNvPr id="9" name="TextBox 8"/>
          <p:cNvSpPr txBox="1"/>
          <p:nvPr/>
        </p:nvSpPr>
        <p:spPr>
          <a:xfrm>
            <a:off x="2607623" y="3764480"/>
            <a:ext cx="1888177" cy="796372"/>
          </a:xfrm>
          <a:prstGeom prst="rect">
            <a:avLst/>
          </a:prstGeom>
          <a:noFill/>
        </p:spPr>
        <p:txBody>
          <a:bodyPr wrap="square" rtlCol="0">
            <a:spAutoFit/>
          </a:bodyPr>
          <a:lstStyle/>
          <a:p>
            <a:pPr>
              <a:lnSpc>
                <a:spcPts val="1800"/>
              </a:lnSpc>
            </a:pPr>
            <a:r>
              <a:rPr lang="en-US" b="1" dirty="0" smtClean="0">
                <a:solidFill>
                  <a:srgbClr val="0070C0"/>
                </a:solidFill>
                <a:latin typeface="Bradley Hand ITC" pitchFamily="66" charset="0"/>
              </a:rPr>
              <a:t>Are lessons becoming more aligned to CCLS</a:t>
            </a:r>
            <a:endParaRPr lang="en-US" b="1" dirty="0">
              <a:solidFill>
                <a:srgbClr val="0070C0"/>
              </a:solidFill>
              <a:latin typeface="Bradley Hand ITC" pitchFamily="66" charset="0"/>
            </a:endParaRPr>
          </a:p>
        </p:txBody>
      </p:sp>
      <p:sp>
        <p:nvSpPr>
          <p:cNvPr id="10" name="TextBox 9"/>
          <p:cNvSpPr txBox="1"/>
          <p:nvPr/>
        </p:nvSpPr>
        <p:spPr>
          <a:xfrm>
            <a:off x="4495801" y="3768429"/>
            <a:ext cx="2004642" cy="1014380"/>
          </a:xfrm>
          <a:prstGeom prst="rect">
            <a:avLst/>
          </a:prstGeom>
          <a:noFill/>
        </p:spPr>
        <p:txBody>
          <a:bodyPr wrap="square" rtlCol="0">
            <a:spAutoFit/>
          </a:bodyPr>
          <a:lstStyle/>
          <a:p>
            <a:pPr>
              <a:lnSpc>
                <a:spcPts val="1400"/>
              </a:lnSpc>
            </a:pPr>
            <a:r>
              <a:rPr lang="en-US" b="1" dirty="0" smtClean="0">
                <a:solidFill>
                  <a:srgbClr val="0070C0"/>
                </a:solidFill>
                <a:latin typeface="Bradley Hand ITC" pitchFamily="66" charset="0"/>
              </a:rPr>
              <a:t>Did instructional changes I made based on common formative assessment work?</a:t>
            </a:r>
            <a:endParaRPr lang="en-US" b="1" dirty="0">
              <a:solidFill>
                <a:srgbClr val="0070C0"/>
              </a:solidFill>
              <a:latin typeface="Bradley Hand ITC" pitchFamily="66" charset="0"/>
            </a:endParaRPr>
          </a:p>
        </p:txBody>
      </p:sp>
      <p:sp>
        <p:nvSpPr>
          <p:cNvPr id="11" name="TextBox 10"/>
          <p:cNvSpPr txBox="1"/>
          <p:nvPr/>
        </p:nvSpPr>
        <p:spPr>
          <a:xfrm>
            <a:off x="6500442" y="3764480"/>
            <a:ext cx="1888177" cy="1015663"/>
          </a:xfrm>
          <a:prstGeom prst="rect">
            <a:avLst/>
          </a:prstGeom>
          <a:noFill/>
        </p:spPr>
        <p:txBody>
          <a:bodyPr wrap="square" rtlCol="0">
            <a:spAutoFit/>
          </a:bodyPr>
          <a:lstStyle/>
          <a:p>
            <a:pPr>
              <a:lnSpc>
                <a:spcPts val="1800"/>
              </a:lnSpc>
            </a:pPr>
            <a:r>
              <a:rPr lang="en-US" b="1" dirty="0" smtClean="0">
                <a:solidFill>
                  <a:srgbClr val="0070C0"/>
                </a:solidFill>
                <a:latin typeface="Bradley Hand ITC" pitchFamily="66" charset="0"/>
              </a:rPr>
              <a:t>Do schedules have built-in time for teachers to co-labor?</a:t>
            </a:r>
            <a:endParaRPr lang="en-US" b="1" dirty="0">
              <a:solidFill>
                <a:srgbClr val="0070C0"/>
              </a:solidFill>
              <a:latin typeface="Bradley Hand ITC" pitchFamily="66" charset="0"/>
            </a:endParaRPr>
          </a:p>
        </p:txBody>
      </p:sp>
    </p:spTree>
    <p:extLst>
      <p:ext uri="{BB962C8B-B14F-4D97-AF65-F5344CB8AC3E}">
        <p14:creationId xmlns:p14="http://schemas.microsoft.com/office/powerpoint/2010/main" val="3437297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199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rtoGothic St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2737</TotalTime>
  <Words>1430</Words>
  <Application>Microsoft Office PowerPoint</Application>
  <PresentationFormat>On-screen Show (4:3)</PresentationFormat>
  <Paragraphs>269</Paragraphs>
  <Slides>51</Slides>
  <Notes>29</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IS_template</vt:lpstr>
      <vt:lpstr>Default Design</vt:lpstr>
      <vt:lpstr>Lead Evaluator Training</vt:lpstr>
      <vt:lpstr>Agenda</vt:lpstr>
      <vt:lpstr>Lead Evaluator Training</vt:lpstr>
      <vt:lpstr>Lead Evaluator Training</vt:lpstr>
      <vt:lpstr>Lead Evaluator Training</vt:lpstr>
      <vt:lpstr>Lead Evaluator Training</vt:lpstr>
      <vt:lpstr>PowerPoint Presentation</vt:lpstr>
      <vt:lpstr>PowerPoint Presentation</vt:lpstr>
      <vt:lpstr>PowerPoint Presentation</vt:lpstr>
      <vt:lpstr>SED’s Research Behind Teacher Evaluation</vt:lpstr>
      <vt:lpstr>Teacher Effectiveness Research</vt:lpstr>
      <vt:lpstr>Chetty, Friedman &amp; Rockoff</vt:lpstr>
      <vt:lpstr>Chetty, Friedman &amp; Rockoff</vt:lpstr>
      <vt:lpstr>Chetty, Friedman &amp; Rockoff</vt:lpstr>
      <vt:lpstr>Chetty, Friedman &amp; Rockoff</vt:lpstr>
      <vt:lpstr>What is “teacher value added”</vt:lpstr>
      <vt:lpstr>Test Scores Alone</vt:lpstr>
      <vt:lpstr>Growth</vt:lpstr>
      <vt:lpstr>Value-Added</vt:lpstr>
      <vt:lpstr>State-Calculated Growth Measures Overview</vt:lpstr>
      <vt:lpstr>How would you answer? </vt:lpstr>
      <vt:lpstr>PowerPoint Presentation</vt:lpstr>
      <vt:lpstr>Specific considerations in evaluating teachers and principals of ELLs </vt:lpstr>
      <vt:lpstr>PowerPoint Presentation</vt:lpstr>
      <vt:lpstr>Mini-lesson: 21st Century Skills</vt:lpstr>
      <vt:lpstr>PowerPoint Presentation</vt:lpstr>
      <vt:lpstr>21C Scavenger Hunt</vt:lpstr>
      <vt:lpstr>NYS Teaching Standards III.5</vt:lpstr>
      <vt:lpstr>NYS Teaching Standards III.5</vt:lpstr>
      <vt:lpstr>21C Resources</vt:lpstr>
      <vt:lpstr>21C Resources</vt:lpstr>
      <vt:lpstr>21C Resources</vt:lpstr>
      <vt:lpstr>21C Resources</vt:lpstr>
      <vt:lpstr>21C Resources</vt:lpstr>
      <vt:lpstr>21C Resources</vt:lpstr>
      <vt:lpstr>21C Resources</vt:lpstr>
      <vt:lpstr>21C Resources</vt:lpstr>
      <vt:lpstr>21C Resources</vt:lpstr>
      <vt:lpstr>21C Resources</vt:lpstr>
      <vt:lpstr>21C Resources</vt:lpstr>
      <vt:lpstr>PowerPoint Presentation</vt:lpstr>
      <vt:lpstr>Evidence Collection and Growth-Producing Feedback</vt:lpstr>
      <vt:lpstr>Evidence Collection</vt:lpstr>
      <vt:lpstr>Evidence Collection</vt:lpstr>
      <vt:lpstr>Evidence Collection</vt:lpstr>
      <vt:lpstr>Growth-Producing Feedback</vt:lpstr>
      <vt:lpstr>Growth-Producing Feedback</vt:lpstr>
      <vt:lpstr>Growth-Producing Feedback</vt:lpstr>
      <vt:lpstr>PowerPoint Presentation</vt:lpstr>
      <vt:lpstr>Final Connections</vt:lpstr>
      <vt:lpstr>Next Session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jcraig</cp:lastModifiedBy>
  <cp:revision>178</cp:revision>
  <cp:lastPrinted>2013-01-09T11:46:37Z</cp:lastPrinted>
  <dcterms:created xsi:type="dcterms:W3CDTF">2012-08-15T11:27:34Z</dcterms:created>
  <dcterms:modified xsi:type="dcterms:W3CDTF">2013-11-25T16:58:15Z</dcterms:modified>
</cp:coreProperties>
</file>