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56" r:id="rId2"/>
    <p:sldId id="334" r:id="rId3"/>
    <p:sldId id="545" r:id="rId4"/>
    <p:sldId id="546" r:id="rId5"/>
    <p:sldId id="547" r:id="rId6"/>
    <p:sldId id="548" r:id="rId7"/>
    <p:sldId id="509" r:id="rId8"/>
    <p:sldId id="510" r:id="rId9"/>
    <p:sldId id="511" r:id="rId10"/>
    <p:sldId id="512" r:id="rId11"/>
    <p:sldId id="513" r:id="rId12"/>
    <p:sldId id="451" r:id="rId13"/>
    <p:sldId id="514" r:id="rId14"/>
    <p:sldId id="585" r:id="rId15"/>
    <p:sldId id="587" r:id="rId16"/>
    <p:sldId id="586" r:id="rId17"/>
    <p:sldId id="588" r:id="rId18"/>
    <p:sldId id="589" r:id="rId19"/>
    <p:sldId id="590" r:id="rId20"/>
    <p:sldId id="557" r:id="rId21"/>
    <p:sldId id="558" r:id="rId22"/>
    <p:sldId id="559" r:id="rId23"/>
    <p:sldId id="561" r:id="rId24"/>
    <p:sldId id="562" r:id="rId25"/>
    <p:sldId id="563" r:id="rId26"/>
    <p:sldId id="564" r:id="rId27"/>
    <p:sldId id="567" r:id="rId28"/>
    <p:sldId id="568" r:id="rId29"/>
    <p:sldId id="569" r:id="rId30"/>
    <p:sldId id="570" r:id="rId31"/>
    <p:sldId id="571" r:id="rId32"/>
    <p:sldId id="573" r:id="rId33"/>
    <p:sldId id="574" r:id="rId34"/>
    <p:sldId id="575" r:id="rId35"/>
    <p:sldId id="576" r:id="rId36"/>
    <p:sldId id="577" r:id="rId37"/>
    <p:sldId id="578" r:id="rId38"/>
    <p:sldId id="579" r:id="rId39"/>
    <p:sldId id="581" r:id="rId40"/>
    <p:sldId id="602" r:id="rId41"/>
    <p:sldId id="549" r:id="rId42"/>
    <p:sldId id="593" r:id="rId43"/>
    <p:sldId id="595" r:id="rId44"/>
    <p:sldId id="610" r:id="rId45"/>
    <p:sldId id="611" r:id="rId46"/>
    <p:sldId id="596" r:id="rId47"/>
    <p:sldId id="599" r:id="rId48"/>
    <p:sldId id="600" r:id="rId49"/>
    <p:sldId id="601" r:id="rId50"/>
    <p:sldId id="603" r:id="rId51"/>
    <p:sldId id="604" r:id="rId52"/>
    <p:sldId id="605" r:id="rId53"/>
    <p:sldId id="606" r:id="rId54"/>
    <p:sldId id="607" r:id="rId55"/>
    <p:sldId id="608" r:id="rId56"/>
    <p:sldId id="609" r:id="rId57"/>
    <p:sldId id="542" r:id="rId58"/>
    <p:sldId id="432" r:id="rId59"/>
    <p:sldId id="502" r:id="rId60"/>
    <p:sldId id="503" r:id="rId61"/>
    <p:sldId id="504" r:id="rId62"/>
    <p:sldId id="505" r:id="rId63"/>
    <p:sldId id="591" r:id="rId64"/>
    <p:sldId id="592" r:id="rId65"/>
    <p:sldId id="476" r:id="rId66"/>
    <p:sldId id="598" r:id="rId67"/>
    <p:sldId id="290" r:id="rId68"/>
    <p:sldId id="544" r:id="rId6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6264" autoAdjust="0"/>
  </p:normalViewPr>
  <p:slideViewPr>
    <p:cSldViewPr snapToGrid="0" snapToObjects="1">
      <p:cViewPr>
        <p:scale>
          <a:sx n="90" d="100"/>
          <a:sy n="90" d="100"/>
        </p:scale>
        <p:origin x="-32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1/9/2013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bs.rc.fas.harvard.edu/chetty/value_added.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a:t>
            </a:fld>
            <a:endParaRPr lang="en-US" dirty="0"/>
          </a:p>
        </p:txBody>
      </p:sp>
    </p:spTree>
    <p:extLst>
      <p:ext uri="{BB962C8B-B14F-4D97-AF65-F5344CB8AC3E}">
        <p14:creationId xmlns:p14="http://schemas.microsoft.com/office/powerpoint/2010/main" val="34545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13</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34" charset="-128"/>
                <a:hlinkClick r:id="rId3"/>
              </a:rPr>
              <a:t>http://obs.rc.fas.harvard.edu/chetty/value_added.html</a:t>
            </a:r>
            <a:endParaRPr lang="en-US" sz="12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81372E6-6513-4A2A-8F9E-C54C1223285A}" type="slidenum">
              <a:rPr lang="en-US" smtClean="0"/>
              <a:t>15</a:t>
            </a:fld>
            <a:endParaRPr lang="en-US" dirty="0"/>
          </a:p>
        </p:txBody>
      </p:sp>
    </p:spTree>
    <p:extLst>
      <p:ext uri="{BB962C8B-B14F-4D97-AF65-F5344CB8AC3E}">
        <p14:creationId xmlns:p14="http://schemas.microsoft.com/office/powerpoint/2010/main" val="136474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E7ECEC9-B50C-42C2-BF4B-7394660FFA0A}" type="slidenum">
              <a:rPr lang="en-US" smtClean="0"/>
              <a:pPr/>
              <a:t>20</a:t>
            </a:fld>
            <a:endParaRPr lang="en-US" dirty="0" smtClean="0"/>
          </a:p>
        </p:txBody>
      </p:sp>
      <p:sp>
        <p:nvSpPr>
          <p:cNvPr id="2867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CA8C80A7-CE8F-4A9C-A2A0-A8D4AF9B4829}" type="slidenum">
              <a:rPr lang="en-US" smtClean="0"/>
              <a:pPr/>
              <a:t>21</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AA8FE7C3-58B6-45BB-9B3F-3600CBC9CCAD}" type="slidenum">
              <a:rPr lang="en-US" smtClean="0"/>
              <a:pPr/>
              <a:t>22</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F5BBCEA7-8677-44F8-A5F0-CB7585EA8275}" type="slidenum">
              <a:rPr lang="en-US" smtClean="0"/>
              <a:pPr/>
              <a:t>23</a:t>
            </a:fld>
            <a:endParaRPr lang="en-US" dirty="0" smtClean="0"/>
          </a:p>
        </p:txBody>
      </p:sp>
      <p:sp>
        <p:nvSpPr>
          <p:cNvPr id="3686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FDAA36A-0771-4910-9C51-628AE748B014}" type="slidenum">
              <a:rPr lang="en-US" smtClean="0"/>
              <a:pPr/>
              <a:t>24</a:t>
            </a:fld>
            <a:endParaRPr lang="en-US" dirty="0" smtClean="0"/>
          </a:p>
        </p:txBody>
      </p:sp>
      <p:sp>
        <p:nvSpPr>
          <p:cNvPr id="3891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0AF28DB-81A0-4413-B60F-ED87B130E922}" type="slidenum">
              <a:rPr lang="en-US" smtClean="0"/>
              <a:pPr/>
              <a:t>25</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0AF28DB-81A0-4413-B60F-ED87B130E922}" type="slidenum">
              <a:rPr lang="en-US" smtClean="0"/>
              <a:pPr/>
              <a:t>26</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87D3FF0-98C2-4DB0-B620-13EFE9CC5482}" type="slidenum">
              <a:rPr lang="en-US" smtClean="0"/>
              <a:pPr/>
              <a:t>27</a:t>
            </a:fld>
            <a:endParaRPr lang="en-US" dirty="0" smtClean="0"/>
          </a:p>
        </p:txBody>
      </p:sp>
      <p:sp>
        <p:nvSpPr>
          <p:cNvPr id="4505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D49D778C-8584-4D08-9378-86531C138C85}" type="slidenum">
              <a:rPr lang="en-US" smtClean="0"/>
              <a:pPr/>
              <a:t>28</a:t>
            </a:fld>
            <a:endParaRPr lang="en-US" dirty="0" smtClean="0"/>
          </a:p>
        </p:txBody>
      </p:sp>
      <p:sp>
        <p:nvSpPr>
          <p:cNvPr id="4710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BBC5A5A2-A53F-4E63-9FE9-2D235CE1F482}" type="slidenum">
              <a:rPr lang="en-US" smtClean="0"/>
              <a:pPr/>
              <a:t>29</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D0DF49D-92E7-4F59-93BE-0287000A53CD}" type="slidenum">
              <a:rPr lang="en-US" smtClean="0"/>
              <a:pPr/>
              <a:t>30</a:t>
            </a:fld>
            <a:endParaRPr lang="en-US" dirty="0" smtClean="0"/>
          </a:p>
        </p:txBody>
      </p:sp>
      <p:sp>
        <p:nvSpPr>
          <p:cNvPr id="5120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29D4C80-0F2C-46DF-89CA-1F76865CBE14}" type="slidenum">
              <a:rPr lang="en-US" smtClean="0"/>
              <a:pPr/>
              <a:t>31</a:t>
            </a:fld>
            <a:endParaRPr lang="en-US" dirty="0" smtClean="0"/>
          </a:p>
        </p:txBody>
      </p:sp>
      <p:sp>
        <p:nvSpPr>
          <p:cNvPr id="5325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BC7EBB1-0E7D-4985-9444-97ADF73F3603}" type="slidenum">
              <a:rPr lang="en-US" smtClean="0"/>
              <a:pPr/>
              <a:t>32</a:t>
            </a:fld>
            <a:endParaRPr lang="en-US" dirty="0" smtClean="0"/>
          </a:p>
        </p:txBody>
      </p:sp>
      <p:sp>
        <p:nvSpPr>
          <p:cNvPr id="5529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BC7EBB1-0E7D-4985-9444-97ADF73F3603}" type="slidenum">
              <a:rPr lang="en-US" smtClean="0"/>
              <a:pPr/>
              <a:t>33</a:t>
            </a:fld>
            <a:endParaRPr lang="en-US" dirty="0" smtClean="0"/>
          </a:p>
        </p:txBody>
      </p:sp>
      <p:sp>
        <p:nvSpPr>
          <p:cNvPr id="5529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9306160B-D678-437B-873B-7C4660D4656E}" type="slidenum">
              <a:rPr lang="en-US" smtClean="0"/>
              <a:pPr/>
              <a:t>34</a:t>
            </a:fld>
            <a:endParaRPr lang="en-US" dirty="0" smtClean="0"/>
          </a:p>
        </p:txBody>
      </p:sp>
      <p:sp>
        <p:nvSpPr>
          <p:cNvPr id="5734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“nine” official goals of Lead Evaluator Training.</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280232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9306160B-D678-437B-873B-7C4660D4656E}" type="slidenum">
              <a:rPr lang="en-US" smtClean="0"/>
              <a:pPr/>
              <a:t>35</a:t>
            </a:fld>
            <a:endParaRPr lang="en-US" dirty="0" smtClean="0"/>
          </a:p>
        </p:txBody>
      </p:sp>
      <p:sp>
        <p:nvSpPr>
          <p:cNvPr id="5734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62E165DD-4FE5-4310-9096-E315ED41C44F}" type="slidenum">
              <a:rPr lang="en-US" smtClean="0"/>
              <a:pPr/>
              <a:t>36</a:t>
            </a:fld>
            <a:endParaRPr lang="en-US" dirty="0" smtClean="0"/>
          </a:p>
        </p:txBody>
      </p:sp>
      <p:sp>
        <p:nvSpPr>
          <p:cNvPr id="5939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74B36E19-1F6A-46FD-9C51-224C03FAF538}" type="slidenum">
              <a:rPr lang="en-US" smtClean="0"/>
              <a:pPr/>
              <a:t>37</a:t>
            </a:fld>
            <a:endParaRPr lang="en-US" dirty="0" smtClean="0"/>
          </a:p>
        </p:txBody>
      </p:sp>
      <p:sp>
        <p:nvSpPr>
          <p:cNvPr id="6144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D891613D-1D0D-4E54-9736-B8B1E5091C86}" type="slidenum">
              <a:rPr lang="en-US" smtClean="0"/>
              <a:pPr/>
              <a:t>38</a:t>
            </a:fld>
            <a:endParaRPr lang="en-US" dirty="0" smtClean="0"/>
          </a:p>
        </p:txBody>
      </p:sp>
      <p:sp>
        <p:nvSpPr>
          <p:cNvPr id="6349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0EC54E95-ADD5-4996-9A3C-D8BBEA8579C7}" type="slidenum">
              <a:rPr lang="en-US" smtClean="0"/>
              <a:pPr/>
              <a:t>39</a:t>
            </a:fld>
            <a:endParaRPr lang="en-US" dirty="0" smtClean="0"/>
          </a:p>
        </p:txBody>
      </p:sp>
      <p:sp>
        <p:nvSpPr>
          <p:cNvPr id="6963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New York’s evaluation system is based mostly on State test scores and that’s not good.</a:t>
            </a:r>
          </a:p>
          <a:p>
            <a:r>
              <a:rPr lang="en-US" dirty="0" smtClean="0">
                <a:latin typeface="Calibri" pitchFamily="34" charset="0"/>
                <a:ea typeface="ＭＳ Ｐゴシック" pitchFamily="34" charset="-128"/>
              </a:rPr>
              <a:t>NY uses multiple measures as research advises.  60% involves measures of educator practice.  20-25% involves GROWTH on state assessments or comparable measures.  And the remaining points will be a locally-selected measure of student growth or achievement.</a:t>
            </a:r>
          </a:p>
          <a:p>
            <a:r>
              <a:rPr lang="en-US" dirty="0" smtClean="0">
                <a:latin typeface="Calibri" pitchFamily="34" charset="0"/>
                <a:ea typeface="ＭＳ Ｐゴシック" pitchFamily="34" charset="-128"/>
              </a:rPr>
              <a:t>A principal knows a good teacher when s/he sees one;  we don’t need to include value-added results too.</a:t>
            </a:r>
          </a:p>
          <a:p>
            <a:r>
              <a:rPr lang="en-US" dirty="0" smtClean="0">
                <a:latin typeface="Calibri" pitchFamily="34" charset="0"/>
                <a:ea typeface="ＭＳ Ｐゴシック" pitchFamily="34" charset="-128"/>
              </a:rPr>
              <a:t>Recent METS study shows that combining observation results and teacher value-added is more predictive and reliable than either measure alone.</a:t>
            </a:r>
          </a:p>
          <a:p>
            <a:r>
              <a:rPr lang="en-US" dirty="0" smtClean="0">
                <a:ea typeface="ＭＳ Ｐゴシック" pitchFamily="34" charset="-128"/>
                <a:cs typeface="ＭＳ Ｐゴシック" pitchFamily="34" charset="-128"/>
              </a:rPr>
              <a:t>I’ve been doing teacher observations for years.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I don’t need to go to your training.</a:t>
            </a:r>
          </a:p>
          <a:p>
            <a:pPr lvl="1"/>
            <a:r>
              <a:rPr lang="en-US" sz="1600" dirty="0" smtClean="0">
                <a:ea typeface="ＭＳ Ｐゴシック" pitchFamily="34" charset="-128"/>
                <a:cs typeface="Arial" pitchFamily="34" charset="0"/>
              </a:rPr>
              <a:t>The MET study shows that regularly recalibrating observers against benchmarks of accurate observation ratings is critical to ensuring a valid and reliable evaluation system.  Even the best observers can “drift” over time.  And the best can help others stay in sync.  In addition, NYS training will help everyone identify evidence that the new Common core standards are being implemented well in classrooms.</a:t>
            </a:r>
          </a:p>
          <a:p>
            <a:r>
              <a:rPr lang="en-US" dirty="0" smtClean="0">
                <a:ea typeface="ＭＳ Ｐゴシック" pitchFamily="34" charset="-128"/>
                <a:cs typeface="ＭＳ Ｐゴシック" pitchFamily="34" charset="-128"/>
              </a:rPr>
              <a:t>Teacher Value-added information is unreliable and shouldn’t be a part of teacher evaluation.</a:t>
            </a:r>
          </a:p>
          <a:p>
            <a:pPr lvl="1"/>
            <a:r>
              <a:rPr lang="en-US" sz="1600" dirty="0" smtClean="0">
                <a:ea typeface="ＭＳ Ｐゴシック" pitchFamily="34" charset="-128"/>
                <a:cs typeface="Arial" pitchFamily="34" charset="0"/>
              </a:rPr>
              <a:t>Many researchers have shown that teacher value-added is the best predictor we have of the future learning growth of a teacher’s students.  Two new research studies, Chetty/Friedman/Rockoff and the Measures of Effective Teaching Study add new evidence in support of this argument.  </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pPr lvl="1"/>
            <a:r>
              <a:rPr lang="en-US" sz="1600" dirty="0" smtClean="0">
                <a:ea typeface="ＭＳ Ｐゴシック" pitchFamily="34" charset="-128"/>
                <a:cs typeface="Arial" pitchFamily="34" charset="0"/>
              </a:rPr>
              <a:t>No one has been able to research yet the predictiveness and reliability of teacher value-added measures when they are used in high stakes environments since such evaluation systems are just beginning across the country.  Some teachers may try to game the system.  Others may strive to develop the skills research says align with higher value-added results. However, the power of these measures argues for including them as part of a multiple measures system. </a:t>
            </a:r>
          </a:p>
          <a:p>
            <a:endParaRPr lang="en-US" dirty="0" smtClean="0">
              <a:ea typeface="ＭＳ Ｐゴシック" pitchFamily="34" charset="-128"/>
              <a:cs typeface="ＭＳ Ｐゴシック" pitchFamily="34" charset="-128"/>
            </a:endParaRPr>
          </a:p>
          <a:p>
            <a:pPr lvl="1"/>
            <a:endParaRPr lang="en-US" sz="1600" dirty="0" smtClean="0">
              <a:ea typeface="ＭＳ Ｐゴシック" pitchFamily="34" charset="-128"/>
              <a:cs typeface="Arial" pitchFamily="34" charset="0"/>
            </a:endParaRPr>
          </a:p>
          <a:p>
            <a:pPr lvl="1">
              <a:buFont typeface="Arial" pitchFamily="34" charset="0"/>
              <a:buNone/>
            </a:pPr>
            <a:r>
              <a:rPr lang="en-US" sz="1600" dirty="0" smtClean="0">
                <a:ea typeface="ＭＳ Ｐゴシック" pitchFamily="34" charset="-128"/>
                <a:cs typeface="Arial" pitchFamily="34"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40</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41</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49</a:t>
            </a:fld>
            <a:endParaRPr lang="en-US" dirty="0"/>
          </a:p>
        </p:txBody>
      </p:sp>
    </p:spTree>
    <p:extLst>
      <p:ext uri="{BB962C8B-B14F-4D97-AF65-F5344CB8AC3E}">
        <p14:creationId xmlns:p14="http://schemas.microsoft.com/office/powerpoint/2010/main" val="4198863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57</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where ongoing</a:t>
            </a:r>
            <a:r>
              <a:rPr lang="en-US" baseline="0" smtClean="0"/>
              <a:t> training is mentioned in the Review Room.</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1334251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59</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60</a:t>
            </a:fld>
            <a:endParaRPr lang="en-US" dirty="0"/>
          </a:p>
        </p:txBody>
      </p:sp>
    </p:spTree>
    <p:extLst>
      <p:ext uri="{BB962C8B-B14F-4D97-AF65-F5344CB8AC3E}">
        <p14:creationId xmlns:p14="http://schemas.microsoft.com/office/powerpoint/2010/main" val="191847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61</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62</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63</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64</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65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67</a:t>
            </a:fld>
            <a:endParaRPr lang="en-US" dirty="0"/>
          </a:p>
        </p:txBody>
      </p:sp>
    </p:spTree>
    <p:extLst>
      <p:ext uri="{BB962C8B-B14F-4D97-AF65-F5344CB8AC3E}">
        <p14:creationId xmlns:p14="http://schemas.microsoft.com/office/powerpoint/2010/main" val="648734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68</a:t>
            </a:fld>
            <a:endParaRPr lang="en-US" dirty="0"/>
          </a:p>
        </p:txBody>
      </p:sp>
    </p:spTree>
    <p:extLst>
      <p:ext uri="{BB962C8B-B14F-4D97-AF65-F5344CB8AC3E}">
        <p14:creationId xmlns:p14="http://schemas.microsoft.com/office/powerpoint/2010/main" val="157235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feedback from the last meeting. </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The21CConversation.pp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ocmboces.org/teacherpage.cfm?teacher=196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2012-2013</a:t>
            </a:r>
          </a:p>
          <a:p>
            <a:r>
              <a:rPr lang="en-US" dirty="0" smtClean="0"/>
              <a:t>Day 8</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412" y="663303"/>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a table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your rubric</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with the CCLS</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10</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
        <p:nvSpPr>
          <p:cNvPr id="4" name="TextBox 3"/>
          <p:cNvSpPr txBox="1"/>
          <p:nvPr/>
        </p:nvSpPr>
        <p:spPr>
          <a:xfrm>
            <a:off x="760021" y="3764480"/>
            <a:ext cx="1888177" cy="1027204"/>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Reflecting on Teaching (Accuracy and Use in Future)</a:t>
            </a:r>
            <a:endParaRPr lang="en-US" b="1" dirty="0">
              <a:solidFill>
                <a:srgbClr val="0070C0"/>
              </a:solidFill>
              <a:latin typeface="Bradley Hand ITC" pitchFamily="66" charset="0"/>
            </a:endParaRPr>
          </a:p>
        </p:txBody>
      </p:sp>
      <p:sp>
        <p:nvSpPr>
          <p:cNvPr id="9" name="TextBox 8"/>
          <p:cNvSpPr txBox="1"/>
          <p:nvPr/>
        </p:nvSpPr>
        <p:spPr>
          <a:xfrm>
            <a:off x="2607623" y="3764480"/>
            <a:ext cx="1888177" cy="796372"/>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Are lessons becoming more aligned to CCLS</a:t>
            </a:r>
            <a:endParaRPr lang="en-US" b="1" dirty="0">
              <a:solidFill>
                <a:srgbClr val="0070C0"/>
              </a:solidFill>
              <a:latin typeface="Bradley Hand ITC" pitchFamily="66" charset="0"/>
            </a:endParaRPr>
          </a:p>
        </p:txBody>
      </p:sp>
      <p:sp>
        <p:nvSpPr>
          <p:cNvPr id="10" name="TextBox 9"/>
          <p:cNvSpPr txBox="1"/>
          <p:nvPr/>
        </p:nvSpPr>
        <p:spPr>
          <a:xfrm>
            <a:off x="4495801" y="3768429"/>
            <a:ext cx="2004642" cy="1014380"/>
          </a:xfrm>
          <a:prstGeom prst="rect">
            <a:avLst/>
          </a:prstGeom>
          <a:noFill/>
        </p:spPr>
        <p:txBody>
          <a:bodyPr wrap="square" rtlCol="0">
            <a:spAutoFit/>
          </a:bodyPr>
          <a:lstStyle/>
          <a:p>
            <a:pPr>
              <a:lnSpc>
                <a:spcPts val="1400"/>
              </a:lnSpc>
            </a:pPr>
            <a:r>
              <a:rPr lang="en-US" b="1" dirty="0" smtClean="0">
                <a:solidFill>
                  <a:srgbClr val="0070C0"/>
                </a:solidFill>
                <a:latin typeface="Bradley Hand ITC" pitchFamily="66" charset="0"/>
              </a:rPr>
              <a:t>Did instructional changes I made based on common formative assessment work?</a:t>
            </a:r>
            <a:endParaRPr lang="en-US" b="1" dirty="0">
              <a:solidFill>
                <a:srgbClr val="0070C0"/>
              </a:solidFill>
              <a:latin typeface="Bradley Hand ITC" pitchFamily="66" charset="0"/>
            </a:endParaRPr>
          </a:p>
        </p:txBody>
      </p:sp>
    </p:spTree>
    <p:extLst>
      <p:ext uri="{BB962C8B-B14F-4D97-AF65-F5344CB8AC3E}">
        <p14:creationId xmlns:p14="http://schemas.microsoft.com/office/powerpoint/2010/main" val="2806154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7695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a table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your rubric</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with the CCLS</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11</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
        <p:nvSpPr>
          <p:cNvPr id="4" name="TextBox 3"/>
          <p:cNvSpPr txBox="1"/>
          <p:nvPr/>
        </p:nvSpPr>
        <p:spPr>
          <a:xfrm>
            <a:off x="760021" y="3764480"/>
            <a:ext cx="1888177" cy="1027204"/>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Reflecting on Teaching (Accuracy and Use in Future)</a:t>
            </a:r>
            <a:endParaRPr lang="en-US" b="1" dirty="0">
              <a:solidFill>
                <a:srgbClr val="0070C0"/>
              </a:solidFill>
              <a:latin typeface="Bradley Hand ITC" pitchFamily="66" charset="0"/>
            </a:endParaRPr>
          </a:p>
        </p:txBody>
      </p:sp>
      <p:sp>
        <p:nvSpPr>
          <p:cNvPr id="9" name="TextBox 8"/>
          <p:cNvSpPr txBox="1"/>
          <p:nvPr/>
        </p:nvSpPr>
        <p:spPr>
          <a:xfrm>
            <a:off x="2607623" y="3764480"/>
            <a:ext cx="1888177" cy="796372"/>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Are lessons becoming more aligned to CCLS</a:t>
            </a:r>
            <a:endParaRPr lang="en-US" b="1" dirty="0">
              <a:solidFill>
                <a:srgbClr val="0070C0"/>
              </a:solidFill>
              <a:latin typeface="Bradley Hand ITC" pitchFamily="66" charset="0"/>
            </a:endParaRPr>
          </a:p>
        </p:txBody>
      </p:sp>
      <p:sp>
        <p:nvSpPr>
          <p:cNvPr id="10" name="TextBox 9"/>
          <p:cNvSpPr txBox="1"/>
          <p:nvPr/>
        </p:nvSpPr>
        <p:spPr>
          <a:xfrm>
            <a:off x="4495801" y="3768429"/>
            <a:ext cx="2004642" cy="1014380"/>
          </a:xfrm>
          <a:prstGeom prst="rect">
            <a:avLst/>
          </a:prstGeom>
          <a:noFill/>
        </p:spPr>
        <p:txBody>
          <a:bodyPr wrap="square" rtlCol="0">
            <a:spAutoFit/>
          </a:bodyPr>
          <a:lstStyle/>
          <a:p>
            <a:pPr>
              <a:lnSpc>
                <a:spcPts val="1400"/>
              </a:lnSpc>
            </a:pPr>
            <a:r>
              <a:rPr lang="en-US" b="1" dirty="0" smtClean="0">
                <a:solidFill>
                  <a:srgbClr val="0070C0"/>
                </a:solidFill>
                <a:latin typeface="Bradley Hand ITC" pitchFamily="66" charset="0"/>
              </a:rPr>
              <a:t>Did instructional changes I made based on common formative assessment work?</a:t>
            </a:r>
            <a:endParaRPr lang="en-US" b="1" dirty="0">
              <a:solidFill>
                <a:srgbClr val="0070C0"/>
              </a:solidFill>
              <a:latin typeface="Bradley Hand ITC" pitchFamily="66" charset="0"/>
            </a:endParaRPr>
          </a:p>
        </p:txBody>
      </p:sp>
      <p:sp>
        <p:nvSpPr>
          <p:cNvPr id="11" name="TextBox 10"/>
          <p:cNvSpPr txBox="1"/>
          <p:nvPr/>
        </p:nvSpPr>
        <p:spPr>
          <a:xfrm>
            <a:off x="6500442" y="3764480"/>
            <a:ext cx="1888177" cy="1015663"/>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Do schedules have built-in time for teachers to co-labor?</a:t>
            </a:r>
            <a:endParaRPr lang="en-US" b="1" dirty="0">
              <a:solidFill>
                <a:srgbClr val="0070C0"/>
              </a:solidFill>
              <a:latin typeface="Bradley Hand ITC" pitchFamily="66" charset="0"/>
            </a:endParaRPr>
          </a:p>
        </p:txBody>
      </p:sp>
    </p:spTree>
    <p:extLst>
      <p:ext uri="{BB962C8B-B14F-4D97-AF65-F5344CB8AC3E}">
        <p14:creationId xmlns:p14="http://schemas.microsoft.com/office/powerpoint/2010/main" val="3437297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SED’s Research</a:t>
            </a:r>
            <a:br>
              <a:rPr lang="en-US" dirty="0" smtClean="0"/>
            </a:br>
            <a:r>
              <a:rPr lang="en-US" dirty="0" smtClean="0"/>
              <a:t>Behind Teacher Evaluation</a:t>
            </a:r>
            <a:endParaRPr lang="en-US" dirty="0"/>
          </a:p>
        </p:txBody>
      </p:sp>
    </p:spTree>
    <p:extLst>
      <p:ext uri="{BB962C8B-B14F-4D97-AF65-F5344CB8AC3E}">
        <p14:creationId xmlns:p14="http://schemas.microsoft.com/office/powerpoint/2010/main" val="2615641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 Effectiveness Research</a:t>
            </a:r>
          </a:p>
        </p:txBody>
      </p:sp>
      <p:sp>
        <p:nvSpPr>
          <p:cNvPr id="3" name="Content Placeholder 2"/>
          <p:cNvSpPr>
            <a:spLocks noGrp="1"/>
          </p:cNvSpPr>
          <p:nvPr>
            <p:ph idx="1"/>
          </p:nvPr>
        </p:nvSpPr>
        <p:spPr/>
        <p:txBody>
          <a:bodyPr/>
          <a:lstStyle/>
          <a:p>
            <a:r>
              <a:rPr lang="en-US" dirty="0"/>
              <a:t>Teacher effectiveness matters!</a:t>
            </a:r>
          </a:p>
          <a:p>
            <a:r>
              <a:rPr lang="en-US" dirty="0"/>
              <a:t>This is the right work!</a:t>
            </a:r>
          </a:p>
          <a:p>
            <a:r>
              <a:rPr lang="en-US" dirty="0"/>
              <a:t>Two </a:t>
            </a:r>
            <a:r>
              <a:rPr lang="en-US" dirty="0" smtClean="0"/>
              <a:t>big [recent] research </a:t>
            </a:r>
            <a:r>
              <a:rPr lang="en-US" dirty="0"/>
              <a:t>studies confirm this</a:t>
            </a:r>
          </a:p>
          <a:p>
            <a:endParaRPr lang="en-US" dirty="0"/>
          </a:p>
        </p:txBody>
      </p:sp>
    </p:spTree>
    <p:extLst>
      <p:ext uri="{BB962C8B-B14F-4D97-AF65-F5344CB8AC3E}">
        <p14:creationId xmlns:p14="http://schemas.microsoft.com/office/powerpoint/2010/main" val="13924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69" y="2802712"/>
            <a:ext cx="4786173" cy="358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lstStyle/>
          <a:p>
            <a:pPr marL="0" indent="-457200">
              <a:spcBef>
                <a:spcPts val="0"/>
              </a:spcBef>
              <a:buNone/>
            </a:pPr>
            <a:r>
              <a:rPr lang="en-US" dirty="0"/>
              <a:t>The Long-Term Impacts of </a:t>
            </a:r>
            <a:r>
              <a:rPr lang="en-US" dirty="0" smtClean="0"/>
              <a:t>Teachers: 	Teacher </a:t>
            </a:r>
            <a:r>
              <a:rPr lang="en-US" dirty="0"/>
              <a:t>Value-added and </a:t>
            </a:r>
            <a:r>
              <a:rPr lang="en-US" dirty="0" smtClean="0"/>
              <a:t>Student 	Outcomes </a:t>
            </a:r>
            <a:r>
              <a:rPr lang="en-US" dirty="0"/>
              <a:t>in </a:t>
            </a:r>
            <a:r>
              <a:rPr lang="en-US" dirty="0" smtClean="0"/>
              <a:t>Adulthood</a:t>
            </a:r>
            <a:endParaRPr lang="en-US" dirty="0"/>
          </a:p>
        </p:txBody>
      </p:sp>
    </p:spTree>
    <p:extLst>
      <p:ext uri="{BB962C8B-B14F-4D97-AF65-F5344CB8AC3E}">
        <p14:creationId xmlns:p14="http://schemas.microsoft.com/office/powerpoint/2010/main" val="213061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fontScale="85000" lnSpcReduction="10000"/>
          </a:bodyPr>
          <a:lstStyle/>
          <a:p>
            <a:r>
              <a:rPr lang="en-US" dirty="0"/>
              <a:t>2.5M children from childhood to early adulthood in 1 large district</a:t>
            </a:r>
          </a:p>
          <a:p>
            <a:r>
              <a:rPr lang="en-US" dirty="0"/>
              <a:t>Teacher/course linkages and test scores in grades 3-8 from 1991-2009</a:t>
            </a:r>
          </a:p>
          <a:p>
            <a:r>
              <a:rPr lang="en-US" dirty="0"/>
              <a:t>US government tax data from W-2s: on parents AND students</a:t>
            </a:r>
          </a:p>
          <a:p>
            <a:r>
              <a:rPr lang="en-US" dirty="0"/>
              <a:t>About parents: household income, retirement savings, home ownership, marriage, age when student born</a:t>
            </a:r>
          </a:p>
          <a:p>
            <a:r>
              <a:rPr lang="en-US" dirty="0"/>
              <a:t>About students up to age 28:  teen birth, college attendance,  earnings, neighborhood “quality”</a:t>
            </a:r>
          </a:p>
          <a:p>
            <a:endParaRPr lang="en-US" dirty="0"/>
          </a:p>
        </p:txBody>
      </p:sp>
    </p:spTree>
    <p:extLst>
      <p:ext uri="{BB962C8B-B14F-4D97-AF65-F5344CB8AC3E}">
        <p14:creationId xmlns:p14="http://schemas.microsoft.com/office/powerpoint/2010/main" val="425670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fontScale="92500" lnSpcReduction="10000"/>
          </a:bodyPr>
          <a:lstStyle/>
          <a:p>
            <a:r>
              <a:rPr lang="en-US" dirty="0"/>
              <a:t>Having a higher value-added teacher for even one year in grades 4-8 has substantial positive long-term impacts on a student’s life outcomes including:</a:t>
            </a:r>
          </a:p>
          <a:p>
            <a:r>
              <a:rPr lang="en-US" dirty="0"/>
              <a:t>Likelihood of attending college (↑ 1.25%)</a:t>
            </a:r>
          </a:p>
          <a:p>
            <a:r>
              <a:rPr lang="en-US" dirty="0"/>
              <a:t>Likelihood of teen pregnancy (↓ 1.25%)</a:t>
            </a:r>
          </a:p>
          <a:p>
            <a:r>
              <a:rPr lang="en-US" dirty="0"/>
              <a:t>Salary earned in lifetime (↑ $25K )</a:t>
            </a:r>
          </a:p>
          <a:p>
            <a:r>
              <a:rPr lang="en-US" dirty="0"/>
              <a:t>Neighborhood  (↑ college grads)</a:t>
            </a:r>
          </a:p>
          <a:p>
            <a:r>
              <a:rPr lang="en-US" dirty="0"/>
              <a:t>Retirement savings  (↑)</a:t>
            </a:r>
          </a:p>
        </p:txBody>
      </p:sp>
    </p:spTree>
    <p:extLst>
      <p:ext uri="{BB962C8B-B14F-4D97-AF65-F5344CB8AC3E}">
        <p14:creationId xmlns:p14="http://schemas.microsoft.com/office/powerpoint/2010/main" val="418062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comegraph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86102" y="1869743"/>
            <a:ext cx="6434644" cy="4529199"/>
          </a:xfrm>
          <a:prstGeom prst="rect">
            <a:avLst/>
          </a:prstGeom>
        </p:spPr>
      </p:pic>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a:bodyPr>
          <a:lstStyle/>
          <a:p>
            <a:r>
              <a:rPr lang="en-US" dirty="0" smtClean="0"/>
              <a:t>Student</a:t>
            </a:r>
            <a:br>
              <a:rPr lang="en-US" dirty="0" smtClean="0"/>
            </a:br>
            <a:r>
              <a:rPr lang="en-US" dirty="0" smtClean="0"/>
              <a:t>Future</a:t>
            </a:r>
            <a:br>
              <a:rPr lang="en-US" dirty="0" smtClean="0"/>
            </a:br>
            <a:r>
              <a:rPr lang="en-US" dirty="0" smtClean="0"/>
              <a:t>Earnings</a:t>
            </a:r>
            <a:endParaRPr lang="en-US" dirty="0"/>
          </a:p>
        </p:txBody>
      </p:sp>
    </p:spTree>
    <p:extLst>
      <p:ext uri="{BB962C8B-B14F-4D97-AF65-F5344CB8AC3E}">
        <p14:creationId xmlns:p14="http://schemas.microsoft.com/office/powerpoint/2010/main" val="391658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34" charset="-128"/>
              </a:rPr>
              <a:t>What is “teacher value added”</a:t>
            </a:r>
            <a:endParaRPr lang="en-US" dirty="0"/>
          </a:p>
        </p:txBody>
      </p:sp>
      <p:sp>
        <p:nvSpPr>
          <p:cNvPr id="3" name="Content Placeholder 2"/>
          <p:cNvSpPr>
            <a:spLocks noGrp="1"/>
          </p:cNvSpPr>
          <p:nvPr>
            <p:ph idx="1"/>
          </p:nvPr>
        </p:nvSpPr>
        <p:spPr/>
        <p:txBody>
          <a:bodyPr>
            <a:normAutofit/>
          </a:bodyPr>
          <a:lstStyle/>
          <a:p>
            <a:r>
              <a:rPr lang="en-US" dirty="0"/>
              <a:t>A statistical measure of the growth of a teacher’s students that takes into account  the differences in students across classrooms that school systems can measure but teachers can’t control. </a:t>
            </a:r>
          </a:p>
          <a:p>
            <a:r>
              <a:rPr lang="en-US" dirty="0" smtClean="0"/>
              <a:t>Growth </a:t>
            </a:r>
            <a:r>
              <a:rPr lang="en-US" dirty="0"/>
              <a:t>compared to the average growth of similar students </a:t>
            </a:r>
          </a:p>
        </p:txBody>
      </p:sp>
    </p:spTree>
    <p:extLst>
      <p:ext uri="{BB962C8B-B14F-4D97-AF65-F5344CB8AC3E}">
        <p14:creationId xmlns:p14="http://schemas.microsoft.com/office/powerpoint/2010/main" val="47140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Aligning RTTT</a:t>
            </a:r>
            <a:endParaRPr lang="en-US" dirty="0"/>
          </a:p>
          <a:p>
            <a:r>
              <a:rPr lang="en-US" dirty="0" smtClean="0"/>
              <a:t>Growth and Value-Added</a:t>
            </a:r>
            <a:endParaRPr lang="en-US" dirty="0"/>
          </a:p>
          <a:p>
            <a:r>
              <a:rPr lang="en-US" dirty="0" smtClean="0"/>
              <a:t>Evidence Collection</a:t>
            </a:r>
          </a:p>
          <a:p>
            <a:r>
              <a:rPr lang="en-US" dirty="0" smtClean="0"/>
              <a:t>Inter-rater agreement and reliability</a:t>
            </a:r>
            <a:endParaRPr lang="en-US" dirty="0"/>
          </a:p>
          <a:p>
            <a:r>
              <a:rPr lang="en-US" dirty="0" smtClean="0"/>
              <a:t>Growth-Producing Feedback</a:t>
            </a:r>
            <a:endParaRPr lang="en-US" dirty="0"/>
          </a:p>
          <a:p>
            <a:endParaRPr lang="en-US" dirty="0"/>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9013"/>
            <a:ext cx="8229600" cy="600075"/>
          </a:xfrm>
        </p:spPr>
        <p:txBody>
          <a:bodyPr>
            <a:normAutofit fontScale="90000"/>
          </a:bodyPr>
          <a:lstStyle/>
          <a:p>
            <a:pPr>
              <a:defRPr/>
            </a:pPr>
            <a:r>
              <a:rPr lang="en-US" dirty="0" smtClean="0"/>
              <a:t>Test Scores Alone</a:t>
            </a:r>
            <a:endParaRPr lang="en-US" dirty="0"/>
          </a:p>
        </p:txBody>
      </p:sp>
      <p:grpSp>
        <p:nvGrpSpPr>
          <p:cNvPr id="27651" name="Group 4"/>
          <p:cNvGrpSpPr>
            <a:grpSpLocks/>
          </p:cNvGrpSpPr>
          <p:nvPr/>
        </p:nvGrpSpPr>
        <p:grpSpPr bwMode="auto">
          <a:xfrm>
            <a:off x="1220464" y="1181101"/>
            <a:ext cx="8114036" cy="4999198"/>
            <a:chOff x="1657350" y="2635250"/>
            <a:chExt cx="7181850" cy="3463375"/>
          </a:xfrm>
        </p:grpSpPr>
        <p:sp>
          <p:nvSpPr>
            <p:cNvPr id="27653" name="Text Box 5"/>
            <p:cNvSpPr txBox="1">
              <a:spLocks noChangeArrowheads="1"/>
            </p:cNvSpPr>
            <p:nvPr/>
          </p:nvSpPr>
          <p:spPr bwMode="auto">
            <a:xfrm>
              <a:off x="4953000" y="2635250"/>
              <a:ext cx="3886200" cy="32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7654" name="Rectangle 6"/>
            <p:cNvSpPr>
              <a:spLocks noChangeArrowheads="1"/>
            </p:cNvSpPr>
            <p:nvPr/>
          </p:nvSpPr>
          <p:spPr bwMode="auto">
            <a:xfrm>
              <a:off x="1885950" y="3443288"/>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5" name="Rectangle 7"/>
            <p:cNvSpPr>
              <a:spLocks noChangeArrowheads="1"/>
            </p:cNvSpPr>
            <p:nvPr/>
          </p:nvSpPr>
          <p:spPr bwMode="auto">
            <a:xfrm>
              <a:off x="3333750" y="39624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8" name="Text Box 11"/>
            <p:cNvSpPr txBox="1">
              <a:spLocks noChangeArrowheads="1"/>
            </p:cNvSpPr>
            <p:nvPr/>
          </p:nvSpPr>
          <p:spPr bwMode="auto">
            <a:xfrm>
              <a:off x="1809750" y="5835650"/>
              <a:ext cx="1219200" cy="2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800" b="1" dirty="0"/>
                <a:t>Teacher A</a:t>
              </a:r>
            </a:p>
          </p:txBody>
        </p:sp>
        <p:sp>
          <p:nvSpPr>
            <p:cNvPr id="27659" name="Text Box 12"/>
            <p:cNvSpPr txBox="1">
              <a:spLocks noChangeArrowheads="1"/>
            </p:cNvSpPr>
            <p:nvPr/>
          </p:nvSpPr>
          <p:spPr bwMode="auto">
            <a:xfrm>
              <a:off x="3333750" y="5835650"/>
              <a:ext cx="1219200" cy="2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800" b="1" dirty="0"/>
                <a:t>Teacher B</a:t>
              </a:r>
            </a:p>
          </p:txBody>
        </p:sp>
        <p:sp>
          <p:nvSpPr>
            <p:cNvPr id="27660" name="Text Box 13"/>
            <p:cNvSpPr txBox="1">
              <a:spLocks noChangeArrowheads="1"/>
            </p:cNvSpPr>
            <p:nvPr/>
          </p:nvSpPr>
          <p:spPr bwMode="auto">
            <a:xfrm rot="16200000">
              <a:off x="1950244" y="4824886"/>
              <a:ext cx="1219200" cy="4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2015</a:t>
              </a:r>
            </a:p>
          </p:txBody>
        </p:sp>
        <p:sp>
          <p:nvSpPr>
            <p:cNvPr id="27661" name="Text Box 14"/>
            <p:cNvSpPr txBox="1">
              <a:spLocks noChangeArrowheads="1"/>
            </p:cNvSpPr>
            <p:nvPr/>
          </p:nvSpPr>
          <p:spPr bwMode="auto">
            <a:xfrm rot="16200000">
              <a:off x="3398044" y="4824886"/>
              <a:ext cx="1219200" cy="4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2015</a:t>
              </a:r>
            </a:p>
          </p:txBody>
        </p:sp>
        <p:sp>
          <p:nvSpPr>
            <p:cNvPr id="27662" name="Rectangle 15"/>
            <p:cNvSpPr>
              <a:spLocks noChangeArrowheads="1"/>
            </p:cNvSpPr>
            <p:nvPr/>
          </p:nvSpPr>
          <p:spPr bwMode="auto">
            <a:xfrm>
              <a:off x="1657350" y="5715000"/>
              <a:ext cx="3143250" cy="889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7663" name="Text Box 16"/>
            <p:cNvSpPr txBox="1">
              <a:spLocks noChangeArrowheads="1"/>
            </p:cNvSpPr>
            <p:nvPr/>
          </p:nvSpPr>
          <p:spPr bwMode="auto">
            <a:xfrm>
              <a:off x="2133600" y="2986088"/>
              <a:ext cx="685800" cy="3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680</a:t>
              </a:r>
            </a:p>
          </p:txBody>
        </p:sp>
        <p:sp>
          <p:nvSpPr>
            <p:cNvPr id="27664" name="Text Box 17"/>
            <p:cNvSpPr txBox="1">
              <a:spLocks noChangeArrowheads="1"/>
            </p:cNvSpPr>
            <p:nvPr/>
          </p:nvSpPr>
          <p:spPr bwMode="auto">
            <a:xfrm>
              <a:off x="3581400" y="3519488"/>
              <a:ext cx="685800" cy="3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670</a:t>
              </a:r>
              <a:endParaRPr lang="en-US" b="1" dirty="0"/>
            </a:p>
          </p:txBody>
        </p:sp>
      </p:grpSp>
      <p:sp>
        <p:nvSpPr>
          <p:cNvPr id="19" name="Oval 18"/>
          <p:cNvSpPr/>
          <p:nvPr/>
        </p:nvSpPr>
        <p:spPr>
          <a:xfrm>
            <a:off x="5080000" y="3265488"/>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a:solidFill>
                  <a:schemeClr val="bg1"/>
                </a:solidFill>
              </a:rPr>
              <a:t>Achievement scores say more about students than teachers</a:t>
            </a:r>
            <a:r>
              <a:rPr lang="en-US" sz="2400" dirty="0">
                <a:solidFill>
                  <a:schemeClr val="bg1"/>
                </a:solidFill>
              </a:rPr>
              <a:t>.</a:t>
            </a:r>
          </a:p>
        </p:txBody>
      </p:sp>
    </p:spTree>
    <p:extLst>
      <p:ext uri="{BB962C8B-B14F-4D97-AF65-F5344CB8AC3E}">
        <p14:creationId xmlns:p14="http://schemas.microsoft.com/office/powerpoint/2010/main" val="3558904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83108" y="1042987"/>
            <a:ext cx="8229600" cy="496093"/>
          </a:xfrm>
        </p:spPr>
        <p:txBody>
          <a:bodyPr>
            <a:normAutofit fontScale="90000"/>
          </a:bodyPr>
          <a:lstStyle/>
          <a:p>
            <a:r>
              <a:rPr lang="en-US" sz="3600" dirty="0" smtClean="0">
                <a:ea typeface="ＭＳ Ｐゴシック" pitchFamily="34" charset="-128"/>
              </a:rPr>
              <a:t>Growth</a:t>
            </a:r>
          </a:p>
        </p:txBody>
      </p:sp>
      <p:grpSp>
        <p:nvGrpSpPr>
          <p:cNvPr id="29699" name="Group 4"/>
          <p:cNvGrpSpPr>
            <a:grpSpLocks/>
          </p:cNvGrpSpPr>
          <p:nvPr/>
        </p:nvGrpSpPr>
        <p:grpSpPr bwMode="auto">
          <a:xfrm>
            <a:off x="721226" y="1897209"/>
            <a:ext cx="8382000" cy="4356108"/>
            <a:chOff x="304800" y="2057400"/>
            <a:chExt cx="8686800" cy="4213685"/>
          </a:xfrm>
        </p:grpSpPr>
        <p:sp>
          <p:nvSpPr>
            <p:cNvPr id="29701" name="Rectangle 6"/>
            <p:cNvSpPr>
              <a:spLocks noChangeArrowheads="1"/>
            </p:cNvSpPr>
            <p:nvPr/>
          </p:nvSpPr>
          <p:spPr bwMode="auto">
            <a:xfrm>
              <a:off x="1752600" y="358140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02" name="Rectangle 6"/>
            <p:cNvSpPr>
              <a:spLocks noChangeArrowheads="1"/>
            </p:cNvSpPr>
            <p:nvPr/>
          </p:nvSpPr>
          <p:spPr bwMode="auto">
            <a:xfrm>
              <a:off x="609600" y="449580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03" name="Text Box 4"/>
            <p:cNvSpPr txBox="1">
              <a:spLocks noChangeArrowheads="1"/>
            </p:cNvSpPr>
            <p:nvPr/>
          </p:nvSpPr>
          <p:spPr bwMode="auto">
            <a:xfrm>
              <a:off x="5638800" y="2057400"/>
              <a:ext cx="3352800" cy="3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9706" name="Text Box 10"/>
            <p:cNvSpPr txBox="1">
              <a:spLocks noChangeArrowheads="1"/>
            </p:cNvSpPr>
            <p:nvPr/>
          </p:nvSpPr>
          <p:spPr bwMode="auto">
            <a:xfrm rot="-5400000">
              <a:off x="4298157" y="4998243"/>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07" name="Text Box 12"/>
            <p:cNvSpPr txBox="1">
              <a:spLocks noChangeArrowheads="1"/>
            </p:cNvSpPr>
            <p:nvPr/>
          </p:nvSpPr>
          <p:spPr bwMode="auto">
            <a:xfrm>
              <a:off x="2057400" y="3200400"/>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680</a:t>
              </a:r>
              <a:endParaRPr lang="en-US" b="1" dirty="0"/>
            </a:p>
          </p:txBody>
        </p:sp>
        <p:sp>
          <p:nvSpPr>
            <p:cNvPr id="29708" name="Text Box 13"/>
            <p:cNvSpPr txBox="1">
              <a:spLocks noChangeArrowheads="1"/>
            </p:cNvSpPr>
            <p:nvPr/>
          </p:nvSpPr>
          <p:spPr bwMode="auto">
            <a:xfrm>
              <a:off x="4495800" y="3593685"/>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29709" name="Text Box 25"/>
            <p:cNvSpPr txBox="1">
              <a:spLocks noChangeArrowheads="1"/>
            </p:cNvSpPr>
            <p:nvPr/>
          </p:nvSpPr>
          <p:spPr bwMode="auto">
            <a:xfrm>
              <a:off x="3276600" y="4262782"/>
              <a:ext cx="914400" cy="6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sz="2400" b="1" dirty="0"/>
                <a:t>645</a:t>
              </a:r>
              <a:endParaRPr lang="en-US" b="1" dirty="0"/>
            </a:p>
          </p:txBody>
        </p:sp>
        <p:sp>
          <p:nvSpPr>
            <p:cNvPr id="29710" name="Oval 32"/>
            <p:cNvSpPr>
              <a:spLocks noChangeArrowheads="1"/>
            </p:cNvSpPr>
            <p:nvPr/>
          </p:nvSpPr>
          <p:spPr bwMode="auto">
            <a:xfrm>
              <a:off x="3200400" y="2819400"/>
              <a:ext cx="990600" cy="10668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29711" name="Oval 32"/>
            <p:cNvSpPr>
              <a:spLocks noChangeArrowheads="1"/>
            </p:cNvSpPr>
            <p:nvPr/>
          </p:nvSpPr>
          <p:spPr bwMode="auto">
            <a:xfrm>
              <a:off x="381000" y="31242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sp>
          <p:nvSpPr>
            <p:cNvPr id="29712" name="Text Box 13"/>
            <p:cNvSpPr txBox="1">
              <a:spLocks noChangeArrowheads="1"/>
            </p:cNvSpPr>
            <p:nvPr/>
          </p:nvSpPr>
          <p:spPr bwMode="auto">
            <a:xfrm>
              <a:off x="838200" y="4173733"/>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660</a:t>
              </a:r>
              <a:endParaRPr lang="en-US" b="1" dirty="0"/>
            </a:p>
          </p:txBody>
        </p:sp>
        <p:sp>
          <p:nvSpPr>
            <p:cNvPr id="29713" name="Rectangle 7"/>
            <p:cNvSpPr>
              <a:spLocks noChangeArrowheads="1"/>
            </p:cNvSpPr>
            <p:nvPr/>
          </p:nvSpPr>
          <p:spPr bwMode="auto">
            <a:xfrm>
              <a:off x="4267200" y="4038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14" name="Text Box 11"/>
            <p:cNvSpPr txBox="1">
              <a:spLocks noChangeArrowheads="1"/>
            </p:cNvSpPr>
            <p:nvPr/>
          </p:nvSpPr>
          <p:spPr bwMode="auto">
            <a:xfrm>
              <a:off x="1159113" y="5943600"/>
              <a:ext cx="12192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Teacher A</a:t>
              </a:r>
            </a:p>
          </p:txBody>
        </p:sp>
        <p:sp>
          <p:nvSpPr>
            <p:cNvPr id="29715" name="Text Box 12"/>
            <p:cNvSpPr txBox="1">
              <a:spLocks noChangeArrowheads="1"/>
            </p:cNvSpPr>
            <p:nvPr/>
          </p:nvSpPr>
          <p:spPr bwMode="auto">
            <a:xfrm>
              <a:off x="3658995" y="5943600"/>
              <a:ext cx="12192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Teacher B</a:t>
              </a:r>
            </a:p>
          </p:txBody>
        </p:sp>
        <p:sp>
          <p:nvSpPr>
            <p:cNvPr id="29716" name="Rectangle 15"/>
            <p:cNvSpPr>
              <a:spLocks noChangeArrowheads="1"/>
            </p:cNvSpPr>
            <p:nvPr/>
          </p:nvSpPr>
          <p:spPr bwMode="auto">
            <a:xfrm>
              <a:off x="304800" y="5867400"/>
              <a:ext cx="54102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9717" name="Rectangle 6"/>
            <p:cNvSpPr>
              <a:spLocks noChangeArrowheads="1"/>
            </p:cNvSpPr>
            <p:nvPr/>
          </p:nvSpPr>
          <p:spPr bwMode="auto">
            <a:xfrm>
              <a:off x="3124200" y="4876800"/>
              <a:ext cx="1143000" cy="990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18" name="Text Box 20"/>
            <p:cNvSpPr txBox="1">
              <a:spLocks noChangeArrowheads="1"/>
            </p:cNvSpPr>
            <p:nvPr/>
          </p:nvSpPr>
          <p:spPr bwMode="auto">
            <a:xfrm rot="16200000">
              <a:off x="540544" y="5044268"/>
              <a:ext cx="12954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29719" name="Text Box 20"/>
            <p:cNvSpPr txBox="1">
              <a:spLocks noChangeArrowheads="1"/>
            </p:cNvSpPr>
            <p:nvPr/>
          </p:nvSpPr>
          <p:spPr bwMode="auto">
            <a:xfrm rot="16200000">
              <a:off x="3155157" y="5158568"/>
              <a:ext cx="10668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29720" name="Text Box 10"/>
            <p:cNvSpPr txBox="1">
              <a:spLocks noChangeArrowheads="1"/>
            </p:cNvSpPr>
            <p:nvPr/>
          </p:nvSpPr>
          <p:spPr bwMode="auto">
            <a:xfrm rot="16200000">
              <a:off x="4069557" y="5082367"/>
              <a:ext cx="15240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sp>
          <p:nvSpPr>
            <p:cNvPr id="29722" name="Text Box 10"/>
            <p:cNvSpPr txBox="1">
              <a:spLocks noChangeArrowheads="1"/>
            </p:cNvSpPr>
            <p:nvPr/>
          </p:nvSpPr>
          <p:spPr bwMode="auto">
            <a:xfrm rot="16200000">
              <a:off x="1554957" y="5006167"/>
              <a:ext cx="15240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cxnSp>
          <p:nvCxnSpPr>
            <p:cNvPr id="29723" name="Straight Arrow Connector 26"/>
            <p:cNvCxnSpPr>
              <a:cxnSpLocks noChangeShapeType="1"/>
            </p:cNvCxnSpPr>
            <p:nvPr/>
          </p:nvCxnSpPr>
          <p:spPr bwMode="auto">
            <a:xfrm flipV="1">
              <a:off x="762000" y="3657600"/>
              <a:ext cx="91440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4" name="Straight Arrow Connector 28"/>
            <p:cNvCxnSpPr>
              <a:cxnSpLocks noChangeShapeType="1"/>
            </p:cNvCxnSpPr>
            <p:nvPr/>
          </p:nvCxnSpPr>
          <p:spPr bwMode="auto">
            <a:xfrm flipV="1">
              <a:off x="3276600" y="4114800"/>
              <a:ext cx="914400" cy="749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0" name="Oval 29"/>
          <p:cNvSpPr/>
          <p:nvPr/>
        </p:nvSpPr>
        <p:spPr>
          <a:xfrm>
            <a:off x="5426910" y="1825912"/>
            <a:ext cx="3095625" cy="20018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1600" dirty="0">
                <a:solidFill>
                  <a:schemeClr val="bg1"/>
                </a:solidFill>
              </a:rPr>
              <a:t>Adding average prior achievement for the same students  shows Teacher B’s students had higher growth</a:t>
            </a:r>
            <a:r>
              <a:rPr lang="en-US" sz="1100" dirty="0">
                <a:solidFill>
                  <a:schemeClr val="bg1"/>
                </a:solidFill>
              </a:rPr>
              <a:t>. </a:t>
            </a:r>
          </a:p>
        </p:txBody>
      </p:sp>
    </p:spTree>
    <p:extLst>
      <p:ext uri="{BB962C8B-B14F-4D97-AF65-F5344CB8AC3E}">
        <p14:creationId xmlns:p14="http://schemas.microsoft.com/office/powerpoint/2010/main" val="886845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23850" y="958567"/>
            <a:ext cx="8229600" cy="600075"/>
          </a:xfrm>
        </p:spPr>
        <p:txBody>
          <a:bodyPr>
            <a:normAutofit fontScale="90000"/>
          </a:bodyPr>
          <a:lstStyle/>
          <a:p>
            <a:r>
              <a:rPr lang="en-US" sz="3600" dirty="0" smtClean="0">
                <a:ea typeface="ＭＳ Ｐゴシック" pitchFamily="34" charset="-128"/>
              </a:rPr>
              <a:t>Value-Added</a:t>
            </a:r>
          </a:p>
        </p:txBody>
      </p:sp>
      <p:grpSp>
        <p:nvGrpSpPr>
          <p:cNvPr id="2" name="Group 1"/>
          <p:cNvGrpSpPr/>
          <p:nvPr/>
        </p:nvGrpSpPr>
        <p:grpSpPr>
          <a:xfrm>
            <a:off x="361950" y="2705100"/>
            <a:ext cx="8686800" cy="3694767"/>
            <a:chOff x="304800" y="2895600"/>
            <a:chExt cx="8686800" cy="3694767"/>
          </a:xfrm>
        </p:grpSpPr>
        <p:sp>
          <p:nvSpPr>
            <p:cNvPr id="31748" name="Rectangle 6"/>
            <p:cNvSpPr>
              <a:spLocks noChangeArrowheads="1"/>
            </p:cNvSpPr>
            <p:nvPr/>
          </p:nvSpPr>
          <p:spPr bwMode="auto">
            <a:xfrm>
              <a:off x="4572000" y="5184775"/>
              <a:ext cx="1143000" cy="987425"/>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49" name="Rectangle 6"/>
            <p:cNvSpPr>
              <a:spLocks noChangeArrowheads="1"/>
            </p:cNvSpPr>
            <p:nvPr/>
          </p:nvSpPr>
          <p:spPr bwMode="auto">
            <a:xfrm>
              <a:off x="2895600" y="4481513"/>
              <a:ext cx="1143000" cy="1690687"/>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50" name="Rectangle 6"/>
            <p:cNvSpPr>
              <a:spLocks noChangeArrowheads="1"/>
            </p:cNvSpPr>
            <p:nvPr/>
          </p:nvSpPr>
          <p:spPr bwMode="auto">
            <a:xfrm>
              <a:off x="1752600" y="393065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3" name="Text Box 12"/>
            <p:cNvSpPr txBox="1">
              <a:spLocks noChangeArrowheads="1"/>
            </p:cNvSpPr>
            <p:nvPr/>
          </p:nvSpPr>
          <p:spPr bwMode="auto">
            <a:xfrm>
              <a:off x="2057400" y="35496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680</a:t>
              </a:r>
              <a:endParaRPr lang="en-US" b="1" dirty="0"/>
            </a:p>
          </p:txBody>
        </p:sp>
        <p:sp>
          <p:nvSpPr>
            <p:cNvPr id="31754" name="Text Box 13"/>
            <p:cNvSpPr txBox="1">
              <a:spLocks noChangeArrowheads="1"/>
            </p:cNvSpPr>
            <p:nvPr/>
          </p:nvSpPr>
          <p:spPr bwMode="auto">
            <a:xfrm>
              <a:off x="5943600" y="40576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31755" name="Text Box 25"/>
            <p:cNvSpPr txBox="1">
              <a:spLocks noChangeArrowheads="1"/>
            </p:cNvSpPr>
            <p:nvPr/>
          </p:nvSpPr>
          <p:spPr bwMode="auto">
            <a:xfrm>
              <a:off x="4724400" y="4610100"/>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sz="2400" b="1" dirty="0"/>
                <a:t>645</a:t>
              </a:r>
              <a:endParaRPr lang="en-US" b="1" dirty="0"/>
            </a:p>
          </p:txBody>
        </p:sp>
        <p:sp>
          <p:nvSpPr>
            <p:cNvPr id="31756" name="Oval 32"/>
            <p:cNvSpPr>
              <a:spLocks noChangeArrowheads="1"/>
            </p:cNvSpPr>
            <p:nvPr/>
          </p:nvSpPr>
          <p:spPr bwMode="auto">
            <a:xfrm>
              <a:off x="3352800" y="2895600"/>
              <a:ext cx="1066800" cy="1066800"/>
            </a:xfrm>
            <a:prstGeom prst="ellipse">
              <a:avLst/>
            </a:prstGeom>
            <a:solidFill>
              <a:srgbClr val="CC99FF"/>
            </a:solidFill>
            <a:ln w="9525">
              <a:solidFill>
                <a:schemeClr val="tx1"/>
              </a:solidFill>
              <a:round/>
              <a:headEnd/>
              <a:tailEnd/>
            </a:ln>
          </p:spPr>
          <p:txBody>
            <a:bodyPr wrap="none" anchor="ctr"/>
            <a:lstStyle/>
            <a:p>
              <a:pPr algn="ctr"/>
              <a:endParaRPr lang="en-US" sz="1600" b="1" dirty="0"/>
            </a:p>
            <a:p>
              <a:pPr algn="ctr"/>
              <a:r>
                <a:rPr lang="en-US" sz="1600" b="1" dirty="0"/>
                <a:t>Value-</a:t>
              </a:r>
            </a:p>
            <a:p>
              <a:pPr algn="ctr"/>
              <a:r>
                <a:rPr lang="en-US" sz="1600" b="1" dirty="0"/>
                <a:t>Added</a:t>
              </a:r>
            </a:p>
            <a:p>
              <a:pPr algn="ctr"/>
              <a:r>
                <a:rPr lang="en-US" sz="1600" b="1" dirty="0"/>
                <a:t>+15 Above</a:t>
              </a:r>
            </a:p>
            <a:p>
              <a:pPr algn="ctr"/>
              <a:r>
                <a:rPr lang="en-US" sz="1600" b="1" dirty="0"/>
                <a:t> Average</a:t>
              </a:r>
            </a:p>
            <a:p>
              <a:pPr algn="ctr"/>
              <a:endParaRPr lang="en-US" sz="1200" dirty="0"/>
            </a:p>
          </p:txBody>
        </p:sp>
        <p:sp>
          <p:nvSpPr>
            <p:cNvPr id="31757" name="Text Box 13"/>
            <p:cNvSpPr txBox="1">
              <a:spLocks noChangeArrowheads="1"/>
            </p:cNvSpPr>
            <p:nvPr/>
          </p:nvSpPr>
          <p:spPr bwMode="auto">
            <a:xfrm>
              <a:off x="838200" y="43878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660</a:t>
              </a:r>
              <a:endParaRPr lang="en-US" b="1" dirty="0"/>
            </a:p>
          </p:txBody>
        </p:sp>
        <p:sp>
          <p:nvSpPr>
            <p:cNvPr id="31758" name="Rectangle 7"/>
            <p:cNvSpPr>
              <a:spLocks noChangeArrowheads="1"/>
            </p:cNvSpPr>
            <p:nvPr/>
          </p:nvSpPr>
          <p:spPr bwMode="auto">
            <a:xfrm>
              <a:off x="5715000" y="4419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9" name="Text Box 11"/>
            <p:cNvSpPr txBox="1">
              <a:spLocks noChangeArrowheads="1"/>
            </p:cNvSpPr>
            <p:nvPr/>
          </p:nvSpPr>
          <p:spPr bwMode="auto">
            <a:xfrm>
              <a:off x="1809750" y="6292850"/>
              <a:ext cx="1219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000" b="1" dirty="0"/>
                <a:t>Teacher A</a:t>
              </a:r>
            </a:p>
          </p:txBody>
        </p:sp>
        <p:sp>
          <p:nvSpPr>
            <p:cNvPr id="31760" name="Text Box 12"/>
            <p:cNvSpPr txBox="1">
              <a:spLocks noChangeArrowheads="1"/>
            </p:cNvSpPr>
            <p:nvPr/>
          </p:nvSpPr>
          <p:spPr bwMode="auto">
            <a:xfrm>
              <a:off x="5791200" y="6292850"/>
              <a:ext cx="1219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000" b="1" dirty="0"/>
                <a:t>Teacher B</a:t>
              </a:r>
            </a:p>
          </p:txBody>
        </p:sp>
        <p:sp>
          <p:nvSpPr>
            <p:cNvPr id="31761" name="Text Box 20"/>
            <p:cNvSpPr txBox="1">
              <a:spLocks noChangeArrowheads="1"/>
            </p:cNvSpPr>
            <p:nvPr/>
          </p:nvSpPr>
          <p:spPr bwMode="auto">
            <a:xfrm rot="-5400000">
              <a:off x="540544" y="538559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2" name="Text Box 20"/>
            <p:cNvSpPr txBox="1">
              <a:spLocks noChangeArrowheads="1"/>
            </p:cNvSpPr>
            <p:nvPr/>
          </p:nvSpPr>
          <p:spPr bwMode="auto">
            <a:xfrm rot="16200000">
              <a:off x="4617244" y="5469523"/>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31763" name="Text Box 10"/>
            <p:cNvSpPr txBox="1">
              <a:spLocks noChangeArrowheads="1"/>
            </p:cNvSpPr>
            <p:nvPr/>
          </p:nvSpPr>
          <p:spPr bwMode="auto">
            <a:xfrm rot="16200000">
              <a:off x="5517357" y="543777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p>
          </p:txBody>
        </p:sp>
        <p:sp>
          <p:nvSpPr>
            <p:cNvPr id="31765" name="Text Box 10"/>
            <p:cNvSpPr txBox="1">
              <a:spLocks noChangeArrowheads="1"/>
            </p:cNvSpPr>
            <p:nvPr/>
          </p:nvSpPr>
          <p:spPr bwMode="auto">
            <a:xfrm rot="16200000">
              <a:off x="1554957" y="501232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sp>
          <p:nvSpPr>
            <p:cNvPr id="31766" name="Rectangle 6"/>
            <p:cNvSpPr>
              <a:spLocks noChangeArrowheads="1"/>
            </p:cNvSpPr>
            <p:nvPr/>
          </p:nvSpPr>
          <p:spPr bwMode="auto">
            <a:xfrm>
              <a:off x="6858000" y="4419600"/>
              <a:ext cx="1143000" cy="1828800"/>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67" name="Text Box 22"/>
            <p:cNvSpPr txBox="1">
              <a:spLocks noChangeArrowheads="1"/>
            </p:cNvSpPr>
            <p:nvPr/>
          </p:nvSpPr>
          <p:spPr bwMode="auto">
            <a:xfrm rot="16200000">
              <a:off x="2820194" y="5112177"/>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solidFill>
                    <a:schemeClr val="bg1"/>
                  </a:solidFill>
                </a:rPr>
                <a:t>2015 Avg for similar students</a:t>
              </a:r>
            </a:p>
          </p:txBody>
        </p:sp>
        <p:sp>
          <p:nvSpPr>
            <p:cNvPr id="31768" name="Text Box 22"/>
            <p:cNvSpPr txBox="1">
              <a:spLocks noChangeArrowheads="1"/>
            </p:cNvSpPr>
            <p:nvPr/>
          </p:nvSpPr>
          <p:spPr bwMode="auto">
            <a:xfrm rot="16200000">
              <a:off x="6706394" y="5115352"/>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solidFill>
                    <a:schemeClr val="bg1"/>
                  </a:solidFill>
                </a:rPr>
                <a:t>2015 Avg for similar students</a:t>
              </a:r>
            </a:p>
          </p:txBody>
        </p:sp>
        <p:sp>
          <p:nvSpPr>
            <p:cNvPr id="31769" name="Text Box 13"/>
            <p:cNvSpPr txBox="1">
              <a:spLocks noChangeArrowheads="1"/>
            </p:cNvSpPr>
            <p:nvPr/>
          </p:nvSpPr>
          <p:spPr bwMode="auto">
            <a:xfrm>
              <a:off x="3124200" y="41592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665</a:t>
              </a:r>
              <a:endParaRPr lang="en-US" b="1" dirty="0"/>
            </a:p>
          </p:txBody>
        </p:sp>
        <p:sp>
          <p:nvSpPr>
            <p:cNvPr id="31770" name="Text Box 13"/>
            <p:cNvSpPr txBox="1">
              <a:spLocks noChangeArrowheads="1"/>
            </p:cNvSpPr>
            <p:nvPr/>
          </p:nvSpPr>
          <p:spPr bwMode="auto">
            <a:xfrm>
              <a:off x="7086600" y="40703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31771" name="Oval 32"/>
            <p:cNvSpPr>
              <a:spLocks noChangeArrowheads="1"/>
            </p:cNvSpPr>
            <p:nvPr/>
          </p:nvSpPr>
          <p:spPr bwMode="auto">
            <a:xfrm>
              <a:off x="8001000" y="3657600"/>
              <a:ext cx="990600" cy="990600"/>
            </a:xfrm>
            <a:prstGeom prst="ellipse">
              <a:avLst/>
            </a:prstGeom>
            <a:solidFill>
              <a:srgbClr val="CC99FF"/>
            </a:solidFill>
            <a:ln w="9525">
              <a:solidFill>
                <a:schemeClr val="tx1"/>
              </a:solidFill>
              <a:round/>
              <a:headEnd/>
              <a:tailEnd/>
            </a:ln>
          </p:spPr>
          <p:txBody>
            <a:bodyPr wrap="none" anchor="ctr"/>
            <a:lstStyle/>
            <a:p>
              <a:pPr algn="ctr"/>
              <a:endParaRPr lang="en-US" sz="1200" b="1" dirty="0"/>
            </a:p>
            <a:p>
              <a:pPr algn="ctr"/>
              <a:r>
                <a:rPr lang="en-US" sz="1600" b="1" dirty="0" smtClean="0"/>
                <a:t>Value-</a:t>
              </a:r>
            </a:p>
            <a:p>
              <a:pPr algn="ctr"/>
              <a:r>
                <a:rPr lang="en-US" sz="1600" b="1" dirty="0" smtClean="0"/>
                <a:t>Added</a:t>
              </a:r>
            </a:p>
            <a:p>
              <a:pPr algn="ctr"/>
              <a:r>
                <a:rPr lang="en-US" sz="1600" b="1" dirty="0" smtClean="0"/>
                <a:t>AVERAGE</a:t>
              </a:r>
              <a:endParaRPr lang="en-US" sz="1600" b="1" dirty="0"/>
            </a:p>
            <a:p>
              <a:pPr algn="ctr"/>
              <a:endParaRPr lang="en-US" sz="1200" dirty="0"/>
            </a:p>
          </p:txBody>
        </p:sp>
        <p:cxnSp>
          <p:nvCxnSpPr>
            <p:cNvPr id="31772" name="Straight Arrow Connector 33"/>
            <p:cNvCxnSpPr>
              <a:cxnSpLocks noChangeShapeType="1"/>
            </p:cNvCxnSpPr>
            <p:nvPr/>
          </p:nvCxnSpPr>
          <p:spPr bwMode="auto">
            <a:xfrm rot="5400000" flipH="1" flipV="1">
              <a:off x="685800" y="3962400"/>
              <a:ext cx="990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3" name="Oval 32"/>
            <p:cNvSpPr>
              <a:spLocks noChangeArrowheads="1"/>
            </p:cNvSpPr>
            <p:nvPr/>
          </p:nvSpPr>
          <p:spPr bwMode="auto">
            <a:xfrm>
              <a:off x="4572000" y="3505200"/>
              <a:ext cx="1066800" cy="11430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31774" name="Oval 32"/>
            <p:cNvSpPr>
              <a:spLocks noChangeArrowheads="1"/>
            </p:cNvSpPr>
            <p:nvPr/>
          </p:nvSpPr>
          <p:spPr bwMode="auto">
            <a:xfrm>
              <a:off x="533400" y="32766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cxnSp>
          <p:nvCxnSpPr>
            <p:cNvPr id="31775" name="Straight Arrow Connector 35"/>
            <p:cNvCxnSpPr>
              <a:cxnSpLocks noChangeShapeType="1"/>
            </p:cNvCxnSpPr>
            <p:nvPr/>
          </p:nvCxnSpPr>
          <p:spPr bwMode="auto">
            <a:xfrm rot="10800000">
              <a:off x="2971800" y="3962400"/>
              <a:ext cx="9906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6" name="Straight Arrow Connector 37"/>
            <p:cNvCxnSpPr>
              <a:cxnSpLocks noChangeShapeType="1"/>
            </p:cNvCxnSpPr>
            <p:nvPr/>
          </p:nvCxnSpPr>
          <p:spPr bwMode="auto">
            <a:xfrm flipV="1">
              <a:off x="4724400" y="4495800"/>
              <a:ext cx="9144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7" name="Straight Arrow Connector 39"/>
            <p:cNvCxnSpPr>
              <a:cxnSpLocks noChangeShapeType="1"/>
            </p:cNvCxnSpPr>
            <p:nvPr/>
          </p:nvCxnSpPr>
          <p:spPr bwMode="auto">
            <a:xfrm rot="10800000">
              <a:off x="6629400" y="4572000"/>
              <a:ext cx="1371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8" name="Rectangle 6"/>
            <p:cNvSpPr>
              <a:spLocks noChangeArrowheads="1"/>
            </p:cNvSpPr>
            <p:nvPr/>
          </p:nvSpPr>
          <p:spPr bwMode="auto">
            <a:xfrm>
              <a:off x="609600" y="484505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79" name="Rectangle 15"/>
            <p:cNvSpPr>
              <a:spLocks noChangeArrowheads="1"/>
            </p:cNvSpPr>
            <p:nvPr/>
          </p:nvSpPr>
          <p:spPr bwMode="auto">
            <a:xfrm>
              <a:off x="304800" y="6172200"/>
              <a:ext cx="83820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1780" name="Text Box 20"/>
            <p:cNvSpPr txBox="1">
              <a:spLocks noChangeArrowheads="1"/>
            </p:cNvSpPr>
            <p:nvPr/>
          </p:nvSpPr>
          <p:spPr bwMode="auto">
            <a:xfrm rot="16200000">
              <a:off x="640557" y="5317123"/>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grpSp>
      <p:sp>
        <p:nvSpPr>
          <p:cNvPr id="39" name="Oval 38"/>
          <p:cNvSpPr/>
          <p:nvPr/>
        </p:nvSpPr>
        <p:spPr>
          <a:xfrm>
            <a:off x="5606387" y="1549400"/>
            <a:ext cx="3219450" cy="1536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schemeClr val="bg1"/>
                </a:solidFill>
              </a:rPr>
              <a:t>Comparing growth to the average growth of “similar” students gives teacher A the higher “value-added” result</a:t>
            </a:r>
            <a:r>
              <a:rPr lang="en-US" sz="1400" dirty="0">
                <a:solidFill>
                  <a:schemeClr val="bg1"/>
                </a:solidFill>
              </a:rPr>
              <a:t>.</a:t>
            </a:r>
          </a:p>
        </p:txBody>
      </p:sp>
    </p:spTree>
    <p:extLst>
      <p:ext uri="{BB962C8B-B14F-4D97-AF65-F5344CB8AC3E}">
        <p14:creationId xmlns:p14="http://schemas.microsoft.com/office/powerpoint/2010/main" val="2348174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914400" y="969963"/>
            <a:ext cx="8229600" cy="600075"/>
          </a:xfrm>
        </p:spPr>
        <p:txBody>
          <a:bodyPr>
            <a:normAutofit fontScale="90000"/>
          </a:bodyPr>
          <a:lstStyle/>
          <a:p>
            <a:r>
              <a:rPr lang="en-US" sz="3600" dirty="0" smtClean="0">
                <a:ea typeface="ＭＳ Ｐゴシック" pitchFamily="34" charset="-128"/>
              </a:rPr>
              <a:t>What do you think would happen:</a:t>
            </a:r>
          </a:p>
        </p:txBody>
      </p:sp>
      <p:sp>
        <p:nvSpPr>
          <p:cNvPr id="35842" name="Content Placeholder 2"/>
          <p:cNvSpPr>
            <a:spLocks noGrp="1"/>
          </p:cNvSpPr>
          <p:nvPr>
            <p:ph idx="1"/>
          </p:nvPr>
        </p:nvSpPr>
        <p:spPr>
          <a:xfrm>
            <a:off x="914400" y="2173288"/>
            <a:ext cx="7019925" cy="4835525"/>
          </a:xfrm>
        </p:spPr>
        <p:txBody>
          <a:bodyPr/>
          <a:lstStyle/>
          <a:p>
            <a:pPr>
              <a:buFont typeface="Arial" pitchFamily="34" charset="0"/>
              <a:buNone/>
            </a:pPr>
            <a:r>
              <a:rPr lang="en-US" dirty="0" smtClean="0">
                <a:ea typeface="ＭＳ Ｐゴシック" pitchFamily="34" charset="-128"/>
                <a:cs typeface="ＭＳ Ｐゴシック" pitchFamily="34" charset="-128"/>
              </a:rPr>
              <a:t>A  high value-added teacher (top 5%) arrives in a new school to teach fourth grade:</a:t>
            </a:r>
          </a:p>
          <a:p>
            <a:pPr>
              <a:buFont typeface="Arial" pitchFamily="34" charset="0"/>
              <a:buNone/>
            </a:pPr>
            <a:endParaRPr lang="en-US" dirty="0" smtClean="0">
              <a:ea typeface="ＭＳ Ｐゴシック" pitchFamily="34" charset="-128"/>
              <a:cs typeface="ＭＳ Ｐゴシック" pitchFamily="34" charset="-128"/>
            </a:endParaRPr>
          </a:p>
          <a:p>
            <a:pPr>
              <a:buFont typeface="Arial" pitchFamily="34" charset="0"/>
              <a:buNone/>
            </a:pPr>
            <a:r>
              <a:rPr lang="en-US" dirty="0" smtClean="0">
                <a:ea typeface="ＭＳ Ｐゴシック" pitchFamily="34" charset="-128"/>
                <a:cs typeface="ＭＳ Ｐゴシック" pitchFamily="34" charset="-128"/>
              </a:rPr>
              <a:t>	What happens to the new teacher’s kids’ fourth grade test scores?</a:t>
            </a:r>
          </a:p>
        </p:txBody>
      </p:sp>
    </p:spTree>
    <p:extLst>
      <p:ext uri="{BB962C8B-B14F-4D97-AF65-F5344CB8AC3E}">
        <p14:creationId xmlns:p14="http://schemas.microsoft.com/office/powerpoint/2010/main" val="871790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914400" y="989013"/>
            <a:ext cx="8229600" cy="600075"/>
          </a:xfrm>
        </p:spPr>
        <p:txBody>
          <a:bodyPr>
            <a:normAutofit fontScale="90000"/>
          </a:bodyPr>
          <a:lstStyle/>
          <a:p>
            <a:r>
              <a:rPr lang="en-US" sz="3600" dirty="0" smtClean="0">
                <a:ea typeface="ＭＳ Ｐゴシック" pitchFamily="34" charset="-128"/>
              </a:rPr>
              <a:t>The scores go up.</a:t>
            </a:r>
          </a:p>
        </p:txBody>
      </p:sp>
      <p:pic>
        <p:nvPicPr>
          <p:cNvPr id="37891" name="Content Placeholder 5" descr="teachentrygraph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92225" y="2008544"/>
            <a:ext cx="6394450" cy="4501793"/>
          </a:xfrm>
        </p:spPr>
      </p:pic>
    </p:spTree>
    <p:extLst>
      <p:ext uri="{BB962C8B-B14F-4D97-AF65-F5344CB8AC3E}">
        <p14:creationId xmlns:p14="http://schemas.microsoft.com/office/powerpoint/2010/main" val="1827200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904875" y="989013"/>
            <a:ext cx="8229600" cy="600075"/>
          </a:xfrm>
        </p:spPr>
        <p:txBody>
          <a:bodyPr>
            <a:normAutofit fontScale="90000"/>
          </a:bodyPr>
          <a:lstStyle/>
          <a:p>
            <a:r>
              <a:rPr lang="en-US" sz="3600" dirty="0" smtClean="0">
                <a:ea typeface="ＭＳ Ｐゴシック" pitchFamily="34" charset="-128"/>
              </a:rPr>
              <a:t>But what about?   </a:t>
            </a:r>
          </a:p>
        </p:txBody>
      </p:sp>
      <p:sp>
        <p:nvSpPr>
          <p:cNvPr id="3" name="Content Placeholder 2"/>
          <p:cNvSpPr>
            <a:spLocks noGrp="1"/>
          </p:cNvSpPr>
          <p:nvPr>
            <p:ph idx="1"/>
          </p:nvPr>
        </p:nvSpPr>
        <p:spPr>
          <a:xfrm>
            <a:off x="904875" y="1697038"/>
            <a:ext cx="7781925" cy="5461000"/>
          </a:xfrm>
        </p:spPr>
        <p:txBody>
          <a:bodyPr/>
          <a:lstStyle/>
          <a:p>
            <a:pPr marL="69850" indent="0">
              <a:buNone/>
              <a:defRPr/>
            </a:pPr>
            <a:r>
              <a:rPr lang="en-US" sz="2000" dirty="0" smtClean="0">
                <a:solidFill>
                  <a:schemeClr val="tx1"/>
                </a:solidFill>
              </a:rPr>
              <a:t>Maybe the “high value-added teacher’s” kids were all from high income families? </a:t>
            </a:r>
          </a:p>
          <a:p>
            <a:pPr marL="366713" lvl="1" indent="0">
              <a:buNone/>
              <a:defRPr/>
            </a:pPr>
            <a:r>
              <a:rPr lang="en-US" sz="1800" i="1" dirty="0" smtClean="0">
                <a:solidFill>
                  <a:schemeClr val="tx1"/>
                </a:solidFill>
                <a:cs typeface="Arial" pitchFamily="34" charset="0"/>
              </a:rPr>
              <a:t>The researchers thought of that, got the data and it doesn’t change the fact that having a high value-added teacher matters.</a:t>
            </a:r>
          </a:p>
          <a:p>
            <a:pPr marL="69850" indent="0">
              <a:buNone/>
              <a:defRPr/>
            </a:pPr>
            <a:endParaRPr lang="en-US" sz="2000" dirty="0" smtClean="0">
              <a:solidFill>
                <a:schemeClr val="tx1"/>
              </a:solidFill>
            </a:endParaRPr>
          </a:p>
          <a:p>
            <a:pPr marL="69850" indent="0">
              <a:buNone/>
              <a:defRPr/>
            </a:pPr>
            <a:r>
              <a:rPr lang="en-US" sz="2000" dirty="0" smtClean="0">
                <a:solidFill>
                  <a:schemeClr val="tx1"/>
                </a:solidFill>
              </a:rPr>
              <a:t>Maybe “high value-added teachers”  are always assigned to the higher achieving kids.</a:t>
            </a:r>
          </a:p>
          <a:p>
            <a:pPr marL="411163" lvl="1" indent="0">
              <a:buNone/>
              <a:defRPr/>
            </a:pPr>
            <a:r>
              <a:rPr lang="en-US" sz="1800" i="1" dirty="0" smtClean="0">
                <a:solidFill>
                  <a:schemeClr val="tx1"/>
                </a:solidFill>
                <a:cs typeface="Arial" pitchFamily="34" charset="0"/>
              </a:rPr>
              <a:t>They thought of that, got the data, and it doesn’t change the fact that (guess what)…...</a:t>
            </a:r>
          </a:p>
          <a:p>
            <a:pPr marL="69850" indent="0">
              <a:buNone/>
              <a:defRPr/>
            </a:pPr>
            <a:endParaRPr lang="en-US" sz="2000" dirty="0" smtClean="0">
              <a:solidFill>
                <a:schemeClr val="tx1"/>
              </a:solidFill>
            </a:endParaRPr>
          </a:p>
          <a:p>
            <a:pPr marL="69850" indent="0">
              <a:buNone/>
              <a:defRPr/>
            </a:pPr>
            <a:r>
              <a:rPr lang="en-US" sz="2000" dirty="0" smtClean="0">
                <a:solidFill>
                  <a:schemeClr val="tx1"/>
                </a:solidFill>
              </a:rPr>
              <a:t>Maybe it’s just true for the top 5% of teachers. We can’t all be superstars.</a:t>
            </a:r>
          </a:p>
          <a:p>
            <a:pPr marL="366713" lvl="1" indent="0">
              <a:buNone/>
              <a:defRPr/>
            </a:pPr>
            <a:r>
              <a:rPr lang="en-US" sz="1800" i="1" dirty="0" smtClean="0">
                <a:solidFill>
                  <a:schemeClr val="tx1"/>
                </a:solidFill>
                <a:cs typeface="Arial" pitchFamily="34" charset="0"/>
              </a:rPr>
              <a:t>They thought of that  (and guess what?)</a:t>
            </a:r>
          </a:p>
        </p:txBody>
      </p:sp>
    </p:spTree>
    <p:extLst>
      <p:ext uri="{BB962C8B-B14F-4D97-AF65-F5344CB8AC3E}">
        <p14:creationId xmlns:p14="http://schemas.microsoft.com/office/powerpoint/2010/main" val="218296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904875" y="989013"/>
            <a:ext cx="8229600" cy="600075"/>
          </a:xfrm>
        </p:spPr>
        <p:txBody>
          <a:bodyPr>
            <a:normAutofit fontScale="90000"/>
          </a:bodyPr>
          <a:lstStyle/>
          <a:p>
            <a:r>
              <a:rPr lang="en-US" sz="3600" dirty="0" smtClean="0">
                <a:ea typeface="ＭＳ Ｐゴシック" pitchFamily="34" charset="-128"/>
              </a:rPr>
              <a:t>But what about?   </a:t>
            </a:r>
          </a:p>
        </p:txBody>
      </p:sp>
      <p:sp>
        <p:nvSpPr>
          <p:cNvPr id="3" name="Content Placeholder 2"/>
          <p:cNvSpPr>
            <a:spLocks noGrp="1"/>
          </p:cNvSpPr>
          <p:nvPr>
            <p:ph idx="1"/>
          </p:nvPr>
        </p:nvSpPr>
        <p:spPr>
          <a:xfrm>
            <a:off x="904875" y="1697038"/>
            <a:ext cx="7781925" cy="5461000"/>
          </a:xfrm>
        </p:spPr>
        <p:txBody>
          <a:bodyPr/>
          <a:lstStyle/>
          <a:p>
            <a:pPr marL="69850" indent="0">
              <a:buNone/>
              <a:defRPr/>
            </a:pPr>
            <a:r>
              <a:rPr lang="en-US" sz="2000" dirty="0" smtClean="0">
                <a:solidFill>
                  <a:schemeClr val="tx1"/>
                </a:solidFill>
              </a:rPr>
              <a:t>Recent questions about the study point out that these data come from a period prior to high stakes testing? </a:t>
            </a:r>
          </a:p>
          <a:p>
            <a:pPr marL="366713" lvl="1" indent="0">
              <a:buNone/>
              <a:defRPr/>
            </a:pPr>
            <a:r>
              <a:rPr lang="en-US" sz="1800" i="1" dirty="0" smtClean="0">
                <a:solidFill>
                  <a:schemeClr val="tx1"/>
                </a:solidFill>
                <a:cs typeface="Arial" pitchFamily="34" charset="0"/>
              </a:rPr>
              <a:t>Chetty </a:t>
            </a:r>
            <a:r>
              <a:rPr lang="en-US" sz="1800" i="1" dirty="0">
                <a:solidFill>
                  <a:schemeClr val="tx1"/>
                </a:solidFill>
                <a:cs typeface="Arial" pitchFamily="34" charset="0"/>
              </a:rPr>
              <a:t>said it was possible that in high-stakes conditions the usefulness of value-added ratings could be </a:t>
            </a:r>
            <a:r>
              <a:rPr lang="en-US" sz="1800" i="1" dirty="0" smtClean="0">
                <a:solidFill>
                  <a:schemeClr val="tx1"/>
                </a:solidFill>
                <a:cs typeface="Arial" pitchFamily="34" charset="0"/>
              </a:rPr>
              <a:t>impacted, </a:t>
            </a:r>
            <a:r>
              <a:rPr lang="en-US" sz="1800" i="1" dirty="0">
                <a:solidFill>
                  <a:schemeClr val="tx1"/>
                </a:solidFill>
                <a:cs typeface="Arial" pitchFamily="34" charset="0"/>
              </a:rPr>
              <a:t>but implausible that the effect would totally disappear. </a:t>
            </a:r>
          </a:p>
          <a:p>
            <a:pPr marL="366713" lvl="1" indent="0">
              <a:buNone/>
              <a:defRPr/>
            </a:pPr>
            <a:endParaRPr lang="en-US" sz="1800" i="1" dirty="0">
              <a:solidFill>
                <a:schemeClr val="tx1"/>
              </a:solidFill>
              <a:cs typeface="Arial" pitchFamily="34" charset="0"/>
            </a:endParaRPr>
          </a:p>
          <a:p>
            <a:pPr marL="69850" indent="0">
              <a:buNone/>
              <a:defRPr/>
            </a:pPr>
            <a:r>
              <a:rPr lang="en-US" sz="2000" dirty="0" smtClean="0">
                <a:solidFill>
                  <a:schemeClr val="tx1"/>
                </a:solidFill>
              </a:rPr>
              <a:t>Could it be that </a:t>
            </a:r>
            <a:r>
              <a:rPr lang="en-US" sz="2000" dirty="0">
                <a:solidFill>
                  <a:schemeClr val="tx1"/>
                </a:solidFill>
              </a:rPr>
              <a:t>teachers under pressure to raise their students’ scores through extensive test preparation will get inflated results that do not carry over positively to </a:t>
            </a:r>
            <a:r>
              <a:rPr lang="en-US" sz="2000" dirty="0" smtClean="0">
                <a:solidFill>
                  <a:schemeClr val="tx1"/>
                </a:solidFill>
              </a:rPr>
              <a:t>adulthood?</a:t>
            </a:r>
          </a:p>
          <a:p>
            <a:pPr marL="366713" lvl="1" indent="0">
              <a:buNone/>
              <a:defRPr/>
            </a:pPr>
            <a:r>
              <a:rPr lang="en-US" sz="1800" i="1" dirty="0" smtClean="0">
                <a:solidFill>
                  <a:schemeClr val="tx1"/>
                </a:solidFill>
                <a:cs typeface="Arial" pitchFamily="34" charset="0"/>
              </a:rPr>
              <a:t>This might be true except for the fact that test prep has been proven to have a negative impact on student achievement – thus inflated results due to test prep does not occur.</a:t>
            </a:r>
            <a:endParaRPr lang="en-US" sz="1800" i="1" dirty="0">
              <a:solidFill>
                <a:schemeClr val="tx1"/>
              </a:solidFill>
              <a:cs typeface="Arial" pitchFamily="34" charset="0"/>
            </a:endParaRPr>
          </a:p>
          <a:p>
            <a:pPr marL="69850" indent="0">
              <a:buNone/>
              <a:defRPr/>
            </a:pPr>
            <a:endParaRPr lang="en-US" sz="2000" dirty="0" smtClean="0">
              <a:solidFill>
                <a:schemeClr val="tx1"/>
              </a:solidFill>
            </a:endParaRPr>
          </a:p>
        </p:txBody>
      </p:sp>
    </p:spTree>
    <p:extLst>
      <p:ext uri="{BB962C8B-B14F-4D97-AF65-F5344CB8AC3E}">
        <p14:creationId xmlns:p14="http://schemas.microsoft.com/office/powerpoint/2010/main" val="153494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29" y="985838"/>
            <a:ext cx="8229600" cy="600075"/>
          </a:xfrm>
        </p:spPr>
        <p:txBody>
          <a:bodyPr>
            <a:noAutofit/>
          </a:bodyPr>
          <a:lstStyle/>
          <a:p>
            <a:pPr>
              <a:defRPr/>
            </a:pPr>
            <a:r>
              <a:rPr lang="en-US" sz="3600" dirty="0" smtClean="0"/>
              <a:t>Measures of Effective Teaching </a:t>
            </a:r>
            <a:endParaRPr lang="en-US" sz="5400" dirty="0"/>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75" y="2121470"/>
            <a:ext cx="3282950" cy="374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13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2188"/>
            <a:ext cx="8229600" cy="600075"/>
          </a:xfrm>
        </p:spPr>
        <p:txBody>
          <a:bodyPr>
            <a:noAutofit/>
          </a:bodyPr>
          <a:lstStyle/>
          <a:p>
            <a:pPr>
              <a:defRPr/>
            </a:pPr>
            <a:r>
              <a:rPr lang="en-US" sz="3600" dirty="0" smtClean="0"/>
              <a:t>Measures of Effective Teaching</a:t>
            </a:r>
            <a:endParaRPr lang="en-US" sz="5400" dirty="0"/>
          </a:p>
        </p:txBody>
      </p:sp>
      <p:sp>
        <p:nvSpPr>
          <p:cNvPr id="3" name="Content Placeholder 2"/>
          <p:cNvSpPr>
            <a:spLocks noGrp="1"/>
          </p:cNvSpPr>
          <p:nvPr>
            <p:ph idx="1"/>
          </p:nvPr>
        </p:nvSpPr>
        <p:spPr>
          <a:xfrm>
            <a:off x="914400" y="1563688"/>
            <a:ext cx="7772400" cy="5551487"/>
          </a:xfrm>
        </p:spPr>
        <p:txBody>
          <a:bodyPr/>
          <a:lstStyle/>
          <a:p>
            <a:pPr marL="457200" indent="-457200">
              <a:lnSpc>
                <a:spcPct val="110000"/>
              </a:lnSpc>
              <a:buFont typeface="Arial" pitchFamily="34" charset="0"/>
              <a:buNone/>
              <a:defRPr/>
            </a:pPr>
            <a:r>
              <a:rPr lang="en-US" sz="1800" b="1" dirty="0" smtClean="0">
                <a:solidFill>
                  <a:schemeClr val="tx1"/>
                </a:solidFill>
              </a:rPr>
              <a:t>Indicators tested:</a:t>
            </a:r>
          </a:p>
          <a:p>
            <a:pPr marL="1314450" lvl="2" indent="-457200">
              <a:lnSpc>
                <a:spcPct val="110000"/>
              </a:lnSpc>
              <a:buFont typeface="Arial" pitchFamily="34" charset="0"/>
              <a:buNone/>
              <a:defRPr/>
            </a:pPr>
            <a:r>
              <a:rPr lang="en-US" sz="1800" dirty="0" smtClean="0">
                <a:solidFill>
                  <a:schemeClr val="tx1"/>
                </a:solidFill>
              </a:rPr>
              <a:t>5 instruments for classroom observations</a:t>
            </a:r>
          </a:p>
          <a:p>
            <a:pPr marL="1314450" lvl="2" indent="-457200">
              <a:lnSpc>
                <a:spcPct val="110000"/>
              </a:lnSpc>
              <a:buFont typeface="Arial" pitchFamily="34" charset="0"/>
              <a:buNone/>
              <a:defRPr/>
            </a:pPr>
            <a:r>
              <a:rPr lang="en-US" sz="1800" dirty="0" smtClean="0">
                <a:solidFill>
                  <a:schemeClr val="tx1"/>
                </a:solidFill>
              </a:rPr>
              <a:t>Student surveys (Tripod Survey)</a:t>
            </a:r>
            <a:endParaRPr lang="en-US" sz="1800" i="1" dirty="0" smtClean="0">
              <a:solidFill>
                <a:schemeClr val="tx1"/>
              </a:solidFill>
            </a:endParaRPr>
          </a:p>
          <a:p>
            <a:pPr marL="1314450" lvl="2" indent="-457200">
              <a:lnSpc>
                <a:spcPct val="110000"/>
              </a:lnSpc>
              <a:buFont typeface="Arial" pitchFamily="34" charset="0"/>
              <a:buNone/>
              <a:defRPr/>
            </a:pPr>
            <a:r>
              <a:rPr lang="en-US" sz="1800" dirty="0" smtClean="0">
                <a:solidFill>
                  <a:schemeClr val="tx1"/>
                </a:solidFill>
              </a:rPr>
              <a:t>Value-added on state tests</a:t>
            </a:r>
          </a:p>
          <a:p>
            <a:pPr marL="69850" indent="0">
              <a:lnSpc>
                <a:spcPct val="110000"/>
              </a:lnSpc>
              <a:buNone/>
              <a:defRPr/>
            </a:pPr>
            <a:r>
              <a:rPr lang="en-US" sz="1800" b="1" dirty="0" smtClean="0">
                <a:solidFill>
                  <a:schemeClr val="tx1"/>
                </a:solidFill>
              </a:rPr>
              <a:t>Size</a:t>
            </a:r>
            <a:r>
              <a:rPr lang="en-US" sz="1800" dirty="0" smtClean="0">
                <a:solidFill>
                  <a:schemeClr val="tx1"/>
                </a:solidFill>
              </a:rPr>
              <a:t>:</a:t>
            </a:r>
          </a:p>
          <a:p>
            <a:pPr marL="1200150" lvl="2" indent="-342900">
              <a:lnSpc>
                <a:spcPct val="110000"/>
              </a:lnSpc>
              <a:buFont typeface="Arial" pitchFamily="34" charset="0"/>
              <a:buNone/>
              <a:defRPr/>
            </a:pPr>
            <a:r>
              <a:rPr lang="en-US" sz="1800" dirty="0" smtClean="0">
                <a:solidFill>
                  <a:schemeClr val="tx1"/>
                </a:solidFill>
              </a:rPr>
              <a:t>3,000 teachers</a:t>
            </a:r>
            <a:endParaRPr lang="en-US" sz="1800" i="1" dirty="0" smtClean="0">
              <a:solidFill>
                <a:schemeClr val="tx1"/>
              </a:solidFill>
            </a:endParaRPr>
          </a:p>
          <a:p>
            <a:pPr marL="1200150" lvl="2" indent="-342900">
              <a:lnSpc>
                <a:spcPct val="110000"/>
              </a:lnSpc>
              <a:buFont typeface="Arial" pitchFamily="34" charset="0"/>
              <a:buNone/>
              <a:defRPr/>
            </a:pPr>
            <a:r>
              <a:rPr lang="en-US" sz="1800" dirty="0" smtClean="0">
                <a:solidFill>
                  <a:schemeClr val="tx1"/>
                </a:solidFill>
              </a:rPr>
              <a:t>22,500 observation scores (7,500 lesson videos x 3 scores)</a:t>
            </a:r>
          </a:p>
          <a:p>
            <a:pPr marL="1200150" lvl="2" indent="-342900">
              <a:lnSpc>
                <a:spcPct val="110000"/>
              </a:lnSpc>
              <a:buFont typeface="Arial" pitchFamily="34" charset="0"/>
              <a:buNone/>
              <a:defRPr/>
            </a:pPr>
            <a:r>
              <a:rPr lang="en-US" sz="1800" dirty="0" smtClean="0">
                <a:solidFill>
                  <a:schemeClr val="tx1"/>
                </a:solidFill>
              </a:rPr>
              <a:t>900 + trained observers </a:t>
            </a:r>
          </a:p>
          <a:p>
            <a:pPr marL="1200150" lvl="2" indent="-342900">
              <a:lnSpc>
                <a:spcPct val="110000"/>
              </a:lnSpc>
              <a:buFont typeface="Arial" pitchFamily="34" charset="0"/>
              <a:buNone/>
              <a:defRPr/>
            </a:pPr>
            <a:r>
              <a:rPr lang="en-US" sz="1800" dirty="0" smtClean="0">
                <a:solidFill>
                  <a:schemeClr val="tx1"/>
                </a:solidFill>
              </a:rPr>
              <a:t>44,500 students completing surveys and supplemental assessments</a:t>
            </a:r>
          </a:p>
          <a:p>
            <a:pPr marL="0" indent="0">
              <a:lnSpc>
                <a:spcPct val="110000"/>
              </a:lnSpc>
              <a:buNone/>
              <a:defRPr/>
            </a:pPr>
            <a:r>
              <a:rPr lang="en-US" sz="1800" b="1" dirty="0" smtClean="0">
                <a:solidFill>
                  <a:schemeClr val="tx1"/>
                </a:solidFill>
              </a:rPr>
              <a:t>Outcomes studied:</a:t>
            </a:r>
          </a:p>
          <a:p>
            <a:pPr marL="1314450" lvl="2" indent="-457200">
              <a:lnSpc>
                <a:spcPct val="110000"/>
              </a:lnSpc>
              <a:buFont typeface="Arial" pitchFamily="34" charset="0"/>
              <a:buNone/>
              <a:defRPr/>
            </a:pPr>
            <a:r>
              <a:rPr lang="en-US" sz="1800" dirty="0" smtClean="0">
                <a:solidFill>
                  <a:schemeClr val="tx1"/>
                </a:solidFill>
              </a:rPr>
              <a:t>Gains on state math and ELA tests</a:t>
            </a:r>
          </a:p>
          <a:p>
            <a:pPr marL="1314450" lvl="2" indent="-457200">
              <a:lnSpc>
                <a:spcPct val="110000"/>
              </a:lnSpc>
              <a:buFont typeface="Arial" pitchFamily="34" charset="0"/>
              <a:buNone/>
              <a:defRPr/>
            </a:pPr>
            <a:r>
              <a:rPr lang="en-US" sz="1800" dirty="0" smtClean="0">
                <a:solidFill>
                  <a:schemeClr val="tx1"/>
                </a:solidFill>
              </a:rPr>
              <a:t>Gains on supplemental tests </a:t>
            </a:r>
            <a:r>
              <a:rPr lang="en-US" sz="1800" i="1" dirty="0" smtClean="0">
                <a:solidFill>
                  <a:schemeClr val="tx1"/>
                </a:solidFill>
              </a:rPr>
              <a:t>(BAM &amp; SAT9 OE)</a:t>
            </a:r>
          </a:p>
          <a:p>
            <a:pPr marL="1314450" lvl="2" indent="-457200">
              <a:lnSpc>
                <a:spcPct val="110000"/>
              </a:lnSpc>
              <a:buFont typeface="Arial" pitchFamily="34" charset="0"/>
              <a:buNone/>
              <a:defRPr/>
            </a:pPr>
            <a:r>
              <a:rPr lang="en-US" sz="1800" dirty="0" smtClean="0">
                <a:solidFill>
                  <a:schemeClr val="tx1"/>
                </a:solidFill>
              </a:rPr>
              <a:t>Student-reported outcomes (effort and enjoyment in class)</a:t>
            </a:r>
          </a:p>
          <a:p>
            <a:pPr>
              <a:defRPr/>
            </a:pPr>
            <a:endParaRPr lang="en-US" sz="1800" dirty="0">
              <a:solidFill>
                <a:schemeClr val="tx1"/>
              </a:solidFill>
            </a:endParaRPr>
          </a:p>
        </p:txBody>
      </p:sp>
    </p:spTree>
    <p:extLst>
      <p:ext uri="{BB962C8B-B14F-4D97-AF65-F5344CB8AC3E}">
        <p14:creationId xmlns:p14="http://schemas.microsoft.com/office/powerpoint/2010/main" val="4210188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866" y="1046868"/>
            <a:ext cx="5946775" cy="2629781"/>
          </a:xfrm>
        </p:spPr>
      </p:pic>
      <p:sp>
        <p:nvSpPr>
          <p:cNvPr id="48132" name="Rectangle 6"/>
          <p:cNvSpPr>
            <a:spLocks noChangeArrowheads="1"/>
          </p:cNvSpPr>
          <p:nvPr/>
        </p:nvSpPr>
        <p:spPr bwMode="auto">
          <a:xfrm>
            <a:off x="896938" y="3971925"/>
            <a:ext cx="784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latin typeface="+mn-lt"/>
              </a:rPr>
              <a:t>Predictive power:   </a:t>
            </a:r>
            <a:r>
              <a:rPr lang="en-US" sz="2000" dirty="0">
                <a:latin typeface="+mn-lt"/>
              </a:rPr>
              <a:t>Which measure could most accurately identify teachers likely to have large gains when working with another group of students?</a:t>
            </a:r>
          </a:p>
          <a:p>
            <a:r>
              <a:rPr lang="en-US" sz="2000" b="1" dirty="0">
                <a:latin typeface="+mn-lt"/>
              </a:rPr>
              <a:t>Reliability:   </a:t>
            </a:r>
            <a:r>
              <a:rPr lang="en-US" sz="2000" dirty="0">
                <a:latin typeface="+mn-lt"/>
              </a:rPr>
              <a:t>Which measures were most stable from section to section or year to year for a given teacher?</a:t>
            </a:r>
            <a:br>
              <a:rPr lang="en-US" sz="2000" dirty="0">
                <a:latin typeface="+mn-lt"/>
              </a:rPr>
            </a:br>
            <a:r>
              <a:rPr lang="en-US" sz="2000" b="1" dirty="0">
                <a:latin typeface="+mn-lt"/>
              </a:rPr>
              <a:t>Potential for Diagnostic Insight:  </a:t>
            </a:r>
            <a:r>
              <a:rPr lang="en-US" sz="2000" dirty="0">
                <a:latin typeface="+mn-lt"/>
              </a:rPr>
              <a:t>Which have the </a:t>
            </a:r>
            <a:r>
              <a:rPr lang="en-US" sz="2000" u="sng" dirty="0">
                <a:latin typeface="+mn-lt"/>
              </a:rPr>
              <a:t>potential</a:t>
            </a:r>
            <a:r>
              <a:rPr lang="en-US" sz="2000" dirty="0">
                <a:latin typeface="+mn-lt"/>
              </a:rPr>
              <a:t> to help a teacher see areas of practice needing improvement</a:t>
            </a:r>
            <a:endParaRPr lang="en-US" sz="1100" dirty="0">
              <a:latin typeface="+mn-lt"/>
            </a:endParaRPr>
          </a:p>
        </p:txBody>
      </p:sp>
    </p:spTree>
    <p:extLst>
      <p:ext uri="{BB962C8B-B14F-4D97-AF65-F5344CB8AC3E}">
        <p14:creationId xmlns:p14="http://schemas.microsoft.com/office/powerpoint/2010/main" val="32906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fontScale="62500" lnSpcReduction="20000"/>
          </a:bodyPr>
          <a:lstStyle/>
          <a:p>
            <a:pPr>
              <a:lnSpc>
                <a:spcPct val="120000"/>
              </a:lnSpc>
            </a:pPr>
            <a:r>
              <a:rPr lang="en-US" dirty="0" smtClean="0"/>
              <a:t>New </a:t>
            </a:r>
            <a:r>
              <a:rPr lang="en-US" dirty="0"/>
              <a:t>York State Teaching Standards and Leadership Standards</a:t>
            </a:r>
          </a:p>
          <a:p>
            <a:pPr>
              <a:lnSpc>
                <a:spcPct val="120000"/>
              </a:lnSpc>
            </a:pPr>
            <a:r>
              <a:rPr lang="en-US" dirty="0" smtClean="0"/>
              <a:t>Evidence-based </a:t>
            </a:r>
            <a:r>
              <a:rPr lang="en-US" dirty="0"/>
              <a:t>observation</a:t>
            </a:r>
          </a:p>
          <a:p>
            <a:pPr>
              <a:lnSpc>
                <a:spcPct val="120000"/>
              </a:lnSpc>
            </a:pPr>
            <a:r>
              <a:rPr lang="en-US" dirty="0" smtClean="0"/>
              <a:t>Application </a:t>
            </a:r>
            <a:r>
              <a:rPr lang="en-US" dirty="0"/>
              <a:t>and use of Student Growth Percentile and VA Growth Model data</a:t>
            </a:r>
          </a:p>
          <a:p>
            <a:pPr>
              <a:lnSpc>
                <a:spcPct val="120000"/>
              </a:lnSpc>
            </a:pPr>
            <a:r>
              <a:rPr lang="en-US" dirty="0" smtClean="0"/>
              <a:t>Application </a:t>
            </a:r>
            <a:r>
              <a:rPr lang="en-US" dirty="0"/>
              <a:t>and use of the State-approved teacher or principal rubrics</a:t>
            </a:r>
          </a:p>
          <a:p>
            <a:pPr>
              <a:lnSpc>
                <a:spcPct val="120000"/>
              </a:lnSpc>
            </a:pPr>
            <a:r>
              <a:rPr lang="en-US" dirty="0" smtClean="0"/>
              <a:t>Application </a:t>
            </a:r>
            <a:r>
              <a:rPr lang="en-US" dirty="0"/>
              <a:t>and use of any assessment tools used to evaluate teachers and principals</a:t>
            </a:r>
          </a:p>
          <a:p>
            <a:pPr>
              <a:lnSpc>
                <a:spcPct val="120000"/>
              </a:lnSpc>
            </a:pPr>
            <a:r>
              <a:rPr lang="en-US" dirty="0" smtClean="0"/>
              <a:t>Application </a:t>
            </a:r>
            <a:r>
              <a:rPr lang="en-US" dirty="0"/>
              <a:t>and use of State-approved locally selected measures of student achievement</a:t>
            </a:r>
          </a:p>
          <a:p>
            <a:pPr>
              <a:lnSpc>
                <a:spcPct val="120000"/>
              </a:lnSpc>
            </a:pPr>
            <a:r>
              <a:rPr lang="en-US" dirty="0" smtClean="0"/>
              <a:t>Use </a:t>
            </a:r>
            <a:r>
              <a:rPr lang="en-US" dirty="0"/>
              <a:t>of the Statewide Instructional Reporting </a:t>
            </a:r>
            <a:r>
              <a:rPr lang="en-US" dirty="0" smtClean="0"/>
              <a:t>System</a:t>
            </a:r>
          </a:p>
          <a:p>
            <a:pPr>
              <a:lnSpc>
                <a:spcPct val="120000"/>
              </a:lnSpc>
            </a:pPr>
            <a:r>
              <a:rPr lang="en-US" dirty="0" smtClean="0"/>
              <a:t>Scoring </a:t>
            </a:r>
            <a:r>
              <a:rPr lang="en-US" dirty="0"/>
              <a:t>methodology used to evaluate teachers and principals</a:t>
            </a:r>
          </a:p>
          <a:p>
            <a:pPr>
              <a:lnSpc>
                <a:spcPct val="120000"/>
              </a:lnSpc>
            </a:pPr>
            <a:r>
              <a:rPr lang="en-US" dirty="0" smtClean="0"/>
              <a:t>Specific </a:t>
            </a:r>
            <a:r>
              <a:rPr lang="en-US" dirty="0"/>
              <a:t>considerations in evaluating teachers and principals of ELLs and students with disabilities</a:t>
            </a:r>
          </a:p>
          <a:p>
            <a:endParaRPr lang="en-US" dirty="0"/>
          </a:p>
        </p:txBody>
      </p:sp>
      <p:sp>
        <p:nvSpPr>
          <p:cNvPr id="4" name="TextBox 3"/>
          <p:cNvSpPr txBox="1"/>
          <p:nvPr/>
        </p:nvSpPr>
        <p:spPr>
          <a:xfrm rot="20568030">
            <a:off x="-11" y="325527"/>
            <a:ext cx="2251881"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Year 1</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6634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81" name="Group 7"/>
          <p:cNvGrpSpPr>
            <a:grpSpLocks/>
          </p:cNvGrpSpPr>
          <p:nvPr/>
        </p:nvGrpSpPr>
        <p:grpSpPr bwMode="auto">
          <a:xfrm>
            <a:off x="642938" y="2217738"/>
            <a:ext cx="7904162" cy="2463800"/>
            <a:chOff x="721999" y="2274634"/>
            <a:chExt cx="7903384" cy="2463091"/>
          </a:xfrm>
        </p:grpSpPr>
        <p:pic>
          <p:nvPicPr>
            <p:cNvPr id="9" name="Picture 1"/>
            <p:cNvPicPr>
              <a:picLocks noChangeAspect="1" noChangeArrowheads="1"/>
            </p:cNvPicPr>
            <p:nvPr/>
          </p:nvPicPr>
          <p:blipFill>
            <a:blip r:embed="rId3"/>
            <a:srcRect/>
            <a:stretch>
              <a:fillRect/>
            </a:stretch>
          </p:blipFill>
          <p:spPr bwMode="auto">
            <a:xfrm>
              <a:off x="721999" y="2274634"/>
              <a:ext cx="7903384" cy="2405957"/>
            </a:xfrm>
            <a:prstGeom prst="rect">
              <a:avLst/>
            </a:prstGeom>
            <a:noFill/>
            <a:ln>
              <a:solidFill>
                <a:schemeClr val="tx1">
                  <a:lumMod val="95000"/>
                  <a:lumOff val="5000"/>
                </a:schemeClr>
              </a:solidFill>
            </a:ln>
            <a:effectLst/>
          </p:spPr>
        </p:pic>
        <p:sp>
          <p:nvSpPr>
            <p:cNvPr id="10" name="Rectangle 9"/>
            <p:cNvSpPr/>
            <p:nvPr/>
          </p:nvSpPr>
          <p:spPr>
            <a:xfrm flipH="1">
              <a:off x="3513406" y="2995574"/>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solidFill>
                    <a:schemeClr val="tx1">
                      <a:lumMod val="95000"/>
                      <a:lumOff val="5000"/>
                    </a:schemeClr>
                  </a:solidFill>
                  <a:ea typeface="ＭＳ Ｐゴシック"/>
                  <a:cs typeface="ＭＳ Ｐゴシック"/>
                </a:rPr>
                <a:t>H</a:t>
              </a:r>
            </a:p>
          </p:txBody>
        </p:sp>
        <p:sp>
          <p:nvSpPr>
            <p:cNvPr id="11" name="Rectangle 10"/>
            <p:cNvSpPr/>
            <p:nvPr/>
          </p:nvSpPr>
          <p:spPr>
            <a:xfrm flipH="1">
              <a:off x="3536265" y="3650341"/>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a:t>
              </a:r>
            </a:p>
          </p:txBody>
        </p:sp>
        <p:sp>
          <p:nvSpPr>
            <p:cNvPr id="12" name="Rectangle 11"/>
            <p:cNvSpPr/>
            <p:nvPr/>
          </p:nvSpPr>
          <p:spPr>
            <a:xfrm flipH="1">
              <a:off x="3559125" y="4214505"/>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L</a:t>
              </a:r>
            </a:p>
          </p:txBody>
        </p:sp>
        <p:sp>
          <p:nvSpPr>
            <p:cNvPr id="13" name="Rectangle 12"/>
            <p:cNvSpPr/>
            <p:nvPr/>
          </p:nvSpPr>
          <p:spPr>
            <a:xfrm flipH="1">
              <a:off x="5413746" y="2995574"/>
              <a:ext cx="45719"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a:cs typeface="ＭＳ Ｐゴシック"/>
              </a:endParaRPr>
            </a:p>
          </p:txBody>
        </p:sp>
        <p:sp>
          <p:nvSpPr>
            <p:cNvPr id="14" name="Rectangle 13"/>
            <p:cNvSpPr/>
            <p:nvPr/>
          </p:nvSpPr>
          <p:spPr>
            <a:xfrm flipH="1">
              <a:off x="5413745" y="3650341"/>
              <a:ext cx="45719"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tx1"/>
                    </a:solidFill>
                    <a:prstDash val="solid"/>
                  </a:ln>
                  <a:ea typeface="ＭＳ Ｐゴシック"/>
                  <a:cs typeface="ＭＳ Ｐゴシック"/>
                </a:rPr>
                <a:t>H</a:t>
              </a:r>
              <a:endParaRPr lang="en-US" sz="2800" b="1" cap="all" dirty="0">
                <a:ln w="10541" cmpd="sng">
                  <a:solidFill>
                    <a:schemeClr val="tx1"/>
                  </a:solidFill>
                  <a:prstDash val="solid"/>
                </a:ln>
                <a:effectLst>
                  <a:reflection blurRad="12700" stA="50000" endPos="50000" dist="5000" dir="5400000" sy="-100000" rotWithShape="0"/>
                </a:effectLst>
                <a:ea typeface="ＭＳ Ｐゴシック"/>
                <a:cs typeface="ＭＳ Ｐゴシック"/>
              </a:endParaRPr>
            </a:p>
          </p:txBody>
        </p:sp>
        <p:sp>
          <p:nvSpPr>
            <p:cNvPr id="15" name="Rectangle 14"/>
            <p:cNvSpPr/>
            <p:nvPr/>
          </p:nvSpPr>
          <p:spPr>
            <a:xfrm flipH="1">
              <a:off x="4913359" y="4157965"/>
              <a:ext cx="1092212"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M/H</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a:cs typeface="ＭＳ Ｐゴシック"/>
              </a:endParaRPr>
            </a:p>
          </p:txBody>
        </p:sp>
        <p:sp>
          <p:nvSpPr>
            <p:cNvPr id="16" name="Rectangle 15"/>
            <p:cNvSpPr/>
            <p:nvPr/>
          </p:nvSpPr>
          <p:spPr>
            <a:xfrm flipH="1">
              <a:off x="7485322" y="2995574"/>
              <a:ext cx="45719"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L</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a:cs typeface="ＭＳ Ｐゴシック"/>
              </a:endParaRPr>
            </a:p>
          </p:txBody>
        </p:sp>
        <p:sp>
          <p:nvSpPr>
            <p:cNvPr id="17" name="Rectangle 16"/>
            <p:cNvSpPr/>
            <p:nvPr/>
          </p:nvSpPr>
          <p:spPr>
            <a:xfrm flipH="1">
              <a:off x="7485321" y="3650341"/>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a:t>
              </a:r>
            </a:p>
          </p:txBody>
        </p:sp>
        <p:sp>
          <p:nvSpPr>
            <p:cNvPr id="18" name="Rectangle 17"/>
            <p:cNvSpPr/>
            <p:nvPr/>
          </p:nvSpPr>
          <p:spPr>
            <a:xfrm flipH="1">
              <a:off x="7485322" y="4214505"/>
              <a:ext cx="45719" cy="523220"/>
            </a:xfrm>
            <a:prstGeom prst="rect">
              <a:avLst/>
            </a:prstGeom>
            <a:noFill/>
            <a:ln>
              <a:noFill/>
            </a:ln>
          </p:spPr>
          <p:txBody>
            <a:bodyPr>
              <a:spAutoFit/>
            </a:bodyPr>
            <a:lstStyle/>
            <a:p>
              <a:pPr algn="ctr">
                <a:defRPr/>
              </a:pPr>
              <a:r>
                <a:rPr lang="en-US" sz="2800" b="1" dirty="0">
                  <a:ln w="10541" cmpd="sng">
                    <a:solidFill>
                      <a:schemeClr val="tx1"/>
                    </a:solidFill>
                    <a:prstDash val="solid"/>
                  </a:ln>
                  <a:ea typeface="ＭＳ Ｐゴシック"/>
                  <a:cs typeface="ＭＳ Ｐゴシック"/>
                </a:rPr>
                <a:t>H</a:t>
              </a:r>
            </a:p>
          </p:txBody>
        </p:sp>
      </p:grpSp>
      <p:sp>
        <p:nvSpPr>
          <p:cNvPr id="3" name="TextBox 2"/>
          <p:cNvSpPr txBox="1"/>
          <p:nvPr/>
        </p:nvSpPr>
        <p:spPr>
          <a:xfrm>
            <a:off x="914400" y="933450"/>
            <a:ext cx="6915150" cy="646331"/>
          </a:xfrm>
          <a:prstGeom prst="rect">
            <a:avLst/>
          </a:prstGeom>
          <a:noFill/>
        </p:spPr>
        <p:txBody>
          <a:bodyPr wrap="square" rtlCol="0">
            <a:spAutoFit/>
          </a:bodyPr>
          <a:lstStyle/>
          <a:p>
            <a:r>
              <a:rPr lang="en-US" sz="3600" dirty="0">
                <a:solidFill>
                  <a:srgbClr val="629DD1"/>
                </a:solidFill>
                <a:latin typeface="Arial"/>
                <a:ea typeface="+mj-ea"/>
                <a:cs typeface="+mj-cs"/>
              </a:rPr>
              <a:t>Measures of Effective Teaching</a:t>
            </a:r>
            <a:endParaRPr lang="en-US" dirty="0"/>
          </a:p>
        </p:txBody>
      </p:sp>
    </p:spTree>
    <p:extLst>
      <p:ext uri="{BB962C8B-B14F-4D97-AF65-F5344CB8AC3E}">
        <p14:creationId xmlns:p14="http://schemas.microsoft.com/office/powerpoint/2010/main" val="1375357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14400" y="1000126"/>
            <a:ext cx="8229600" cy="600075"/>
          </a:xfrm>
        </p:spPr>
        <p:txBody>
          <a:bodyPr>
            <a:normAutofit fontScale="90000"/>
          </a:bodyPr>
          <a:lstStyle/>
          <a:p>
            <a:r>
              <a:rPr lang="en-US" sz="3600" dirty="0" smtClean="0">
                <a:ea typeface="ＭＳ Ｐゴシック" pitchFamily="34" charset="-128"/>
              </a:rPr>
              <a:t>Use multiple measures</a:t>
            </a:r>
          </a:p>
        </p:txBody>
      </p:sp>
      <p:sp>
        <p:nvSpPr>
          <p:cNvPr id="3" name="Content Placeholder 2"/>
          <p:cNvSpPr>
            <a:spLocks noGrp="1"/>
          </p:cNvSpPr>
          <p:nvPr>
            <p:ph idx="1"/>
          </p:nvPr>
        </p:nvSpPr>
        <p:spPr>
          <a:xfrm>
            <a:off x="904875" y="1601788"/>
            <a:ext cx="7343775" cy="5461000"/>
          </a:xfrm>
        </p:spPr>
        <p:txBody>
          <a:bodyPr/>
          <a:lstStyle/>
          <a:p>
            <a:pPr>
              <a:defRPr/>
            </a:pPr>
            <a:r>
              <a:rPr lang="en-US" dirty="0" smtClean="0"/>
              <a:t>All </a:t>
            </a:r>
            <a:r>
              <a:rPr lang="en-US" b="1" dirty="0" smtClean="0"/>
              <a:t>the observation rubrics </a:t>
            </a:r>
            <a:r>
              <a:rPr lang="en-US" dirty="0" smtClean="0"/>
              <a:t>are positively associated with student achievement gains</a:t>
            </a:r>
          </a:p>
          <a:p>
            <a:pPr>
              <a:defRPr/>
            </a:pPr>
            <a:r>
              <a:rPr lang="en-US" dirty="0" smtClean="0"/>
              <a:t>Using </a:t>
            </a:r>
            <a:r>
              <a:rPr lang="en-US" b="1" dirty="0" smtClean="0"/>
              <a:t>multiple observations </a:t>
            </a:r>
            <a:r>
              <a:rPr lang="en-US" dirty="0" smtClean="0"/>
              <a:t>per teacher is VERY important (and ideally multiple observers)</a:t>
            </a:r>
          </a:p>
          <a:p>
            <a:pPr>
              <a:defRPr/>
            </a:pPr>
            <a:r>
              <a:rPr lang="en-US" dirty="0" smtClean="0"/>
              <a:t>The </a:t>
            </a:r>
            <a:r>
              <a:rPr lang="en-US" b="1" dirty="0" smtClean="0"/>
              <a:t>student feedback survey </a:t>
            </a:r>
            <a:r>
              <a:rPr lang="en-US" dirty="0" smtClean="0"/>
              <a:t>tested is ALSO positively associated with student achievement gains</a:t>
            </a:r>
          </a:p>
        </p:txBody>
      </p:sp>
    </p:spTree>
    <p:extLst>
      <p:ext uri="{BB962C8B-B14F-4D97-AF65-F5344CB8AC3E}">
        <p14:creationId xmlns:p14="http://schemas.microsoft.com/office/powerpoint/2010/main" val="861784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7942263" y="6577013"/>
            <a:ext cx="547687" cy="257175"/>
          </a:xfrm>
          <a:prstGeom prst="rect">
            <a:avLst/>
          </a:prstGeom>
        </p:spPr>
        <p:txBody>
          <a:bodyPr/>
          <a:lstStyle/>
          <a:p>
            <a:pPr>
              <a:defRPr/>
            </a:pPr>
            <a:fld id="{F56D62A2-9ED6-42DD-91F2-4DEFC95882B3}" type="slidenum">
              <a:rPr lang="en-US"/>
              <a:pPr>
                <a:defRPr/>
              </a:pPr>
              <a:t>32</a:t>
            </a:fld>
            <a:endParaRPr lang="en-US" dirty="0"/>
          </a:p>
        </p:txBody>
      </p:sp>
      <p:pic>
        <p:nvPicPr>
          <p:cNvPr id="54277" name="Picture 15" descr="background.png"/>
          <p:cNvPicPr>
            <a:picLocks noChangeAspect="1"/>
          </p:cNvPicPr>
          <p:nvPr/>
        </p:nvPicPr>
        <p:blipFill rotWithShape="1">
          <a:blip r:embed="rId3">
            <a:extLst>
              <a:ext uri="{28A0092B-C50C-407E-A947-70E740481C1C}">
                <a14:useLocalDpi xmlns:a14="http://schemas.microsoft.com/office/drawing/2010/main" val="0"/>
              </a:ext>
            </a:extLst>
          </a:blip>
          <a:srcRect t="15024" r="22524"/>
          <a:stretch/>
        </p:blipFill>
        <p:spPr bwMode="auto">
          <a:xfrm>
            <a:off x="550863" y="2105025"/>
            <a:ext cx="38496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f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994370"/>
            <a:ext cx="3806825" cy="439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414963" y="1719497"/>
            <a:ext cx="3002612" cy="4943475"/>
            <a:chOff x="5520530" y="819107"/>
            <a:chExt cx="3496114" cy="5757268"/>
          </a:xfrm>
        </p:grpSpPr>
        <p:sp>
          <p:nvSpPr>
            <p:cNvPr id="8" name="Rectangular Callout 7"/>
            <p:cNvSpPr/>
            <p:nvPr/>
          </p:nvSpPr>
          <p:spPr>
            <a:xfrm rot="5400000">
              <a:off x="4389953" y="1949684"/>
              <a:ext cx="5757268" cy="3496114"/>
            </a:xfrm>
            <a:prstGeom prst="wedgeRectCallout">
              <a:avLst>
                <a:gd name="adj1" fmla="val 20833"/>
                <a:gd name="adj2" fmla="val 7428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428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36" y="1046365"/>
              <a:ext cx="3311749" cy="50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Framework for Teaching</a:t>
            </a:r>
          </a:p>
        </p:txBody>
      </p:sp>
    </p:spTree>
    <p:extLst>
      <p:ext uri="{BB962C8B-B14F-4D97-AF65-F5344CB8AC3E}">
        <p14:creationId xmlns:p14="http://schemas.microsoft.com/office/powerpoint/2010/main" val="1245906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7942263" y="6577013"/>
            <a:ext cx="547687" cy="257175"/>
          </a:xfrm>
          <a:prstGeom prst="rect">
            <a:avLst/>
          </a:prstGeom>
        </p:spPr>
        <p:txBody>
          <a:bodyPr/>
          <a:lstStyle/>
          <a:p>
            <a:pPr>
              <a:defRPr/>
            </a:pPr>
            <a:fld id="{F56D62A2-9ED6-42DD-91F2-4DEFC95882B3}" type="slidenum">
              <a:rPr lang="en-US"/>
              <a:pPr>
                <a:defRPr/>
              </a:pPr>
              <a:t>33</a:t>
            </a:fld>
            <a:endParaRPr lang="en-US" dirty="0"/>
          </a:p>
        </p:txBody>
      </p:sp>
      <p:pic>
        <p:nvPicPr>
          <p:cNvPr id="54277" name="Picture 15" descr="background.png"/>
          <p:cNvPicPr>
            <a:picLocks noChangeAspect="1"/>
          </p:cNvPicPr>
          <p:nvPr/>
        </p:nvPicPr>
        <p:blipFill rotWithShape="1">
          <a:blip r:embed="rId3">
            <a:extLst>
              <a:ext uri="{28A0092B-C50C-407E-A947-70E740481C1C}">
                <a14:useLocalDpi xmlns:a14="http://schemas.microsoft.com/office/drawing/2010/main" val="0"/>
              </a:ext>
            </a:extLst>
          </a:blip>
          <a:srcRect t="15024" r="22524"/>
          <a:stretch/>
        </p:blipFill>
        <p:spPr bwMode="auto">
          <a:xfrm>
            <a:off x="550863" y="2105025"/>
            <a:ext cx="38496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f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994370"/>
            <a:ext cx="3806825" cy="439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Framework for Teaching</a:t>
            </a:r>
          </a:p>
        </p:txBody>
      </p:sp>
      <p:sp>
        <p:nvSpPr>
          <p:cNvPr id="17" name="Oval 16"/>
          <p:cNvSpPr/>
          <p:nvPr/>
        </p:nvSpPr>
        <p:spPr>
          <a:xfrm>
            <a:off x="266700" y="4908785"/>
            <a:ext cx="49244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84163" y="1914632"/>
            <a:ext cx="49244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2746376" y="3362325"/>
            <a:ext cx="0" cy="1381125"/>
          </a:xfrm>
          <a:prstGeom prst="straightConnector1">
            <a:avLst/>
          </a:prstGeom>
          <a:ln w="1016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56225" y="1600201"/>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smtClean="0">
                <a:solidFill>
                  <a:schemeClr val="tx1"/>
                </a:solidFill>
              </a:rPr>
              <a:t>Highest scores for orderly environment</a:t>
            </a:r>
            <a:endParaRPr lang="en-US" sz="2400" dirty="0"/>
          </a:p>
        </p:txBody>
      </p:sp>
      <p:sp>
        <p:nvSpPr>
          <p:cNvPr id="20" name="Oval 19"/>
          <p:cNvSpPr/>
          <p:nvPr/>
        </p:nvSpPr>
        <p:spPr>
          <a:xfrm>
            <a:off x="5432425" y="4562476"/>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smtClean="0">
                <a:solidFill>
                  <a:schemeClr val="tx1"/>
                </a:solidFill>
              </a:rPr>
              <a:t>Lowest scores for more complex aspects of instruction</a:t>
            </a:r>
            <a:endParaRPr lang="en-US" sz="2400" dirty="0"/>
          </a:p>
        </p:txBody>
      </p:sp>
    </p:spTree>
    <p:extLst>
      <p:ext uri="{BB962C8B-B14F-4D97-AF65-F5344CB8AC3E}">
        <p14:creationId xmlns:p14="http://schemas.microsoft.com/office/powerpoint/2010/main" val="210956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38150" y="1458913"/>
            <a:ext cx="8693150" cy="4179887"/>
          </a:xfrm>
        </p:spPr>
        <p:txBody>
          <a:bodyPr/>
          <a:lstStyle/>
          <a:p>
            <a:pPr>
              <a:buFont typeface="Arial" pitchFamily="34" charset="0"/>
              <a:buNone/>
            </a:pPr>
            <a:endParaRPr lang="en-US" dirty="0" smtClean="0">
              <a:latin typeface="Rockwell" pitchFamily="18" charset="0"/>
              <a:ea typeface="ＭＳ Ｐゴシック" pitchFamily="34" charset="-128"/>
              <a:cs typeface="ＭＳ Ｐゴシック" pitchFamily="34" charset="-128"/>
            </a:endParaRPr>
          </a:p>
          <a:p>
            <a:endParaRPr lang="en-US" dirty="0" smtClean="0">
              <a:latin typeface="Rockwell" pitchFamily="18" charset="0"/>
              <a:ea typeface="ＭＳ Ｐゴシック" pitchFamily="34" charset="-128"/>
              <a:cs typeface="ＭＳ Ｐゴシック" pitchFamily="34" charset="-128"/>
            </a:endParaRPr>
          </a:p>
        </p:txBody>
      </p:sp>
      <p:sp>
        <p:nvSpPr>
          <p:cNvPr id="4" name="Slide Number Placeholder 3"/>
          <p:cNvSpPr>
            <a:spLocks noGrp="1"/>
          </p:cNvSpPr>
          <p:nvPr>
            <p:ph type="sldNum" sz="quarter" idx="4294967295"/>
          </p:nvPr>
        </p:nvSpPr>
        <p:spPr>
          <a:xfrm>
            <a:off x="8189913" y="7224713"/>
            <a:ext cx="547687" cy="257175"/>
          </a:xfrm>
          <a:prstGeom prst="rect">
            <a:avLst/>
          </a:prstGeom>
        </p:spPr>
        <p:txBody>
          <a:bodyPr/>
          <a:lstStyle/>
          <a:p>
            <a:pPr fontAlgn="auto">
              <a:spcBef>
                <a:spcPts val="0"/>
              </a:spcBef>
              <a:spcAft>
                <a:spcPts val="0"/>
              </a:spcAft>
              <a:defRPr/>
            </a:pPr>
            <a:fld id="{EE74B755-4D54-46B5-BDF5-BAC10AA1A883}" type="slidenum">
              <a:rPr lang="en-US" sz="1200" smtClean="0">
                <a:solidFill>
                  <a:schemeClr val="tx1">
                    <a:tint val="75000"/>
                  </a:schemeClr>
                </a:solidFill>
                <a:latin typeface="+mn-lt"/>
                <a:ea typeface="+mn-ea"/>
                <a:cs typeface="+mn-cs"/>
              </a:rPr>
              <a:pPr fontAlgn="auto">
                <a:spcBef>
                  <a:spcPts val="0"/>
                </a:spcBef>
                <a:spcAft>
                  <a:spcPts val="0"/>
                </a:spcAft>
                <a:defRPr/>
              </a:pPr>
              <a:t>34</a:t>
            </a:fld>
            <a:endParaRPr lang="en-US" sz="1200" dirty="0">
              <a:solidFill>
                <a:schemeClr val="tx1">
                  <a:tint val="75000"/>
                </a:schemeClr>
              </a:solidFill>
              <a:latin typeface="+mn-lt"/>
              <a:ea typeface="+mn-ea"/>
              <a:cs typeface="+mn-cs"/>
            </a:endParaRPr>
          </a:p>
        </p:txBody>
      </p:sp>
      <p:sp>
        <p:nvSpPr>
          <p:cNvPr id="5" name="Rectangle 4"/>
          <p:cNvSpPr/>
          <p:nvPr/>
        </p:nvSpPr>
        <p:spPr>
          <a:xfrm>
            <a:off x="1922463" y="1820863"/>
            <a:ext cx="6310312" cy="31908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Survey Statement</a:t>
            </a:r>
          </a:p>
        </p:txBody>
      </p:sp>
      <p:sp>
        <p:nvSpPr>
          <p:cNvPr id="9" name="Rectangle 8"/>
          <p:cNvSpPr/>
          <p:nvPr/>
        </p:nvSpPr>
        <p:spPr>
          <a:xfrm>
            <a:off x="930275" y="1808163"/>
            <a:ext cx="855663" cy="314325"/>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Rank</a:t>
            </a:r>
          </a:p>
        </p:txBody>
      </p:sp>
      <p:sp>
        <p:nvSpPr>
          <p:cNvPr id="10" name="Rectangle 9"/>
          <p:cNvSpPr/>
          <p:nvPr/>
        </p:nvSpPr>
        <p:spPr>
          <a:xfrm>
            <a:off x="882650" y="2571750"/>
            <a:ext cx="857250" cy="3460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1</a:t>
            </a:r>
          </a:p>
        </p:txBody>
      </p:sp>
      <p:sp>
        <p:nvSpPr>
          <p:cNvPr id="11" name="Rectangle 10"/>
          <p:cNvSpPr/>
          <p:nvPr/>
        </p:nvSpPr>
        <p:spPr>
          <a:xfrm>
            <a:off x="890588" y="3098800"/>
            <a:ext cx="849312" cy="2984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2</a:t>
            </a:r>
          </a:p>
        </p:txBody>
      </p:sp>
      <p:sp>
        <p:nvSpPr>
          <p:cNvPr id="12" name="Rectangle 11"/>
          <p:cNvSpPr/>
          <p:nvPr/>
        </p:nvSpPr>
        <p:spPr>
          <a:xfrm>
            <a:off x="890588" y="3600450"/>
            <a:ext cx="849312"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3</a:t>
            </a:r>
          </a:p>
        </p:txBody>
      </p:sp>
      <p:sp>
        <p:nvSpPr>
          <p:cNvPr id="13" name="Rectangle 12"/>
          <p:cNvSpPr/>
          <p:nvPr/>
        </p:nvSpPr>
        <p:spPr>
          <a:xfrm>
            <a:off x="890588" y="4097338"/>
            <a:ext cx="849312" cy="3206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4</a:t>
            </a:r>
          </a:p>
        </p:txBody>
      </p:sp>
      <p:sp>
        <p:nvSpPr>
          <p:cNvPr id="14" name="Rectangle 13"/>
          <p:cNvSpPr/>
          <p:nvPr/>
        </p:nvSpPr>
        <p:spPr>
          <a:xfrm>
            <a:off x="890588" y="4606925"/>
            <a:ext cx="849312"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5</a:t>
            </a:r>
          </a:p>
        </p:txBody>
      </p:sp>
      <p:sp>
        <p:nvSpPr>
          <p:cNvPr id="6" name="Rectangle 5"/>
          <p:cNvSpPr/>
          <p:nvPr/>
        </p:nvSpPr>
        <p:spPr>
          <a:xfrm>
            <a:off x="1876425" y="2547938"/>
            <a:ext cx="6310313" cy="36988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Students in this class treat the teacher with respect</a:t>
            </a:r>
          </a:p>
        </p:txBody>
      </p:sp>
      <p:sp>
        <p:nvSpPr>
          <p:cNvPr id="20" name="Rectangle 19"/>
          <p:cNvSpPr/>
          <p:nvPr/>
        </p:nvSpPr>
        <p:spPr>
          <a:xfrm>
            <a:off x="1876425" y="3073400"/>
            <a:ext cx="6303963"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My classmates behave the way my teacher wants them to</a:t>
            </a:r>
          </a:p>
        </p:txBody>
      </p:sp>
      <p:sp>
        <p:nvSpPr>
          <p:cNvPr id="21" name="Rectangle 20"/>
          <p:cNvSpPr/>
          <p:nvPr/>
        </p:nvSpPr>
        <p:spPr>
          <a:xfrm>
            <a:off x="1876425" y="3600450"/>
            <a:ext cx="6310313"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Our class stays busy and doesn’t waste time</a:t>
            </a:r>
          </a:p>
        </p:txBody>
      </p:sp>
      <p:sp>
        <p:nvSpPr>
          <p:cNvPr id="22" name="Rectangle 21"/>
          <p:cNvSpPr/>
          <p:nvPr/>
        </p:nvSpPr>
        <p:spPr>
          <a:xfrm>
            <a:off x="1876425" y="4097338"/>
            <a:ext cx="6310313" cy="36988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 this class, we learn a lot every day</a:t>
            </a:r>
          </a:p>
        </p:txBody>
      </p:sp>
      <p:sp>
        <p:nvSpPr>
          <p:cNvPr id="23" name="Rectangle 22"/>
          <p:cNvSpPr/>
          <p:nvPr/>
        </p:nvSpPr>
        <p:spPr>
          <a:xfrm>
            <a:off x="1876425" y="4606925"/>
            <a:ext cx="6310313"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 this class, we learn to correct our mistakes</a:t>
            </a:r>
          </a:p>
        </p:txBody>
      </p:sp>
      <p:sp>
        <p:nvSpPr>
          <p:cNvPr id="56336" name="TextBox 33"/>
          <p:cNvSpPr txBox="1">
            <a:spLocks noChangeArrowheads="1"/>
          </p:cNvSpPr>
          <p:nvPr/>
        </p:nvSpPr>
        <p:spPr bwMode="auto">
          <a:xfrm>
            <a:off x="938213" y="2178050"/>
            <a:ext cx="74168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r>
              <a:rPr lang="en-US" sz="2000" b="1" dirty="0"/>
              <a:t>Student survey items with </a:t>
            </a:r>
            <a:r>
              <a:rPr lang="en-US" sz="2000" b="1" u="sng" dirty="0"/>
              <a:t>strongest</a:t>
            </a:r>
            <a:r>
              <a:rPr lang="en-US" sz="2000" b="1" dirty="0"/>
              <a:t> relationship to middle school math gains:</a:t>
            </a:r>
          </a:p>
        </p:txBody>
      </p:sp>
      <p:sp>
        <p:nvSpPr>
          <p:cNvPr id="28"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Student Feedback</a:t>
            </a:r>
          </a:p>
        </p:txBody>
      </p:sp>
    </p:spTree>
    <p:extLst>
      <p:ext uri="{BB962C8B-B14F-4D97-AF65-F5344CB8AC3E}">
        <p14:creationId xmlns:p14="http://schemas.microsoft.com/office/powerpoint/2010/main" val="2522965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6" grpId="0" animBg="1"/>
      <p:bldP spid="20"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38150" y="1458913"/>
            <a:ext cx="8693150" cy="4179887"/>
          </a:xfrm>
        </p:spPr>
        <p:txBody>
          <a:bodyPr/>
          <a:lstStyle/>
          <a:p>
            <a:pPr>
              <a:buFont typeface="Arial" pitchFamily="34" charset="0"/>
              <a:buNone/>
            </a:pPr>
            <a:endParaRPr lang="en-US" dirty="0" smtClean="0">
              <a:latin typeface="Rockwell" pitchFamily="18" charset="0"/>
              <a:ea typeface="ＭＳ Ｐゴシック" pitchFamily="34" charset="-128"/>
              <a:cs typeface="ＭＳ Ｐゴシック" pitchFamily="34" charset="-128"/>
            </a:endParaRPr>
          </a:p>
          <a:p>
            <a:endParaRPr lang="en-US" dirty="0" smtClean="0">
              <a:latin typeface="Rockwell" pitchFamily="18" charset="0"/>
              <a:ea typeface="ＭＳ Ｐゴシック" pitchFamily="34" charset="-128"/>
              <a:cs typeface="ＭＳ Ｐゴシック" pitchFamily="34" charset="-128"/>
            </a:endParaRPr>
          </a:p>
        </p:txBody>
      </p:sp>
      <p:sp>
        <p:nvSpPr>
          <p:cNvPr id="4" name="Slide Number Placeholder 3"/>
          <p:cNvSpPr>
            <a:spLocks noGrp="1"/>
          </p:cNvSpPr>
          <p:nvPr>
            <p:ph type="sldNum" sz="quarter" idx="4294967295"/>
          </p:nvPr>
        </p:nvSpPr>
        <p:spPr>
          <a:xfrm>
            <a:off x="8189913" y="7224713"/>
            <a:ext cx="547687" cy="257175"/>
          </a:xfrm>
          <a:prstGeom prst="rect">
            <a:avLst/>
          </a:prstGeom>
        </p:spPr>
        <p:txBody>
          <a:bodyPr/>
          <a:lstStyle/>
          <a:p>
            <a:pPr fontAlgn="auto">
              <a:spcBef>
                <a:spcPts val="0"/>
              </a:spcBef>
              <a:spcAft>
                <a:spcPts val="0"/>
              </a:spcAft>
              <a:defRPr/>
            </a:pPr>
            <a:fld id="{EE74B755-4D54-46B5-BDF5-BAC10AA1A883}" type="slidenum">
              <a:rPr lang="en-US" sz="1200" smtClean="0">
                <a:solidFill>
                  <a:schemeClr val="tx1">
                    <a:tint val="75000"/>
                  </a:schemeClr>
                </a:solidFill>
                <a:latin typeface="+mn-lt"/>
                <a:ea typeface="+mn-ea"/>
                <a:cs typeface="+mn-cs"/>
              </a:rPr>
              <a:pPr fontAlgn="auto">
                <a:spcBef>
                  <a:spcPts val="0"/>
                </a:spcBef>
                <a:spcAft>
                  <a:spcPts val="0"/>
                </a:spcAft>
                <a:defRPr/>
              </a:pPr>
              <a:t>35</a:t>
            </a:fld>
            <a:endParaRPr lang="en-US" sz="1200" dirty="0">
              <a:solidFill>
                <a:schemeClr val="tx1">
                  <a:tint val="75000"/>
                </a:schemeClr>
              </a:solidFill>
              <a:latin typeface="+mn-lt"/>
              <a:ea typeface="+mn-ea"/>
              <a:cs typeface="+mn-cs"/>
            </a:endParaRPr>
          </a:p>
        </p:txBody>
      </p:sp>
      <p:sp>
        <p:nvSpPr>
          <p:cNvPr id="5" name="Rectangle 4"/>
          <p:cNvSpPr/>
          <p:nvPr/>
        </p:nvSpPr>
        <p:spPr>
          <a:xfrm>
            <a:off x="1922463" y="1820863"/>
            <a:ext cx="6310312" cy="31908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Survey Statement</a:t>
            </a:r>
          </a:p>
        </p:txBody>
      </p:sp>
      <p:sp>
        <p:nvSpPr>
          <p:cNvPr id="9" name="Rectangle 8"/>
          <p:cNvSpPr/>
          <p:nvPr/>
        </p:nvSpPr>
        <p:spPr>
          <a:xfrm>
            <a:off x="930275" y="1808163"/>
            <a:ext cx="855663" cy="314325"/>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Rank</a:t>
            </a:r>
          </a:p>
        </p:txBody>
      </p:sp>
      <p:sp>
        <p:nvSpPr>
          <p:cNvPr id="25" name="Rectangle 24"/>
          <p:cNvSpPr/>
          <p:nvPr/>
        </p:nvSpPr>
        <p:spPr>
          <a:xfrm>
            <a:off x="957263" y="2713038"/>
            <a:ext cx="828675" cy="3571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38</a:t>
            </a:r>
          </a:p>
        </p:txBody>
      </p:sp>
      <p:sp>
        <p:nvSpPr>
          <p:cNvPr id="26" name="Rectangle 25"/>
          <p:cNvSpPr/>
          <p:nvPr/>
        </p:nvSpPr>
        <p:spPr>
          <a:xfrm>
            <a:off x="1957388" y="2676525"/>
            <a:ext cx="6397625"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I have learned a lot this year about [the state test]</a:t>
            </a:r>
          </a:p>
        </p:txBody>
      </p:sp>
      <p:grpSp>
        <p:nvGrpSpPr>
          <p:cNvPr id="7" name="Group 28"/>
          <p:cNvGrpSpPr>
            <a:grpSpLocks/>
          </p:cNvGrpSpPr>
          <p:nvPr/>
        </p:nvGrpSpPr>
        <p:grpSpPr bwMode="auto">
          <a:xfrm>
            <a:off x="957263" y="3236913"/>
            <a:ext cx="7397750" cy="369887"/>
            <a:chOff x="293354" y="6017364"/>
            <a:chExt cx="7296166" cy="369332"/>
          </a:xfrm>
        </p:grpSpPr>
        <p:sp>
          <p:nvSpPr>
            <p:cNvPr id="31" name="Rectangle 30"/>
            <p:cNvSpPr/>
            <p:nvPr/>
          </p:nvSpPr>
          <p:spPr>
            <a:xfrm>
              <a:off x="293354" y="6017364"/>
              <a:ext cx="850175" cy="36299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39</a:t>
              </a:r>
            </a:p>
          </p:txBody>
        </p:sp>
        <p:sp>
          <p:nvSpPr>
            <p:cNvPr id="32" name="Rectangle 31"/>
            <p:cNvSpPr/>
            <p:nvPr/>
          </p:nvSpPr>
          <p:spPr>
            <a:xfrm>
              <a:off x="1279746" y="6017364"/>
              <a:ext cx="6309774" cy="36933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a:t>Getting</a:t>
              </a:r>
              <a:r>
                <a:rPr lang="en-US" dirty="0"/>
                <a:t> ready for </a:t>
              </a:r>
              <a:r>
                <a:rPr lang="en-US" dirty="0" smtClean="0"/>
                <a:t>[state </a:t>
              </a:r>
              <a:r>
                <a:rPr lang="en-US" dirty="0"/>
                <a:t>test] takes a lot of time in our class</a:t>
              </a:r>
            </a:p>
          </p:txBody>
        </p:sp>
      </p:grpSp>
      <p:sp>
        <p:nvSpPr>
          <p:cNvPr id="56340" name="TextBox 34"/>
          <p:cNvSpPr txBox="1">
            <a:spLocks noChangeArrowheads="1"/>
          </p:cNvSpPr>
          <p:nvPr/>
        </p:nvSpPr>
        <p:spPr bwMode="auto">
          <a:xfrm>
            <a:off x="957263" y="2208213"/>
            <a:ext cx="8174037"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r>
              <a:rPr lang="en-US" sz="2000" b="1" dirty="0"/>
              <a:t>Student survey items with the </a:t>
            </a:r>
            <a:r>
              <a:rPr lang="en-US" sz="2000" b="1" u="sng" dirty="0"/>
              <a:t>weakest</a:t>
            </a:r>
            <a:r>
              <a:rPr lang="en-US" sz="2000" b="1" dirty="0"/>
              <a:t> relationship to middle school math gains:</a:t>
            </a:r>
          </a:p>
        </p:txBody>
      </p:sp>
      <p:sp>
        <p:nvSpPr>
          <p:cNvPr id="28"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Student Feedback</a:t>
            </a:r>
          </a:p>
        </p:txBody>
      </p:sp>
    </p:spTree>
    <p:extLst>
      <p:ext uri="{BB962C8B-B14F-4D97-AF65-F5344CB8AC3E}">
        <p14:creationId xmlns:p14="http://schemas.microsoft.com/office/powerpoint/2010/main" val="22447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914400" y="979488"/>
            <a:ext cx="8229600" cy="600075"/>
          </a:xfrm>
        </p:spPr>
        <p:txBody>
          <a:bodyPr>
            <a:normAutofit fontScale="90000"/>
          </a:bodyPr>
          <a:lstStyle/>
          <a:p>
            <a:r>
              <a:rPr lang="en-US" sz="3600" dirty="0" smtClean="0">
                <a:ea typeface="ＭＳ Ｐゴシック" pitchFamily="34" charset="-128"/>
              </a:rPr>
              <a:t>Multiple Measures</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5" y="2274019"/>
            <a:ext cx="8081169" cy="336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7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7" y="2152649"/>
            <a:ext cx="79576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979488"/>
            <a:ext cx="8229600" cy="600075"/>
          </a:xfrm>
        </p:spPr>
        <p:txBody>
          <a:bodyPr>
            <a:normAutofit fontScale="90000"/>
          </a:bodyPr>
          <a:lstStyle/>
          <a:p>
            <a:r>
              <a:rPr lang="en-US" sz="3600" dirty="0" smtClean="0">
                <a:ea typeface="ＭＳ Ｐゴシック" pitchFamily="34" charset="-128"/>
              </a:rPr>
              <a:t>Traditional Measures</a:t>
            </a:r>
          </a:p>
        </p:txBody>
      </p:sp>
    </p:spTree>
    <p:extLst>
      <p:ext uri="{BB962C8B-B14F-4D97-AF65-F5344CB8AC3E}">
        <p14:creationId xmlns:p14="http://schemas.microsoft.com/office/powerpoint/2010/main" val="2475265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0" r="1496"/>
          <a:stretch/>
        </p:blipFill>
        <p:spPr bwMode="auto">
          <a:xfrm>
            <a:off x="485775" y="2085975"/>
            <a:ext cx="81629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914400" y="1000126"/>
            <a:ext cx="8229600" cy="600075"/>
          </a:xfrm>
        </p:spPr>
        <p:txBody>
          <a:bodyPr>
            <a:normAutofit fontScale="90000"/>
          </a:bodyPr>
          <a:lstStyle/>
          <a:p>
            <a:r>
              <a:rPr lang="en-US" sz="3600" dirty="0" smtClean="0">
                <a:ea typeface="ＭＳ Ｐゴシック" pitchFamily="34" charset="-128"/>
              </a:rPr>
              <a:t>Four Steps</a:t>
            </a:r>
          </a:p>
        </p:txBody>
      </p:sp>
    </p:spTree>
    <p:extLst>
      <p:ext uri="{BB962C8B-B14F-4D97-AF65-F5344CB8AC3E}">
        <p14:creationId xmlns:p14="http://schemas.microsoft.com/office/powerpoint/2010/main" val="438035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14" y="614157"/>
            <a:ext cx="8229600" cy="755650"/>
          </a:xfrm>
        </p:spPr>
        <p:txBody>
          <a:bodyPr>
            <a:normAutofit fontScale="90000"/>
          </a:bodyPr>
          <a:lstStyle/>
          <a:p>
            <a:pPr>
              <a:defRPr/>
            </a:pPr>
            <a:r>
              <a:rPr lang="en-US" dirty="0" smtClean="0"/>
              <a:t>How would you answer? </a:t>
            </a:r>
            <a:endParaRPr lang="en-US" dirty="0"/>
          </a:p>
        </p:txBody>
      </p:sp>
      <p:sp>
        <p:nvSpPr>
          <p:cNvPr id="68610" name="Content Placeholder 2"/>
          <p:cNvSpPr>
            <a:spLocks noGrp="1"/>
          </p:cNvSpPr>
          <p:nvPr>
            <p:ph idx="1"/>
          </p:nvPr>
        </p:nvSpPr>
        <p:spPr>
          <a:xfrm>
            <a:off x="380010" y="1620838"/>
            <a:ext cx="8202015" cy="5427662"/>
          </a:xfrm>
        </p:spPr>
        <p:txBody>
          <a:bodyPr>
            <a:normAutofit fontScale="85000" lnSpcReduction="10000"/>
          </a:bodyPr>
          <a:lstStyle/>
          <a:p>
            <a:r>
              <a:rPr lang="en-US" dirty="0" smtClean="0">
                <a:ea typeface="ＭＳ Ｐゴシック" pitchFamily="34" charset="-128"/>
                <a:cs typeface="ＭＳ Ｐゴシック" pitchFamily="34" charset="-128"/>
              </a:rPr>
              <a:t>New York’s evaluation system is based mostly on State test scores and that’s not good.</a:t>
            </a:r>
          </a:p>
          <a:p>
            <a:r>
              <a:rPr lang="en-US" dirty="0" smtClean="0">
                <a:ea typeface="ＭＳ Ｐゴシック" pitchFamily="34" charset="-128"/>
                <a:cs typeface="ＭＳ Ｐゴシック" pitchFamily="34" charset="-128"/>
              </a:rPr>
              <a:t>A principal knows a good teacher when s/he sees one; we don’t need to include value-added results too.</a:t>
            </a:r>
          </a:p>
          <a:p>
            <a:r>
              <a:rPr lang="en-US" dirty="0" smtClean="0">
                <a:ea typeface="ＭＳ Ｐゴシック" pitchFamily="34" charset="-128"/>
                <a:cs typeface="ＭＳ Ｐゴシック" pitchFamily="34" charset="-128"/>
              </a:rPr>
              <a:t>I’ve been doing teacher observations for years.  I don’t need to go to your training.</a:t>
            </a:r>
          </a:p>
          <a:p>
            <a:r>
              <a:rPr lang="en-US" dirty="0" smtClean="0">
                <a:ea typeface="ＭＳ Ｐゴシック" pitchFamily="34" charset="-128"/>
                <a:cs typeface="ＭＳ Ｐゴシック" pitchFamily="34" charset="-128"/>
              </a:rPr>
              <a:t>Teacher Value-added information is unreliable and shouldn’t be a part of teacher evaluation.</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endParaRPr lang="en-US" dirty="0" smtClean="0">
              <a:ea typeface="ＭＳ Ｐゴシック" pitchFamily="34" charset="-128"/>
              <a:cs typeface="ＭＳ Ｐゴシック" pitchFamily="34" charset="-128"/>
            </a:endParaRPr>
          </a:p>
          <a:p>
            <a:endParaRPr lang="en-US"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2134272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199" y="1690915"/>
            <a:ext cx="8495731" cy="5051079"/>
          </a:xfrm>
        </p:spPr>
        <p:txBody>
          <a:bodyPr>
            <a:normAutofit/>
          </a:bodyPr>
          <a:lstStyle/>
          <a:p>
            <a:pPr>
              <a:lnSpc>
                <a:spcPct val="120000"/>
              </a:lnSpc>
            </a:pPr>
            <a:r>
              <a:rPr lang="en-US" dirty="0" smtClean="0"/>
              <a:t>From the Review Room: “Describe </a:t>
            </a:r>
            <a:r>
              <a:rPr lang="en-US" dirty="0"/>
              <a:t>the process by which evaluators will be trained and the process for how the district will certify and re-certify lead evaluators. Describe the process for </a:t>
            </a:r>
            <a:r>
              <a:rPr lang="en-US" dirty="0" smtClean="0"/>
              <a:t>ensuring</a:t>
            </a:r>
            <a:br>
              <a:rPr lang="en-US" dirty="0" smtClean="0"/>
            </a:br>
            <a:r>
              <a:rPr lang="en-US" dirty="0" smtClean="0"/>
              <a:t>inter-rater </a:t>
            </a:r>
            <a:r>
              <a:rPr lang="en-US" dirty="0"/>
              <a:t>reliability. Describe the duration and nature of such training</a:t>
            </a:r>
            <a:r>
              <a:rPr lang="en-US" dirty="0" smtClean="0"/>
              <a:t>.”</a:t>
            </a: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7" y="4408223"/>
            <a:ext cx="4305869"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085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773550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Mini-lesson:</a:t>
            </a:r>
            <a:br>
              <a:rPr lang="en-US" dirty="0" smtClean="0"/>
            </a:br>
            <a:r>
              <a:rPr lang="en-US" dirty="0" smtClean="0"/>
              <a:t>21</a:t>
            </a:r>
            <a:r>
              <a:rPr lang="en-US" baseline="30000" dirty="0" smtClean="0"/>
              <a:t>st</a:t>
            </a:r>
            <a:r>
              <a:rPr lang="en-US" dirty="0" smtClean="0"/>
              <a:t> Century Skills</a:t>
            </a:r>
            <a:endParaRPr lang="en-US" dirty="0"/>
          </a:p>
        </p:txBody>
      </p:sp>
    </p:spTree>
    <p:extLst>
      <p:ext uri="{BB962C8B-B14F-4D97-AF65-F5344CB8AC3E}">
        <p14:creationId xmlns:p14="http://schemas.microsoft.com/office/powerpoint/2010/main" val="2494446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descr="21st-century-blue-logo.jpg">
            <a:hlinkClick r:id="rId2" action="ppaction://hlinkpres?slideindex=1&amp;slidetit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885" y="1828800"/>
            <a:ext cx="8565515"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81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Scavenger Hunt</a:t>
            </a:r>
            <a:endParaRPr lang="en-US" dirty="0"/>
          </a:p>
        </p:txBody>
      </p:sp>
      <p:sp>
        <p:nvSpPr>
          <p:cNvPr id="3" name="Content Placeholder 2"/>
          <p:cNvSpPr>
            <a:spLocks noGrp="1"/>
          </p:cNvSpPr>
          <p:nvPr>
            <p:ph idx="1"/>
          </p:nvPr>
        </p:nvSpPr>
        <p:spPr/>
        <p:txBody>
          <a:bodyPr/>
          <a:lstStyle/>
          <a:p>
            <a:pPr marL="0" indent="0">
              <a:buNone/>
            </a:pPr>
            <a:r>
              <a:rPr lang="en-US" dirty="0" smtClean="0"/>
              <a:t>In the document provided to your table, look through it and highlight any references to </a:t>
            </a:r>
          </a:p>
          <a:p>
            <a:r>
              <a:rPr lang="en-US" dirty="0" smtClean="0"/>
              <a:t>21</a:t>
            </a:r>
            <a:r>
              <a:rPr lang="en-US" baseline="30000" dirty="0" smtClean="0"/>
              <a:t>st</a:t>
            </a:r>
            <a:r>
              <a:rPr lang="en-US" dirty="0" smtClean="0"/>
              <a:t> Century Skills</a:t>
            </a:r>
          </a:p>
          <a:p>
            <a:r>
              <a:rPr lang="en-US" dirty="0" smtClean="0"/>
              <a:t>Communication</a:t>
            </a:r>
          </a:p>
          <a:p>
            <a:r>
              <a:rPr lang="en-US" dirty="0" smtClean="0"/>
              <a:t>Collaboration</a:t>
            </a:r>
          </a:p>
          <a:p>
            <a:r>
              <a:rPr lang="en-US" dirty="0" smtClean="0"/>
              <a:t>Critical Thinking</a:t>
            </a:r>
          </a:p>
          <a:p>
            <a:r>
              <a:rPr lang="en-US" dirty="0" smtClean="0"/>
              <a:t>Creativity and Problem Solving</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682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Tree>
    <p:extLst>
      <p:ext uri="{BB962C8B-B14F-4D97-AF65-F5344CB8AC3E}">
        <p14:creationId xmlns:p14="http://schemas.microsoft.com/office/powerpoint/2010/main" val="2472926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
        <p:nvSpPr>
          <p:cNvPr id="4" name="Oval 3"/>
          <p:cNvSpPr/>
          <p:nvPr/>
        </p:nvSpPr>
        <p:spPr>
          <a:xfrm rot="10800000" flipV="1">
            <a:off x="4274286" y="1839433"/>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rot="10800000" flipV="1">
            <a:off x="6117263" y="1877961"/>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10800000" flipV="1">
            <a:off x="375681" y="2140002"/>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flipV="1">
            <a:off x="2083979" y="4214038"/>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10800000" flipV="1">
            <a:off x="1821716" y="4614530"/>
            <a:ext cx="1567242" cy="37500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21300523">
            <a:off x="142819" y="5275401"/>
            <a:ext cx="9022322" cy="1107996"/>
          </a:xfrm>
          <a:prstGeom prst="rect">
            <a:avLst/>
          </a:prstGeom>
          <a:noFill/>
        </p:spPr>
        <p:txBody>
          <a:bodyPr wrap="square" rtlCol="0">
            <a:spAutoFit/>
          </a:bodyPr>
          <a:lstStyle/>
          <a:p>
            <a:pPr algn="ctr"/>
            <a:r>
              <a:rPr lang="en-US" sz="6600" dirty="0" smtClean="0">
                <a:solidFill>
                  <a:srgbClr val="FFFF00"/>
                </a:solidFill>
                <a:latin typeface="Stencil" pitchFamily="82" charset="0"/>
              </a:rPr>
              <a:t>THESE ARE THE 4 Cs!</a:t>
            </a:r>
            <a:endParaRPr lang="en-US" sz="6600" dirty="0">
              <a:solidFill>
                <a:srgbClr val="FFFF00"/>
              </a:solidFill>
              <a:latin typeface="Stencil" pitchFamily="82" charset="0"/>
            </a:endParaRPr>
          </a:p>
        </p:txBody>
      </p:sp>
    </p:spTree>
    <p:extLst>
      <p:ext uri="{BB962C8B-B14F-4D97-AF65-F5344CB8AC3E}">
        <p14:creationId xmlns:p14="http://schemas.microsoft.com/office/powerpoint/2010/main" val="3063425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50151" b="5279"/>
          <a:stretch/>
        </p:blipFill>
        <p:spPr bwMode="auto">
          <a:xfrm>
            <a:off x="504497" y="1531660"/>
            <a:ext cx="8355724"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52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2921330"/>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13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0382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17337" r="53618" b="5016"/>
          <a:stretch/>
        </p:blipFill>
        <p:spPr bwMode="auto">
          <a:xfrm rot="998839">
            <a:off x="4515252" y="2173508"/>
            <a:ext cx="3814983" cy="3047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67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124">
            <a:off x="4050135" y="1768367"/>
            <a:ext cx="3256128" cy="421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161125"/>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96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8" y="5377214"/>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062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6" t="34649" r="50000" b="20065"/>
          <a:stretch/>
        </p:blipFill>
        <p:spPr bwMode="auto">
          <a:xfrm rot="811130">
            <a:off x="4021954" y="2381038"/>
            <a:ext cx="4815748" cy="19969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3794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368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1" t="17336" r="62500" b="4524"/>
          <a:stretch/>
        </p:blipFill>
        <p:spPr bwMode="auto">
          <a:xfrm rot="21406326">
            <a:off x="4293696" y="1792073"/>
            <a:ext cx="3208130" cy="416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4886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730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996" y="1909403"/>
            <a:ext cx="4051341" cy="376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5955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471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17742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10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9933">
            <a:off x="4235407" y="1939714"/>
            <a:ext cx="31432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2961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62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5" t="33944" r="51379" b="6250"/>
          <a:stretch/>
        </p:blipFill>
        <p:spPr bwMode="auto">
          <a:xfrm rot="21292088">
            <a:off x="4275117" y="3687085"/>
            <a:ext cx="3846786" cy="2182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4030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21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3" t="15704" r="65603" b="24354"/>
          <a:stretch/>
        </p:blipFill>
        <p:spPr bwMode="auto">
          <a:xfrm rot="21085428">
            <a:off x="4237812" y="2657289"/>
            <a:ext cx="2645611" cy="3503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52180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581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390622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Watch the video</a:t>
            </a:r>
          </a:p>
          <a:p>
            <a:r>
              <a:rPr lang="en-US" dirty="0" smtClean="0"/>
              <a:t>Collect evidence</a:t>
            </a:r>
          </a:p>
          <a:p>
            <a:r>
              <a:rPr lang="en-US" dirty="0" smtClean="0"/>
              <a:t>Focus on instruction</a:t>
            </a:r>
          </a:p>
          <a:p>
            <a:pPr lvl="1"/>
            <a:r>
              <a:rPr lang="en-US" dirty="0" smtClean="0"/>
              <a:t>Standard III (Teaching Standards and NYSUT)</a:t>
            </a:r>
          </a:p>
          <a:p>
            <a:pPr lvl="1"/>
            <a:r>
              <a:rPr lang="en-US" dirty="0" smtClean="0"/>
              <a:t>Domain 3 (Danielson)</a:t>
            </a:r>
            <a:endParaRPr lang="en-US" dirty="0"/>
          </a:p>
        </p:txBody>
      </p:sp>
      <p:pic>
        <p:nvPicPr>
          <p:cNvPr id="7170"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97912" y="4179643"/>
            <a:ext cx="1797876" cy="24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Growth &amp; Value Added</a:t>
            </a:r>
          </a:p>
          <a:p>
            <a:pPr>
              <a:lnSpc>
                <a:spcPct val="120000"/>
              </a:lnSpc>
            </a:pPr>
            <a:r>
              <a:rPr lang="en-US" dirty="0" smtClean="0"/>
              <a:t>RTTT/Reform Agenda</a:t>
            </a:r>
          </a:p>
          <a:p>
            <a:pPr>
              <a:lnSpc>
                <a:spcPct val="120000"/>
              </a:lnSpc>
            </a:pPr>
            <a:r>
              <a:rPr lang="en-US" dirty="0" smtClean="0"/>
              <a:t>21</a:t>
            </a:r>
            <a:r>
              <a:rPr lang="en-US" baseline="30000" dirty="0" smtClean="0"/>
              <a:t>st</a:t>
            </a:r>
            <a:r>
              <a:rPr lang="en-US" dirty="0" smtClean="0"/>
              <a:t> Century Skills</a:t>
            </a:r>
          </a:p>
          <a:p>
            <a:pPr>
              <a:lnSpc>
                <a:spcPct val="120000"/>
              </a:lnSpc>
            </a:pPr>
            <a:r>
              <a:rPr lang="en-US" dirty="0" smtClean="0"/>
              <a:t>Evidence Collection</a:t>
            </a:r>
          </a:p>
          <a:p>
            <a:pPr>
              <a:lnSpc>
                <a:spcPct val="120000"/>
              </a:lnSpc>
            </a:pPr>
            <a:r>
              <a:rPr lang="en-US" dirty="0" smtClean="0"/>
              <a:t>Conversations</a:t>
            </a:r>
          </a:p>
          <a:p>
            <a:pPr>
              <a:lnSpc>
                <a:spcPct val="120000"/>
              </a:lnSpc>
            </a:pPr>
            <a:r>
              <a:rPr lang="en-US" dirty="0" smtClean="0"/>
              <a:t>School Culture</a:t>
            </a:r>
          </a:p>
          <a:p>
            <a:pPr>
              <a:lnSpc>
                <a:spcPct val="120000"/>
              </a:lnSpc>
            </a:pPr>
            <a:r>
              <a:rPr lang="en-US" dirty="0" smtClean="0"/>
              <a:t>Summative Evaluation</a:t>
            </a:r>
          </a:p>
          <a:p>
            <a:pPr>
              <a:lnSpc>
                <a:spcPct val="120000"/>
              </a:lnSpc>
            </a:pPr>
            <a:endParaRPr lang="en-US" dirty="0"/>
          </a:p>
          <a:p>
            <a:pPr>
              <a:lnSpc>
                <a:spcPct val="120000"/>
              </a:lnSpc>
            </a:pPr>
            <a:endParaRPr lang="en-US" dirty="0"/>
          </a:p>
        </p:txBody>
      </p:sp>
      <p:sp>
        <p:nvSpPr>
          <p:cNvPr id="4" name="TextBox 3"/>
          <p:cNvSpPr txBox="1"/>
          <p:nvPr/>
        </p:nvSpPr>
        <p:spPr>
          <a:xfrm rot="20568030">
            <a:off x="-21155" y="329792"/>
            <a:ext cx="3197478" cy="1754326"/>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What You Said</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9262040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Label the evidence provided to you</a:t>
            </a:r>
          </a:p>
          <a:p>
            <a:r>
              <a:rPr lang="en-US" dirty="0" smtClean="0"/>
              <a:t>Use Standards (or refer to Danielson)</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6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Rate the teacher on Standard 3 (NYSUT).</a:t>
            </a:r>
          </a:p>
          <a:p>
            <a:r>
              <a:rPr lang="en-US" dirty="0" smtClean="0"/>
              <a:t>As prompted in </a:t>
            </a:r>
            <a:r>
              <a:rPr lang="en-US" dirty="0" smtClean="0">
                <a:hlinkClick r:id="rId3"/>
              </a:rPr>
              <a:t>polleverywhere</a:t>
            </a:r>
            <a:r>
              <a:rPr lang="en-US" dirty="0" smtClean="0"/>
              <a:t>, text your rating</a:t>
            </a:r>
          </a:p>
          <a:p>
            <a:r>
              <a:rPr lang="en-US" dirty="0" smtClean="0"/>
              <a:t>Where were you, compared to</a:t>
            </a:r>
          </a:p>
          <a:p>
            <a:pPr lvl="1"/>
            <a:r>
              <a:rPr lang="en-US" dirty="0" smtClean="0"/>
              <a:t>Others in the room</a:t>
            </a:r>
            <a:br>
              <a:rPr lang="en-US" dirty="0" smtClean="0"/>
            </a:br>
            <a:r>
              <a:rPr lang="en-US" dirty="0" smtClean="0"/>
              <a:t>(inter-rater agreement)</a:t>
            </a:r>
          </a:p>
          <a:p>
            <a:pPr lvl="1"/>
            <a:r>
              <a:rPr lang="en-US" dirty="0" smtClean="0"/>
              <a:t>The facilitator</a:t>
            </a:r>
            <a:br>
              <a:rPr lang="en-US" dirty="0" smtClean="0"/>
            </a:br>
            <a:r>
              <a:rPr lang="en-US" dirty="0" smtClean="0"/>
              <a:t>(inter-rater reliability)</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8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3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Choose one of the cards from the center of the table. READ IT.</a:t>
            </a:r>
          </a:p>
          <a:p>
            <a:r>
              <a:rPr lang="en-US" dirty="0" smtClean="0"/>
              <a:t>Think about how you would talk about the situation described on the card.</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57642" y="3943816"/>
            <a:ext cx="3543158" cy="16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850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Go talk to someone from another table WHO DOESN’T HAVE THE SAME CARD AS YOU.</a:t>
            </a:r>
          </a:p>
          <a:p>
            <a:r>
              <a:rPr lang="en-US" dirty="0" smtClean="0"/>
              <a:t>First share the situation, and then how you would tackle it in a conversation with the teacher.</a:t>
            </a:r>
          </a:p>
          <a:p>
            <a:r>
              <a:rPr lang="en-US" dirty="0" smtClean="0"/>
              <a:t>Switch!</a:t>
            </a:r>
            <a:endParaRPr lang="en-US" dirty="0" smtClean="0"/>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376257" y="5228041"/>
            <a:ext cx="2192030" cy="10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32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Connections</a:t>
            </a:r>
          </a:p>
        </p:txBody>
      </p:sp>
      <p:sp>
        <p:nvSpPr>
          <p:cNvPr id="3" name="Content Placeholder 2"/>
          <p:cNvSpPr>
            <a:spLocks noGrp="1"/>
          </p:cNvSpPr>
          <p:nvPr>
            <p:ph idx="1"/>
          </p:nvPr>
        </p:nvSpPr>
        <p:spPr/>
        <p:txBody>
          <a:bodyPr/>
          <a:lstStyle/>
          <a:p>
            <a:r>
              <a:rPr lang="en-US" dirty="0"/>
              <a:t>Lay out the cards, face down</a:t>
            </a:r>
          </a:p>
          <a:p>
            <a:r>
              <a:rPr lang="en-US" dirty="0"/>
              <a:t>Turn over any two</a:t>
            </a:r>
          </a:p>
          <a:p>
            <a:r>
              <a:rPr lang="en-US" dirty="0"/>
              <a:t>At the table, talk about how the two of them are connected (and then turn over 3</a:t>
            </a:r>
            <a:r>
              <a:rPr lang="en-US" dirty="0" smtClean="0"/>
              <a:t> </a:t>
            </a:r>
            <a:r>
              <a:rPr lang="en-US" dirty="0"/>
              <a:t>at a time… 4</a:t>
            </a:r>
            <a:r>
              <a:rPr lang="en-US" dirty="0" smtClean="0"/>
              <a:t>…)</a:t>
            </a:r>
            <a:endParaRPr lang="en-US" dirty="0"/>
          </a:p>
          <a:p>
            <a:endParaRPr lang="en-US" dirty="0"/>
          </a:p>
        </p:txBody>
      </p:sp>
      <p:grpSp>
        <p:nvGrpSpPr>
          <p:cNvPr id="4" name="Group 3"/>
          <p:cNvGrpSpPr/>
          <p:nvPr/>
        </p:nvGrpSpPr>
        <p:grpSpPr>
          <a:xfrm>
            <a:off x="4453466" y="4093433"/>
            <a:ext cx="3867869" cy="2248917"/>
            <a:chOff x="2307295" y="3623925"/>
            <a:chExt cx="4477238" cy="2603226"/>
          </a:xfrm>
        </p:grpSpPr>
        <p:sp>
          <p:nvSpPr>
            <p:cNvPr id="5" name="Rectangle 4"/>
            <p:cNvSpPr/>
            <p:nvPr/>
          </p:nvSpPr>
          <p:spPr>
            <a:xfrm>
              <a:off x="2307297"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307296"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7295"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91055"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91054"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91053"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673489" y="3636329"/>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73488" y="43345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673487" y="5032738"/>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887862" y="3623925"/>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887861" y="4322130"/>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887860" y="5020334"/>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310833"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494591"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77025" y="5727421"/>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891398" y="5715017"/>
              <a:ext cx="893135" cy="4997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5855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January 25</a:t>
            </a:r>
            <a:r>
              <a:rPr lang="en-US" baseline="30000" dirty="0" smtClean="0"/>
              <a:t>th</a:t>
            </a:r>
            <a:r>
              <a:rPr lang="en-US" dirty="0" smtClean="0"/>
              <a:t> in Syracuse</a:t>
            </a:r>
          </a:p>
          <a:p>
            <a:pPr marL="0" indent="0">
              <a:buNone/>
            </a:pPr>
            <a:endParaRPr lang="en-US" dirty="0"/>
          </a:p>
          <a:p>
            <a:r>
              <a:rPr lang="en-US" dirty="0" smtClean="0"/>
              <a:t>Agenda will include</a:t>
            </a:r>
          </a:p>
          <a:p>
            <a:pPr lvl="1"/>
            <a:r>
              <a:rPr lang="en-US" dirty="0" smtClean="0"/>
              <a:t>Evidence Collection and</a:t>
            </a:r>
            <a:br>
              <a:rPr lang="en-US" dirty="0" smtClean="0"/>
            </a:br>
            <a:r>
              <a:rPr lang="en-US" dirty="0" smtClean="0"/>
              <a:t>Growth-Producing Feedback</a:t>
            </a:r>
          </a:p>
          <a:p>
            <a:pPr lvl="1"/>
            <a:r>
              <a:rPr lang="en-US" dirty="0" smtClean="0"/>
              <a:t>Preparing for Summative Conversations</a:t>
            </a:r>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Close</a:t>
            </a:r>
            <a:endParaRPr lang="en-US" dirty="0"/>
          </a:p>
        </p:txBody>
      </p:sp>
      <p:sp>
        <p:nvSpPr>
          <p:cNvPr id="3" name="Content Placeholder 2"/>
          <p:cNvSpPr>
            <a:spLocks noGrp="1"/>
          </p:cNvSpPr>
          <p:nvPr>
            <p:ph idx="1"/>
          </p:nvPr>
        </p:nvSpPr>
        <p:spPr/>
        <p:txBody>
          <a:bodyPr/>
          <a:lstStyle/>
          <a:p>
            <a:r>
              <a:rPr lang="en-US" dirty="0" smtClean="0"/>
              <a:t>We don’t have too much Year One Lead Evaluator Training left.</a:t>
            </a:r>
          </a:p>
          <a:p>
            <a:r>
              <a:rPr lang="en-US" dirty="0" smtClean="0"/>
              <a:t>What questions do you still have about the process?</a:t>
            </a:r>
          </a:p>
          <a:p>
            <a:r>
              <a:rPr lang="en-US" dirty="0" smtClean="0"/>
              <a:t>What questions do you have about the nine components?</a:t>
            </a:r>
            <a:endParaRPr lang="en-US" dirty="0"/>
          </a:p>
        </p:txBody>
      </p:sp>
    </p:spTree>
    <p:extLst>
      <p:ext uri="{BB962C8B-B14F-4D97-AF65-F5344CB8AC3E}">
        <p14:creationId xmlns:p14="http://schemas.microsoft.com/office/powerpoint/2010/main" val="374813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8517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 to the top</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a table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your rubric</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with the CCLS</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1916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7695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a table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your rubric</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with the CCLS</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
        <p:nvSpPr>
          <p:cNvPr id="4" name="TextBox 3"/>
          <p:cNvSpPr txBox="1"/>
          <p:nvPr/>
        </p:nvSpPr>
        <p:spPr>
          <a:xfrm>
            <a:off x="760021" y="3764480"/>
            <a:ext cx="1888177" cy="1027204"/>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Reflecting on Teaching (Accuracy and Use in Future)</a:t>
            </a:r>
            <a:endParaRPr lang="en-US" b="1" dirty="0">
              <a:solidFill>
                <a:srgbClr val="0070C0"/>
              </a:solidFill>
              <a:latin typeface="Bradley Hand ITC" pitchFamily="66" charset="0"/>
            </a:endParaRPr>
          </a:p>
        </p:txBody>
      </p:sp>
    </p:spTree>
    <p:extLst>
      <p:ext uri="{BB962C8B-B14F-4D97-AF65-F5344CB8AC3E}">
        <p14:creationId xmlns:p14="http://schemas.microsoft.com/office/powerpoint/2010/main" val="341397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7695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a table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Use your rubric</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with the CCLS</a:t>
            </a:r>
            <a:endParaRPr lang="en-US" dirty="0" smtClean="0">
              <a:solidFill>
                <a:schemeClr val="tx1">
                  <a:lumMod val="75000"/>
                  <a:lumOff val="25000"/>
                </a:schemeClr>
              </a:solidFill>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9</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
        <p:nvSpPr>
          <p:cNvPr id="4" name="TextBox 3"/>
          <p:cNvSpPr txBox="1"/>
          <p:nvPr/>
        </p:nvSpPr>
        <p:spPr>
          <a:xfrm>
            <a:off x="760021" y="3764480"/>
            <a:ext cx="1888177" cy="1027204"/>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Reflecting on Teaching (Accuracy and Use in Future)</a:t>
            </a:r>
            <a:endParaRPr lang="en-US" b="1" dirty="0">
              <a:solidFill>
                <a:srgbClr val="0070C0"/>
              </a:solidFill>
              <a:latin typeface="Bradley Hand ITC" pitchFamily="66" charset="0"/>
            </a:endParaRPr>
          </a:p>
        </p:txBody>
      </p:sp>
      <p:sp>
        <p:nvSpPr>
          <p:cNvPr id="9" name="TextBox 8"/>
          <p:cNvSpPr txBox="1"/>
          <p:nvPr/>
        </p:nvSpPr>
        <p:spPr>
          <a:xfrm>
            <a:off x="2607623" y="3764480"/>
            <a:ext cx="1888177" cy="796372"/>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Are lessons becoming more aligned to CCLS</a:t>
            </a:r>
            <a:endParaRPr lang="en-US" b="1" dirty="0">
              <a:solidFill>
                <a:srgbClr val="0070C0"/>
              </a:solidFill>
              <a:latin typeface="Bradley Hand ITC" pitchFamily="66" charset="0"/>
            </a:endParaRPr>
          </a:p>
        </p:txBody>
      </p:sp>
    </p:spTree>
    <p:extLst>
      <p:ext uri="{BB962C8B-B14F-4D97-AF65-F5344CB8AC3E}">
        <p14:creationId xmlns:p14="http://schemas.microsoft.com/office/powerpoint/2010/main" val="2269115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2643</TotalTime>
  <Words>2150</Words>
  <Application>Microsoft Office PowerPoint</Application>
  <PresentationFormat>On-screen Show (4:3)</PresentationFormat>
  <Paragraphs>399</Paragraphs>
  <Slides>68</Slides>
  <Notes>48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IS_template</vt:lpstr>
      <vt:lpstr>Lead Evaluator Training</vt:lpstr>
      <vt:lpstr>Agenda</vt:lpstr>
      <vt:lpstr>Lead Evaluator Training</vt:lpstr>
      <vt:lpstr>Lead Evaluator Training</vt:lpstr>
      <vt:lpstr>Lead Evaluator Training</vt:lpstr>
      <vt:lpstr>Lead Evaluator Training</vt:lpstr>
      <vt:lpstr>PowerPoint Presentation</vt:lpstr>
      <vt:lpstr>PowerPoint Presentation</vt:lpstr>
      <vt:lpstr>PowerPoint Presentation</vt:lpstr>
      <vt:lpstr>PowerPoint Presentation</vt:lpstr>
      <vt:lpstr>PowerPoint Presentation</vt:lpstr>
      <vt:lpstr>PowerPoint Presentation</vt:lpstr>
      <vt:lpstr>SED’s Research Behind Teacher Evaluation</vt:lpstr>
      <vt:lpstr>Teacher Effectiveness Research</vt:lpstr>
      <vt:lpstr>Chetty, Friedman &amp; Rockoff</vt:lpstr>
      <vt:lpstr>Chetty, Friedman &amp; Rockoff</vt:lpstr>
      <vt:lpstr>Chetty, Friedman &amp; Rockoff</vt:lpstr>
      <vt:lpstr>Chetty, Friedman &amp; Rockoff</vt:lpstr>
      <vt:lpstr>What is “teacher value added”</vt:lpstr>
      <vt:lpstr>Test Scores Alone</vt:lpstr>
      <vt:lpstr>Growth</vt:lpstr>
      <vt:lpstr>Value-Added</vt:lpstr>
      <vt:lpstr>What do you think would happen:</vt:lpstr>
      <vt:lpstr>The scores go up.</vt:lpstr>
      <vt:lpstr>But what about?   </vt:lpstr>
      <vt:lpstr>But what about?   </vt:lpstr>
      <vt:lpstr>Measures of Effective Teaching </vt:lpstr>
      <vt:lpstr>Measures of Effective Teaching</vt:lpstr>
      <vt:lpstr>PowerPoint Presentation</vt:lpstr>
      <vt:lpstr>PowerPoint Presentation</vt:lpstr>
      <vt:lpstr>Use multiple measures</vt:lpstr>
      <vt:lpstr>PowerPoint Presentation</vt:lpstr>
      <vt:lpstr>PowerPoint Presentation</vt:lpstr>
      <vt:lpstr>PowerPoint Presentation</vt:lpstr>
      <vt:lpstr>PowerPoint Presentation</vt:lpstr>
      <vt:lpstr>Multiple Measures</vt:lpstr>
      <vt:lpstr>Traditional Measures</vt:lpstr>
      <vt:lpstr>Four Steps</vt:lpstr>
      <vt:lpstr>How would you answer? </vt:lpstr>
      <vt:lpstr>PowerPoint Presentation</vt:lpstr>
      <vt:lpstr>Mini-lesson: 21st Century Skills</vt:lpstr>
      <vt:lpstr>PowerPoint Presentation</vt:lpstr>
      <vt:lpstr>21C Scavenger Hunt</vt:lpstr>
      <vt:lpstr>NYS Teaching Standards III.5</vt:lpstr>
      <vt:lpstr>NYS Teaching Standards III.5</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PowerPoint Presentation</vt:lpstr>
      <vt:lpstr>Evidence Collection and Growth-Producing Feedback</vt:lpstr>
      <vt:lpstr>Evidence Collection</vt:lpstr>
      <vt:lpstr>Evidence Collection</vt:lpstr>
      <vt:lpstr>Evidence Collection</vt:lpstr>
      <vt:lpstr>Growth-Producing Feedback</vt:lpstr>
      <vt:lpstr>Growth-Producing Feedback</vt:lpstr>
      <vt:lpstr>Growth-Producing Feedback</vt:lpstr>
      <vt:lpstr>PowerPoint Presentation</vt:lpstr>
      <vt:lpstr>Final Connections</vt:lpstr>
      <vt:lpstr>Next Session</vt:lpstr>
      <vt:lpstr>Session Close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171</cp:revision>
  <cp:lastPrinted>2013-01-09T11:46:37Z</cp:lastPrinted>
  <dcterms:created xsi:type="dcterms:W3CDTF">2012-08-15T11:27:34Z</dcterms:created>
  <dcterms:modified xsi:type="dcterms:W3CDTF">2013-01-09T12:12:01Z</dcterms:modified>
</cp:coreProperties>
</file>