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34" r:id="rId3"/>
    <p:sldId id="479" r:id="rId4"/>
    <p:sldId id="451" r:id="rId5"/>
    <p:sldId id="506" r:id="rId6"/>
    <p:sldId id="507" r:id="rId7"/>
    <p:sldId id="486" r:id="rId8"/>
    <p:sldId id="512" r:id="rId9"/>
    <p:sldId id="513" r:id="rId10"/>
    <p:sldId id="488" r:id="rId11"/>
    <p:sldId id="510" r:id="rId12"/>
    <p:sldId id="509" r:id="rId13"/>
    <p:sldId id="526" r:id="rId14"/>
    <p:sldId id="514" r:id="rId15"/>
    <p:sldId id="519" r:id="rId16"/>
    <p:sldId id="520" r:id="rId17"/>
    <p:sldId id="521" r:id="rId18"/>
    <p:sldId id="522" r:id="rId19"/>
    <p:sldId id="523" r:id="rId20"/>
    <p:sldId id="524" r:id="rId21"/>
    <p:sldId id="525" r:id="rId22"/>
    <p:sldId id="527" r:id="rId23"/>
    <p:sldId id="528" r:id="rId24"/>
    <p:sldId id="432" r:id="rId25"/>
    <p:sldId id="529" r:id="rId26"/>
    <p:sldId id="502" r:id="rId27"/>
    <p:sldId id="503" r:id="rId28"/>
    <p:sldId id="504" r:id="rId29"/>
    <p:sldId id="505" r:id="rId30"/>
    <p:sldId id="476" r:id="rId31"/>
    <p:sldId id="290" r:id="rId3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606" autoAdjust="0"/>
    <p:restoredTop sz="86264" autoAdjust="0"/>
  </p:normalViewPr>
  <p:slideViewPr>
    <p:cSldViewPr snapToGrid="0" snapToObjects="1">
      <p:cViewPr>
        <p:scale>
          <a:sx n="70" d="100"/>
          <a:sy n="70" d="100"/>
        </p:scale>
        <p:origin x="-810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FE4C2-9DBA-4C48-853E-6B11B9759D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62BDAE-F056-4109-B750-3BE1E9CE45A4}">
      <dgm:prSet/>
      <dgm:spPr/>
      <dgm:t>
        <a:bodyPr/>
        <a:lstStyle/>
        <a:p>
          <a:pPr rtl="0"/>
          <a:r>
            <a:rPr lang="en-US" dirty="0" smtClean="0"/>
            <a:t>Focus</a:t>
          </a:r>
          <a:endParaRPr lang="en-US" dirty="0"/>
        </a:p>
      </dgm:t>
    </dgm:pt>
    <dgm:pt modelId="{7754B077-5826-451C-A74B-1626A37067F3}" type="parTrans" cxnId="{A23EB735-F7E9-4162-9A89-985B7C01A407}">
      <dgm:prSet/>
      <dgm:spPr/>
      <dgm:t>
        <a:bodyPr/>
        <a:lstStyle/>
        <a:p>
          <a:endParaRPr lang="en-US"/>
        </a:p>
      </dgm:t>
    </dgm:pt>
    <dgm:pt modelId="{8C888F76-EE84-435F-8F31-4860F8B88437}" type="sibTrans" cxnId="{A23EB735-F7E9-4162-9A89-985B7C01A407}">
      <dgm:prSet/>
      <dgm:spPr/>
      <dgm:t>
        <a:bodyPr/>
        <a:lstStyle/>
        <a:p>
          <a:endParaRPr lang="en-US"/>
        </a:p>
      </dgm:t>
    </dgm:pt>
    <dgm:pt modelId="{CDAD7960-CB94-4104-A6E5-633D81C6ABEB}">
      <dgm:prSet/>
      <dgm:spPr/>
      <dgm:t>
        <a:bodyPr/>
        <a:lstStyle/>
        <a:p>
          <a:pPr rtl="0"/>
          <a:r>
            <a:rPr lang="en-US" dirty="0" smtClean="0"/>
            <a:t>Coherence</a:t>
          </a:r>
          <a:endParaRPr lang="en-US" dirty="0"/>
        </a:p>
      </dgm:t>
    </dgm:pt>
    <dgm:pt modelId="{5BFEFEF7-0C4C-4B5D-8C8D-38109B58C3C5}" type="parTrans" cxnId="{C66E857A-2F4D-4A03-8CCF-33B3480D8AAE}">
      <dgm:prSet/>
      <dgm:spPr/>
      <dgm:t>
        <a:bodyPr/>
        <a:lstStyle/>
        <a:p>
          <a:endParaRPr lang="en-US"/>
        </a:p>
      </dgm:t>
    </dgm:pt>
    <dgm:pt modelId="{59CE3415-34E2-4C10-A84D-F4107A6B1E5A}" type="sibTrans" cxnId="{C66E857A-2F4D-4A03-8CCF-33B3480D8AAE}">
      <dgm:prSet/>
      <dgm:spPr/>
      <dgm:t>
        <a:bodyPr/>
        <a:lstStyle/>
        <a:p>
          <a:endParaRPr lang="en-US"/>
        </a:p>
      </dgm:t>
    </dgm:pt>
    <dgm:pt modelId="{3BAE51F6-EC1A-4038-A716-C5A53A7A8B72}">
      <dgm:prSet/>
      <dgm:spPr/>
      <dgm:t>
        <a:bodyPr/>
        <a:lstStyle/>
        <a:p>
          <a:pPr rtl="0"/>
          <a:r>
            <a:rPr lang="en-US" dirty="0" smtClean="0"/>
            <a:t>Fluency</a:t>
          </a:r>
          <a:endParaRPr lang="en-US" dirty="0"/>
        </a:p>
      </dgm:t>
    </dgm:pt>
    <dgm:pt modelId="{11415F2A-1D5C-445A-A0AA-BA03E1022142}" type="parTrans" cxnId="{FAB6FDC0-927E-419B-B067-B5DD760B4846}">
      <dgm:prSet/>
      <dgm:spPr/>
      <dgm:t>
        <a:bodyPr/>
        <a:lstStyle/>
        <a:p>
          <a:endParaRPr lang="en-US"/>
        </a:p>
      </dgm:t>
    </dgm:pt>
    <dgm:pt modelId="{7F776920-DE81-4023-8C64-83CEF2EE9BA8}" type="sibTrans" cxnId="{FAB6FDC0-927E-419B-B067-B5DD760B4846}">
      <dgm:prSet/>
      <dgm:spPr/>
      <dgm:t>
        <a:bodyPr/>
        <a:lstStyle/>
        <a:p>
          <a:endParaRPr lang="en-US"/>
        </a:p>
      </dgm:t>
    </dgm:pt>
    <dgm:pt modelId="{E492ADC0-A6CB-4130-B7B6-6BACD48A5450}">
      <dgm:prSet/>
      <dgm:spPr/>
      <dgm:t>
        <a:bodyPr/>
        <a:lstStyle/>
        <a:p>
          <a:pPr rtl="0"/>
          <a:r>
            <a:rPr lang="en-US" b="0" dirty="0" smtClean="0"/>
            <a:t>Deep Understanding</a:t>
          </a:r>
          <a:endParaRPr lang="en-US" b="0" dirty="0"/>
        </a:p>
      </dgm:t>
    </dgm:pt>
    <dgm:pt modelId="{33DEA663-0683-4286-8A6D-7DF5848CD485}" type="parTrans" cxnId="{C4252988-3777-430A-BEF9-D1855AB5D67C}">
      <dgm:prSet/>
      <dgm:spPr/>
      <dgm:t>
        <a:bodyPr/>
        <a:lstStyle/>
        <a:p>
          <a:endParaRPr lang="en-US"/>
        </a:p>
      </dgm:t>
    </dgm:pt>
    <dgm:pt modelId="{41182BEB-6B49-4A0F-8ED7-5CAE6011A162}" type="sibTrans" cxnId="{C4252988-3777-430A-BEF9-D1855AB5D67C}">
      <dgm:prSet/>
      <dgm:spPr/>
      <dgm:t>
        <a:bodyPr/>
        <a:lstStyle/>
        <a:p>
          <a:endParaRPr lang="en-US"/>
        </a:p>
      </dgm:t>
    </dgm:pt>
    <dgm:pt modelId="{D11D919B-B764-47CF-B520-360939207148}">
      <dgm:prSet/>
      <dgm:spPr/>
      <dgm:t>
        <a:bodyPr/>
        <a:lstStyle/>
        <a:p>
          <a:pPr rtl="0"/>
          <a:r>
            <a:rPr lang="en-US" dirty="0" smtClean="0"/>
            <a:t>Applications</a:t>
          </a:r>
          <a:endParaRPr lang="en-US" dirty="0"/>
        </a:p>
      </dgm:t>
    </dgm:pt>
    <dgm:pt modelId="{00CC26D2-46EB-4AB0-810E-80491DD19076}" type="parTrans" cxnId="{867D7565-5143-496E-BDA2-8883D5A289DF}">
      <dgm:prSet/>
      <dgm:spPr/>
      <dgm:t>
        <a:bodyPr/>
        <a:lstStyle/>
        <a:p>
          <a:endParaRPr lang="en-US"/>
        </a:p>
      </dgm:t>
    </dgm:pt>
    <dgm:pt modelId="{CBBD98FD-F9DF-4A0E-A7F9-E6FEFEAC0740}" type="sibTrans" cxnId="{867D7565-5143-496E-BDA2-8883D5A289DF}">
      <dgm:prSet/>
      <dgm:spPr/>
      <dgm:t>
        <a:bodyPr/>
        <a:lstStyle/>
        <a:p>
          <a:endParaRPr lang="en-US"/>
        </a:p>
      </dgm:t>
    </dgm:pt>
    <dgm:pt modelId="{A96FE5E6-31D2-41B0-8EFF-EA633C4F0905}">
      <dgm:prSet/>
      <dgm:spPr/>
      <dgm:t>
        <a:bodyPr/>
        <a:lstStyle/>
        <a:p>
          <a:pPr rtl="0"/>
          <a:r>
            <a:rPr lang="en-US" dirty="0" smtClean="0"/>
            <a:t>Dual Intensity</a:t>
          </a:r>
          <a:endParaRPr lang="en-US" dirty="0"/>
        </a:p>
      </dgm:t>
    </dgm:pt>
    <dgm:pt modelId="{501C15A4-9468-4805-B794-D64F88ED39E1}" type="parTrans" cxnId="{A0AF7DA2-609A-4E6D-9E64-B987FA30D812}">
      <dgm:prSet/>
      <dgm:spPr/>
      <dgm:t>
        <a:bodyPr/>
        <a:lstStyle/>
        <a:p>
          <a:endParaRPr lang="en-US"/>
        </a:p>
      </dgm:t>
    </dgm:pt>
    <dgm:pt modelId="{7E42A3D2-DE0F-452F-9AD3-40297C8A4F21}" type="sibTrans" cxnId="{A0AF7DA2-609A-4E6D-9E64-B987FA30D812}">
      <dgm:prSet/>
      <dgm:spPr/>
      <dgm:t>
        <a:bodyPr/>
        <a:lstStyle/>
        <a:p>
          <a:endParaRPr lang="en-US"/>
        </a:p>
      </dgm:t>
    </dgm:pt>
    <dgm:pt modelId="{5A3EFF9A-F367-4ACC-86A8-F398C88D02EA}" type="pres">
      <dgm:prSet presAssocID="{FF7FE4C2-9DBA-4C48-853E-6B11B9759D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6DEDBF-E94E-44F2-809A-1A9E6BA0BEF4}" type="pres">
      <dgm:prSet presAssocID="{DE62BDAE-F056-4109-B750-3BE1E9CE45A4}" presName="parentText" presStyleLbl="node1" presStyleIdx="0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2C137-EF57-45AB-B033-5DF4EB72CB5E}" type="pres">
      <dgm:prSet presAssocID="{8C888F76-EE84-435F-8F31-4860F8B88437}" presName="spacer" presStyleCnt="0"/>
      <dgm:spPr/>
    </dgm:pt>
    <dgm:pt modelId="{446BCCC1-A0C5-4982-949C-B1C10762DD66}" type="pres">
      <dgm:prSet presAssocID="{CDAD7960-CB94-4104-A6E5-633D81C6ABEB}" presName="parentText" presStyleLbl="node1" presStyleIdx="1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D9586-8808-4CD7-88D8-C0803E02FE13}" type="pres">
      <dgm:prSet presAssocID="{59CE3415-34E2-4C10-A84D-F4107A6B1E5A}" presName="spacer" presStyleCnt="0"/>
      <dgm:spPr/>
    </dgm:pt>
    <dgm:pt modelId="{D2C2071E-A4D5-419C-8483-A7AFA53E459A}" type="pres">
      <dgm:prSet presAssocID="{3BAE51F6-EC1A-4038-A716-C5A53A7A8B72}" presName="parentText" presStyleLbl="node1" presStyleIdx="2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3183F-7D42-417B-BD2D-332522782D89}" type="pres">
      <dgm:prSet presAssocID="{7F776920-DE81-4023-8C64-83CEF2EE9BA8}" presName="spacer" presStyleCnt="0"/>
      <dgm:spPr/>
    </dgm:pt>
    <dgm:pt modelId="{35E796B4-42ED-45B0-A9FB-F3203E892625}" type="pres">
      <dgm:prSet presAssocID="{E492ADC0-A6CB-4130-B7B6-6BACD48A5450}" presName="parentText" presStyleLbl="node1" presStyleIdx="3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0EFA5-26D5-4F23-8185-29D6CF71ED24}" type="pres">
      <dgm:prSet presAssocID="{41182BEB-6B49-4A0F-8ED7-5CAE6011A162}" presName="spacer" presStyleCnt="0"/>
      <dgm:spPr/>
    </dgm:pt>
    <dgm:pt modelId="{C1A97791-6DDE-4DA1-801F-8B22B1A0E999}" type="pres">
      <dgm:prSet presAssocID="{D11D919B-B764-47CF-B520-360939207148}" presName="parentText" presStyleLbl="node1" presStyleIdx="4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7647E-5BC6-4579-AA48-6FA62ABFEE34}" type="pres">
      <dgm:prSet presAssocID="{CBBD98FD-F9DF-4A0E-A7F9-E6FEFEAC0740}" presName="spacer" presStyleCnt="0"/>
      <dgm:spPr/>
    </dgm:pt>
    <dgm:pt modelId="{1CB5635C-B379-4B8D-9308-66093A46B1CF}" type="pres">
      <dgm:prSet presAssocID="{A96FE5E6-31D2-41B0-8EFF-EA633C4F0905}" presName="parentText" presStyleLbl="node1" presStyleIdx="5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13CC95-99FF-4B3F-969A-8D9116D7AED8}" type="presOf" srcId="{A96FE5E6-31D2-41B0-8EFF-EA633C4F0905}" destId="{1CB5635C-B379-4B8D-9308-66093A46B1CF}" srcOrd="0" destOrd="0" presId="urn:microsoft.com/office/officeart/2005/8/layout/vList2"/>
    <dgm:cxn modelId="{C66E857A-2F4D-4A03-8CCF-33B3480D8AAE}" srcId="{FF7FE4C2-9DBA-4C48-853E-6B11B9759D79}" destId="{CDAD7960-CB94-4104-A6E5-633D81C6ABEB}" srcOrd="1" destOrd="0" parTransId="{5BFEFEF7-0C4C-4B5D-8C8D-38109B58C3C5}" sibTransId="{59CE3415-34E2-4C10-A84D-F4107A6B1E5A}"/>
    <dgm:cxn modelId="{FAB6FDC0-927E-419B-B067-B5DD760B4846}" srcId="{FF7FE4C2-9DBA-4C48-853E-6B11B9759D79}" destId="{3BAE51F6-EC1A-4038-A716-C5A53A7A8B72}" srcOrd="2" destOrd="0" parTransId="{11415F2A-1D5C-445A-A0AA-BA03E1022142}" sibTransId="{7F776920-DE81-4023-8C64-83CEF2EE9BA8}"/>
    <dgm:cxn modelId="{06AECEF7-AAB6-4D8D-A45B-F6263DA2220F}" type="presOf" srcId="{D11D919B-B764-47CF-B520-360939207148}" destId="{C1A97791-6DDE-4DA1-801F-8B22B1A0E999}" srcOrd="0" destOrd="0" presId="urn:microsoft.com/office/officeart/2005/8/layout/vList2"/>
    <dgm:cxn modelId="{C4252988-3777-430A-BEF9-D1855AB5D67C}" srcId="{FF7FE4C2-9DBA-4C48-853E-6B11B9759D79}" destId="{E492ADC0-A6CB-4130-B7B6-6BACD48A5450}" srcOrd="3" destOrd="0" parTransId="{33DEA663-0683-4286-8A6D-7DF5848CD485}" sibTransId="{41182BEB-6B49-4A0F-8ED7-5CAE6011A162}"/>
    <dgm:cxn modelId="{57F1F4E8-87F9-4365-BFC0-7E4E78B4D239}" type="presOf" srcId="{CDAD7960-CB94-4104-A6E5-633D81C6ABEB}" destId="{446BCCC1-A0C5-4982-949C-B1C10762DD66}" srcOrd="0" destOrd="0" presId="urn:microsoft.com/office/officeart/2005/8/layout/vList2"/>
    <dgm:cxn modelId="{EB4DEBFA-A600-4C17-9CD7-5FFD75B6CFBD}" type="presOf" srcId="{E492ADC0-A6CB-4130-B7B6-6BACD48A5450}" destId="{35E796B4-42ED-45B0-A9FB-F3203E892625}" srcOrd="0" destOrd="0" presId="urn:microsoft.com/office/officeart/2005/8/layout/vList2"/>
    <dgm:cxn modelId="{A23EB735-F7E9-4162-9A89-985B7C01A407}" srcId="{FF7FE4C2-9DBA-4C48-853E-6B11B9759D79}" destId="{DE62BDAE-F056-4109-B750-3BE1E9CE45A4}" srcOrd="0" destOrd="0" parTransId="{7754B077-5826-451C-A74B-1626A37067F3}" sibTransId="{8C888F76-EE84-435F-8F31-4860F8B88437}"/>
    <dgm:cxn modelId="{A0AF7DA2-609A-4E6D-9E64-B987FA30D812}" srcId="{FF7FE4C2-9DBA-4C48-853E-6B11B9759D79}" destId="{A96FE5E6-31D2-41B0-8EFF-EA633C4F0905}" srcOrd="5" destOrd="0" parTransId="{501C15A4-9468-4805-B794-D64F88ED39E1}" sibTransId="{7E42A3D2-DE0F-452F-9AD3-40297C8A4F21}"/>
    <dgm:cxn modelId="{867D7565-5143-496E-BDA2-8883D5A289DF}" srcId="{FF7FE4C2-9DBA-4C48-853E-6B11B9759D79}" destId="{D11D919B-B764-47CF-B520-360939207148}" srcOrd="4" destOrd="0" parTransId="{00CC26D2-46EB-4AB0-810E-80491DD19076}" sibTransId="{CBBD98FD-F9DF-4A0E-A7F9-E6FEFEAC0740}"/>
    <dgm:cxn modelId="{81949756-D88A-4A9E-96C4-494352A84A27}" type="presOf" srcId="{DE62BDAE-F056-4109-B750-3BE1E9CE45A4}" destId="{3B6DEDBF-E94E-44F2-809A-1A9E6BA0BEF4}" srcOrd="0" destOrd="0" presId="urn:microsoft.com/office/officeart/2005/8/layout/vList2"/>
    <dgm:cxn modelId="{8432BEEF-A6A4-4CA5-A6AC-FCBFB7563AF8}" type="presOf" srcId="{3BAE51F6-EC1A-4038-A716-C5A53A7A8B72}" destId="{D2C2071E-A4D5-419C-8483-A7AFA53E459A}" srcOrd="0" destOrd="0" presId="urn:microsoft.com/office/officeart/2005/8/layout/vList2"/>
    <dgm:cxn modelId="{EAA1AEEF-41AD-4948-A279-16528C118B62}" type="presOf" srcId="{FF7FE4C2-9DBA-4C48-853E-6B11B9759D79}" destId="{5A3EFF9A-F367-4ACC-86A8-F398C88D02EA}" srcOrd="0" destOrd="0" presId="urn:microsoft.com/office/officeart/2005/8/layout/vList2"/>
    <dgm:cxn modelId="{D406F554-B1BF-47A1-9ADB-592932CA0E4C}" type="presParOf" srcId="{5A3EFF9A-F367-4ACC-86A8-F398C88D02EA}" destId="{3B6DEDBF-E94E-44F2-809A-1A9E6BA0BEF4}" srcOrd="0" destOrd="0" presId="urn:microsoft.com/office/officeart/2005/8/layout/vList2"/>
    <dgm:cxn modelId="{DF951162-00CA-4312-A681-85BA756297C4}" type="presParOf" srcId="{5A3EFF9A-F367-4ACC-86A8-F398C88D02EA}" destId="{1952C137-EF57-45AB-B033-5DF4EB72CB5E}" srcOrd="1" destOrd="0" presId="urn:microsoft.com/office/officeart/2005/8/layout/vList2"/>
    <dgm:cxn modelId="{CFEEFF88-1E21-4F45-9B2F-BB4900B23241}" type="presParOf" srcId="{5A3EFF9A-F367-4ACC-86A8-F398C88D02EA}" destId="{446BCCC1-A0C5-4982-949C-B1C10762DD66}" srcOrd="2" destOrd="0" presId="urn:microsoft.com/office/officeart/2005/8/layout/vList2"/>
    <dgm:cxn modelId="{43BEFA9A-3FA0-4D86-A6F6-B39CFA1EF22B}" type="presParOf" srcId="{5A3EFF9A-F367-4ACC-86A8-F398C88D02EA}" destId="{B7AD9586-8808-4CD7-88D8-C0803E02FE13}" srcOrd="3" destOrd="0" presId="urn:microsoft.com/office/officeart/2005/8/layout/vList2"/>
    <dgm:cxn modelId="{E0EA4BA3-C393-4C8C-910F-212AC7554A63}" type="presParOf" srcId="{5A3EFF9A-F367-4ACC-86A8-F398C88D02EA}" destId="{D2C2071E-A4D5-419C-8483-A7AFA53E459A}" srcOrd="4" destOrd="0" presId="urn:microsoft.com/office/officeart/2005/8/layout/vList2"/>
    <dgm:cxn modelId="{93008827-07A9-4F35-9B8D-C4537B542AE8}" type="presParOf" srcId="{5A3EFF9A-F367-4ACC-86A8-F398C88D02EA}" destId="{C293183F-7D42-417B-BD2D-332522782D89}" srcOrd="5" destOrd="0" presId="urn:microsoft.com/office/officeart/2005/8/layout/vList2"/>
    <dgm:cxn modelId="{E8478D50-9642-44CF-9973-BC0EB0B3FFBE}" type="presParOf" srcId="{5A3EFF9A-F367-4ACC-86A8-F398C88D02EA}" destId="{35E796B4-42ED-45B0-A9FB-F3203E892625}" srcOrd="6" destOrd="0" presId="urn:microsoft.com/office/officeart/2005/8/layout/vList2"/>
    <dgm:cxn modelId="{4A0F62AB-00B6-4E21-B47B-DC21FBBA58B4}" type="presParOf" srcId="{5A3EFF9A-F367-4ACC-86A8-F398C88D02EA}" destId="{8D00EFA5-26D5-4F23-8185-29D6CF71ED24}" srcOrd="7" destOrd="0" presId="urn:microsoft.com/office/officeart/2005/8/layout/vList2"/>
    <dgm:cxn modelId="{E1CFE39E-4D87-4437-BE05-AC06F9395EAE}" type="presParOf" srcId="{5A3EFF9A-F367-4ACC-86A8-F398C88D02EA}" destId="{C1A97791-6DDE-4DA1-801F-8B22B1A0E999}" srcOrd="8" destOrd="0" presId="urn:microsoft.com/office/officeart/2005/8/layout/vList2"/>
    <dgm:cxn modelId="{9B843727-4378-4535-BF25-D1CFFB5563FD}" type="presParOf" srcId="{5A3EFF9A-F367-4ACC-86A8-F398C88D02EA}" destId="{F0D7647E-5BC6-4579-AA48-6FA62ABFEE34}" srcOrd="9" destOrd="0" presId="urn:microsoft.com/office/officeart/2005/8/layout/vList2"/>
    <dgm:cxn modelId="{F4555C5E-DC38-4CB1-B7BD-E38D07D8476A}" type="presParOf" srcId="{5A3EFF9A-F367-4ACC-86A8-F398C88D02EA}" destId="{1CB5635C-B379-4B8D-9308-66093A46B1C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DEDBF-E94E-44F2-809A-1A9E6BA0BEF4}">
      <dsp:nvSpPr>
        <dsp:cNvPr id="0" name=""/>
        <dsp:cNvSpPr/>
      </dsp:nvSpPr>
      <dsp:spPr>
        <a:xfrm>
          <a:off x="317505" y="45273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Focus</a:t>
          </a:r>
          <a:endParaRPr lang="en-US" sz="2900" kern="1200" dirty="0"/>
        </a:p>
      </dsp:txBody>
      <dsp:txXfrm>
        <a:off x="351460" y="79228"/>
        <a:ext cx="7704479" cy="627655"/>
      </dsp:txXfrm>
    </dsp:sp>
    <dsp:sp modelId="{446BCCC1-A0C5-4982-949C-B1C10762DD66}">
      <dsp:nvSpPr>
        <dsp:cNvPr id="0" name=""/>
        <dsp:cNvSpPr/>
      </dsp:nvSpPr>
      <dsp:spPr>
        <a:xfrm>
          <a:off x="317505" y="824358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Coherence</a:t>
          </a:r>
          <a:endParaRPr lang="en-US" sz="2900" kern="1200" dirty="0"/>
        </a:p>
      </dsp:txBody>
      <dsp:txXfrm>
        <a:off x="351460" y="858313"/>
        <a:ext cx="7704479" cy="627655"/>
      </dsp:txXfrm>
    </dsp:sp>
    <dsp:sp modelId="{D2C2071E-A4D5-419C-8483-A7AFA53E459A}">
      <dsp:nvSpPr>
        <dsp:cNvPr id="0" name=""/>
        <dsp:cNvSpPr/>
      </dsp:nvSpPr>
      <dsp:spPr>
        <a:xfrm>
          <a:off x="317505" y="1603443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Fluency</a:t>
          </a:r>
          <a:endParaRPr lang="en-US" sz="2900" kern="1200" dirty="0"/>
        </a:p>
      </dsp:txBody>
      <dsp:txXfrm>
        <a:off x="351460" y="1637398"/>
        <a:ext cx="7704479" cy="627655"/>
      </dsp:txXfrm>
    </dsp:sp>
    <dsp:sp modelId="{35E796B4-42ED-45B0-A9FB-F3203E892625}">
      <dsp:nvSpPr>
        <dsp:cNvPr id="0" name=""/>
        <dsp:cNvSpPr/>
      </dsp:nvSpPr>
      <dsp:spPr>
        <a:xfrm>
          <a:off x="317505" y="2382528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 smtClean="0"/>
            <a:t>Deep Understanding</a:t>
          </a:r>
          <a:endParaRPr lang="en-US" sz="2900" b="0" kern="1200" dirty="0"/>
        </a:p>
      </dsp:txBody>
      <dsp:txXfrm>
        <a:off x="351460" y="2416483"/>
        <a:ext cx="7704479" cy="627655"/>
      </dsp:txXfrm>
    </dsp:sp>
    <dsp:sp modelId="{C1A97791-6DDE-4DA1-801F-8B22B1A0E999}">
      <dsp:nvSpPr>
        <dsp:cNvPr id="0" name=""/>
        <dsp:cNvSpPr/>
      </dsp:nvSpPr>
      <dsp:spPr>
        <a:xfrm>
          <a:off x="317505" y="3161613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Applications</a:t>
          </a:r>
          <a:endParaRPr lang="en-US" sz="2900" kern="1200" dirty="0"/>
        </a:p>
      </dsp:txBody>
      <dsp:txXfrm>
        <a:off x="351460" y="3195568"/>
        <a:ext cx="7704479" cy="627655"/>
      </dsp:txXfrm>
    </dsp:sp>
    <dsp:sp modelId="{1CB5635C-B379-4B8D-9308-66093A46B1CF}">
      <dsp:nvSpPr>
        <dsp:cNvPr id="0" name=""/>
        <dsp:cNvSpPr/>
      </dsp:nvSpPr>
      <dsp:spPr>
        <a:xfrm>
          <a:off x="317505" y="3940698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Dual Intensity</a:t>
          </a:r>
          <a:endParaRPr lang="en-US" sz="2900" kern="1200" dirty="0"/>
        </a:p>
      </dsp:txBody>
      <dsp:txXfrm>
        <a:off x="351460" y="3974653"/>
        <a:ext cx="7704479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A38FF91-F356-4257-A2DC-E613443E518E}" type="datetimeFigureOut">
              <a:rPr lang="en-US" smtClean="0"/>
              <a:t>10/30/2013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8C32998-CA15-4AB8-8011-92A0DD0CA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7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8C10734-6372-4F7D-8805-02D36889E1E0}" type="datetimeFigureOut">
              <a:rPr lang="en-US" smtClean="0"/>
              <a:t>10/30/2013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B81372E6-6513-4A2A-8F9E-C54C12232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20F0D-D01D-4171-9BA3-C43EAB3D2A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54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20F0D-D01D-4171-9BA3-C43EAB3D2A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54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5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vimeo.com/3092498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hyperlink" Target="http://www.polleverywhere.com/my/poll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Shifts%20in%20Math%20Practice%20%20The%20Balance%20Between%20Skills%20and%20Understanding%20-%20YouTube.fl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2013-2014</a:t>
            </a:r>
          </a:p>
          <a:p>
            <a:r>
              <a:rPr lang="en-US" dirty="0" smtClean="0"/>
              <a:t>Day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Emphases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t="20265" r="57862" b="16596"/>
          <a:stretch/>
        </p:blipFill>
        <p:spPr bwMode="auto">
          <a:xfrm>
            <a:off x="1392788" y="1486118"/>
            <a:ext cx="6331843" cy="489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Thinking</a:t>
            </a:r>
            <a:endParaRPr lang="en-US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" y="1774838"/>
            <a:ext cx="7505629" cy="421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5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Test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5917">
            <a:off x="2872390" y="1581506"/>
            <a:ext cx="3399219" cy="452596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9396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43.tower.com/images/mm122150129/common-core-mathematics-standards-transforming-practice-through-team-ted-h-hull-paperback-cover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012" y="1434663"/>
            <a:ext cx="2915429" cy="4154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047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81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This is what has to change:</a:t>
            </a:r>
          </a:p>
          <a:p>
            <a:r>
              <a:rPr lang="en-US" b="1" dirty="0" smtClean="0"/>
              <a:t>Equity: </a:t>
            </a:r>
            <a:r>
              <a:rPr lang="en-US" dirty="0" smtClean="0"/>
              <a:t>focus on all students</a:t>
            </a:r>
          </a:p>
          <a:p>
            <a:r>
              <a:rPr lang="en-US" b="1" dirty="0" smtClean="0"/>
              <a:t>Curriculum: </a:t>
            </a:r>
            <a:r>
              <a:rPr lang="en-US" dirty="0" smtClean="0"/>
              <a:t>ensure consistent content focus</a:t>
            </a:r>
          </a:p>
          <a:p>
            <a:r>
              <a:rPr lang="en-US" b="1" dirty="0" smtClean="0"/>
              <a:t>Teaching and Learning: </a:t>
            </a:r>
            <a:r>
              <a:rPr lang="en-US" dirty="0" smtClean="0"/>
              <a:t>monitor changes in instructional practices</a:t>
            </a:r>
          </a:p>
          <a:p>
            <a:r>
              <a:rPr lang="en-US" b="1" dirty="0" smtClean="0"/>
              <a:t>Assessment: </a:t>
            </a:r>
            <a:r>
              <a:rPr lang="en-US" dirty="0" smtClean="0"/>
              <a:t>Common formative/interim assessment (DDI process)</a:t>
            </a:r>
          </a:p>
          <a:p>
            <a:r>
              <a:rPr lang="en-US" b="1" dirty="0" smtClean="0"/>
              <a:t>Technology: </a:t>
            </a:r>
            <a:r>
              <a:rPr lang="en-US" dirty="0" smtClean="0"/>
              <a:t>appropriate implementation and utilization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06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Big ideas: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Opportunity to Learn: </a:t>
            </a:r>
            <a:r>
              <a:rPr lang="en-US" dirty="0" smtClean="0"/>
              <a:t>guaranteed and viable curriculum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imelines, scope &amp; sequences, etc.</a:t>
            </a:r>
          </a:p>
          <a:p>
            <a:pPr lvl="1"/>
            <a:r>
              <a:rPr lang="en-US" dirty="0" smtClean="0"/>
              <a:t>Materials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 classrooms</a:t>
            </a:r>
          </a:p>
          <a:p>
            <a:pPr lvl="1"/>
            <a:r>
              <a:rPr lang="en-US" dirty="0" smtClean="0"/>
              <a:t>Assessed</a:t>
            </a:r>
            <a:endParaRPr lang="en-US" dirty="0"/>
          </a:p>
          <a:p>
            <a:pPr lvl="1"/>
            <a:r>
              <a:rPr lang="en-US" i="1" dirty="0" smtClean="0"/>
              <a:t>Note: make sure old materials and ideas are removed</a:t>
            </a:r>
          </a:p>
        </p:txBody>
      </p:sp>
    </p:spTree>
    <p:extLst>
      <p:ext uri="{BB962C8B-B14F-4D97-AF65-F5344CB8AC3E}">
        <p14:creationId xmlns:p14="http://schemas.microsoft.com/office/powerpoint/2010/main" val="2334410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Big ideas: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 smtClean="0"/>
              <a:t>Visible Thinking: </a:t>
            </a:r>
            <a:r>
              <a:rPr lang="en-US" dirty="0" smtClean="0"/>
              <a:t>conceptual fluency over procedural fluency</a:t>
            </a:r>
          </a:p>
          <a:p>
            <a:pPr lvl="1"/>
            <a:r>
              <a:rPr lang="en-US" dirty="0" smtClean="0"/>
              <a:t>Metacognition</a:t>
            </a:r>
          </a:p>
          <a:p>
            <a:pPr lvl="1"/>
            <a:r>
              <a:rPr lang="en-US" dirty="0" smtClean="0"/>
              <a:t>Math talk</a:t>
            </a:r>
          </a:p>
          <a:p>
            <a:pPr lvl="1"/>
            <a:r>
              <a:rPr lang="en-US" dirty="0" smtClean="0"/>
              <a:t>Constructivism</a:t>
            </a:r>
            <a:endParaRPr lang="en-US" dirty="0"/>
          </a:p>
          <a:p>
            <a:pPr lvl="1"/>
            <a:r>
              <a:rPr lang="en-US" i="1" dirty="0" smtClean="0"/>
              <a:t>Note: make sure “fluency” is understood</a:t>
            </a:r>
          </a:p>
        </p:txBody>
      </p:sp>
    </p:spTree>
    <p:extLst>
      <p:ext uri="{BB962C8B-B14F-4D97-AF65-F5344CB8AC3E}">
        <p14:creationId xmlns:p14="http://schemas.microsoft.com/office/powerpoint/2010/main" val="3772236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Big ideas: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b="1" dirty="0" smtClean="0"/>
              <a:t>Engaging Lessons: </a:t>
            </a:r>
            <a:r>
              <a:rPr lang="en-US" dirty="0" smtClean="0"/>
              <a:t>cognitive engagement</a:t>
            </a:r>
          </a:p>
          <a:p>
            <a:pPr lvl="1"/>
            <a:r>
              <a:rPr lang="en-US" dirty="0" smtClean="0"/>
              <a:t>Active</a:t>
            </a:r>
          </a:p>
          <a:p>
            <a:pPr lvl="1"/>
            <a:r>
              <a:rPr lang="en-US" dirty="0" smtClean="0"/>
              <a:t>High expectations</a:t>
            </a:r>
          </a:p>
          <a:p>
            <a:pPr lvl="1"/>
            <a:r>
              <a:rPr lang="en-US" dirty="0" smtClean="0"/>
              <a:t>Writing and explanations</a:t>
            </a:r>
          </a:p>
          <a:p>
            <a:pPr lvl="1"/>
            <a:r>
              <a:rPr lang="en-US" dirty="0" smtClean="0"/>
              <a:t>Students doing the work</a:t>
            </a:r>
            <a:endParaRPr lang="en-US" dirty="0"/>
          </a:p>
          <a:p>
            <a:pPr lvl="1"/>
            <a:r>
              <a:rPr lang="en-US" i="1" dirty="0" smtClean="0"/>
              <a:t>Note: traditional lesson structure has to be discarded (HW-lesson-start HW)</a:t>
            </a:r>
          </a:p>
        </p:txBody>
      </p:sp>
    </p:spTree>
    <p:extLst>
      <p:ext uri="{BB962C8B-B14F-4D97-AF65-F5344CB8AC3E}">
        <p14:creationId xmlns:p14="http://schemas.microsoft.com/office/powerpoint/2010/main" val="790623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Big ideas: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 smtClean="0"/>
              <a:t>Group-Worthy Problems: </a:t>
            </a:r>
            <a:r>
              <a:rPr lang="en-US" dirty="0" smtClean="0"/>
              <a:t>students need to work together on challenging problems</a:t>
            </a:r>
          </a:p>
          <a:p>
            <a:pPr lvl="1"/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Open-ended</a:t>
            </a:r>
          </a:p>
          <a:p>
            <a:pPr lvl="1"/>
            <a:r>
              <a:rPr lang="en-US" dirty="0" smtClean="0"/>
              <a:t>Multiple pathways</a:t>
            </a:r>
          </a:p>
          <a:p>
            <a:pPr lvl="1"/>
            <a:r>
              <a:rPr lang="en-US" dirty="0" smtClean="0"/>
              <a:t>Important content</a:t>
            </a:r>
            <a:endParaRPr lang="en-US" dirty="0"/>
          </a:p>
          <a:p>
            <a:pPr lvl="1"/>
            <a:r>
              <a:rPr lang="en-US" i="1" dirty="0" smtClean="0"/>
              <a:t>Note: </a:t>
            </a:r>
            <a:r>
              <a:rPr lang="en-US" dirty="0" smtClean="0"/>
              <a:t>Math Solutions </a:t>
            </a:r>
            <a:r>
              <a:rPr lang="en-US" i="1" dirty="0" smtClean="0"/>
              <a:t>is great with this</a:t>
            </a:r>
          </a:p>
        </p:txBody>
      </p:sp>
    </p:spTree>
    <p:extLst>
      <p:ext uri="{BB962C8B-B14F-4D97-AF65-F5344CB8AC3E}">
        <p14:creationId xmlns:p14="http://schemas.microsoft.com/office/powerpoint/2010/main" val="577013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Big ideas: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b="1" dirty="0" smtClean="0"/>
              <a:t>RtI: </a:t>
            </a:r>
            <a:r>
              <a:rPr lang="en-US" dirty="0" smtClean="0"/>
              <a:t>Data-Driven Process</a:t>
            </a:r>
          </a:p>
          <a:p>
            <a:pPr lvl="1"/>
            <a:r>
              <a:rPr lang="en-US" dirty="0"/>
              <a:t>common </a:t>
            </a:r>
            <a:r>
              <a:rPr lang="en-US" dirty="0" smtClean="0"/>
              <a:t>formative/interim assessment</a:t>
            </a:r>
          </a:p>
          <a:p>
            <a:pPr lvl="1"/>
            <a:r>
              <a:rPr lang="en-US" dirty="0" smtClean="0"/>
              <a:t>Tier 1</a:t>
            </a:r>
          </a:p>
          <a:p>
            <a:pPr lvl="1"/>
            <a:r>
              <a:rPr lang="en-US" dirty="0" smtClean="0"/>
              <a:t>Tier 2</a:t>
            </a:r>
          </a:p>
          <a:p>
            <a:pPr lvl="1"/>
            <a:r>
              <a:rPr lang="en-US" dirty="0" smtClean="0"/>
              <a:t>PLC</a:t>
            </a:r>
            <a:endParaRPr lang="en-US" dirty="0"/>
          </a:p>
          <a:p>
            <a:pPr lvl="1"/>
            <a:r>
              <a:rPr lang="en-US" i="1" dirty="0" smtClean="0"/>
              <a:t>Note: need to ensure that intervention is occurring</a:t>
            </a:r>
          </a:p>
        </p:txBody>
      </p:sp>
    </p:spTree>
    <p:extLst>
      <p:ext uri="{BB962C8B-B14F-4D97-AF65-F5344CB8AC3E}">
        <p14:creationId xmlns:p14="http://schemas.microsoft.com/office/powerpoint/2010/main" val="337750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how is this thing supposed to go?</a:t>
            </a:r>
            <a:endParaRPr lang="en-US" dirty="0"/>
          </a:p>
          <a:p>
            <a:r>
              <a:rPr lang="en-US" dirty="0" smtClean="0"/>
              <a:t>Math!</a:t>
            </a:r>
            <a:endParaRPr lang="en-US" dirty="0"/>
          </a:p>
          <a:p>
            <a:r>
              <a:rPr lang="en-US" dirty="0" smtClean="0"/>
              <a:t>Evidence Collection</a:t>
            </a:r>
          </a:p>
          <a:p>
            <a:r>
              <a:rPr lang="en-US" dirty="0" smtClean="0"/>
              <a:t>Inter-rater agreement and reliability</a:t>
            </a:r>
            <a:endParaRPr lang="en-US" dirty="0"/>
          </a:p>
          <a:p>
            <a:r>
              <a:rPr lang="en-US" dirty="0"/>
              <a:t>“Specific considerations in evaluating teachers and principals of ELLs and students with </a:t>
            </a:r>
            <a:r>
              <a:rPr lang="en-US" dirty="0" smtClean="0"/>
              <a:t>disabilities”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Core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Teachers will need to</a:t>
            </a:r>
          </a:p>
          <a:p>
            <a:r>
              <a:rPr lang="en-US" dirty="0" smtClean="0"/>
              <a:t>Understand the practices</a:t>
            </a:r>
          </a:p>
          <a:p>
            <a:r>
              <a:rPr lang="en-US" dirty="0" smtClean="0"/>
              <a:t>Understand how kids learn mathematics</a:t>
            </a:r>
          </a:p>
          <a:p>
            <a:r>
              <a:rPr lang="en-US" dirty="0" smtClean="0"/>
              <a:t>Be able to collaboratively unit plan</a:t>
            </a:r>
          </a:p>
          <a:p>
            <a:r>
              <a:rPr lang="en-US" dirty="0" smtClean="0"/>
              <a:t>Know and apply effective strategies</a:t>
            </a:r>
          </a:p>
          <a:p>
            <a:r>
              <a:rPr lang="en-US" dirty="0" smtClean="0"/>
              <a:t>Monitor learning (and adjust)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54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 the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3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Leadership team will maintain pressure via</a:t>
            </a:r>
          </a:p>
          <a:p>
            <a:r>
              <a:rPr lang="en-US" dirty="0" smtClean="0"/>
              <a:t>Coaching</a:t>
            </a:r>
          </a:p>
          <a:p>
            <a:r>
              <a:rPr lang="en-US" dirty="0" smtClean="0"/>
              <a:t>Ongoing professional development</a:t>
            </a:r>
          </a:p>
          <a:p>
            <a:r>
              <a:rPr lang="en-US" dirty="0" smtClean="0"/>
              <a:t>Appropriate decisions about materials (carefully piloted by later adopters)</a:t>
            </a:r>
          </a:p>
          <a:p>
            <a:r>
              <a:rPr lang="en-US" dirty="0" smtClean="0"/>
              <a:t>Classroom visits and monitoring</a:t>
            </a:r>
          </a:p>
          <a:p>
            <a:r>
              <a:rPr lang="en-US" dirty="0" smtClean="0"/>
              <a:t>Communication of progress</a:t>
            </a:r>
          </a:p>
          <a:p>
            <a:r>
              <a:rPr lang="en-US" dirty="0" smtClean="0"/>
              <a:t>Expectations for all teachers to work collaboratively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88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01" y="3623605"/>
            <a:ext cx="1794609" cy="256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31" y="2919412"/>
            <a:ext cx="1794609" cy="256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71" y="3502736"/>
            <a:ext cx="1794609" cy="256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80" y="2919412"/>
            <a:ext cx="1794609" cy="256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564" y="3623605"/>
            <a:ext cx="1794609" cy="256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20984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Standards meet DDI meet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13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Leader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Here’s a checklist that you can use to keep guide (and keep track of) building and district actions</a:t>
            </a:r>
          </a:p>
          <a:p>
            <a:r>
              <a:rPr lang="en-US" dirty="0" smtClean="0"/>
              <a:t>Which can you</a:t>
            </a:r>
            <a:br>
              <a:rPr lang="en-US" dirty="0" smtClean="0"/>
            </a:br>
            <a:r>
              <a:rPr lang="en-US" dirty="0" smtClean="0"/>
              <a:t>check off now?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t="15465" r="62307" b="8728"/>
          <a:stretch/>
        </p:blipFill>
        <p:spPr bwMode="auto">
          <a:xfrm rot="900000">
            <a:off x="4676175" y="3032861"/>
            <a:ext cx="2691171" cy="33040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153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7923"/>
            <a:ext cx="7772400" cy="4012442"/>
          </a:xfrm>
        </p:spPr>
        <p:txBody>
          <a:bodyPr>
            <a:normAutofit/>
          </a:bodyPr>
          <a:lstStyle/>
          <a:p>
            <a:r>
              <a:rPr lang="en-US" dirty="0"/>
              <a:t>Specific </a:t>
            </a:r>
            <a:r>
              <a:rPr lang="en-US" dirty="0" smtClean="0"/>
              <a:t>Considerations </a:t>
            </a:r>
            <a:r>
              <a:rPr lang="en-US" dirty="0"/>
              <a:t>in </a:t>
            </a:r>
            <a:r>
              <a:rPr lang="en-US" dirty="0" smtClean="0"/>
              <a:t>Evaluating Teachers </a:t>
            </a:r>
            <a:r>
              <a:rPr lang="en-US" dirty="0"/>
              <a:t>and </a:t>
            </a:r>
            <a:r>
              <a:rPr lang="en-US" dirty="0" smtClean="0"/>
              <a:t>Principals </a:t>
            </a:r>
            <a:r>
              <a:rPr lang="en-US" dirty="0"/>
              <a:t>of ELLs and </a:t>
            </a:r>
            <a:r>
              <a:rPr lang="en-US" dirty="0" smtClean="0"/>
              <a:t>Students </a:t>
            </a:r>
            <a:r>
              <a:rPr lang="en-US" dirty="0"/>
              <a:t>with </a:t>
            </a:r>
            <a:r>
              <a:rPr lang="en-US" dirty="0" smtClean="0"/>
              <a:t>Disabilities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Collection</a:t>
            </a:r>
            <a:br>
              <a:rPr lang="en-US" dirty="0" smtClean="0"/>
            </a:br>
            <a:r>
              <a:rPr lang="en-US" i="1" dirty="0" smtClean="0"/>
              <a:t>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Growth-Producing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/>
          <a:lstStyle/>
          <a:p>
            <a:r>
              <a:rPr lang="en-US" dirty="0" smtClean="0"/>
              <a:t>Watch the video</a:t>
            </a:r>
          </a:p>
          <a:p>
            <a:r>
              <a:rPr lang="en-US" dirty="0" smtClean="0"/>
              <a:t>Collect evidence</a:t>
            </a:r>
          </a:p>
          <a:p>
            <a:r>
              <a:rPr lang="en-US" dirty="0" smtClean="0"/>
              <a:t>Focus on instruction</a:t>
            </a:r>
          </a:p>
          <a:p>
            <a:pPr lvl="1"/>
            <a:r>
              <a:rPr lang="en-US" dirty="0" smtClean="0"/>
              <a:t>Standard III (Teaching Standards and NYSUT)</a:t>
            </a:r>
          </a:p>
          <a:p>
            <a:pPr lvl="1"/>
            <a:r>
              <a:rPr lang="en-US" dirty="0" smtClean="0"/>
              <a:t>Domain 3 (Danielson)</a:t>
            </a:r>
            <a:endParaRPr lang="en-US" dirty="0"/>
          </a:p>
        </p:txBody>
      </p:sp>
      <p:pic>
        <p:nvPicPr>
          <p:cNvPr id="7170" name="Picture 2" descr="C:\Users\jcraig\AppData\Local\Microsoft\Windows\Temporary Internet Files\Content.IE5\A4ZNIRU6\MC90038357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321" flipH="1">
            <a:off x="5697912" y="4179643"/>
            <a:ext cx="1797876" cy="249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14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/>
          <a:lstStyle/>
          <a:p>
            <a:r>
              <a:rPr lang="en-US" dirty="0" smtClean="0"/>
              <a:t>Label the evidence provided to you</a:t>
            </a:r>
          </a:p>
          <a:p>
            <a:r>
              <a:rPr lang="en-US" dirty="0" smtClean="0"/>
              <a:t>Use Standards (or refer to Danielson)</a:t>
            </a:r>
            <a:endParaRPr lang="en-US" dirty="0"/>
          </a:p>
        </p:txBody>
      </p:sp>
      <p:pic>
        <p:nvPicPr>
          <p:cNvPr id="4" name="Picture 2" descr="C:\Users\jcraig\AppData\Local\Microsoft\Windows\Temporary Internet Files\Content.IE5\A4ZNIRU6\MC90038357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321" flipH="1">
            <a:off x="5681774" y="3829514"/>
            <a:ext cx="2042859" cy="28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76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/>
          <a:lstStyle/>
          <a:p>
            <a:r>
              <a:rPr lang="en-US" dirty="0" smtClean="0"/>
              <a:t>Rate the teacher on Standard 3 (NYSUT).</a:t>
            </a:r>
          </a:p>
          <a:p>
            <a:r>
              <a:rPr lang="en-US" dirty="0" smtClean="0"/>
              <a:t>As prompted in </a:t>
            </a:r>
            <a:r>
              <a:rPr lang="en-US" dirty="0" smtClean="0">
                <a:hlinkClick r:id="rId2"/>
              </a:rPr>
              <a:t>polleverywhere</a:t>
            </a:r>
            <a:r>
              <a:rPr lang="en-US" dirty="0" smtClean="0"/>
              <a:t>, text your rating</a:t>
            </a:r>
          </a:p>
          <a:p>
            <a:r>
              <a:rPr lang="en-US" dirty="0" smtClean="0"/>
              <a:t>Where were you, compared to</a:t>
            </a:r>
          </a:p>
          <a:p>
            <a:pPr lvl="1"/>
            <a:r>
              <a:rPr lang="en-US" dirty="0" smtClean="0"/>
              <a:t>Others in the room</a:t>
            </a:r>
            <a:br>
              <a:rPr lang="en-US" dirty="0" smtClean="0"/>
            </a:br>
            <a:r>
              <a:rPr lang="en-US" dirty="0" smtClean="0"/>
              <a:t>(inter-rater agreement)</a:t>
            </a:r>
          </a:p>
          <a:p>
            <a:pPr lvl="1"/>
            <a:r>
              <a:rPr lang="en-US" dirty="0" smtClean="0"/>
              <a:t>The facilitator</a:t>
            </a:r>
            <a:br>
              <a:rPr lang="en-US" dirty="0" smtClean="0"/>
            </a:br>
            <a:r>
              <a:rPr lang="en-US" dirty="0" smtClean="0"/>
              <a:t>(inter-rater reliability)</a:t>
            </a:r>
            <a:endParaRPr lang="en-US" dirty="0"/>
          </a:p>
        </p:txBody>
      </p:sp>
      <p:pic>
        <p:nvPicPr>
          <p:cNvPr id="4" name="Picture 2" descr="C:\Users\jcraig\AppData\Local\Microsoft\Windows\Temporary Internet Files\Content.IE5\A4ZNIRU6\MC90038357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321" flipH="1">
            <a:off x="5681774" y="3829514"/>
            <a:ext cx="2042859" cy="28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698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Growth-Producing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833"/>
            <a:ext cx="8229600" cy="4893045"/>
          </a:xfrm>
        </p:spPr>
        <p:txBody>
          <a:bodyPr>
            <a:normAutofit/>
          </a:bodyPr>
          <a:lstStyle/>
          <a:p>
            <a:r>
              <a:rPr lang="en-US" dirty="0" smtClean="0"/>
              <a:t>With your neighbor, plan your conversation with the teacher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875" y="2415654"/>
            <a:ext cx="8096250" cy="371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01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44" y="365353"/>
            <a:ext cx="8686800" cy="1143000"/>
          </a:xfrm>
        </p:spPr>
        <p:txBody>
          <a:bodyPr>
            <a:noAutofit/>
          </a:bodyPr>
          <a:lstStyle/>
          <a:p>
            <a:r>
              <a:rPr lang="en-US" sz="2800" dirty="0"/>
              <a:t>On the chart paper at your table, draw a flow chart of how the process is supposed to work.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Required pieces:</a:t>
            </a:r>
          </a:p>
          <a:p>
            <a:r>
              <a:rPr lang="en-US" dirty="0" smtClean="0"/>
              <a:t>Evidence Collection(s)</a:t>
            </a:r>
            <a:endParaRPr lang="en-US" dirty="0"/>
          </a:p>
          <a:p>
            <a:r>
              <a:rPr lang="en-US" dirty="0" smtClean="0"/>
              <a:t>Labeling(s)</a:t>
            </a:r>
            <a:endParaRPr lang="en-US" dirty="0"/>
          </a:p>
          <a:p>
            <a:r>
              <a:rPr lang="en-US" dirty="0" smtClean="0"/>
              <a:t>Sorting(s)</a:t>
            </a:r>
            <a:endParaRPr lang="en-US" dirty="0"/>
          </a:p>
          <a:p>
            <a:r>
              <a:rPr lang="en-US" dirty="0"/>
              <a:t>Growth-Producing </a:t>
            </a:r>
            <a:r>
              <a:rPr lang="en-US" dirty="0" smtClean="0"/>
              <a:t>Feedback(s)</a:t>
            </a:r>
            <a:endParaRPr lang="en-US" dirty="0"/>
          </a:p>
          <a:p>
            <a:r>
              <a:rPr lang="en-US" dirty="0" smtClean="0"/>
              <a:t>Score on rubric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Optional pieces:</a:t>
            </a:r>
          </a:p>
          <a:p>
            <a:r>
              <a:rPr lang="en-US" dirty="0" smtClean="0"/>
              <a:t>Pre conference conversation</a:t>
            </a:r>
          </a:p>
          <a:p>
            <a:r>
              <a:rPr lang="en-US" dirty="0" smtClean="0"/>
              <a:t>Post conference conversation</a:t>
            </a:r>
          </a:p>
          <a:p>
            <a:r>
              <a:rPr lang="en-US" dirty="0" smtClean="0"/>
              <a:t>Beginning of the year meeting</a:t>
            </a:r>
          </a:p>
          <a:p>
            <a:r>
              <a:rPr lang="en-US" dirty="0" smtClean="0"/>
              <a:t>Summative meeting</a:t>
            </a: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2729552" y="5827594"/>
            <a:ext cx="996287" cy="50496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7970293" y="2320119"/>
            <a:ext cx="914400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Decision 6"/>
          <p:cNvSpPr/>
          <p:nvPr/>
        </p:nvSpPr>
        <p:spPr>
          <a:xfrm>
            <a:off x="3370997" y="2320119"/>
            <a:ext cx="1124803" cy="1009935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Document 7"/>
          <p:cNvSpPr/>
          <p:nvPr/>
        </p:nvSpPr>
        <p:spPr>
          <a:xfrm>
            <a:off x="7765576" y="5568287"/>
            <a:ext cx="921224" cy="764274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Manual Operation 8"/>
          <p:cNvSpPr/>
          <p:nvPr/>
        </p:nvSpPr>
        <p:spPr>
          <a:xfrm>
            <a:off x="156944" y="2626443"/>
            <a:ext cx="498149" cy="580781"/>
          </a:xfrm>
          <a:prstGeom prst="flowChartManualOpe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933397" y="5766178"/>
            <a:ext cx="996287" cy="627797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Right Arrow 10"/>
          <p:cNvSpPr/>
          <p:nvPr/>
        </p:nvSpPr>
        <p:spPr>
          <a:xfrm rot="16200000">
            <a:off x="3435254" y="3557516"/>
            <a:ext cx="996287" cy="627797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7431206" y="2702257"/>
            <a:ext cx="996287" cy="627797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873457" y="5909480"/>
            <a:ext cx="996287" cy="627797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1109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6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331958" cy="4525963"/>
          </a:xfrm>
        </p:spPr>
        <p:txBody>
          <a:bodyPr/>
          <a:lstStyle/>
          <a:p>
            <a:r>
              <a:rPr lang="en-US" dirty="0" smtClean="0"/>
              <a:t>November</a:t>
            </a:r>
            <a:r>
              <a:rPr lang="en-US" dirty="0" smtClean="0"/>
              <a:t> 18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in Syracuse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Agenda will include</a:t>
            </a:r>
          </a:p>
          <a:p>
            <a:pPr lvl="1"/>
            <a:r>
              <a:rPr lang="en-US" dirty="0" smtClean="0"/>
              <a:t>Evidence Collection and</a:t>
            </a:r>
            <a:br>
              <a:rPr lang="en-US" dirty="0" smtClean="0"/>
            </a:br>
            <a:r>
              <a:rPr lang="en-US" dirty="0" smtClean="0"/>
              <a:t>Growth-Producing Feedback</a:t>
            </a:r>
          </a:p>
          <a:p>
            <a:pPr lvl="1"/>
            <a:r>
              <a:rPr lang="en-US" dirty="0" smtClean="0"/>
              <a:t>Mini-lesson: Data-Driven Instruction</a:t>
            </a:r>
          </a:p>
          <a:p>
            <a:pPr lvl="1"/>
            <a:r>
              <a:rPr lang="en-US" dirty="0" smtClean="0"/>
              <a:t>Special Considerations (Teachers of ELLs)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1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8352"/>
            <a:ext cx="7024744" cy="6915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+mn-lt"/>
              </a:rPr>
              <a:t>Introduction</a:t>
            </a:r>
            <a:endParaRPr lang="en-US" sz="4400" dirty="0">
              <a:latin typeface="+mn-lt"/>
            </a:endParaRPr>
          </a:p>
        </p:txBody>
      </p:sp>
      <p:pic>
        <p:nvPicPr>
          <p:cNvPr id="5" name="Content Placeholder 4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77" y="1690688"/>
            <a:ext cx="4346446" cy="4525962"/>
          </a:xfrm>
        </p:spPr>
      </p:pic>
    </p:spTree>
    <p:extLst>
      <p:ext uri="{BB962C8B-B14F-4D97-AF65-F5344CB8AC3E}">
        <p14:creationId xmlns:p14="http://schemas.microsoft.com/office/powerpoint/2010/main" val="40261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832335"/>
              </p:ext>
            </p:extLst>
          </p:nvPr>
        </p:nvGraphicFramePr>
        <p:xfrm>
          <a:off x="381000" y="1459950"/>
          <a:ext cx="8407400" cy="468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8352"/>
            <a:ext cx="7024744" cy="6915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+mn-lt"/>
              </a:rPr>
              <a:t>Six Shifts: Math</a:t>
            </a: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17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practices, more than the content, are what make the Common Core essential for student success: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Make sense and persevere in solving </a:t>
            </a:r>
            <a:r>
              <a:rPr lang="en-US" b="1" dirty="0" smtClean="0"/>
              <a:t>problems.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Reason abstractly and </a:t>
            </a:r>
            <a:r>
              <a:rPr lang="en-US" b="1" dirty="0" smtClean="0"/>
              <a:t>quantitatively.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Construct viable arguments and critique the reasoning of others.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776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practices, continued: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/>
              <a:t>Model with </a:t>
            </a:r>
            <a:r>
              <a:rPr lang="en-US" b="1" dirty="0" smtClean="0"/>
              <a:t>mathematics.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/>
              <a:t>Use appropriate tools strategically</a:t>
            </a:r>
            <a:r>
              <a:rPr lang="en-US" b="1" dirty="0" smtClean="0"/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 smtClean="0"/>
              <a:t>Attend </a:t>
            </a:r>
            <a:r>
              <a:rPr lang="en-US" b="1" dirty="0"/>
              <a:t>to precision</a:t>
            </a:r>
            <a:r>
              <a:rPr lang="en-US" b="1" dirty="0" smtClean="0"/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/>
              <a:t>Look for and make use of </a:t>
            </a:r>
            <a:r>
              <a:rPr lang="en-US" b="1" dirty="0" smtClean="0"/>
              <a:t>structure.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/>
              <a:t>Look for and express regularity in repeated </a:t>
            </a:r>
            <a:r>
              <a:rPr lang="en-US" b="1" dirty="0" smtClean="0"/>
              <a:t>reasoning.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7176221"/>
      </p:ext>
    </p:extLst>
  </p:cSld>
  <p:clrMapOvr>
    <a:masterClrMapping/>
  </p:clrMapOvr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</TotalTime>
  <Words>619</Words>
  <Application>Microsoft Office PowerPoint</Application>
  <PresentationFormat>On-screen Show (4:3)</PresentationFormat>
  <Paragraphs>146</Paragraphs>
  <Slides>31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IS_template</vt:lpstr>
      <vt:lpstr>Lead Evaluator Training</vt:lpstr>
      <vt:lpstr>Agenda</vt:lpstr>
      <vt:lpstr>On the chart paper at your table, draw a flow chart of how the process is supposed to work. Include:</vt:lpstr>
      <vt:lpstr>PowerPoint Presentation</vt:lpstr>
      <vt:lpstr>Mathematics</vt:lpstr>
      <vt:lpstr>Introduction</vt:lpstr>
      <vt:lpstr>Six Shifts: Math</vt:lpstr>
      <vt:lpstr>Needed Change</vt:lpstr>
      <vt:lpstr>Needed Change</vt:lpstr>
      <vt:lpstr>Math Emphases</vt:lpstr>
      <vt:lpstr>Math Thinking</vt:lpstr>
      <vt:lpstr>Math Test</vt:lpstr>
      <vt:lpstr>PowerPoint Presentation</vt:lpstr>
      <vt:lpstr>Needed Change</vt:lpstr>
      <vt:lpstr>Focus on Students</vt:lpstr>
      <vt:lpstr>Focus on Students</vt:lpstr>
      <vt:lpstr>Focus on Students</vt:lpstr>
      <vt:lpstr>Focus on Students</vt:lpstr>
      <vt:lpstr>Focus on Students</vt:lpstr>
      <vt:lpstr>Common Core Instruction</vt:lpstr>
      <vt:lpstr>Sustain the Change</vt:lpstr>
      <vt:lpstr>PowerPoint Presentation</vt:lpstr>
      <vt:lpstr>What’s a Leader To Do?</vt:lpstr>
      <vt:lpstr>Specific Considerations in Evaluating Teachers and Principals of ELLs and Students with Disabilities</vt:lpstr>
      <vt:lpstr>Evidence Collection and Growth-Producing Feedback</vt:lpstr>
      <vt:lpstr>Evidence Collection</vt:lpstr>
      <vt:lpstr>Evidence Collection</vt:lpstr>
      <vt:lpstr>Evidence Collection</vt:lpstr>
      <vt:lpstr>Growth-Producing Feedback</vt:lpstr>
      <vt:lpstr>PowerPoint Presentation</vt:lpstr>
      <vt:lpstr>Next Session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Jeff Craig</cp:lastModifiedBy>
  <cp:revision>138</cp:revision>
  <cp:lastPrinted>2012-09-14T11:38:28Z</cp:lastPrinted>
  <dcterms:created xsi:type="dcterms:W3CDTF">2012-08-15T11:27:34Z</dcterms:created>
  <dcterms:modified xsi:type="dcterms:W3CDTF">2013-10-30T17:35:02Z</dcterms:modified>
</cp:coreProperties>
</file>