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4" r:id="rId3"/>
    <p:sldId id="479" r:id="rId4"/>
    <p:sldId id="451" r:id="rId5"/>
    <p:sldId id="487" r:id="rId6"/>
    <p:sldId id="480" r:id="rId7"/>
    <p:sldId id="506" r:id="rId8"/>
    <p:sldId id="507" r:id="rId9"/>
    <p:sldId id="486" r:id="rId10"/>
    <p:sldId id="483" r:id="rId11"/>
    <p:sldId id="488" r:id="rId12"/>
    <p:sldId id="475" r:id="rId13"/>
    <p:sldId id="490" r:id="rId14"/>
    <p:sldId id="491" r:id="rId15"/>
    <p:sldId id="492" r:id="rId16"/>
    <p:sldId id="493" r:id="rId17"/>
    <p:sldId id="495" r:id="rId18"/>
    <p:sldId id="494" r:id="rId19"/>
    <p:sldId id="508" r:id="rId20"/>
    <p:sldId id="432" r:id="rId21"/>
    <p:sldId id="502" r:id="rId22"/>
    <p:sldId id="503" r:id="rId23"/>
    <p:sldId id="504" r:id="rId24"/>
    <p:sldId id="505" r:id="rId25"/>
    <p:sldId id="476" r:id="rId26"/>
    <p:sldId id="290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86264" autoAdjust="0"/>
  </p:normalViewPr>
  <p:slideViewPr>
    <p:cSldViewPr snapToGrid="0" snapToObjects="1">
      <p:cViewPr>
        <p:scale>
          <a:sx n="70" d="100"/>
          <a:sy n="70" d="100"/>
        </p:scale>
        <p:origin x="-81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Focus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Coherence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Fluency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b="0" dirty="0" smtClean="0"/>
            <a:t>Deep Understanding</a:t>
          </a:r>
          <a:endParaRPr lang="en-US" b="0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/>
      <dgm:t>
        <a:bodyPr/>
        <a:lstStyle/>
        <a:p>
          <a:pPr rtl="0"/>
          <a:r>
            <a:rPr lang="en-US" dirty="0" smtClean="0"/>
            <a:t>Applications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Dual Intensity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13CC95-99FF-4B3F-969A-8D9116D7AED8}" type="presOf" srcId="{A96FE5E6-31D2-41B0-8EFF-EA633C4F0905}" destId="{1CB5635C-B379-4B8D-9308-66093A46B1CF}" srcOrd="0" destOrd="0" presId="urn:microsoft.com/office/officeart/2005/8/layout/vList2"/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06AECEF7-AAB6-4D8D-A45B-F6263DA2220F}" type="presOf" srcId="{D11D919B-B764-47CF-B520-360939207148}" destId="{C1A97791-6DDE-4DA1-801F-8B22B1A0E999}" srcOrd="0" destOrd="0" presId="urn:microsoft.com/office/officeart/2005/8/layout/vList2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57F1F4E8-87F9-4365-BFC0-7E4E78B4D239}" type="presOf" srcId="{CDAD7960-CB94-4104-A6E5-633D81C6ABEB}" destId="{446BCCC1-A0C5-4982-949C-B1C10762DD66}" srcOrd="0" destOrd="0" presId="urn:microsoft.com/office/officeart/2005/8/layout/vList2"/>
    <dgm:cxn modelId="{EB4DEBFA-A600-4C17-9CD7-5FFD75B6CFBD}" type="presOf" srcId="{E492ADC0-A6CB-4130-B7B6-6BACD48A5450}" destId="{35E796B4-42ED-45B0-A9FB-F3203E892625}" srcOrd="0" destOrd="0" presId="urn:microsoft.com/office/officeart/2005/8/layout/vList2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81949756-D88A-4A9E-96C4-494352A84A27}" type="presOf" srcId="{DE62BDAE-F056-4109-B750-3BE1E9CE45A4}" destId="{3B6DEDBF-E94E-44F2-809A-1A9E6BA0BEF4}" srcOrd="0" destOrd="0" presId="urn:microsoft.com/office/officeart/2005/8/layout/vList2"/>
    <dgm:cxn modelId="{8432BEEF-A6A4-4CA5-A6AC-FCBFB7563AF8}" type="presOf" srcId="{3BAE51F6-EC1A-4038-A716-C5A53A7A8B72}" destId="{D2C2071E-A4D5-419C-8483-A7AFA53E459A}" srcOrd="0" destOrd="0" presId="urn:microsoft.com/office/officeart/2005/8/layout/vList2"/>
    <dgm:cxn modelId="{EAA1AEEF-41AD-4948-A279-16528C118B62}" type="presOf" srcId="{FF7FE4C2-9DBA-4C48-853E-6B11B9759D79}" destId="{5A3EFF9A-F367-4ACC-86A8-F398C88D02EA}" srcOrd="0" destOrd="0" presId="urn:microsoft.com/office/officeart/2005/8/layout/vList2"/>
    <dgm:cxn modelId="{D406F554-B1BF-47A1-9ADB-592932CA0E4C}" type="presParOf" srcId="{5A3EFF9A-F367-4ACC-86A8-F398C88D02EA}" destId="{3B6DEDBF-E94E-44F2-809A-1A9E6BA0BEF4}" srcOrd="0" destOrd="0" presId="urn:microsoft.com/office/officeart/2005/8/layout/vList2"/>
    <dgm:cxn modelId="{DF951162-00CA-4312-A681-85BA756297C4}" type="presParOf" srcId="{5A3EFF9A-F367-4ACC-86A8-F398C88D02EA}" destId="{1952C137-EF57-45AB-B033-5DF4EB72CB5E}" srcOrd="1" destOrd="0" presId="urn:microsoft.com/office/officeart/2005/8/layout/vList2"/>
    <dgm:cxn modelId="{CFEEFF88-1E21-4F45-9B2F-BB4900B23241}" type="presParOf" srcId="{5A3EFF9A-F367-4ACC-86A8-F398C88D02EA}" destId="{446BCCC1-A0C5-4982-949C-B1C10762DD66}" srcOrd="2" destOrd="0" presId="urn:microsoft.com/office/officeart/2005/8/layout/vList2"/>
    <dgm:cxn modelId="{43BEFA9A-3FA0-4D86-A6F6-B39CFA1EF22B}" type="presParOf" srcId="{5A3EFF9A-F367-4ACC-86A8-F398C88D02EA}" destId="{B7AD9586-8808-4CD7-88D8-C0803E02FE13}" srcOrd="3" destOrd="0" presId="urn:microsoft.com/office/officeart/2005/8/layout/vList2"/>
    <dgm:cxn modelId="{E0EA4BA3-C393-4C8C-910F-212AC7554A63}" type="presParOf" srcId="{5A3EFF9A-F367-4ACC-86A8-F398C88D02EA}" destId="{D2C2071E-A4D5-419C-8483-A7AFA53E459A}" srcOrd="4" destOrd="0" presId="urn:microsoft.com/office/officeart/2005/8/layout/vList2"/>
    <dgm:cxn modelId="{93008827-07A9-4F35-9B8D-C4537B542AE8}" type="presParOf" srcId="{5A3EFF9A-F367-4ACC-86A8-F398C88D02EA}" destId="{C293183F-7D42-417B-BD2D-332522782D89}" srcOrd="5" destOrd="0" presId="urn:microsoft.com/office/officeart/2005/8/layout/vList2"/>
    <dgm:cxn modelId="{E8478D50-9642-44CF-9973-BC0EB0B3FFBE}" type="presParOf" srcId="{5A3EFF9A-F367-4ACC-86A8-F398C88D02EA}" destId="{35E796B4-42ED-45B0-A9FB-F3203E892625}" srcOrd="6" destOrd="0" presId="urn:microsoft.com/office/officeart/2005/8/layout/vList2"/>
    <dgm:cxn modelId="{4A0F62AB-00B6-4E21-B47B-DC21FBBA58B4}" type="presParOf" srcId="{5A3EFF9A-F367-4ACC-86A8-F398C88D02EA}" destId="{8D00EFA5-26D5-4F23-8185-29D6CF71ED24}" srcOrd="7" destOrd="0" presId="urn:microsoft.com/office/officeart/2005/8/layout/vList2"/>
    <dgm:cxn modelId="{E1CFE39E-4D87-4437-BE05-AC06F9395EAE}" type="presParOf" srcId="{5A3EFF9A-F367-4ACC-86A8-F398C88D02EA}" destId="{C1A97791-6DDE-4DA1-801F-8B22B1A0E999}" srcOrd="8" destOrd="0" presId="urn:microsoft.com/office/officeart/2005/8/layout/vList2"/>
    <dgm:cxn modelId="{9B843727-4378-4535-BF25-D1CFFB5563FD}" type="presParOf" srcId="{5A3EFF9A-F367-4ACC-86A8-F398C88D02EA}" destId="{F0D7647E-5BC6-4579-AA48-6FA62ABFEE34}" srcOrd="9" destOrd="0" presId="urn:microsoft.com/office/officeart/2005/8/layout/vList2"/>
    <dgm:cxn modelId="{F4555C5E-DC38-4CB1-B7BD-E38D07D8476A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Focus</a:t>
          </a:r>
          <a:endParaRPr lang="en-US" sz="29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Coherence</a:t>
          </a:r>
          <a:endParaRPr lang="en-US" sz="29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Fluency</a:t>
          </a:r>
          <a:endParaRPr lang="en-US" sz="29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Deep Understanding</a:t>
          </a:r>
          <a:endParaRPr lang="en-US" sz="2900" b="0" kern="1200" dirty="0"/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Applications</a:t>
          </a:r>
          <a:endParaRPr lang="en-US" sz="2900" kern="1200" dirty="0"/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Dual Intensity</a:t>
          </a:r>
          <a:endParaRPr lang="en-US" sz="2900" kern="1200" dirty="0"/>
        </a:p>
      </dsp:txBody>
      <dsp:txXfrm>
        <a:off x="351460" y="3974653"/>
        <a:ext cx="7704479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11/29/2012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0F0D-D01D-4171-9BA3-C43EAB3D2A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beginning the actual activity,</a:t>
            </a:r>
            <a:r>
              <a:rPr lang="en-US" baseline="0" dirty="0" smtClean="0"/>
              <a:t> make sure that everyone understand the resources available to them at the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5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://www.polleverywhere.com/my/poll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hifts%20in%20Math%20Practice%20%20The%20Balance%20Between%20Skills%20and%20Understanding%20-%20YouTube.fl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2012-2013</a:t>
            </a:r>
          </a:p>
          <a:p>
            <a:r>
              <a:rPr lang="en-US" dirty="0" smtClean="0"/>
              <a:t>Day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236" y="1417700"/>
            <a:ext cx="8168656" cy="52117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Make </a:t>
            </a:r>
            <a:r>
              <a:rPr lang="en-US" dirty="0"/>
              <a:t>sense of problems &amp; persevere in solving them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Reason </a:t>
            </a:r>
            <a:r>
              <a:rPr lang="en-US" dirty="0"/>
              <a:t>abstractly and quantitatively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Construct </a:t>
            </a:r>
            <a:r>
              <a:rPr lang="en-US" dirty="0"/>
              <a:t>viable arguments and critique the reasoning of others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Model </a:t>
            </a:r>
            <a:r>
              <a:rPr lang="en-US" dirty="0"/>
              <a:t>with mathematics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Use </a:t>
            </a:r>
            <a:r>
              <a:rPr lang="en-US" dirty="0"/>
              <a:t>appropriate tools strategically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Attend </a:t>
            </a:r>
            <a:r>
              <a:rPr lang="en-US" dirty="0"/>
              <a:t>to precision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Look </a:t>
            </a:r>
            <a:r>
              <a:rPr lang="en-US" dirty="0"/>
              <a:t>for and make use of structure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Look </a:t>
            </a:r>
            <a:r>
              <a:rPr lang="en-US" dirty="0"/>
              <a:t>for and express regularity in repeated reasoning.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236" y="679753"/>
            <a:ext cx="8381260" cy="6347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Mathematical Practices: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Emphases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t="20265" r="57862" b="16596"/>
          <a:stretch/>
        </p:blipFill>
        <p:spPr bwMode="auto">
          <a:xfrm>
            <a:off x="1392788" y="1486118"/>
            <a:ext cx="6331843" cy="489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4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60010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will need:</a:t>
            </a:r>
          </a:p>
          <a:p>
            <a:pPr marL="457200" lvl="1" indent="0">
              <a:buNone/>
            </a:pPr>
            <a:r>
              <a:rPr lang="en-US" sz="2000" dirty="0" smtClean="0"/>
              <a:t>Sample assessment items</a:t>
            </a:r>
          </a:p>
          <a:p>
            <a:pPr marL="457200" lvl="1" indent="0">
              <a:buNone/>
            </a:pPr>
            <a:r>
              <a:rPr lang="en-US" sz="2000" dirty="0" smtClean="0"/>
              <a:t>Common Core Learning Standards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/>
              <a:t>You </a:t>
            </a:r>
            <a:r>
              <a:rPr lang="en-US" sz="2400" dirty="0" smtClean="0"/>
              <a:t>might also need</a:t>
            </a:r>
            <a:r>
              <a:rPr lang="en-US" sz="2400" dirty="0"/>
              <a:t>:</a:t>
            </a:r>
          </a:p>
          <a:p>
            <a:pPr marL="457200" lvl="1" indent="0">
              <a:buNone/>
            </a:pPr>
            <a:r>
              <a:rPr lang="en-US" sz="2000" dirty="0" smtClean="0"/>
              <a:t>preApril/postApril</a:t>
            </a:r>
          </a:p>
          <a:p>
            <a:pPr marL="457200" lvl="1" indent="0">
              <a:buNone/>
            </a:pPr>
            <a:r>
              <a:rPr lang="en-US" sz="2000" dirty="0" smtClean="0"/>
              <a:t>Math emphases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7" name="Picture 3" descr="C:\Users\jcraig\AppData\Local\Microsoft\Windows\Temporary Internet Files\Content.IE5\4VYT9VWJ\MC90038917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64" y="3508036"/>
            <a:ext cx="4342902" cy="30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4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754"/>
            <a:ext cx="8229600" cy="5271171"/>
          </a:xfrm>
        </p:spPr>
        <p:txBody>
          <a:bodyPr>
            <a:noAutofit/>
          </a:bodyPr>
          <a:lstStyle/>
          <a:p>
            <a:r>
              <a:rPr lang="en-US" sz="2400" dirty="0"/>
              <a:t>Select one </a:t>
            </a:r>
            <a:r>
              <a:rPr lang="en-US" sz="2400" dirty="0" smtClean="0"/>
              <a:t>sample assessment item </a:t>
            </a:r>
            <a:r>
              <a:rPr lang="en-US" sz="2400" dirty="0"/>
              <a:t>from </a:t>
            </a:r>
            <a:r>
              <a:rPr lang="en-US" sz="2400" dirty="0" smtClean="0"/>
              <a:t>a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grade test </a:t>
            </a:r>
            <a:endParaRPr lang="en-US" sz="2400" dirty="0"/>
          </a:p>
          <a:p>
            <a:r>
              <a:rPr lang="en-US" sz="2400" dirty="0"/>
              <a:t>With the </a:t>
            </a:r>
            <a:r>
              <a:rPr lang="en-US" sz="2400" dirty="0" smtClean="0"/>
              <a:t>corresponding grade’s standards in </a:t>
            </a:r>
            <a:r>
              <a:rPr lang="en-US" sz="2400" dirty="0"/>
              <a:t>front of you, discuss that item and its annotation with your colleague.  What is it measuring? </a:t>
            </a:r>
            <a:r>
              <a:rPr lang="en-US" sz="2400" dirty="0" smtClean="0"/>
              <a:t>What </a:t>
            </a:r>
            <a:r>
              <a:rPr lang="en-US" sz="2400" dirty="0"/>
              <a:t>choices did the item writer make?  </a:t>
            </a:r>
          </a:p>
          <a:p>
            <a:r>
              <a:rPr lang="en-US" sz="2400" dirty="0"/>
              <a:t>Trace one of those measured standards backwards to </a:t>
            </a:r>
            <a:r>
              <a:rPr lang="en-US" sz="2400" dirty="0" smtClean="0"/>
              <a:t>lower grades. What </a:t>
            </a:r>
            <a:r>
              <a:rPr lang="en-US" sz="2400" dirty="0"/>
              <a:t>is happening in those grades in that same </a:t>
            </a:r>
            <a:r>
              <a:rPr lang="en-US" sz="2400" dirty="0" smtClean="0"/>
              <a:t>standard? </a:t>
            </a:r>
            <a:r>
              <a:rPr lang="en-US" sz="2400" dirty="0"/>
              <a:t>H</a:t>
            </a:r>
            <a:r>
              <a:rPr lang="en-US" sz="2400" dirty="0" smtClean="0"/>
              <a:t>ow </a:t>
            </a:r>
            <a:r>
              <a:rPr lang="en-US" sz="2400" dirty="0"/>
              <a:t>does it </a:t>
            </a:r>
            <a:r>
              <a:rPr lang="en-US" sz="2400" dirty="0" smtClean="0"/>
              <a:t>build through P-2?</a:t>
            </a:r>
            <a:endParaRPr lang="en-US" sz="2400" dirty="0"/>
          </a:p>
          <a:p>
            <a:r>
              <a:rPr lang="en-US" sz="2400" dirty="0"/>
              <a:t>Focus now on </a:t>
            </a:r>
            <a:r>
              <a:rPr lang="en-US" sz="2400" dirty="0" smtClean="0"/>
              <a:t>2nd </a:t>
            </a:r>
            <a:r>
              <a:rPr lang="en-US" sz="2400" dirty="0"/>
              <a:t>grade. H</a:t>
            </a:r>
            <a:r>
              <a:rPr lang="en-US" sz="2400" dirty="0" smtClean="0"/>
              <a:t>ow </a:t>
            </a:r>
            <a:r>
              <a:rPr lang="en-US" sz="2400" dirty="0"/>
              <a:t>would you measure student </a:t>
            </a:r>
            <a:r>
              <a:rPr lang="en-US" sz="2400" dirty="0" smtClean="0"/>
              <a:t>knowledge/skill? In </a:t>
            </a:r>
            <a:r>
              <a:rPr lang="en-US" sz="2400" dirty="0"/>
              <a:t>that </a:t>
            </a:r>
            <a:r>
              <a:rPr lang="en-US" sz="2400" dirty="0" smtClean="0"/>
              <a:t>standard for 1st grade</a:t>
            </a:r>
            <a:r>
              <a:rPr lang="en-US" sz="2400" dirty="0"/>
              <a:t>?</a:t>
            </a:r>
          </a:p>
          <a:p>
            <a:r>
              <a:rPr lang="en-US" sz="2400" b="1" dirty="0" smtClean="0"/>
              <a:t>So What? </a:t>
            </a:r>
            <a:r>
              <a:rPr lang="en-US" sz="2400" dirty="0" smtClean="0"/>
              <a:t>Does this mean for your math program?</a:t>
            </a:r>
            <a:endParaRPr lang="en-US" sz="2400" dirty="0"/>
          </a:p>
        </p:txBody>
      </p:sp>
      <p:pic>
        <p:nvPicPr>
          <p:cNvPr id="4" name="Picture 3" descr="C:\Users\jcraig\AppData\Local\Microsoft\Windows\Temporary Internet Files\Content.IE5\4VYT9VWJ\MC9003891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45" y="365353"/>
            <a:ext cx="128205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0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Walk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60010"/>
          </a:xfrm>
        </p:spPr>
        <p:txBody>
          <a:bodyPr>
            <a:noAutofit/>
          </a:bodyPr>
          <a:lstStyle/>
          <a:p>
            <a:r>
              <a:rPr lang="en-US" sz="2400" dirty="0"/>
              <a:t>Trace that same standard up to 8th </a:t>
            </a:r>
            <a:r>
              <a:rPr lang="en-US" sz="2400" dirty="0" smtClean="0"/>
              <a:t>grade</a:t>
            </a:r>
            <a:endParaRPr lang="en-US" sz="2400" dirty="0"/>
          </a:p>
          <a:p>
            <a:r>
              <a:rPr lang="en-US" sz="2400" dirty="0"/>
              <a:t>Look at the </a:t>
            </a:r>
            <a:r>
              <a:rPr lang="en-US" sz="2400" dirty="0" smtClean="0"/>
              <a:t>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</a:t>
            </a:r>
            <a:r>
              <a:rPr lang="en-US" sz="2400" dirty="0"/>
              <a:t>sample items and see how it plays out in those </a:t>
            </a:r>
            <a:r>
              <a:rPr lang="en-US" sz="2400" dirty="0" smtClean="0"/>
              <a:t>questions</a:t>
            </a:r>
            <a:endParaRPr lang="en-US" sz="2400" dirty="0"/>
          </a:p>
          <a:p>
            <a:r>
              <a:rPr lang="en-US" sz="2400" b="1" dirty="0" smtClean="0"/>
              <a:t>So What? </a:t>
            </a:r>
            <a:r>
              <a:rPr lang="en-US" sz="2400" dirty="0" smtClean="0"/>
              <a:t>are </a:t>
            </a:r>
            <a:r>
              <a:rPr lang="en-US" sz="2400" dirty="0"/>
              <a:t>the instructional </a:t>
            </a:r>
            <a:r>
              <a:rPr lang="en-US" sz="2400" dirty="0" smtClean="0"/>
              <a:t>and </a:t>
            </a:r>
            <a:r>
              <a:rPr lang="en-US" sz="2400" dirty="0" smtClean="0"/>
              <a:t>programmatic implications</a:t>
            </a:r>
            <a:r>
              <a:rPr lang="en-US" sz="2400" dirty="0"/>
              <a:t>?</a:t>
            </a:r>
          </a:p>
        </p:txBody>
      </p:sp>
      <p:pic>
        <p:nvPicPr>
          <p:cNvPr id="4" name="Picture 3" descr="C:\Users\jcraig\AppData\Local\Microsoft\Windows\Temporary Internet Files\Content.IE5\4VYT9VWJ\MC9003891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253" y="365353"/>
            <a:ext cx="128205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4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24246" r="57069" b="44073"/>
          <a:stretch/>
        </p:blipFill>
        <p:spPr bwMode="auto">
          <a:xfrm>
            <a:off x="4054196" y="4807257"/>
            <a:ext cx="4981904" cy="182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790"/>
            <a:ext cx="8229600" cy="4525963"/>
          </a:xfrm>
        </p:spPr>
        <p:txBody>
          <a:bodyPr/>
          <a:lstStyle/>
          <a:p>
            <a:r>
              <a:rPr lang="en-US" dirty="0" smtClean="0"/>
              <a:t>For 3-8 (P-8) now (you should be operating on your bridge plan)</a:t>
            </a:r>
          </a:p>
          <a:p>
            <a:r>
              <a:rPr lang="en-US" dirty="0" smtClean="0"/>
              <a:t>For high school, here’s the assessment schedule:</a:t>
            </a:r>
            <a:endParaRPr lang="en-US" dirty="0"/>
          </a:p>
          <a:p>
            <a:pPr lvl="1"/>
            <a:r>
              <a:rPr lang="en-US" dirty="0" smtClean="0"/>
              <a:t>A1 2013-2014</a:t>
            </a:r>
          </a:p>
          <a:p>
            <a:pPr lvl="1"/>
            <a:r>
              <a:rPr lang="en-US" dirty="0" smtClean="0"/>
              <a:t>Geometry 2013-2014</a:t>
            </a:r>
          </a:p>
          <a:p>
            <a:pPr lvl="1"/>
            <a:r>
              <a:rPr lang="en-US" dirty="0" smtClean="0"/>
              <a:t>A2 2014-2015 (PARCC?)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8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Leader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Here’s a checklist that you can use to keep guide (and keep track of) building and district actions</a:t>
            </a:r>
          </a:p>
          <a:p>
            <a:r>
              <a:rPr lang="en-US" dirty="0" smtClean="0"/>
              <a:t>Which can you</a:t>
            </a:r>
            <a:br>
              <a:rPr lang="en-US" dirty="0" smtClean="0"/>
            </a:br>
            <a:r>
              <a:rPr lang="en-US" dirty="0" smtClean="0"/>
              <a:t>check off now?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15465" r="62307" b="8728"/>
          <a:stretch/>
        </p:blipFill>
        <p:spPr bwMode="auto">
          <a:xfrm rot="900000">
            <a:off x="4676175" y="3032861"/>
            <a:ext cx="2691171" cy="3304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8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399"/>
            <a:ext cx="7127914" cy="46821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Think about this activity; </a:t>
            </a:r>
            <a:r>
              <a:rPr lang="en-US" b="1" dirty="0" smtClean="0"/>
              <a:t>discuss</a:t>
            </a:r>
            <a:r>
              <a:rPr lang="en-US" dirty="0" smtClean="0"/>
              <a:t> in your table group:</a:t>
            </a:r>
          </a:p>
          <a:p>
            <a:r>
              <a:rPr lang="en-US" dirty="0" smtClean="0"/>
              <a:t>Would you do this activity with teachers?</a:t>
            </a:r>
          </a:p>
          <a:p>
            <a:r>
              <a:rPr lang="en-US" dirty="0" smtClean="0"/>
              <a:t>All of them or just your 3-8?</a:t>
            </a:r>
          </a:p>
          <a:p>
            <a:r>
              <a:rPr lang="en-US" dirty="0" smtClean="0"/>
              <a:t>What would it accomplish?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002" y="4292532"/>
            <a:ext cx="2427756" cy="19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4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how is this thing supposed to go?</a:t>
            </a:r>
            <a:endParaRPr lang="en-US" dirty="0"/>
          </a:p>
          <a:p>
            <a:r>
              <a:rPr lang="en-US" dirty="0" smtClean="0"/>
              <a:t>Math!</a:t>
            </a:r>
            <a:endParaRPr lang="en-US" dirty="0"/>
          </a:p>
          <a:p>
            <a:r>
              <a:rPr lang="en-US" dirty="0" smtClean="0"/>
              <a:t>Evidence Collection</a:t>
            </a:r>
          </a:p>
          <a:p>
            <a:r>
              <a:rPr lang="en-US" dirty="0" smtClean="0"/>
              <a:t>Inter-rater agreement and reliability</a:t>
            </a:r>
            <a:endParaRPr lang="en-US" dirty="0"/>
          </a:p>
          <a:p>
            <a:r>
              <a:rPr lang="en-US" dirty="0"/>
              <a:t>“Specific considerations in evaluating teachers and principals of ELLs and students with </a:t>
            </a:r>
            <a:r>
              <a:rPr lang="en-US" dirty="0" smtClean="0"/>
              <a:t>disabilities”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Collection</a:t>
            </a:r>
            <a:br>
              <a:rPr lang="en-US" dirty="0" smtClean="0"/>
            </a:br>
            <a:r>
              <a:rPr lang="en-US" i="1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Growth-Producing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Watch the video</a:t>
            </a:r>
          </a:p>
          <a:p>
            <a:r>
              <a:rPr lang="en-US" dirty="0" smtClean="0"/>
              <a:t>Collect evidence</a:t>
            </a:r>
          </a:p>
          <a:p>
            <a:r>
              <a:rPr lang="en-US" dirty="0" smtClean="0"/>
              <a:t>Focus on instruction</a:t>
            </a:r>
          </a:p>
          <a:p>
            <a:pPr lvl="1"/>
            <a:r>
              <a:rPr lang="en-US" dirty="0" smtClean="0"/>
              <a:t>Standard III (Teaching Standards and NYSUT)</a:t>
            </a:r>
          </a:p>
          <a:p>
            <a:pPr lvl="1"/>
            <a:r>
              <a:rPr lang="en-US" dirty="0" smtClean="0"/>
              <a:t>Domain 3 (Danielson)</a:t>
            </a:r>
            <a:endParaRPr lang="en-US" dirty="0"/>
          </a:p>
        </p:txBody>
      </p:sp>
      <p:pic>
        <p:nvPicPr>
          <p:cNvPr id="7170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97912" y="4179643"/>
            <a:ext cx="1797876" cy="24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Label the evidence provided to you</a:t>
            </a:r>
          </a:p>
          <a:p>
            <a:r>
              <a:rPr lang="en-US" dirty="0" smtClean="0"/>
              <a:t>Use Standards (or refer to Danielson)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6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Rate the teacher on Standard 3 (NYSUT).</a:t>
            </a:r>
          </a:p>
          <a:p>
            <a:r>
              <a:rPr lang="en-US" dirty="0" smtClean="0"/>
              <a:t>As prompted in </a:t>
            </a:r>
            <a:r>
              <a:rPr lang="en-US" dirty="0" smtClean="0">
                <a:hlinkClick r:id="rId2"/>
              </a:rPr>
              <a:t>polleverywhere</a:t>
            </a:r>
            <a:r>
              <a:rPr lang="en-US" dirty="0" smtClean="0"/>
              <a:t>, text your rating</a:t>
            </a:r>
          </a:p>
          <a:p>
            <a:r>
              <a:rPr lang="en-US" dirty="0" smtClean="0"/>
              <a:t>Where were you, compared to</a:t>
            </a:r>
          </a:p>
          <a:p>
            <a:pPr lvl="1"/>
            <a:r>
              <a:rPr lang="en-US" dirty="0" smtClean="0"/>
              <a:t>Others in the room</a:t>
            </a:r>
            <a:br>
              <a:rPr lang="en-US" dirty="0" smtClean="0"/>
            </a:br>
            <a:r>
              <a:rPr lang="en-US" dirty="0" smtClean="0"/>
              <a:t>(inter-rater agreement)</a:t>
            </a:r>
          </a:p>
          <a:p>
            <a:pPr lvl="1"/>
            <a:r>
              <a:rPr lang="en-US" dirty="0" smtClean="0"/>
              <a:t>The facilitator</a:t>
            </a:r>
            <a:br>
              <a:rPr lang="en-US" dirty="0" smtClean="0"/>
            </a:br>
            <a:r>
              <a:rPr lang="en-US" dirty="0" smtClean="0"/>
              <a:t>(inter-rater reliability)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9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13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December 14</a:t>
            </a:r>
            <a:r>
              <a:rPr lang="en-US" baseline="30000" dirty="0" smtClean="0"/>
              <a:t>th</a:t>
            </a:r>
            <a:r>
              <a:rPr lang="en-US" dirty="0" smtClean="0"/>
              <a:t> in Syracuse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 Collection and</a:t>
            </a:r>
            <a:br>
              <a:rPr lang="en-US" dirty="0" smtClean="0"/>
            </a:br>
            <a:r>
              <a:rPr lang="en-US" dirty="0" smtClean="0"/>
              <a:t>Growth-Producing Feedback</a:t>
            </a:r>
          </a:p>
          <a:p>
            <a:pPr lvl="1"/>
            <a:r>
              <a:rPr lang="en-US" dirty="0" smtClean="0"/>
              <a:t>Mini-lesson: Data-Driven Instruction</a:t>
            </a:r>
          </a:p>
          <a:p>
            <a:pPr lvl="1"/>
            <a:r>
              <a:rPr lang="en-US" dirty="0" smtClean="0"/>
              <a:t>Special Considerations (Teachers of ELLs)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4" y="365353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dirty="0"/>
              <a:t>On the chart paper at your table, draw a flow chart of how the process is supposed to work.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Required pieces:</a:t>
            </a:r>
          </a:p>
          <a:p>
            <a:r>
              <a:rPr lang="en-US" dirty="0" smtClean="0"/>
              <a:t>Evidence Collection(s)</a:t>
            </a:r>
            <a:endParaRPr lang="en-US" dirty="0"/>
          </a:p>
          <a:p>
            <a:r>
              <a:rPr lang="en-US" dirty="0" smtClean="0"/>
              <a:t>Labeling(s)</a:t>
            </a:r>
            <a:endParaRPr lang="en-US" dirty="0"/>
          </a:p>
          <a:p>
            <a:r>
              <a:rPr lang="en-US" dirty="0" smtClean="0"/>
              <a:t>Sorting(s)</a:t>
            </a:r>
            <a:endParaRPr lang="en-US" dirty="0"/>
          </a:p>
          <a:p>
            <a:r>
              <a:rPr lang="en-US" dirty="0"/>
              <a:t>Growth-Producing </a:t>
            </a:r>
            <a:r>
              <a:rPr lang="en-US" dirty="0" smtClean="0"/>
              <a:t>Feedback(s)</a:t>
            </a:r>
            <a:endParaRPr lang="en-US" dirty="0"/>
          </a:p>
          <a:p>
            <a:r>
              <a:rPr lang="en-US" dirty="0" smtClean="0"/>
              <a:t>Score on rubric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Optional pieces:</a:t>
            </a:r>
          </a:p>
          <a:p>
            <a:r>
              <a:rPr lang="en-US" dirty="0" smtClean="0"/>
              <a:t>Pre conference conversation</a:t>
            </a:r>
          </a:p>
          <a:p>
            <a:r>
              <a:rPr lang="en-US" dirty="0" smtClean="0"/>
              <a:t>Post conference conversation</a:t>
            </a:r>
          </a:p>
          <a:p>
            <a:r>
              <a:rPr lang="en-US" dirty="0" smtClean="0"/>
              <a:t>Beginning of the year meeting</a:t>
            </a:r>
          </a:p>
          <a:p>
            <a:r>
              <a:rPr lang="en-US" dirty="0" smtClean="0"/>
              <a:t>Summative meeting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729552" y="5827594"/>
            <a:ext cx="996287" cy="50496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7970293" y="2320119"/>
            <a:ext cx="914400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Decision 6"/>
          <p:cNvSpPr/>
          <p:nvPr/>
        </p:nvSpPr>
        <p:spPr>
          <a:xfrm>
            <a:off x="3370997" y="2320119"/>
            <a:ext cx="1124803" cy="1009935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>
            <a:off x="7765576" y="5568287"/>
            <a:ext cx="921224" cy="76427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Manual Operation 8"/>
          <p:cNvSpPr/>
          <p:nvPr/>
        </p:nvSpPr>
        <p:spPr>
          <a:xfrm>
            <a:off x="156944" y="2626443"/>
            <a:ext cx="498149" cy="580781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933397" y="5766178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3435254" y="3557516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7431206" y="2702257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873457" y="5909480"/>
            <a:ext cx="996287" cy="627797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10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8352"/>
            <a:ext cx="8382000" cy="9080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One More Thing For Now… Posters!</a:t>
            </a:r>
            <a:endParaRPr lang="en-US" sz="4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25391" r="54329" b="26368"/>
          <a:stretch/>
        </p:blipFill>
        <p:spPr bwMode="auto">
          <a:xfrm>
            <a:off x="836495" y="2143578"/>
            <a:ext cx="7659806" cy="364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8352"/>
            <a:ext cx="7024744" cy="6915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Introduction</a:t>
            </a:r>
            <a:endParaRPr lang="en-US" sz="4400" dirty="0">
              <a:latin typeface="+mn-lt"/>
            </a:endParaRPr>
          </a:p>
        </p:txBody>
      </p:sp>
      <p:pic>
        <p:nvPicPr>
          <p:cNvPr id="5" name="Content Placeholder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77" y="1690688"/>
            <a:ext cx="4346446" cy="4525962"/>
          </a:xfrm>
        </p:spPr>
      </p:pic>
    </p:spTree>
    <p:extLst>
      <p:ext uri="{BB962C8B-B14F-4D97-AF65-F5344CB8AC3E}">
        <p14:creationId xmlns:p14="http://schemas.microsoft.com/office/powerpoint/2010/main" val="4026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832335"/>
              </p:ext>
            </p:extLst>
          </p:nvPr>
        </p:nvGraphicFramePr>
        <p:xfrm>
          <a:off x="381000" y="1459950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8352"/>
            <a:ext cx="7024744" cy="6915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Six Shifts: Math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7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569</Words>
  <Application>Microsoft Office PowerPoint</Application>
  <PresentationFormat>On-screen Show (4:3)</PresentationFormat>
  <Paragraphs>114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IS_template</vt:lpstr>
      <vt:lpstr>Lead Evaluator Training</vt:lpstr>
      <vt:lpstr>Agenda</vt:lpstr>
      <vt:lpstr>On the chart paper at your table, draw a flow chart of how the process is supposed to work. Include:</vt:lpstr>
      <vt:lpstr>PowerPoint Presentation</vt:lpstr>
      <vt:lpstr>ELA</vt:lpstr>
      <vt:lpstr>One More Thing For Now… Posters!</vt:lpstr>
      <vt:lpstr>Mathematics</vt:lpstr>
      <vt:lpstr>Introduction</vt:lpstr>
      <vt:lpstr>Six Shifts: Math</vt:lpstr>
      <vt:lpstr>Mathematical Practices:</vt:lpstr>
      <vt:lpstr>Math Emphases</vt:lpstr>
      <vt:lpstr>PowerPoint Presentation</vt:lpstr>
      <vt:lpstr>Math Walk</vt:lpstr>
      <vt:lpstr>Math Walk</vt:lpstr>
      <vt:lpstr>Math Walk - continued</vt:lpstr>
      <vt:lpstr>PowerPoint Presentation</vt:lpstr>
      <vt:lpstr>Timeline</vt:lpstr>
      <vt:lpstr>What’s a Leader To Do?</vt:lpstr>
      <vt:lpstr>PowerPoint Presentation</vt:lpstr>
      <vt:lpstr>Evidence Collection and Growth-Producing Feedback</vt:lpstr>
      <vt:lpstr>Evidence Collection</vt:lpstr>
      <vt:lpstr>Evidence Collection</vt:lpstr>
      <vt:lpstr>Evidence Collection</vt:lpstr>
      <vt:lpstr>Growth-Producing Feedback</vt:lpstr>
      <vt:lpstr>PowerPoint Presentation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127</cp:revision>
  <cp:lastPrinted>2012-09-14T11:38:28Z</cp:lastPrinted>
  <dcterms:created xsi:type="dcterms:W3CDTF">2012-08-15T11:27:34Z</dcterms:created>
  <dcterms:modified xsi:type="dcterms:W3CDTF">2012-11-29T14:20:21Z</dcterms:modified>
</cp:coreProperties>
</file>