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40" r:id="rId3"/>
    <p:sldId id="541" r:id="rId4"/>
    <p:sldId id="542" r:id="rId5"/>
    <p:sldId id="334" r:id="rId6"/>
    <p:sldId id="544" r:id="rId7"/>
    <p:sldId id="545" r:id="rId8"/>
    <p:sldId id="479" r:id="rId9"/>
    <p:sldId id="451" r:id="rId10"/>
    <p:sldId id="543" r:id="rId11"/>
    <p:sldId id="539" r:id="rId12"/>
    <p:sldId id="531" r:id="rId13"/>
    <p:sldId id="532" r:id="rId14"/>
    <p:sldId id="533" r:id="rId15"/>
    <p:sldId id="534" r:id="rId16"/>
    <p:sldId id="535" r:id="rId17"/>
    <p:sldId id="538" r:id="rId18"/>
    <p:sldId id="537" r:id="rId1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884"/>
    <a:srgbClr val="008FC5"/>
    <a:srgbClr val="3C5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606" autoAdjust="0"/>
    <p:restoredTop sz="86264" autoAdjust="0"/>
  </p:normalViewPr>
  <p:slideViewPr>
    <p:cSldViewPr snapToGrid="0" snapToObjects="1">
      <p:cViewPr>
        <p:scale>
          <a:sx n="70" d="100"/>
          <a:sy n="7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6A38FF91-F356-4257-A2DC-E613443E518E}" type="datetimeFigureOut">
              <a:rPr lang="en-US" smtClean="0"/>
              <a:t>12/11/2015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D8C32998-CA15-4AB8-8011-92A0DD0CA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73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68C10734-6372-4F7D-8805-02D36889E1E0}" type="datetimeFigureOut">
              <a:rPr lang="en-US" smtClean="0"/>
              <a:t>12/11/2015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B81372E6-6513-4A2A-8F9E-C54C122328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5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the agenda.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48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52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34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endParaRPr lang="en-US" sz="1000" b="1" dirty="0"/>
          </a:p>
        </p:txBody>
      </p:sp>
      <p:sp>
        <p:nvSpPr>
          <p:cNvPr id="212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E7EFCB-D619-44C0-850C-F79AB83EBC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10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36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10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83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70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8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72E6-6513-4A2A-8F9E-C54C1223285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21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Main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2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1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1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2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leverywhere.com/my/pol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 Evaluator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2015-2016</a:t>
            </a:r>
            <a:endParaRPr lang="en-US" dirty="0" smtClean="0"/>
          </a:p>
          <a:p>
            <a:r>
              <a:rPr lang="en-US" dirty="0" smtClean="0"/>
              <a:t>Day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94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8867"/>
            <a:ext cx="7772400" cy="3125336"/>
          </a:xfrm>
        </p:spPr>
        <p:txBody>
          <a:bodyPr>
            <a:normAutofit/>
          </a:bodyPr>
          <a:lstStyle/>
          <a:p>
            <a:r>
              <a:rPr lang="en-US" dirty="0"/>
              <a:t>Specific considerations in evaluating teachers and principals of ELLs and students with disabilities </a:t>
            </a:r>
          </a:p>
        </p:txBody>
      </p:sp>
    </p:spTree>
    <p:extLst>
      <p:ext uri="{BB962C8B-B14F-4D97-AF65-F5344CB8AC3E}">
        <p14:creationId xmlns:p14="http://schemas.microsoft.com/office/powerpoint/2010/main" val="38858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53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53050" y="5353050"/>
            <a:ext cx="35242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rial Rounded MT Bold" pitchFamily="34" charset="0"/>
              </a:rPr>
              <a:t>break</a:t>
            </a:r>
            <a:endParaRPr lang="en-US" sz="8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35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Evidence Collection</a:t>
            </a:r>
            <a:br>
              <a:rPr lang="en-US" dirty="0" smtClean="0"/>
            </a:br>
            <a:r>
              <a:rPr lang="en-US" i="1" dirty="0" smtClean="0"/>
              <a:t>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Growth-Producing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686800" cy="4525963"/>
          </a:xfrm>
        </p:spPr>
        <p:txBody>
          <a:bodyPr/>
          <a:lstStyle/>
          <a:p>
            <a:r>
              <a:rPr lang="en-US" dirty="0" smtClean="0"/>
              <a:t>Watch the video</a:t>
            </a:r>
          </a:p>
          <a:p>
            <a:r>
              <a:rPr lang="en-US" dirty="0" smtClean="0"/>
              <a:t>Collect evidence</a:t>
            </a:r>
          </a:p>
          <a:p>
            <a:r>
              <a:rPr lang="en-US" dirty="0" smtClean="0"/>
              <a:t>Focus on instruction</a:t>
            </a:r>
          </a:p>
          <a:p>
            <a:pPr lvl="1"/>
            <a:r>
              <a:rPr lang="en-US" dirty="0" smtClean="0"/>
              <a:t>Standard 4 (Teaching Standards and NYSUT)</a:t>
            </a:r>
          </a:p>
          <a:p>
            <a:pPr lvl="1"/>
            <a:r>
              <a:rPr lang="en-US" dirty="0" smtClean="0"/>
              <a:t>Domain </a:t>
            </a:r>
            <a:r>
              <a:rPr lang="en-US" dirty="0"/>
              <a:t>2</a:t>
            </a:r>
            <a:r>
              <a:rPr lang="en-US" dirty="0" smtClean="0"/>
              <a:t> (Danielson)</a:t>
            </a:r>
            <a:endParaRPr lang="en-US" dirty="0"/>
          </a:p>
        </p:txBody>
      </p:sp>
      <p:pic>
        <p:nvPicPr>
          <p:cNvPr id="7170" name="Picture 2" descr="C:\Users\jcraig\AppData\Local\Microsoft\Windows\Temporary Internet Files\Content.IE5\A4ZNIRU6\MC90038357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3321" flipH="1">
            <a:off x="5697912" y="4179643"/>
            <a:ext cx="1797876" cy="249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727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686800" cy="4525963"/>
          </a:xfrm>
        </p:spPr>
        <p:txBody>
          <a:bodyPr/>
          <a:lstStyle/>
          <a:p>
            <a:r>
              <a:rPr lang="en-US" dirty="0" smtClean="0"/>
              <a:t>Label the evidence provided to you</a:t>
            </a:r>
          </a:p>
          <a:p>
            <a:r>
              <a:rPr lang="en-US" dirty="0" smtClean="0"/>
              <a:t>Use Standards (or refer to Danielson)</a:t>
            </a:r>
            <a:endParaRPr lang="en-US" dirty="0"/>
          </a:p>
        </p:txBody>
      </p:sp>
      <p:pic>
        <p:nvPicPr>
          <p:cNvPr id="4" name="Picture 2" descr="C:\Users\jcraig\AppData\Local\Microsoft\Windows\Temporary Internet Files\Content.IE5\A4ZNIRU6\MC90038357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3321" flipH="1">
            <a:off x="5681774" y="3829514"/>
            <a:ext cx="2042859" cy="283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619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Rate the teacher on Standard 4 (Domain 2)</a:t>
            </a:r>
          </a:p>
          <a:p>
            <a:r>
              <a:rPr lang="en-US" dirty="0" smtClean="0"/>
              <a:t>Use the answer sheet</a:t>
            </a:r>
          </a:p>
          <a:p>
            <a:r>
              <a:rPr lang="en-US" dirty="0" smtClean="0"/>
              <a:t>As prompted in </a:t>
            </a:r>
            <a:r>
              <a:rPr lang="en-US" dirty="0" smtClean="0">
                <a:hlinkClick r:id="rId3"/>
              </a:rPr>
              <a:t>polleverywhere</a:t>
            </a:r>
            <a:r>
              <a:rPr lang="en-US" dirty="0" smtClean="0"/>
              <a:t>, text your rating</a:t>
            </a:r>
          </a:p>
          <a:p>
            <a:r>
              <a:rPr lang="en-US" dirty="0" smtClean="0"/>
              <a:t>Where were you, compared to</a:t>
            </a:r>
          </a:p>
          <a:p>
            <a:pPr lvl="1"/>
            <a:r>
              <a:rPr lang="en-US" dirty="0" smtClean="0"/>
              <a:t>Others in the room</a:t>
            </a:r>
            <a:br>
              <a:rPr lang="en-US" dirty="0" smtClean="0"/>
            </a:br>
            <a:r>
              <a:rPr lang="en-US" dirty="0" smtClean="0"/>
              <a:t>(inter-rater agreement)</a:t>
            </a:r>
          </a:p>
          <a:p>
            <a:pPr lvl="1"/>
            <a:r>
              <a:rPr lang="en-US" dirty="0" smtClean="0"/>
              <a:t>The facilitator</a:t>
            </a:r>
            <a:br>
              <a:rPr lang="en-US" dirty="0" smtClean="0"/>
            </a:br>
            <a:r>
              <a:rPr lang="en-US" dirty="0" smtClean="0"/>
              <a:t>(inter-rater reliability)</a:t>
            </a:r>
            <a:endParaRPr lang="en-US" dirty="0"/>
          </a:p>
        </p:txBody>
      </p:sp>
      <p:pic>
        <p:nvPicPr>
          <p:cNvPr id="4" name="Picture 2" descr="C:\Users\jcraig\AppData\Local\Microsoft\Windows\Temporary Internet Files\Content.IE5\A4ZNIRU6\MC900383576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3321" flipH="1">
            <a:off x="6518031" y="3624797"/>
            <a:ext cx="2042859" cy="283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379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Growth-Producing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833"/>
            <a:ext cx="8229600" cy="4893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With your neighbor, plan your conversation with the teacher (focusing on Standard 4/Domain 2):</a:t>
            </a:r>
          </a:p>
          <a:p>
            <a:r>
              <a:rPr lang="en-US" dirty="0" smtClean="0"/>
              <a:t>Points of emphasis?</a:t>
            </a:r>
          </a:p>
          <a:p>
            <a:r>
              <a:rPr lang="en-US" dirty="0"/>
              <a:t>Desired next steps </a:t>
            </a:r>
            <a:r>
              <a:rPr lang="en-US" dirty="0" smtClean="0"/>
              <a:t>for </a:t>
            </a:r>
            <a:r>
              <a:rPr lang="en-US" dirty="0"/>
              <a:t>teacher</a:t>
            </a:r>
            <a:r>
              <a:rPr lang="en-US" dirty="0" smtClean="0"/>
              <a:t>?</a:t>
            </a:r>
          </a:p>
          <a:p>
            <a:r>
              <a:rPr lang="en-US" dirty="0" smtClean="0"/>
              <a:t>Next steps for you?</a:t>
            </a:r>
            <a:endParaRPr lang="en-US" dirty="0"/>
          </a:p>
          <a:p>
            <a:r>
              <a:rPr lang="en-US" dirty="0" smtClean="0"/>
              <a:t>Opening line?</a:t>
            </a:r>
          </a:p>
        </p:txBody>
      </p:sp>
    </p:spTree>
    <p:extLst>
      <p:ext uri="{BB962C8B-B14F-4D97-AF65-F5344CB8AC3E}">
        <p14:creationId xmlns:p14="http://schemas.microsoft.com/office/powerpoint/2010/main" val="3475795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have too much Year One Lead Evaluator Training left.</a:t>
            </a:r>
          </a:p>
          <a:p>
            <a:r>
              <a:rPr lang="en-US" dirty="0" smtClean="0"/>
              <a:t>What questions do you still have about the process?</a:t>
            </a:r>
          </a:p>
          <a:p>
            <a:r>
              <a:rPr lang="en-US" dirty="0" smtClean="0"/>
              <a:t>What questions do you have about the nine components?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91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33195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January 25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Agenda will include</a:t>
            </a:r>
          </a:p>
          <a:p>
            <a:pPr lvl="1"/>
            <a:r>
              <a:rPr lang="en-US" dirty="0"/>
              <a:t>Summative Calculations</a:t>
            </a:r>
          </a:p>
          <a:p>
            <a:pPr lvl="1"/>
            <a:r>
              <a:rPr lang="en-US" dirty="0"/>
              <a:t>Summative Conversations</a:t>
            </a:r>
          </a:p>
          <a:p>
            <a:pPr lvl="1"/>
            <a:r>
              <a:rPr lang="en-US" dirty="0"/>
              <a:t>Looking to the future</a:t>
            </a:r>
          </a:p>
        </p:txBody>
      </p:sp>
    </p:spTree>
    <p:extLst>
      <p:ext uri="{BB962C8B-B14F-4D97-AF65-F5344CB8AC3E}">
        <p14:creationId xmlns:p14="http://schemas.microsoft.com/office/powerpoint/2010/main" val="7356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/>
                <a:cs typeface="Arial"/>
              </a:rPr>
              <a:t>Here We Are: 9 Components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8016" y="1777624"/>
            <a:ext cx="4101152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New York State Teaching Standards and Leadership Standards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Evidence-based observation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Application and use of Student Growth Percentile and VA Growth Model data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Application and use of the State-approved teacher or principal rubrics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Application and use of any assessment tools used to evaluate teachers and principals 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703926" y="1779895"/>
            <a:ext cx="41011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/>
                <a:cs typeface="Arial"/>
              </a:rPr>
              <a:t>New York State Teaching Standards and Leadership Standards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/>
                <a:cs typeface="Arial"/>
              </a:rPr>
              <a:t>Evidence-based observation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/>
                <a:cs typeface="Arial"/>
              </a:rPr>
              <a:t>Application and use of Student Growth Percentile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/>
                <a:cs typeface="Arial"/>
              </a:rPr>
              <a:t>Application and use of the State-approved teacher or principal rubrics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Application of assessment tools the district employs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9367" y="1255594"/>
            <a:ext cx="249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3012-c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5732" y="1255594"/>
            <a:ext cx="249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3012-d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/>
                <a:cs typeface="Arial"/>
              </a:rPr>
              <a:t>Here We Are: 9 Components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5312" y="1736680"/>
            <a:ext cx="3978322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latin typeface="Arial"/>
                <a:cs typeface="Arial"/>
              </a:rPr>
              <a:t>Application </a:t>
            </a:r>
            <a:r>
              <a:rPr lang="en-US" dirty="0">
                <a:latin typeface="Arial"/>
                <a:cs typeface="Arial"/>
              </a:rPr>
              <a:t>and use of State-approved locally selected measures of student achievement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Arial"/>
                <a:cs typeface="Arial"/>
              </a:rPr>
              <a:t>Use of the Statewide Instructional Reporting System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Arial"/>
                <a:cs typeface="Arial"/>
              </a:rPr>
              <a:t>Scoring methodology used to evaluate teachers and principals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Arial"/>
                <a:cs typeface="Arial"/>
              </a:rPr>
              <a:t>Specific considerations in evaluating teachers and principals of ELLs and students with disabilities 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813109" y="1742367"/>
            <a:ext cx="397832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latin typeface="Arial"/>
                <a:cs typeface="Arial"/>
              </a:rPr>
              <a:t>Application and use of State-approved locally selected measures of student growth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latin typeface="Arial"/>
                <a:cs typeface="Arial"/>
              </a:rPr>
              <a:t>Use of the Statewide Instructional Reporting System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latin typeface="Arial"/>
                <a:cs typeface="Arial"/>
              </a:rPr>
              <a:t>Scoring methodology used by the state and the district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latin typeface="Arial"/>
                <a:cs typeface="Arial"/>
              </a:rPr>
              <a:t>Specific considerations in evaluating teachers and principals of ELLs and students with disabilities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9367" y="1255594"/>
            <a:ext cx="249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3012-c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5732" y="1255594"/>
            <a:ext cx="249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3012-d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0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/>
                <a:cs typeface="Arial"/>
              </a:rPr>
              <a:t>Here We Are: 9+ Components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smtClean="0">
                <a:latin typeface="Arial"/>
                <a:cs typeface="Arial"/>
              </a:rPr>
              <a:t>Managing the APPR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>
                <a:latin typeface="Arial"/>
                <a:cs typeface="Arial"/>
              </a:rPr>
              <a:t>Connecting it to Race To The Top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>
                <a:latin typeface="Arial"/>
                <a:cs typeface="Arial"/>
              </a:rPr>
              <a:t>Increasing the likelihood that it makes a difference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7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the heck is going on?</a:t>
            </a:r>
          </a:p>
          <a:p>
            <a:r>
              <a:rPr lang="en-US" dirty="0" smtClean="0"/>
              <a:t>Just how is this thing supposed to go?</a:t>
            </a:r>
            <a:endParaRPr lang="en-US" dirty="0"/>
          </a:p>
          <a:p>
            <a:r>
              <a:rPr lang="en-US" dirty="0"/>
              <a:t>Specific considerations in evaluating teachers and principals of ELLs and students with disabilities </a:t>
            </a:r>
          </a:p>
          <a:p>
            <a:r>
              <a:rPr lang="en-US" dirty="0" smtClean="0"/>
              <a:t>Evidence Collection</a:t>
            </a:r>
          </a:p>
          <a:p>
            <a:r>
              <a:rPr lang="en-US" dirty="0" smtClean="0"/>
              <a:t>Inter-rater agreement </a:t>
            </a:r>
            <a:r>
              <a:rPr lang="en-US" i="1" dirty="0" smtClean="0"/>
              <a:t>and</a:t>
            </a:r>
            <a:r>
              <a:rPr lang="en-US" dirty="0" smtClean="0"/>
              <a:t> reliability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0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3012-c? d? 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337481"/>
            <a:ext cx="8693624" cy="51042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Recommendation </a:t>
            </a:r>
            <a:r>
              <a:rPr lang="en-US" sz="2000" dirty="0">
                <a:solidFill>
                  <a:srgbClr val="0070C0"/>
                </a:solidFill>
              </a:rPr>
              <a:t>21: Until the new system is fully phased in, the results from </a:t>
            </a:r>
            <a:r>
              <a:rPr lang="en-US" sz="2000" dirty="0" smtClean="0">
                <a:solidFill>
                  <a:srgbClr val="0070C0"/>
                </a:solidFill>
              </a:rPr>
              <a:t>assessments aligned </a:t>
            </a:r>
            <a:r>
              <a:rPr lang="en-US" sz="2000" dirty="0">
                <a:solidFill>
                  <a:srgbClr val="0070C0"/>
                </a:solidFill>
              </a:rPr>
              <a:t>to the current Common Core Standards, as well as the updated standards, shall only </a:t>
            </a:r>
            <a:r>
              <a:rPr lang="en-US" sz="2000" dirty="0" smtClean="0">
                <a:solidFill>
                  <a:srgbClr val="0070C0"/>
                </a:solidFill>
              </a:rPr>
              <a:t>be advisory </a:t>
            </a:r>
            <a:r>
              <a:rPr lang="en-US" sz="2000" dirty="0">
                <a:solidFill>
                  <a:srgbClr val="0070C0"/>
                </a:solidFill>
              </a:rPr>
              <a:t>and not be used to evaluate the performance of individual teachers or students.</a:t>
            </a:r>
          </a:p>
          <a:p>
            <a:pPr marL="0" indent="0">
              <a:buNone/>
            </a:pPr>
            <a:r>
              <a:rPr lang="en-US" sz="2000" dirty="0"/>
              <a:t>Given the amount of work needed to get the new system right, the Task Force recommends </a:t>
            </a:r>
            <a:r>
              <a:rPr lang="en-US" sz="2000" dirty="0" smtClean="0"/>
              <a:t>that until </a:t>
            </a:r>
            <a:r>
              <a:rPr lang="en-US" sz="2000" dirty="0"/>
              <a:t>the transition to a new system is complete, i.e. New York State-specific standards are </a:t>
            </a:r>
            <a:r>
              <a:rPr lang="en-US" sz="2000" dirty="0" smtClean="0"/>
              <a:t>fully developed </a:t>
            </a:r>
            <a:r>
              <a:rPr lang="en-US" sz="2000" dirty="0"/>
              <a:t>along with corresponding curriculum and tests, State-administered standardized </a:t>
            </a:r>
            <a:r>
              <a:rPr lang="en-US" sz="2000" dirty="0" smtClean="0"/>
              <a:t>ELA and </a:t>
            </a:r>
            <a:r>
              <a:rPr lang="en-US" sz="2000" dirty="0"/>
              <a:t>Mathematics assessments for grades three through eight aligned to the Common Core </a:t>
            </a:r>
            <a:r>
              <a:rPr lang="en-US" sz="2000" dirty="0" smtClean="0"/>
              <a:t>or updated </a:t>
            </a:r>
            <a:r>
              <a:rPr lang="en-US" sz="2000" dirty="0"/>
              <a:t>standards shall not have consequences for individual students or teachers. Further, </a:t>
            </a:r>
            <a:r>
              <a:rPr lang="en-US" sz="2000" dirty="0" smtClean="0"/>
              <a:t>any growth </a:t>
            </a:r>
            <a:r>
              <a:rPr lang="en-US" sz="2000" dirty="0"/>
              <a:t>model based on these Common Core tests or other state assessments shall not </a:t>
            </a:r>
            <a:r>
              <a:rPr lang="en-US" sz="2000" dirty="0" smtClean="0"/>
              <a:t>have consequences </a:t>
            </a:r>
            <a:r>
              <a:rPr lang="en-US" sz="2000" dirty="0"/>
              <a:t>and shall only be used on an advisory basis for teachers.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transition phase </a:t>
            </a:r>
            <a:r>
              <a:rPr lang="en-US" sz="2000" dirty="0" smtClean="0"/>
              <a:t>shall last </a:t>
            </a:r>
            <a:r>
              <a:rPr lang="en-US" sz="2000" dirty="0"/>
              <a:t>until the start of the 2019-2020 school year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652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However: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25032"/>
            <a:ext cx="2961090" cy="295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99" y="3667987"/>
            <a:ext cx="6045555" cy="265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9308" y="764276"/>
            <a:ext cx="2033516" cy="3398291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620370" y="3855090"/>
            <a:ext cx="1125466" cy="266320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30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44" y="365353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dirty="0"/>
              <a:t>On the chart paper at your table, draw a flow chart of how the process is supposed to work. Include: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Required pieces:</a:t>
            </a:r>
          </a:p>
          <a:p>
            <a:r>
              <a:rPr lang="en-US" dirty="0" smtClean="0"/>
              <a:t>Evidence Collection(s)</a:t>
            </a:r>
            <a:endParaRPr lang="en-US" dirty="0"/>
          </a:p>
          <a:p>
            <a:r>
              <a:rPr lang="en-US" dirty="0" smtClean="0"/>
              <a:t>Labeling(s)</a:t>
            </a:r>
            <a:endParaRPr lang="en-US" dirty="0"/>
          </a:p>
          <a:p>
            <a:r>
              <a:rPr lang="en-US" dirty="0" smtClean="0"/>
              <a:t>Sorting(s)</a:t>
            </a:r>
            <a:endParaRPr lang="en-US" dirty="0"/>
          </a:p>
          <a:p>
            <a:r>
              <a:rPr lang="en-US" dirty="0"/>
              <a:t>Growth-Producing </a:t>
            </a:r>
            <a:r>
              <a:rPr lang="en-US" dirty="0" smtClean="0"/>
              <a:t>Feedback(s)</a:t>
            </a:r>
            <a:endParaRPr lang="en-US" dirty="0"/>
          </a:p>
          <a:p>
            <a:r>
              <a:rPr lang="en-US" dirty="0" smtClean="0"/>
              <a:t>Score on rubric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Optional pieces:</a:t>
            </a:r>
          </a:p>
          <a:p>
            <a:r>
              <a:rPr lang="en-US" dirty="0" smtClean="0"/>
              <a:t>Pre conference conversation</a:t>
            </a:r>
          </a:p>
          <a:p>
            <a:r>
              <a:rPr lang="en-US" dirty="0" smtClean="0"/>
              <a:t>Post conference conversation</a:t>
            </a:r>
          </a:p>
          <a:p>
            <a:r>
              <a:rPr lang="en-US" dirty="0" smtClean="0"/>
              <a:t>Beginning of the year meeting</a:t>
            </a:r>
          </a:p>
          <a:p>
            <a:r>
              <a:rPr lang="en-US" dirty="0" smtClean="0"/>
              <a:t>Summative meeting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2729552" y="5827594"/>
            <a:ext cx="996287" cy="50496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7970293" y="2320119"/>
            <a:ext cx="9144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Decision 6"/>
          <p:cNvSpPr/>
          <p:nvPr/>
        </p:nvSpPr>
        <p:spPr>
          <a:xfrm>
            <a:off x="3370997" y="2320119"/>
            <a:ext cx="1124803" cy="1009935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>
            <a:off x="7765576" y="5568287"/>
            <a:ext cx="921224" cy="76427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Manual Operation 8"/>
          <p:cNvSpPr/>
          <p:nvPr/>
        </p:nvSpPr>
        <p:spPr>
          <a:xfrm>
            <a:off x="156944" y="2626443"/>
            <a:ext cx="498149" cy="580781"/>
          </a:xfrm>
          <a:prstGeom prst="flowChartManualOpe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3933397" y="5766178"/>
            <a:ext cx="996287" cy="62779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3435254" y="3557516"/>
            <a:ext cx="996287" cy="62779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ight Arrow 11"/>
          <p:cNvSpPr/>
          <p:nvPr/>
        </p:nvSpPr>
        <p:spPr>
          <a:xfrm rot="10800000">
            <a:off x="7431206" y="2702257"/>
            <a:ext cx="996287" cy="62779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ight Arrow 12"/>
          <p:cNvSpPr/>
          <p:nvPr/>
        </p:nvSpPr>
        <p:spPr>
          <a:xfrm rot="5400000">
            <a:off x="873457" y="5909480"/>
            <a:ext cx="996287" cy="62779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110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Content Placeholder 2"/>
          <p:cNvSpPr txBox="1">
            <a:spLocks/>
          </p:cNvSpPr>
          <p:nvPr/>
        </p:nvSpPr>
        <p:spPr bwMode="auto">
          <a:xfrm>
            <a:off x="771180" y="936435"/>
            <a:ext cx="7788925" cy="383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 b="1" dirty="0">
              <a:latin typeface="+mn-lt"/>
              <a:ea typeface="ＭＳ Ｐゴシック" pitchFamily="34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427" y="1710359"/>
            <a:ext cx="3638550" cy="272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1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662</Words>
  <Application>Microsoft Office PowerPoint</Application>
  <PresentationFormat>On-screen Show (4:3)</PresentationFormat>
  <Paragraphs>102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IS_template</vt:lpstr>
      <vt:lpstr>Lead Evaluator Training</vt:lpstr>
      <vt:lpstr>Here We Are: 9 Components</vt:lpstr>
      <vt:lpstr>Here We Are: 9 Components</vt:lpstr>
      <vt:lpstr>Here We Are: 9+ Components</vt:lpstr>
      <vt:lpstr>Agenda</vt:lpstr>
      <vt:lpstr>3012-c? d? e?</vt:lpstr>
      <vt:lpstr>However:</vt:lpstr>
      <vt:lpstr>On the chart paper at your table, draw a flow chart of how the process is supposed to work. Include:</vt:lpstr>
      <vt:lpstr>PowerPoint Presentation</vt:lpstr>
      <vt:lpstr>Specific considerations in evaluating teachers and principals of ELLs and students with disabilities </vt:lpstr>
      <vt:lpstr>PowerPoint Presentation</vt:lpstr>
      <vt:lpstr>Evidence Collection and Growth-Producing Feedback</vt:lpstr>
      <vt:lpstr>Evidence Collection</vt:lpstr>
      <vt:lpstr>Evidence Collection</vt:lpstr>
      <vt:lpstr>Evidence Collection</vt:lpstr>
      <vt:lpstr>Growth-Producing Feedback</vt:lpstr>
      <vt:lpstr>Session Close</vt:lpstr>
      <vt:lpstr>Next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Craig</dc:creator>
  <cp:lastModifiedBy>ocm boces</cp:lastModifiedBy>
  <cp:revision>150</cp:revision>
  <cp:lastPrinted>2015-12-11T13:16:55Z</cp:lastPrinted>
  <dcterms:created xsi:type="dcterms:W3CDTF">2012-08-15T11:27:34Z</dcterms:created>
  <dcterms:modified xsi:type="dcterms:W3CDTF">2015-12-11T13:52:18Z</dcterms:modified>
</cp:coreProperties>
</file>