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42"/>
  </p:notesMasterIdLst>
  <p:handoutMasterIdLst>
    <p:handoutMasterId r:id="rId43"/>
  </p:handoutMasterIdLst>
  <p:sldIdLst>
    <p:sldId id="256" r:id="rId3"/>
    <p:sldId id="334" r:id="rId4"/>
    <p:sldId id="449" r:id="rId5"/>
    <p:sldId id="450" r:id="rId6"/>
    <p:sldId id="451" r:id="rId7"/>
    <p:sldId id="452" r:id="rId8"/>
    <p:sldId id="456" r:id="rId9"/>
    <p:sldId id="454" r:id="rId10"/>
    <p:sldId id="458" r:id="rId11"/>
    <p:sldId id="459" r:id="rId12"/>
    <p:sldId id="483" r:id="rId13"/>
    <p:sldId id="460" r:id="rId14"/>
    <p:sldId id="484" r:id="rId15"/>
    <p:sldId id="461" r:id="rId16"/>
    <p:sldId id="488" r:id="rId17"/>
    <p:sldId id="462" r:id="rId18"/>
    <p:sldId id="487" r:id="rId19"/>
    <p:sldId id="463" r:id="rId20"/>
    <p:sldId id="486" r:id="rId21"/>
    <p:sldId id="464" r:id="rId22"/>
    <p:sldId id="485" r:id="rId23"/>
    <p:sldId id="475" r:id="rId24"/>
    <p:sldId id="466" r:id="rId25"/>
    <p:sldId id="432" r:id="rId26"/>
    <p:sldId id="429" r:id="rId27"/>
    <p:sldId id="478" r:id="rId28"/>
    <p:sldId id="479" r:id="rId29"/>
    <p:sldId id="480" r:id="rId30"/>
    <p:sldId id="481" r:id="rId31"/>
    <p:sldId id="482" r:id="rId32"/>
    <p:sldId id="468" r:id="rId33"/>
    <p:sldId id="471" r:id="rId34"/>
    <p:sldId id="477" r:id="rId35"/>
    <p:sldId id="469" r:id="rId36"/>
    <p:sldId id="472" r:id="rId37"/>
    <p:sldId id="473" r:id="rId38"/>
    <p:sldId id="476" r:id="rId39"/>
    <p:sldId id="346" r:id="rId40"/>
    <p:sldId id="290" r:id="rId4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86289" autoAdjust="0"/>
  </p:normalViewPr>
  <p:slideViewPr>
    <p:cSldViewPr snapToGrid="0" snapToObjects="1">
      <p:cViewPr>
        <p:scale>
          <a:sx n="70" d="100"/>
          <a:sy n="70" d="100"/>
        </p:scale>
        <p:origin x="-201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a:solidFill>
          <a:schemeClr val="accent1"/>
        </a:solidFill>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8B06FE31-55B4-4230-984D-6AA6318F37EB}" type="presOf" srcId="{FF7FE4C2-9DBA-4C48-853E-6B11B9759D79}" destId="{5A3EFF9A-F367-4ACC-86A8-F398C88D02EA}"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CF8BDCD3-83FC-43BF-8992-B3F8AD96F6A8}" type="presOf" srcId="{CDAD7960-CB94-4104-A6E5-633D81C6ABEB}" destId="{446BCCC1-A0C5-4982-949C-B1C10762DD66}" srcOrd="0" destOrd="0" presId="urn:microsoft.com/office/officeart/2005/8/layout/vList2"/>
    <dgm:cxn modelId="{FAB6FDC0-927E-419B-B067-B5DD760B4846}" srcId="{FF7FE4C2-9DBA-4C48-853E-6B11B9759D79}" destId="{3BAE51F6-EC1A-4038-A716-C5A53A7A8B72}" srcOrd="2" destOrd="0" parTransId="{11415F2A-1D5C-445A-A0AA-BA03E1022142}" sibTransId="{7F776920-DE81-4023-8C64-83CEF2EE9BA8}"/>
    <dgm:cxn modelId="{C4252988-3777-430A-BEF9-D1855AB5D67C}" srcId="{FF7FE4C2-9DBA-4C48-853E-6B11B9759D79}" destId="{E492ADC0-A6CB-4130-B7B6-6BACD48A5450}" srcOrd="3" destOrd="0" parTransId="{33DEA663-0683-4286-8A6D-7DF5848CD485}" sibTransId="{41182BEB-6B49-4A0F-8ED7-5CAE6011A162}"/>
    <dgm:cxn modelId="{8FD443E5-52AD-4B2A-A496-A0753E896278}" type="presOf" srcId="{DE62BDAE-F056-4109-B750-3BE1E9CE45A4}" destId="{3B6DEDBF-E94E-44F2-809A-1A9E6BA0BEF4}"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1876D04F-AF03-4885-93FC-2C9ABE919BD8}" type="presOf" srcId="{3BAE51F6-EC1A-4038-A716-C5A53A7A8B72}" destId="{D2C2071E-A4D5-419C-8483-A7AFA53E459A}" srcOrd="0" destOrd="0" presId="urn:microsoft.com/office/officeart/2005/8/layout/vList2"/>
    <dgm:cxn modelId="{91078B6C-A2A3-4184-B6AB-81A439035069}" type="presOf" srcId="{D11D919B-B764-47CF-B520-360939207148}" destId="{C1A97791-6DDE-4DA1-801F-8B22B1A0E999}" srcOrd="0" destOrd="0" presId="urn:microsoft.com/office/officeart/2005/8/layout/vList2"/>
    <dgm:cxn modelId="{66AF772C-2B07-46CA-A14F-AF8FC973E2BD}" type="presOf" srcId="{A96FE5E6-31D2-41B0-8EFF-EA633C4F0905}" destId="{1CB5635C-B379-4B8D-9308-66093A46B1CF}" srcOrd="0" destOrd="0" presId="urn:microsoft.com/office/officeart/2005/8/layout/vList2"/>
    <dgm:cxn modelId="{D2A063CC-EF5D-4527-AFEE-FC52E2C6B3CD}" type="presOf" srcId="{E492ADC0-A6CB-4130-B7B6-6BACD48A5450}" destId="{35E796B4-42ED-45B0-A9FB-F3203E892625}" srcOrd="0" destOrd="0" presId="urn:microsoft.com/office/officeart/2005/8/layout/vList2"/>
    <dgm:cxn modelId="{F3527B5D-125D-4B59-B347-2D2DA7B5F73D}" type="presParOf" srcId="{5A3EFF9A-F367-4ACC-86A8-F398C88D02EA}" destId="{3B6DEDBF-E94E-44F2-809A-1A9E6BA0BEF4}" srcOrd="0" destOrd="0" presId="urn:microsoft.com/office/officeart/2005/8/layout/vList2"/>
    <dgm:cxn modelId="{781B56E5-562E-4C6C-B4AD-4D1FD1C85F0C}" type="presParOf" srcId="{5A3EFF9A-F367-4ACC-86A8-F398C88D02EA}" destId="{1952C137-EF57-45AB-B033-5DF4EB72CB5E}" srcOrd="1" destOrd="0" presId="urn:microsoft.com/office/officeart/2005/8/layout/vList2"/>
    <dgm:cxn modelId="{3C025F16-A617-4FD2-8379-E0E7D0E18849}" type="presParOf" srcId="{5A3EFF9A-F367-4ACC-86A8-F398C88D02EA}" destId="{446BCCC1-A0C5-4982-949C-B1C10762DD66}" srcOrd="2" destOrd="0" presId="urn:microsoft.com/office/officeart/2005/8/layout/vList2"/>
    <dgm:cxn modelId="{D46EE6E7-5C4B-46CF-ADDD-222DFDD4310D}" type="presParOf" srcId="{5A3EFF9A-F367-4ACC-86A8-F398C88D02EA}" destId="{B7AD9586-8808-4CD7-88D8-C0803E02FE13}" srcOrd="3" destOrd="0" presId="urn:microsoft.com/office/officeart/2005/8/layout/vList2"/>
    <dgm:cxn modelId="{7F0C15C2-39EA-416D-ADE5-778EA8862347}" type="presParOf" srcId="{5A3EFF9A-F367-4ACC-86A8-F398C88D02EA}" destId="{D2C2071E-A4D5-419C-8483-A7AFA53E459A}" srcOrd="4" destOrd="0" presId="urn:microsoft.com/office/officeart/2005/8/layout/vList2"/>
    <dgm:cxn modelId="{D4BE7D56-DF23-436F-82EE-DF7F232E3EF7}" type="presParOf" srcId="{5A3EFF9A-F367-4ACC-86A8-F398C88D02EA}" destId="{C293183F-7D42-417B-BD2D-332522782D89}" srcOrd="5" destOrd="0" presId="urn:microsoft.com/office/officeart/2005/8/layout/vList2"/>
    <dgm:cxn modelId="{BFD6645D-54D6-4A91-8CDC-AB3A10F1C702}" type="presParOf" srcId="{5A3EFF9A-F367-4ACC-86A8-F398C88D02EA}" destId="{35E796B4-42ED-45B0-A9FB-F3203E892625}" srcOrd="6" destOrd="0" presId="urn:microsoft.com/office/officeart/2005/8/layout/vList2"/>
    <dgm:cxn modelId="{5A639F3C-5F0F-453B-96E0-1DA0C9DC88E1}" type="presParOf" srcId="{5A3EFF9A-F367-4ACC-86A8-F398C88D02EA}" destId="{8D00EFA5-26D5-4F23-8185-29D6CF71ED24}" srcOrd="7" destOrd="0" presId="urn:microsoft.com/office/officeart/2005/8/layout/vList2"/>
    <dgm:cxn modelId="{849F3FA0-9277-4EDA-8233-708D4D63A225}" type="presParOf" srcId="{5A3EFF9A-F367-4ACC-86A8-F398C88D02EA}" destId="{C1A97791-6DDE-4DA1-801F-8B22B1A0E999}" srcOrd="8" destOrd="0" presId="urn:microsoft.com/office/officeart/2005/8/layout/vList2"/>
    <dgm:cxn modelId="{A71EE8D4-0A3E-47C0-BB50-2D03D40D42FD}" type="presParOf" srcId="{5A3EFF9A-F367-4ACC-86A8-F398C88D02EA}" destId="{F0D7647E-5BC6-4579-AA48-6FA62ABFEE34}" srcOrd="9" destOrd="0" presId="urn:microsoft.com/office/officeart/2005/8/layout/vList2"/>
    <dgm:cxn modelId="{78005B88-0556-4F5E-A8F2-73E01B782554}"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4527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Balancing Informational &amp; Literary Texts (Grades PK-5)</a:t>
          </a:r>
          <a:endParaRPr lang="en-US" sz="2600" kern="1200" dirty="0"/>
        </a:p>
      </dsp:txBody>
      <dsp:txXfrm>
        <a:off x="351460" y="79228"/>
        <a:ext cx="7704479" cy="627655"/>
      </dsp:txXfrm>
    </dsp:sp>
    <dsp:sp modelId="{446BCCC1-A0C5-4982-949C-B1C10762DD66}">
      <dsp:nvSpPr>
        <dsp:cNvPr id="0" name=""/>
        <dsp:cNvSpPr/>
      </dsp:nvSpPr>
      <dsp:spPr>
        <a:xfrm>
          <a:off x="317505" y="82435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Knowledge in the Disciplines (Grades 6-12)</a:t>
          </a:r>
          <a:endParaRPr lang="en-US" sz="2600" kern="1200" dirty="0"/>
        </a:p>
      </dsp:txBody>
      <dsp:txXfrm>
        <a:off x="351460" y="858313"/>
        <a:ext cx="7704479" cy="627655"/>
      </dsp:txXfrm>
    </dsp:sp>
    <dsp:sp modelId="{D2C2071E-A4D5-419C-8483-A7AFA53E459A}">
      <dsp:nvSpPr>
        <dsp:cNvPr id="0" name=""/>
        <dsp:cNvSpPr/>
      </dsp:nvSpPr>
      <dsp:spPr>
        <a:xfrm>
          <a:off x="317505" y="1603443"/>
          <a:ext cx="7772389" cy="69556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Staircase of Complexity</a:t>
          </a:r>
          <a:endParaRPr lang="en-US" sz="2600" kern="1200" dirty="0"/>
        </a:p>
      </dsp:txBody>
      <dsp:txXfrm>
        <a:off x="351460" y="1637398"/>
        <a:ext cx="7704479" cy="627655"/>
      </dsp:txXfrm>
    </dsp:sp>
    <dsp:sp modelId="{35E796B4-42ED-45B0-A9FB-F3203E892625}">
      <dsp:nvSpPr>
        <dsp:cNvPr id="0" name=""/>
        <dsp:cNvSpPr/>
      </dsp:nvSpPr>
      <dsp:spPr>
        <a:xfrm>
          <a:off x="317505" y="238252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Text-based Answers</a:t>
          </a:r>
          <a:endParaRPr lang="en-US" sz="2600" kern="1200" dirty="0"/>
        </a:p>
      </dsp:txBody>
      <dsp:txXfrm>
        <a:off x="351460" y="2416483"/>
        <a:ext cx="7704479" cy="627655"/>
      </dsp:txXfrm>
    </dsp:sp>
    <dsp:sp modelId="{C1A97791-6DDE-4DA1-801F-8B22B1A0E999}">
      <dsp:nvSpPr>
        <dsp:cNvPr id="0" name=""/>
        <dsp:cNvSpPr/>
      </dsp:nvSpPr>
      <dsp:spPr>
        <a:xfrm>
          <a:off x="317505" y="316161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Writing from Sources</a:t>
          </a:r>
          <a:endParaRPr lang="en-US" sz="2600" kern="1200" dirty="0"/>
        </a:p>
      </dsp:txBody>
      <dsp:txXfrm>
        <a:off x="351460" y="3195568"/>
        <a:ext cx="7704479" cy="627655"/>
      </dsp:txXfrm>
    </dsp:sp>
    <dsp:sp modelId="{1CB5635C-B379-4B8D-9308-66093A46B1CF}">
      <dsp:nvSpPr>
        <dsp:cNvPr id="0" name=""/>
        <dsp:cNvSpPr/>
      </dsp:nvSpPr>
      <dsp:spPr>
        <a:xfrm>
          <a:off x="317505" y="394069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Academic Vocabulary</a:t>
          </a:r>
          <a:endParaRPr lang="en-US" sz="2600" kern="1200" dirty="0"/>
        </a:p>
      </dsp:txBody>
      <dsp:txXfrm>
        <a:off x="351460" y="3974653"/>
        <a:ext cx="7704479"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10/20/2013</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10/20/2013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30</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If time allows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33</a:t>
            </a:fld>
            <a:endParaRPr lang="en-US" dirty="0"/>
          </a:p>
        </p:txBody>
      </p:sp>
    </p:spTree>
    <p:extLst>
      <p:ext uri="{BB962C8B-B14F-4D97-AF65-F5344CB8AC3E}">
        <p14:creationId xmlns:p14="http://schemas.microsoft.com/office/powerpoint/2010/main" val="785145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38</a:t>
            </a:fld>
            <a:endParaRPr lang="en-US" dirty="0"/>
          </a:p>
        </p:txBody>
      </p:sp>
    </p:spTree>
    <p:extLst>
      <p:ext uri="{BB962C8B-B14F-4D97-AF65-F5344CB8AC3E}">
        <p14:creationId xmlns:p14="http://schemas.microsoft.com/office/powerpoint/2010/main" val="280393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8</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hangingPunct="1"/>
            <a:fld id="{D79D428F-6572-4BE2-921C-A28D8CD05F46}" type="slidenum">
              <a:rPr lang="en-US">
                <a:solidFill>
                  <a:prstClr val="black"/>
                </a:solidFill>
              </a:rPr>
              <a:pPr eaLnBrk="1" hangingPunct="1"/>
              <a:t>9</a:t>
            </a:fld>
            <a:endParaRPr lang="en-US" dirty="0">
              <a:solidFill>
                <a:prstClr val="black"/>
              </a:solidFill>
            </a:endParaRPr>
          </a:p>
        </p:txBody>
      </p:sp>
      <p:sp>
        <p:nvSpPr>
          <p:cNvPr id="56323"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5141" y="4424049"/>
            <a:ext cx="5152818" cy="418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31BF-12F4-40B1-99D6-461AC007EA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6593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57B42-78FF-4AF8-A95F-7AC9FD01A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8754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7A2B-A332-4241-BF86-E47041B5C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3014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A6900-DBA6-4532-A4B5-8C882EB1F7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28473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314C6-915E-48E8-BC8E-7DC15EFC8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30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53FAB6-BFE4-4E13-90ED-AC2A8335F9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42704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B9B17C-A803-425F-8195-BFA224D2A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10072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EEF4E-FFE1-4F70-8F1C-EDCFA19A54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9334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C1369-6CC6-4FE9-A749-E32519C3D6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0515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524B-11D6-4350-ADFF-D4A708094C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49475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29E7-AC39-4B55-AFA2-F1679D8BA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47642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00ACC9F-ED96-4395-8374-647F069FA93C}"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71714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13YR56fNZLY&amp;feature=related&amp;safety_mode=true&amp;persist_safety_mode=1&amp;safe=activ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imssvideo.com/7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urveymonkey.com/s/3K8CC8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2013-2014</a:t>
            </a:r>
          </a:p>
          <a:p>
            <a:r>
              <a:rPr lang="en-US" dirty="0" smtClean="0"/>
              <a:t>Day 5</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364492"/>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Tree>
    <p:extLst>
      <p:ext uri="{BB962C8B-B14F-4D97-AF65-F5344CB8AC3E}">
        <p14:creationId xmlns:p14="http://schemas.microsoft.com/office/powerpoint/2010/main" val="2935276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364492"/>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28881538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560832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12</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40034319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560832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13</a:t>
            </a:fld>
            <a:endParaRPr lang="en-US" baseline="0" dirty="0" smtClean="0">
              <a:solidFill>
                <a:srgbClr val="0A2D6B"/>
              </a:solidFill>
              <a:cs typeface="Arial" pitchFamily="34" charset="0"/>
            </a:endParaRPr>
          </a:p>
        </p:txBody>
      </p:sp>
      <p:sp>
        <p:nvSpPr>
          <p:cNvPr id="6" name="Oval 5"/>
          <p:cNvSpPr/>
          <p:nvPr/>
        </p:nvSpPr>
        <p:spPr>
          <a:xfrm>
            <a:off x="2593073" y="987688"/>
            <a:ext cx="3530758" cy="5986317"/>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61751">
            <a:off x="6079729" y="3807558"/>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8037437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5142987"/>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14</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1513903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5142987"/>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15</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14022525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nvPr>
        </p:nvGraphicFramePr>
        <p:xfrm>
          <a:off x="574675" y="1227138"/>
          <a:ext cx="7515225" cy="4754981"/>
        </p:xfrm>
        <a:graphic>
          <a:graphicData uri="http://schemas.openxmlformats.org/drawingml/2006/table">
            <a:tbl>
              <a:tblPr firstRow="1" bandRow="1">
                <a:tableStyleId>{5C22544A-7EE6-4342-B048-85BDC9FD1C3A}</a:tableStyleId>
              </a:tblPr>
              <a:tblGrid>
                <a:gridCol w="2505075"/>
                <a:gridCol w="2505075"/>
                <a:gridCol w="2505075"/>
              </a:tblGrid>
              <a:tr h="640169">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3947706">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16</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7797034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2620996"/>
              </p:ext>
            </p:extLst>
          </p:nvPr>
        </p:nvGraphicFramePr>
        <p:xfrm>
          <a:off x="574675" y="1227138"/>
          <a:ext cx="7515225" cy="5269196"/>
        </p:xfrm>
        <a:graphic>
          <a:graphicData uri="http://schemas.openxmlformats.org/drawingml/2006/table">
            <a:tbl>
              <a:tblPr firstRow="1" bandRow="1">
                <a:tableStyleId>{5C22544A-7EE6-4342-B048-85BDC9FD1C3A}</a:tableStyleId>
              </a:tblPr>
              <a:tblGrid>
                <a:gridCol w="2505075"/>
                <a:gridCol w="2505075"/>
                <a:gridCol w="2505075"/>
              </a:tblGrid>
              <a:tr h="709398">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4559798">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17</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3534814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8429044"/>
              </p:ext>
            </p:extLst>
          </p:nvPr>
        </p:nvGraphicFramePr>
        <p:xfrm>
          <a:off x="457200" y="1206500"/>
          <a:ext cx="8229600" cy="4998720"/>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18</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8952835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653546"/>
              </p:ext>
            </p:extLst>
          </p:nvPr>
        </p:nvGraphicFramePr>
        <p:xfrm>
          <a:off x="457200" y="1206500"/>
          <a:ext cx="8229600" cy="4998720"/>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19</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464390">
            <a:off x="6145396" y="2944476"/>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1171942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What have you been up to? Sharing what we’ve done related to this work in the last month.</a:t>
            </a:r>
          </a:p>
          <a:p>
            <a:r>
              <a:rPr lang="en-US" dirty="0"/>
              <a:t>A little more on the Six shifts in ELA/Literacy</a:t>
            </a:r>
          </a:p>
          <a:p>
            <a:r>
              <a:rPr lang="en-US" dirty="0"/>
              <a:t>Technical v. Personal</a:t>
            </a:r>
          </a:p>
          <a:p>
            <a:r>
              <a:rPr lang="en-US" dirty="0"/>
              <a:t>Observation &gt; Evidence Collection &gt; Label &gt;</a:t>
            </a:r>
            <a:br>
              <a:rPr lang="en-US" dirty="0"/>
            </a:br>
            <a:r>
              <a:rPr lang="en-US" dirty="0"/>
              <a:t>Sort &gt; Rubric</a:t>
            </a:r>
          </a:p>
          <a:p>
            <a:r>
              <a:rPr lang="en-US" dirty="0"/>
              <a:t>Another mini-observation and follow-up conversation</a:t>
            </a:r>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785376"/>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20</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3276136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785376"/>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21</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25548150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15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665019"/>
          </a:xfrm>
        </p:spPr>
        <p:txBody>
          <a:bodyPr>
            <a:normAutofit/>
          </a:bodyPr>
          <a:lstStyle/>
          <a:p>
            <a:pPr marL="68580" indent="0">
              <a:buNone/>
            </a:pPr>
            <a:r>
              <a:rPr lang="en-US" dirty="0" smtClean="0"/>
              <a:t>Divide 100% of your staff between:</a:t>
            </a:r>
          </a:p>
          <a:p>
            <a:pPr marL="6858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96877190"/>
              </p:ext>
            </p:extLst>
          </p:nvPr>
        </p:nvGraphicFramePr>
        <p:xfrm>
          <a:off x="1042989" y="1663903"/>
          <a:ext cx="6777035" cy="2049942"/>
        </p:xfrm>
        <a:graphic>
          <a:graphicData uri="http://schemas.openxmlformats.org/drawingml/2006/table">
            <a:tbl>
              <a:tblPr/>
              <a:tblGrid>
                <a:gridCol w="1355407"/>
                <a:gridCol w="1355407"/>
                <a:gridCol w="1355407"/>
                <a:gridCol w="1355407"/>
                <a:gridCol w="1355407"/>
              </a:tblGrid>
              <a:tr h="1021921">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heard of the Common Core but not the 6 shifts in ELA/Literacy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had an introduction to the 6 shifts in ELA/Literacy and been told that it applies to them in some way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internalized that the 6 shifts in ELA/Literacy require some amount of change in their practice</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started to do something about the 6 shifts in ELA/Literacy when it comes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embraced the 6 shifts and who are regularly making changes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1016556">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1500188" y="4594225"/>
            <a:ext cx="9144000" cy="274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ent Placeholder 3"/>
          <p:cNvSpPr txBox="1">
            <a:spLocks/>
          </p:cNvSpPr>
          <p:nvPr/>
        </p:nvSpPr>
        <p:spPr>
          <a:xfrm>
            <a:off x="1042989" y="4261715"/>
            <a:ext cx="7127914" cy="66501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What is your next step(s)?</a:t>
            </a:r>
          </a:p>
          <a:p>
            <a:pPr marL="68580" indent="0">
              <a:buFont typeface="Wingdings 2" pitchFamily="18" charset="2"/>
              <a:buNone/>
            </a:pPr>
            <a:endParaRPr lang="en-US" dirty="0" smtClean="0"/>
          </a:p>
        </p:txBody>
      </p:sp>
    </p:spTree>
    <p:extLst>
      <p:ext uri="{BB962C8B-B14F-4D97-AF65-F5344CB8AC3E}">
        <p14:creationId xmlns:p14="http://schemas.microsoft.com/office/powerpoint/2010/main" val="145999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85169"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00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6207927"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Checking in with Kim</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Read what Kim has to say about feedback to teachers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as a table group: how does his advice compare to</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your walkthrough/mini experiences?</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26</a:t>
            </a:fld>
            <a:endParaRPr lang="en-US" dirty="0">
              <a:solidFill>
                <a:schemeClr val="bg2">
                  <a:lumMod val="60000"/>
                  <a:lumOff val="40000"/>
                </a:schemeClr>
              </a:solidFill>
              <a:latin typeface="+mn-lt"/>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7059183" y="2329122"/>
            <a:ext cx="1144921" cy="10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493932">
            <a:off x="7235489" y="2358389"/>
            <a:ext cx="948030" cy="276999"/>
          </a:xfrm>
          <a:prstGeom prst="rect">
            <a:avLst/>
          </a:prstGeom>
          <a:noFill/>
        </p:spPr>
        <p:txBody>
          <a:bodyPr wrap="square" rtlCol="0">
            <a:spAutoFit/>
          </a:bodyPr>
          <a:lstStyle/>
          <a:p>
            <a:pPr algn="ctr"/>
            <a:r>
              <a:rPr lang="en-US" sz="1200" b="1" dirty="0" smtClean="0"/>
              <a:t>Page 80</a:t>
            </a:r>
            <a:endParaRPr lang="en-US" sz="1200" b="1"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6329645" y="2820815"/>
            <a:ext cx="2406100" cy="3169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9028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r>
              <a:rPr lang="en-US" dirty="0" smtClean="0">
                <a:solidFill>
                  <a:schemeClr val="tx1"/>
                </a:solidFill>
                <a:effectLst>
                  <a:innerShdw blurRad="63500" dist="50800">
                    <a:prstClr val="black">
                      <a:alpha val="50000"/>
                    </a:prstClr>
                  </a:innerShdw>
                </a:effectLst>
              </a:rPr>
              <a:t> (</a:t>
            </a:r>
            <a:r>
              <a:rPr lang="en-US" dirty="0" smtClean="0">
                <a:solidFill>
                  <a:schemeClr val="tx1"/>
                </a:solidFill>
                <a:effectLst>
                  <a:innerShdw blurRad="63500" dist="50800">
                    <a:prstClr val="black">
                      <a:alpha val="50000"/>
                    </a:prstClr>
                  </a:innerShdw>
                </a:effectLst>
                <a:hlinkClick r:id="rId3"/>
              </a:rPr>
              <a:t>example</a:t>
            </a:r>
            <a:r>
              <a:rPr lang="en-US" dirty="0" smtClean="0">
                <a:solidFill>
                  <a:schemeClr val="tx1"/>
                </a:solidFill>
                <a:effectLst>
                  <a:innerShdw blurRad="63500" dist="50800">
                    <a:prstClr val="black">
                      <a:alpha val="50000"/>
                    </a:prstClr>
                  </a:innerShdw>
                </a:effectLst>
              </a:rPr>
              <a:t>)</a:t>
            </a:r>
            <a:endParaRPr lang="en-US"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Form a triad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Each person gets a different colored half-sheet</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opening line (&lt;30 seconds)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First triad member says opening line to the two others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Two others give first person feedback</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 the process until everyone in the group has gone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27</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3473259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Conversations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Go back to the </a:t>
            </a:r>
            <a:r>
              <a:rPr lang="en-US" dirty="0" smtClean="0">
                <a:solidFill>
                  <a:schemeClr val="tx1"/>
                </a:solidFill>
                <a:effectLst>
                  <a:innerShdw blurRad="63500" dist="50800">
                    <a:prstClr val="black">
                      <a:alpha val="50000"/>
                    </a:prstClr>
                  </a:innerShdw>
                </a:effectLst>
                <a:hlinkClick r:id="rId3"/>
              </a:rPr>
              <a:t>mini-observation</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Review the Evidence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Prepare your thoughts for your follow-up conversation with the teacher. Make sure you have your opening line ready!</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Role-play the conversation.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Repeat.</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28</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2926934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6934951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96" y="676952"/>
            <a:ext cx="7370285" cy="1116568"/>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Organize the blue cards.</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2" name="TextBox 1"/>
          <p:cNvSpPr txBox="1"/>
          <p:nvPr/>
        </p:nvSpPr>
        <p:spPr>
          <a:xfrm>
            <a:off x="1793174" y="2826327"/>
            <a:ext cx="1460665" cy="646331"/>
          </a:xfrm>
          <a:prstGeom prst="rect">
            <a:avLst/>
          </a:prstGeom>
          <a:solidFill>
            <a:srgbClr val="0099FF"/>
          </a:solidFill>
          <a:ln>
            <a:solidFill>
              <a:schemeClr val="tx1"/>
            </a:solidFill>
          </a:ln>
        </p:spPr>
        <p:txBody>
          <a:bodyPr wrap="square" rtlCol="0">
            <a:spAutoFit/>
          </a:bodyPr>
          <a:lstStyle/>
          <a:p>
            <a:pPr algn="ctr"/>
            <a:r>
              <a:rPr lang="en-US" dirty="0" smtClean="0"/>
              <a:t>Cognitive</a:t>
            </a:r>
            <a:br>
              <a:rPr lang="en-US" dirty="0" smtClean="0"/>
            </a:br>
            <a:r>
              <a:rPr lang="en-US" dirty="0" smtClean="0"/>
              <a:t>engagement</a:t>
            </a:r>
            <a:endParaRPr lang="en-US" dirty="0"/>
          </a:p>
        </p:txBody>
      </p:sp>
      <p:sp>
        <p:nvSpPr>
          <p:cNvPr id="11" name="TextBox 10"/>
          <p:cNvSpPr txBox="1"/>
          <p:nvPr/>
        </p:nvSpPr>
        <p:spPr>
          <a:xfrm rot="829946">
            <a:off x="2359231" y="3713018"/>
            <a:ext cx="1460665" cy="646331"/>
          </a:xfrm>
          <a:prstGeom prst="rect">
            <a:avLst/>
          </a:prstGeom>
          <a:solidFill>
            <a:srgbClr val="0099FF"/>
          </a:solidFill>
          <a:ln>
            <a:solidFill>
              <a:schemeClr val="tx1"/>
            </a:solidFill>
          </a:ln>
        </p:spPr>
        <p:txBody>
          <a:bodyPr wrap="square" rtlCol="0">
            <a:spAutoFit/>
          </a:bodyPr>
          <a:lstStyle/>
          <a:p>
            <a:pPr algn="ctr"/>
            <a:r>
              <a:rPr lang="en-US" dirty="0" smtClean="0"/>
              <a:t>HEDI</a:t>
            </a:r>
          </a:p>
          <a:p>
            <a:pPr algn="ctr"/>
            <a:endParaRPr lang="en-US" dirty="0"/>
          </a:p>
        </p:txBody>
      </p:sp>
      <p:sp>
        <p:nvSpPr>
          <p:cNvPr id="12" name="TextBox 11"/>
          <p:cNvSpPr txBox="1"/>
          <p:nvPr/>
        </p:nvSpPr>
        <p:spPr>
          <a:xfrm rot="20310498">
            <a:off x="789769" y="3903714"/>
            <a:ext cx="1460665" cy="646331"/>
          </a:xfrm>
          <a:prstGeom prst="rect">
            <a:avLst/>
          </a:prstGeom>
          <a:solidFill>
            <a:srgbClr val="0099FF"/>
          </a:solidFill>
          <a:ln>
            <a:solidFill>
              <a:schemeClr val="tx1"/>
            </a:solidFill>
          </a:ln>
        </p:spPr>
        <p:txBody>
          <a:bodyPr wrap="square" rtlCol="0">
            <a:spAutoFit/>
          </a:bodyPr>
          <a:lstStyle/>
          <a:p>
            <a:pPr algn="ctr"/>
            <a:r>
              <a:rPr lang="en-US" dirty="0" smtClean="0"/>
              <a:t>APPR</a:t>
            </a:r>
          </a:p>
          <a:p>
            <a:pPr algn="ctr"/>
            <a:endParaRPr lang="en-US" dirty="0"/>
          </a:p>
        </p:txBody>
      </p:sp>
      <p:sp>
        <p:nvSpPr>
          <p:cNvPr id="13" name="TextBox 12"/>
          <p:cNvSpPr txBox="1"/>
          <p:nvPr/>
        </p:nvSpPr>
        <p:spPr>
          <a:xfrm rot="1220079">
            <a:off x="3765467" y="322461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Rubric</a:t>
            </a:r>
          </a:p>
          <a:p>
            <a:pPr algn="ctr"/>
            <a:endParaRPr lang="en-US" dirty="0"/>
          </a:p>
        </p:txBody>
      </p:sp>
      <p:sp>
        <p:nvSpPr>
          <p:cNvPr id="14" name="TextBox 13"/>
          <p:cNvSpPr txBox="1"/>
          <p:nvPr/>
        </p:nvSpPr>
        <p:spPr>
          <a:xfrm rot="1126398">
            <a:off x="3285506" y="2207612"/>
            <a:ext cx="1460665" cy="646331"/>
          </a:xfrm>
          <a:prstGeom prst="rect">
            <a:avLst/>
          </a:prstGeom>
          <a:solidFill>
            <a:srgbClr val="0099FF"/>
          </a:solidFill>
          <a:ln>
            <a:solidFill>
              <a:schemeClr val="tx1"/>
            </a:solidFill>
          </a:ln>
        </p:spPr>
        <p:txBody>
          <a:bodyPr wrap="square" rtlCol="0">
            <a:spAutoFit/>
          </a:bodyPr>
          <a:lstStyle/>
          <a:p>
            <a:pPr algn="ctr"/>
            <a:r>
              <a:rPr lang="en-US" dirty="0" smtClean="0"/>
              <a:t>Bias</a:t>
            </a:r>
          </a:p>
          <a:p>
            <a:pPr algn="ctr"/>
            <a:endParaRPr lang="en-US" dirty="0"/>
          </a:p>
        </p:txBody>
      </p:sp>
      <p:sp>
        <p:nvSpPr>
          <p:cNvPr id="15" name="TextBox 14"/>
          <p:cNvSpPr txBox="1"/>
          <p:nvPr/>
        </p:nvSpPr>
        <p:spPr>
          <a:xfrm rot="20304259">
            <a:off x="623454" y="2297421"/>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Evidence</a:t>
            </a:r>
          </a:p>
          <a:p>
            <a:pPr algn="ctr"/>
            <a:r>
              <a:rPr lang="en-US" dirty="0" smtClean="0"/>
              <a:t>Collection</a:t>
            </a:r>
            <a:endParaRPr lang="en-US" dirty="0"/>
          </a:p>
        </p:txBody>
      </p:sp>
      <p:sp>
        <p:nvSpPr>
          <p:cNvPr id="16" name="TextBox 15"/>
          <p:cNvSpPr txBox="1"/>
          <p:nvPr/>
        </p:nvSpPr>
        <p:spPr>
          <a:xfrm rot="20515703">
            <a:off x="3406239" y="4604449"/>
            <a:ext cx="1460665" cy="646331"/>
          </a:xfrm>
          <a:prstGeom prst="rect">
            <a:avLst/>
          </a:prstGeom>
          <a:solidFill>
            <a:srgbClr val="0099FF"/>
          </a:solidFill>
          <a:ln>
            <a:solidFill>
              <a:schemeClr val="tx1"/>
            </a:solidFill>
          </a:ln>
        </p:spPr>
        <p:txBody>
          <a:bodyPr wrap="square" rtlCol="0">
            <a:spAutoFit/>
          </a:bodyPr>
          <a:lstStyle/>
          <a:p>
            <a:pPr algn="ctr"/>
            <a:r>
              <a:rPr lang="en-US" dirty="0" smtClean="0"/>
              <a:t>Mini</a:t>
            </a:r>
            <a:br>
              <a:rPr lang="en-US" dirty="0" smtClean="0"/>
            </a:br>
            <a:r>
              <a:rPr lang="en-US" dirty="0" smtClean="0"/>
              <a:t>Observation</a:t>
            </a:r>
            <a:endParaRPr lang="en-US" dirty="0"/>
          </a:p>
        </p:txBody>
      </p:sp>
      <p:sp>
        <p:nvSpPr>
          <p:cNvPr id="17" name="TextBox 16"/>
          <p:cNvSpPr txBox="1"/>
          <p:nvPr/>
        </p:nvSpPr>
        <p:spPr>
          <a:xfrm rot="631293">
            <a:off x="6879104" y="4150977"/>
            <a:ext cx="1460665" cy="646331"/>
          </a:xfrm>
          <a:prstGeom prst="rect">
            <a:avLst/>
          </a:prstGeom>
          <a:solidFill>
            <a:srgbClr val="0099FF"/>
          </a:solidFill>
          <a:ln>
            <a:solidFill>
              <a:schemeClr val="tx1"/>
            </a:solidFill>
          </a:ln>
        </p:spPr>
        <p:txBody>
          <a:bodyPr wrap="square" rtlCol="0">
            <a:spAutoFit/>
          </a:bodyPr>
          <a:lstStyle/>
          <a:p>
            <a:pPr algn="ctr"/>
            <a:r>
              <a:rPr lang="en-US" dirty="0" smtClean="0"/>
              <a:t>Observation</a:t>
            </a:r>
          </a:p>
          <a:p>
            <a:pPr algn="ctr"/>
            <a:endParaRPr lang="en-US" dirty="0"/>
          </a:p>
        </p:txBody>
      </p:sp>
      <p:sp>
        <p:nvSpPr>
          <p:cNvPr id="18" name="TextBox 17"/>
          <p:cNvSpPr txBox="1"/>
          <p:nvPr/>
        </p:nvSpPr>
        <p:spPr>
          <a:xfrm rot="1380201">
            <a:off x="2523506" y="5371472"/>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9" name="TextBox 18"/>
          <p:cNvSpPr txBox="1"/>
          <p:nvPr/>
        </p:nvSpPr>
        <p:spPr>
          <a:xfrm rot="20855861">
            <a:off x="965859" y="4854939"/>
            <a:ext cx="1460665" cy="646331"/>
          </a:xfrm>
          <a:prstGeom prst="rect">
            <a:avLst/>
          </a:prstGeom>
          <a:solidFill>
            <a:srgbClr val="0099FF"/>
          </a:solidFill>
          <a:ln>
            <a:solidFill>
              <a:schemeClr val="tx1"/>
            </a:solidFill>
          </a:ln>
        </p:spPr>
        <p:txBody>
          <a:bodyPr wrap="square" rtlCol="0">
            <a:spAutoFit/>
          </a:bodyPr>
          <a:lstStyle/>
          <a:p>
            <a:pPr algn="ctr"/>
            <a:r>
              <a:rPr lang="en-US" dirty="0" smtClean="0"/>
              <a:t>Supervision</a:t>
            </a:r>
          </a:p>
          <a:p>
            <a:pPr algn="ctr"/>
            <a:endParaRPr lang="en-US" dirty="0"/>
          </a:p>
        </p:txBody>
      </p:sp>
      <p:sp>
        <p:nvSpPr>
          <p:cNvPr id="20" name="TextBox 19"/>
          <p:cNvSpPr txBox="1"/>
          <p:nvPr/>
        </p:nvSpPr>
        <p:spPr>
          <a:xfrm>
            <a:off x="4215740" y="5440337"/>
            <a:ext cx="1460665" cy="646331"/>
          </a:xfrm>
          <a:prstGeom prst="rect">
            <a:avLst/>
          </a:prstGeom>
          <a:solidFill>
            <a:srgbClr val="0099FF"/>
          </a:solidFill>
          <a:ln>
            <a:solidFill>
              <a:schemeClr val="tx1"/>
            </a:solidFill>
          </a:ln>
        </p:spPr>
        <p:txBody>
          <a:bodyPr wrap="square" rtlCol="0">
            <a:spAutoFit/>
          </a:bodyPr>
          <a:lstStyle/>
          <a:p>
            <a:pPr algn="ctr"/>
            <a:r>
              <a:rPr lang="en-US" dirty="0" smtClean="0"/>
              <a:t>Validity</a:t>
            </a:r>
          </a:p>
          <a:p>
            <a:pPr algn="ctr"/>
            <a:endParaRPr lang="en-US" dirty="0"/>
          </a:p>
        </p:txBody>
      </p:sp>
      <p:sp>
        <p:nvSpPr>
          <p:cNvPr id="21" name="TextBox 20"/>
          <p:cNvSpPr txBox="1"/>
          <p:nvPr/>
        </p:nvSpPr>
        <p:spPr>
          <a:xfrm rot="925704">
            <a:off x="5270665" y="447414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Reliability</a:t>
            </a:r>
          </a:p>
          <a:p>
            <a:pPr algn="ctr"/>
            <a:endParaRPr lang="en-US" dirty="0"/>
          </a:p>
        </p:txBody>
      </p:sp>
      <p:sp>
        <p:nvSpPr>
          <p:cNvPr id="22" name="TextBox 21"/>
          <p:cNvSpPr txBox="1"/>
          <p:nvPr/>
        </p:nvSpPr>
        <p:spPr>
          <a:xfrm rot="21050769">
            <a:off x="5765469" y="3154555"/>
            <a:ext cx="1460665" cy="646331"/>
          </a:xfrm>
          <a:prstGeom prst="rect">
            <a:avLst/>
          </a:prstGeom>
          <a:solidFill>
            <a:srgbClr val="0099FF"/>
          </a:solidFill>
          <a:ln>
            <a:solidFill>
              <a:schemeClr val="tx1"/>
            </a:solidFill>
          </a:ln>
        </p:spPr>
        <p:txBody>
          <a:bodyPr wrap="square" rtlCol="0">
            <a:spAutoFit/>
          </a:bodyPr>
          <a:lstStyle/>
          <a:p>
            <a:pPr algn="ctr"/>
            <a:r>
              <a:rPr lang="en-US" dirty="0" smtClean="0"/>
              <a:t>Fairness</a:t>
            </a:r>
          </a:p>
          <a:p>
            <a:pPr algn="ctr"/>
            <a:endParaRPr lang="en-US" dirty="0"/>
          </a:p>
        </p:txBody>
      </p:sp>
      <p:sp>
        <p:nvSpPr>
          <p:cNvPr id="23" name="TextBox 22"/>
          <p:cNvSpPr txBox="1"/>
          <p:nvPr/>
        </p:nvSpPr>
        <p:spPr>
          <a:xfrm>
            <a:off x="5235039" y="2230581"/>
            <a:ext cx="1460665" cy="646331"/>
          </a:xfrm>
          <a:prstGeom prst="rect">
            <a:avLst/>
          </a:prstGeom>
          <a:solidFill>
            <a:srgbClr val="0099FF"/>
          </a:solidFill>
          <a:ln>
            <a:solidFill>
              <a:schemeClr val="tx1"/>
            </a:solidFill>
          </a:ln>
        </p:spPr>
        <p:txBody>
          <a:bodyPr wrap="square" rtlCol="0">
            <a:spAutoFit/>
          </a:bodyPr>
          <a:lstStyle/>
          <a:p>
            <a:pPr algn="ctr"/>
            <a:r>
              <a:rPr lang="en-US" dirty="0" smtClean="0"/>
              <a:t>21</a:t>
            </a:r>
            <a:r>
              <a:rPr lang="en-US" baseline="30000" dirty="0" smtClean="0"/>
              <a:t>st</a:t>
            </a:r>
            <a:r>
              <a:rPr lang="en-US" dirty="0" smtClean="0"/>
              <a:t> Century Skills</a:t>
            </a:r>
            <a:endParaRPr lang="en-US" dirty="0"/>
          </a:p>
        </p:txBody>
      </p:sp>
      <p:sp>
        <p:nvSpPr>
          <p:cNvPr id="24" name="TextBox 23"/>
          <p:cNvSpPr txBox="1"/>
          <p:nvPr/>
        </p:nvSpPr>
        <p:spPr>
          <a:xfrm>
            <a:off x="5765470" y="1222872"/>
            <a:ext cx="1460665" cy="523220"/>
          </a:xfrm>
          <a:prstGeom prst="rect">
            <a:avLst/>
          </a:prstGeom>
          <a:solidFill>
            <a:srgbClr val="0099FF"/>
          </a:solidFill>
          <a:ln>
            <a:solidFill>
              <a:schemeClr val="tx1"/>
            </a:solidFill>
          </a:ln>
        </p:spPr>
        <p:txBody>
          <a:bodyPr wrap="square" rtlCol="0">
            <a:spAutoFit/>
          </a:bodyPr>
          <a:lstStyle/>
          <a:p>
            <a:pPr algn="ctr"/>
            <a:r>
              <a:rPr lang="en-US" sz="1400" dirty="0" smtClean="0"/>
              <a:t>Constructivism</a:t>
            </a:r>
          </a:p>
          <a:p>
            <a:pPr algn="ctr"/>
            <a:endParaRPr lang="en-US" sz="1400" dirty="0"/>
          </a:p>
        </p:txBody>
      </p:sp>
    </p:spTree>
    <p:extLst>
      <p:ext uri="{BB962C8B-B14F-4D97-AF65-F5344CB8AC3E}">
        <p14:creationId xmlns:p14="http://schemas.microsoft.com/office/powerpoint/2010/main" val="1451473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811268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Rubric as Road Maps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destination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current location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Design the best route to your destination and move forward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NOT as inspection tools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31</a:t>
            </a:fld>
            <a:endParaRPr lang="en-US" dirty="0">
              <a:solidFill>
                <a:schemeClr val="bg2">
                  <a:lumMod val="60000"/>
                  <a:lumOff val="40000"/>
                </a:schemeClr>
              </a:solidFill>
              <a:latin typeface="+mn-lt"/>
            </a:endParaRPr>
          </a:p>
        </p:txBody>
      </p:sp>
      <p:sp>
        <p:nvSpPr>
          <p:cNvPr id="7" name="Oval 6"/>
          <p:cNvSpPr/>
          <p:nvPr/>
        </p:nvSpPr>
        <p:spPr>
          <a:xfrm>
            <a:off x="1024648" y="3403089"/>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089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669563"/>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Individually, review the evidence and the slice of the rubric. </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would be your opening line with the teacher?</a:t>
            </a:r>
          </a:p>
          <a:p>
            <a:pPr lvl="1">
              <a:buClr>
                <a:schemeClr val="tx1">
                  <a:lumMod val="75000"/>
                  <a:lumOff val="25000"/>
                </a:schemeClr>
              </a:buClr>
              <a:defRPr/>
            </a:pPr>
            <a:r>
              <a:rPr lang="en-US" dirty="0" smtClean="0">
                <a:effectLst>
                  <a:innerShdw blurRad="63500" dist="50800">
                    <a:prstClr val="black">
                      <a:alpha val="50000"/>
                    </a:prstClr>
                  </a:innerShdw>
                </a:effectLst>
              </a:rPr>
              <a:t>How might the teacher reply?</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Now, score the rubric (together).</a:t>
            </a:r>
          </a:p>
          <a:p>
            <a:pPr lvl="1">
              <a:buClr>
                <a:schemeClr val="tx1">
                  <a:lumMod val="75000"/>
                  <a:lumOff val="25000"/>
                </a:schemeClr>
              </a:buClr>
              <a:defRPr/>
            </a:pPr>
            <a:r>
              <a:rPr lang="en-US" dirty="0" smtClean="0">
                <a:effectLst>
                  <a:innerShdw blurRad="63500" dist="50800">
                    <a:prstClr val="black">
                      <a:alpha val="50000"/>
                    </a:prstClr>
                  </a:innerShdw>
                </a:effectLst>
              </a:rPr>
              <a:t>Plan the opening line and anticipate the teacher’s response.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Any difference?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32</a:t>
            </a:fld>
            <a:endParaRPr lang="en-US" dirty="0">
              <a:solidFill>
                <a:schemeClr val="bg2">
                  <a:lumMod val="60000"/>
                  <a:lumOff val="40000"/>
                </a:schemeClr>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38" y="5042846"/>
            <a:ext cx="1828800" cy="14259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81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Out for a read!</a:t>
            </a:r>
            <a:endParaRPr lang="en-US" dirty="0"/>
          </a:p>
        </p:txBody>
      </p:sp>
      <p:sp>
        <p:nvSpPr>
          <p:cNvPr id="3" name="Content Placeholder 2"/>
          <p:cNvSpPr>
            <a:spLocks noGrp="1"/>
          </p:cNvSpPr>
          <p:nvPr>
            <p:ph idx="1"/>
          </p:nvPr>
        </p:nvSpPr>
        <p:spPr/>
        <p:txBody>
          <a:bodyPr>
            <a:normAutofit lnSpcReduction="10000"/>
          </a:bodyPr>
          <a:lstStyle/>
          <a:p>
            <a:r>
              <a:rPr lang="en-US" dirty="0" smtClean="0"/>
              <a:t>Read the blog post: </a:t>
            </a:r>
            <a:r>
              <a:rPr lang="en-US" i="1" dirty="0" smtClean="0">
                <a:solidFill>
                  <a:schemeClr val="tx2"/>
                </a:solidFill>
              </a:rPr>
              <a:t>Don’t Go There [Yet]</a:t>
            </a:r>
          </a:p>
          <a:p>
            <a:r>
              <a:rPr lang="en-US" dirty="0" smtClean="0"/>
              <a:t>What are some reasons why someone would argue </a:t>
            </a:r>
            <a:r>
              <a:rPr lang="en-US" i="1" dirty="0" smtClean="0"/>
              <a:t>for</a:t>
            </a:r>
            <a:r>
              <a:rPr lang="en-US" dirty="0" smtClean="0"/>
              <a:t> scoring the rubric every time? </a:t>
            </a:r>
          </a:p>
          <a:p>
            <a:r>
              <a:rPr lang="en-US" dirty="0" smtClean="0"/>
              <a:t>What would you say to the teacher who says I want to know my score! Or, I want to know how many points I have so far!</a:t>
            </a:r>
          </a:p>
          <a:p>
            <a:r>
              <a:rPr lang="en-US" dirty="0" smtClean="0"/>
              <a:t>What is the instructional analogue to this situation?</a:t>
            </a:r>
            <a:endParaRPr lang="en-US" dirty="0"/>
          </a:p>
        </p:txBody>
      </p:sp>
    </p:spTree>
    <p:extLst>
      <p:ext uri="{BB962C8B-B14F-4D97-AF65-F5344CB8AC3E}">
        <p14:creationId xmlns:p14="http://schemas.microsoft.com/office/powerpoint/2010/main" val="2766168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555880" y="3534651"/>
            <a:ext cx="1066800" cy="584775"/>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3200" b="1" dirty="0" smtClean="0">
                <a:solidFill>
                  <a:srgbClr val="C00000"/>
                </a:solidFill>
                <a:latin typeface="+mj-lt"/>
              </a:rPr>
              <a:t>NO!</a:t>
            </a:r>
          </a:p>
        </p:txBody>
      </p:sp>
      <p:sp>
        <p:nvSpPr>
          <p:cNvPr id="14" name="Oval 13"/>
          <p:cNvSpPr/>
          <p:nvPr/>
        </p:nvSpPr>
        <p:spPr>
          <a:xfrm>
            <a:off x="1764636" y="3520194"/>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7567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 Classroom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724" y="5179202"/>
            <a:ext cx="3753276" cy="13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3833"/>
            <a:ext cx="8229600" cy="4893045"/>
          </a:xfrm>
        </p:spPr>
        <p:txBody>
          <a:bodyPr>
            <a:normAutofit/>
          </a:bodyPr>
          <a:lstStyle/>
          <a:p>
            <a:r>
              <a:rPr lang="en-US" dirty="0"/>
              <a:t>Observe what the teacher and the students are doing in this </a:t>
            </a:r>
            <a:r>
              <a:rPr lang="en-US" dirty="0" smtClean="0"/>
              <a:t>lesson (excerpt)</a:t>
            </a:r>
            <a:endParaRPr lang="en-US" dirty="0"/>
          </a:p>
          <a:p>
            <a:r>
              <a:rPr lang="en-US" dirty="0"/>
              <a:t>Collect evidence </a:t>
            </a:r>
            <a:r>
              <a:rPr lang="en-US" dirty="0" smtClean="0"/>
              <a:t>electronically</a:t>
            </a:r>
          </a:p>
          <a:p>
            <a:r>
              <a:rPr lang="en-US" dirty="0" smtClean="0"/>
              <a:t>Label </a:t>
            </a:r>
            <a:r>
              <a:rPr lang="en-US" dirty="0"/>
              <a:t>it by NYS Teaching </a:t>
            </a:r>
            <a:r>
              <a:rPr lang="en-US" dirty="0" smtClean="0"/>
              <a:t>Standard or Domain</a:t>
            </a:r>
          </a:p>
          <a:p>
            <a:r>
              <a:rPr lang="en-US" dirty="0" smtClean="0"/>
              <a:t>Sort it</a:t>
            </a:r>
          </a:p>
          <a:p>
            <a:r>
              <a:rPr lang="en-US" dirty="0" smtClean="0"/>
              <a:t>Compare with your neighbor/table</a:t>
            </a:r>
            <a:endParaRPr lang="en-US" dirty="0"/>
          </a:p>
        </p:txBody>
      </p:sp>
    </p:spTree>
    <p:extLst>
      <p:ext uri="{BB962C8B-B14F-4D97-AF65-F5344CB8AC3E}">
        <p14:creationId xmlns:p14="http://schemas.microsoft.com/office/powerpoint/2010/main" val="629164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37"/>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16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10354" r="51307" b="13249"/>
          <a:stretch/>
        </p:blipFill>
        <p:spPr bwMode="auto">
          <a:xfrm>
            <a:off x="1433014" y="1358434"/>
            <a:ext cx="6741993" cy="498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297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November </a:t>
            </a:r>
            <a:r>
              <a:rPr lang="en-US" dirty="0"/>
              <a:t>4</a:t>
            </a:r>
            <a:r>
              <a:rPr lang="en-US" baseline="30000" dirty="0" smtClean="0"/>
              <a:t>th</a:t>
            </a:r>
            <a:r>
              <a:rPr lang="en-US" dirty="0" smtClean="0"/>
              <a:t> in Syracuse</a:t>
            </a:r>
          </a:p>
          <a:p>
            <a:endParaRPr lang="en-US" dirty="0"/>
          </a:p>
          <a:p>
            <a:r>
              <a:rPr lang="en-US" dirty="0" smtClean="0"/>
              <a:t>Mid-year electronic </a:t>
            </a:r>
            <a:r>
              <a:rPr lang="en-US" dirty="0" smtClean="0">
                <a:hlinkClick r:id="rId2"/>
              </a:rPr>
              <a:t>feedback</a:t>
            </a:r>
            <a:endParaRPr lang="en-US" dirty="0" smtClean="0"/>
          </a:p>
          <a:p>
            <a:endParaRPr lang="en-US" dirty="0"/>
          </a:p>
          <a:p>
            <a:r>
              <a:rPr lang="en-US" dirty="0" smtClean="0"/>
              <a:t>Agenda will include</a:t>
            </a:r>
          </a:p>
          <a:p>
            <a:pPr lvl="1"/>
            <a:r>
              <a:rPr lang="en-US" dirty="0" smtClean="0"/>
              <a:t>Evidence Collection</a:t>
            </a:r>
          </a:p>
          <a:p>
            <a:pPr lvl="1"/>
            <a:r>
              <a:rPr lang="en-US" dirty="0" smtClean="0"/>
              <a:t>Ongoing Growth-Producing Feedback</a:t>
            </a:r>
          </a:p>
          <a:p>
            <a:pPr lvl="1"/>
            <a:r>
              <a:rPr lang="en-US" dirty="0" smtClean="0"/>
              <a:t>Special Consideration for SWD classrooms</a:t>
            </a:r>
            <a:endParaRPr lang="en-US" dirty="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452" y="799784"/>
            <a:ext cx="7370285" cy="1116568"/>
          </a:xfrm>
          <a:extLst/>
        </p:spPr>
        <p:txBody>
          <a:bodyPr rtlCol="0">
            <a:normAutofit fontScale="85000" lnSpcReduction="20000"/>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Now integrate the yellow cards into your scheme.</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7" name="TextBox 6"/>
          <p:cNvSpPr txBox="1"/>
          <p:nvPr/>
        </p:nvSpPr>
        <p:spPr>
          <a:xfrm rot="2168299">
            <a:off x="1004951" y="3139487"/>
            <a:ext cx="1612396" cy="646331"/>
          </a:xfrm>
          <a:prstGeom prst="rect">
            <a:avLst/>
          </a:prstGeom>
          <a:solidFill>
            <a:srgbClr val="FFFF00"/>
          </a:solidFill>
          <a:ln>
            <a:solidFill>
              <a:schemeClr val="tx1"/>
            </a:solidFill>
          </a:ln>
        </p:spPr>
        <p:txBody>
          <a:bodyPr wrap="square" rtlCol="0">
            <a:spAutoFit/>
          </a:bodyPr>
          <a:lstStyle/>
          <a:p>
            <a:pPr algn="ctr"/>
            <a:r>
              <a:rPr lang="en-US" dirty="0" smtClean="0"/>
              <a:t>Professional</a:t>
            </a:r>
            <a:br>
              <a:rPr lang="en-US" dirty="0" smtClean="0"/>
            </a:br>
            <a:r>
              <a:rPr lang="en-US" dirty="0" smtClean="0"/>
              <a:t>Development</a:t>
            </a:r>
            <a:endParaRPr lang="en-US" dirty="0"/>
          </a:p>
        </p:txBody>
      </p:sp>
      <p:sp>
        <p:nvSpPr>
          <p:cNvPr id="9" name="TextBox 8"/>
          <p:cNvSpPr txBox="1"/>
          <p:nvPr/>
        </p:nvSpPr>
        <p:spPr>
          <a:xfrm rot="20489170">
            <a:off x="3369269" y="3875919"/>
            <a:ext cx="1460665" cy="646331"/>
          </a:xfrm>
          <a:prstGeom prst="rect">
            <a:avLst/>
          </a:prstGeom>
          <a:solidFill>
            <a:srgbClr val="FFFF00"/>
          </a:solidFill>
          <a:ln>
            <a:solidFill>
              <a:schemeClr val="tx1"/>
            </a:solidFill>
          </a:ln>
        </p:spPr>
        <p:txBody>
          <a:bodyPr wrap="square" rtlCol="0">
            <a:spAutoFit/>
          </a:bodyPr>
          <a:lstStyle/>
          <a:p>
            <a:pPr algn="ctr"/>
            <a:r>
              <a:rPr lang="en-US" dirty="0" smtClean="0"/>
              <a:t>Change</a:t>
            </a:r>
          </a:p>
          <a:p>
            <a:pPr algn="ctr"/>
            <a:endParaRPr lang="en-US" dirty="0"/>
          </a:p>
        </p:txBody>
      </p:sp>
      <p:sp>
        <p:nvSpPr>
          <p:cNvPr id="10" name="TextBox 9"/>
          <p:cNvSpPr txBox="1"/>
          <p:nvPr/>
        </p:nvSpPr>
        <p:spPr>
          <a:xfrm rot="1126398">
            <a:off x="2717962" y="2771593"/>
            <a:ext cx="1460665" cy="646331"/>
          </a:xfrm>
          <a:prstGeom prst="rect">
            <a:avLst/>
          </a:prstGeom>
          <a:solidFill>
            <a:srgbClr val="FFFF00"/>
          </a:solidFill>
          <a:ln>
            <a:solidFill>
              <a:schemeClr val="tx1"/>
            </a:solidFill>
          </a:ln>
        </p:spPr>
        <p:txBody>
          <a:bodyPr wrap="square" rtlCol="0">
            <a:spAutoFit/>
          </a:bodyPr>
          <a:lstStyle/>
          <a:p>
            <a:pPr algn="ctr"/>
            <a:r>
              <a:rPr lang="en-US" dirty="0" smtClean="0"/>
              <a:t>Feedback</a:t>
            </a:r>
          </a:p>
          <a:p>
            <a:pPr algn="ctr"/>
            <a:endParaRPr lang="en-US" dirty="0"/>
          </a:p>
        </p:txBody>
      </p:sp>
      <p:sp>
        <p:nvSpPr>
          <p:cNvPr id="11" name="TextBox 10"/>
          <p:cNvSpPr txBox="1"/>
          <p:nvPr/>
        </p:nvSpPr>
        <p:spPr>
          <a:xfrm rot="1380201">
            <a:off x="2523506" y="5371472"/>
            <a:ext cx="1460665" cy="646331"/>
          </a:xfrm>
          <a:prstGeom prst="rect">
            <a:avLst/>
          </a:prstGeom>
          <a:solidFill>
            <a:srgbClr val="FFFF00"/>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2" name="TextBox 11"/>
          <p:cNvSpPr txBox="1"/>
          <p:nvPr/>
        </p:nvSpPr>
        <p:spPr>
          <a:xfrm rot="20855861">
            <a:off x="965859" y="4854939"/>
            <a:ext cx="1460665" cy="646331"/>
          </a:xfrm>
          <a:prstGeom prst="rect">
            <a:avLst/>
          </a:prstGeom>
          <a:solidFill>
            <a:srgbClr val="FFFF00"/>
          </a:solidFill>
          <a:ln>
            <a:solidFill>
              <a:schemeClr val="tx1"/>
            </a:solidFill>
          </a:ln>
        </p:spPr>
        <p:txBody>
          <a:bodyPr wrap="square" rtlCol="0">
            <a:spAutoFit/>
          </a:bodyPr>
          <a:lstStyle/>
          <a:p>
            <a:pPr algn="ctr"/>
            <a:r>
              <a:rPr lang="en-US" dirty="0" smtClean="0"/>
              <a:t>Support</a:t>
            </a:r>
          </a:p>
          <a:p>
            <a:pPr algn="ctr"/>
            <a:endParaRPr lang="en-US" dirty="0"/>
          </a:p>
        </p:txBody>
      </p:sp>
      <p:sp>
        <p:nvSpPr>
          <p:cNvPr id="13" name="TextBox 12"/>
          <p:cNvSpPr txBox="1"/>
          <p:nvPr/>
        </p:nvSpPr>
        <p:spPr>
          <a:xfrm rot="993401">
            <a:off x="4540332" y="5450189"/>
            <a:ext cx="1460665" cy="646331"/>
          </a:xfrm>
          <a:prstGeom prst="rect">
            <a:avLst/>
          </a:prstGeom>
          <a:solidFill>
            <a:srgbClr val="FFFF00"/>
          </a:solidFill>
          <a:ln>
            <a:solidFill>
              <a:schemeClr val="tx1"/>
            </a:solidFill>
          </a:ln>
        </p:spPr>
        <p:txBody>
          <a:bodyPr wrap="square" rtlCol="0">
            <a:spAutoFit/>
          </a:bodyPr>
          <a:lstStyle/>
          <a:p>
            <a:pPr algn="ctr"/>
            <a:r>
              <a:rPr lang="en-US" dirty="0" smtClean="0"/>
              <a:t>Reflection</a:t>
            </a:r>
          </a:p>
          <a:p>
            <a:pPr algn="ctr"/>
            <a:endParaRPr lang="en-US" dirty="0"/>
          </a:p>
        </p:txBody>
      </p:sp>
      <p:sp>
        <p:nvSpPr>
          <p:cNvPr id="14" name="TextBox 13"/>
          <p:cNvSpPr txBox="1"/>
          <p:nvPr/>
        </p:nvSpPr>
        <p:spPr>
          <a:xfrm rot="925704">
            <a:off x="5270665" y="4474143"/>
            <a:ext cx="1460665" cy="646331"/>
          </a:xfrm>
          <a:prstGeom prst="rect">
            <a:avLst/>
          </a:prstGeom>
          <a:solidFill>
            <a:srgbClr val="FFFF00"/>
          </a:solidFill>
          <a:ln>
            <a:solidFill>
              <a:schemeClr val="tx1"/>
            </a:solidFill>
          </a:ln>
        </p:spPr>
        <p:txBody>
          <a:bodyPr wrap="square" rtlCol="0">
            <a:spAutoFit/>
          </a:bodyPr>
          <a:lstStyle/>
          <a:p>
            <a:pPr algn="ctr"/>
            <a:r>
              <a:rPr lang="en-US" dirty="0" smtClean="0"/>
              <a:t>Growth</a:t>
            </a:r>
          </a:p>
          <a:p>
            <a:pPr algn="ctr"/>
            <a:endParaRPr lang="en-US" dirty="0"/>
          </a:p>
        </p:txBody>
      </p:sp>
      <p:sp>
        <p:nvSpPr>
          <p:cNvPr id="15" name="TextBox 14"/>
          <p:cNvSpPr txBox="1"/>
          <p:nvPr/>
        </p:nvSpPr>
        <p:spPr>
          <a:xfrm rot="1161060">
            <a:off x="6394529" y="3701464"/>
            <a:ext cx="1460665" cy="646331"/>
          </a:xfrm>
          <a:prstGeom prst="rect">
            <a:avLst/>
          </a:prstGeom>
          <a:solidFill>
            <a:srgbClr val="FFFF00"/>
          </a:solidFill>
          <a:ln>
            <a:solidFill>
              <a:schemeClr val="tx1"/>
            </a:solidFill>
          </a:ln>
        </p:spPr>
        <p:txBody>
          <a:bodyPr wrap="square" rtlCol="0">
            <a:spAutoFit/>
          </a:bodyPr>
          <a:lstStyle/>
          <a:p>
            <a:pPr algn="ctr"/>
            <a:r>
              <a:rPr lang="en-US" dirty="0" smtClean="0"/>
              <a:t>Risk-taking</a:t>
            </a:r>
          </a:p>
          <a:p>
            <a:pPr algn="ctr"/>
            <a:endParaRPr lang="en-US" dirty="0"/>
          </a:p>
        </p:txBody>
      </p:sp>
      <p:sp>
        <p:nvSpPr>
          <p:cNvPr id="16" name="TextBox 15"/>
          <p:cNvSpPr txBox="1"/>
          <p:nvPr/>
        </p:nvSpPr>
        <p:spPr>
          <a:xfrm>
            <a:off x="5235039" y="2230581"/>
            <a:ext cx="1555946" cy="646331"/>
          </a:xfrm>
          <a:prstGeom prst="rect">
            <a:avLst/>
          </a:prstGeom>
          <a:solidFill>
            <a:srgbClr val="FFFF00"/>
          </a:solidFill>
          <a:ln>
            <a:solidFill>
              <a:schemeClr val="tx1"/>
            </a:solidFill>
          </a:ln>
        </p:spPr>
        <p:txBody>
          <a:bodyPr wrap="square" rtlCol="0">
            <a:spAutoFit/>
          </a:bodyPr>
          <a:lstStyle/>
          <a:p>
            <a:pPr algn="ctr"/>
            <a:r>
              <a:rPr lang="en-US" dirty="0" smtClean="0"/>
              <a:t>Continuous</a:t>
            </a:r>
            <a:br>
              <a:rPr lang="en-US" dirty="0" smtClean="0"/>
            </a:br>
            <a:r>
              <a:rPr lang="en-US" dirty="0" smtClean="0"/>
              <a:t>Improvement</a:t>
            </a:r>
            <a:endParaRPr lang="en-US" dirty="0"/>
          </a:p>
        </p:txBody>
      </p:sp>
    </p:spTree>
    <p:extLst>
      <p:ext uri="{BB962C8B-B14F-4D97-AF65-F5344CB8AC3E}">
        <p14:creationId xmlns:p14="http://schemas.microsoft.com/office/powerpoint/2010/main" val="328153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chemeClr val="tx1">
                    <a:lumMod val="75000"/>
                    <a:lumOff val="25000"/>
                  </a:schemeClr>
                </a:solidFill>
                <a:effectLst>
                  <a:innerShdw blurRad="63500" dist="50800">
                    <a:prstClr val="black">
                      <a:alpha val="50000"/>
                    </a:prstClr>
                  </a:innerShdw>
                </a:effectLst>
              </a:rPr>
              <a:t>The essential message is not “you are broken and I’m here to fix you” but instead “you are so valuable and worthy, our mission so vital, the future lives of our students so precious, that we have a joint responsibility to each other.”</a:t>
            </a:r>
          </a:p>
          <a:p>
            <a:pPr marL="68580" indent="0" algn="r" fontAlgn="auto">
              <a:spcAft>
                <a:spcPts val="0"/>
              </a:spcAft>
              <a:buClr>
                <a:schemeClr val="tx1">
                  <a:lumMod val="75000"/>
                  <a:lumOff val="25000"/>
                </a:schemeClr>
              </a:buClr>
              <a:buNone/>
              <a:defRPr/>
            </a:pPr>
            <a:r>
              <a:rPr lang="en-US" sz="2800" i="1" dirty="0" smtClean="0">
                <a:solidFill>
                  <a:schemeClr val="tx1">
                    <a:lumMod val="75000"/>
                    <a:lumOff val="25000"/>
                  </a:schemeClr>
                </a:solidFill>
                <a:effectLst>
                  <a:innerShdw blurRad="63500" dist="50800">
                    <a:prstClr val="black">
                      <a:alpha val="50000"/>
                    </a:prstClr>
                  </a:innerShdw>
                </a:effectLst>
              </a:rPr>
              <a:t>-Doug Reeves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42056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ELA/Literacy </a:t>
            </a:r>
            <a:r>
              <a:rPr lang="en-US" dirty="0" smtClean="0"/>
              <a:t>and the</a:t>
            </a:r>
            <a:br>
              <a:rPr lang="en-US" dirty="0" smtClean="0"/>
            </a:br>
            <a:r>
              <a:rPr lang="en-US" dirty="0" smtClean="0"/>
              <a:t>Common Core</a:t>
            </a:r>
            <a:endParaRPr lang="en-US" dirty="0"/>
          </a:p>
        </p:txBody>
      </p:sp>
    </p:spTree>
    <p:extLst>
      <p:ext uri="{BB962C8B-B14F-4D97-AF65-F5344CB8AC3E}">
        <p14:creationId xmlns:p14="http://schemas.microsoft.com/office/powerpoint/2010/main" val="211912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3787583"/>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
        <p:nvSpPr>
          <p:cNvPr id="3" name="Oval 2"/>
          <p:cNvSpPr/>
          <p:nvPr/>
        </p:nvSpPr>
        <p:spPr>
          <a:xfrm>
            <a:off x="381000" y="3087584"/>
            <a:ext cx="8763000" cy="129441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06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172" name="Line 4"/>
          <p:cNvSpPr>
            <a:spLocks noChangeShapeType="1"/>
          </p:cNvSpPr>
          <p:nvPr/>
        </p:nvSpPr>
        <p:spPr bwMode="auto">
          <a:xfrm flipV="1">
            <a:off x="24590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3" name="Line 5"/>
          <p:cNvSpPr>
            <a:spLocks noChangeShapeType="1"/>
          </p:cNvSpPr>
          <p:nvPr/>
        </p:nvSpPr>
        <p:spPr bwMode="auto">
          <a:xfrm flipV="1">
            <a:off x="32813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4" name="Line 6"/>
          <p:cNvSpPr>
            <a:spLocks noChangeShapeType="1"/>
          </p:cNvSpPr>
          <p:nvPr/>
        </p:nvSpPr>
        <p:spPr bwMode="auto">
          <a:xfrm flipV="1">
            <a:off x="4105275"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5" name="Line 7"/>
          <p:cNvSpPr>
            <a:spLocks noChangeShapeType="1"/>
          </p:cNvSpPr>
          <p:nvPr/>
        </p:nvSpPr>
        <p:spPr bwMode="auto">
          <a:xfrm flipV="1">
            <a:off x="4927600"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6" name="Line 8"/>
          <p:cNvSpPr>
            <a:spLocks noChangeShapeType="1"/>
          </p:cNvSpPr>
          <p:nvPr/>
        </p:nvSpPr>
        <p:spPr bwMode="auto">
          <a:xfrm flipV="1">
            <a:off x="575151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7" name="Line 9"/>
          <p:cNvSpPr>
            <a:spLocks noChangeShapeType="1"/>
          </p:cNvSpPr>
          <p:nvPr/>
        </p:nvSpPr>
        <p:spPr bwMode="auto">
          <a:xfrm flipV="1">
            <a:off x="65738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8" name="Line 10"/>
          <p:cNvSpPr>
            <a:spLocks noChangeShapeType="1"/>
          </p:cNvSpPr>
          <p:nvPr/>
        </p:nvSpPr>
        <p:spPr bwMode="auto">
          <a:xfrm flipV="1">
            <a:off x="73961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9" name="Line 11"/>
          <p:cNvSpPr>
            <a:spLocks noChangeShapeType="1"/>
          </p:cNvSpPr>
          <p:nvPr/>
        </p:nvSpPr>
        <p:spPr bwMode="auto">
          <a:xfrm>
            <a:off x="1635125" y="50752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0" name="Line 12"/>
          <p:cNvSpPr>
            <a:spLocks noChangeShapeType="1"/>
          </p:cNvSpPr>
          <p:nvPr/>
        </p:nvSpPr>
        <p:spPr bwMode="auto">
          <a:xfrm>
            <a:off x="1635125" y="46640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1" name="Line 13"/>
          <p:cNvSpPr>
            <a:spLocks noChangeShapeType="1"/>
          </p:cNvSpPr>
          <p:nvPr/>
        </p:nvSpPr>
        <p:spPr bwMode="auto">
          <a:xfrm>
            <a:off x="1635125" y="42513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2" name="Line 14"/>
          <p:cNvSpPr>
            <a:spLocks noChangeShapeType="1"/>
          </p:cNvSpPr>
          <p:nvPr/>
        </p:nvSpPr>
        <p:spPr bwMode="auto">
          <a:xfrm>
            <a:off x="1635125" y="38401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3" name="Line 15"/>
          <p:cNvSpPr>
            <a:spLocks noChangeShapeType="1"/>
          </p:cNvSpPr>
          <p:nvPr/>
        </p:nvSpPr>
        <p:spPr bwMode="auto">
          <a:xfrm>
            <a:off x="1635125" y="3429000"/>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4" name="Line 16"/>
          <p:cNvSpPr>
            <a:spLocks noChangeShapeType="1"/>
          </p:cNvSpPr>
          <p:nvPr/>
        </p:nvSpPr>
        <p:spPr bwMode="auto">
          <a:xfrm>
            <a:off x="1635125" y="30178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5" name="Line 17"/>
          <p:cNvSpPr>
            <a:spLocks noChangeShapeType="1"/>
          </p:cNvSpPr>
          <p:nvPr/>
        </p:nvSpPr>
        <p:spPr bwMode="auto">
          <a:xfrm>
            <a:off x="1635125" y="26066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6" name="Line 18"/>
          <p:cNvSpPr>
            <a:spLocks noChangeShapeType="1"/>
          </p:cNvSpPr>
          <p:nvPr/>
        </p:nvSpPr>
        <p:spPr bwMode="auto">
          <a:xfrm>
            <a:off x="1635125" y="21939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7" name="Line 19"/>
          <p:cNvSpPr>
            <a:spLocks noChangeShapeType="1"/>
          </p:cNvSpPr>
          <p:nvPr/>
        </p:nvSpPr>
        <p:spPr bwMode="auto">
          <a:xfrm>
            <a:off x="1635125" y="17827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8" name="Text Box 20"/>
          <p:cNvSpPr txBox="1">
            <a:spLocks noChangeArrowheads="1"/>
          </p:cNvSpPr>
          <p:nvPr/>
        </p:nvSpPr>
        <p:spPr bwMode="auto">
          <a:xfrm>
            <a:off x="1046163" y="5322888"/>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600</a:t>
            </a:r>
          </a:p>
        </p:txBody>
      </p:sp>
      <p:sp>
        <p:nvSpPr>
          <p:cNvPr id="7189" name="Text Box 21"/>
          <p:cNvSpPr txBox="1">
            <a:spLocks noChangeArrowheads="1"/>
          </p:cNvSpPr>
          <p:nvPr/>
        </p:nvSpPr>
        <p:spPr bwMode="auto">
          <a:xfrm>
            <a:off x="1052513" y="45053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800</a:t>
            </a:r>
          </a:p>
        </p:txBody>
      </p:sp>
      <p:sp>
        <p:nvSpPr>
          <p:cNvPr id="7190" name="Text Box 22"/>
          <p:cNvSpPr txBox="1">
            <a:spLocks noChangeArrowheads="1"/>
          </p:cNvSpPr>
          <p:nvPr/>
        </p:nvSpPr>
        <p:spPr bwMode="auto">
          <a:xfrm>
            <a:off x="909638" y="3686175"/>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1000</a:t>
            </a:r>
          </a:p>
        </p:txBody>
      </p:sp>
      <p:sp>
        <p:nvSpPr>
          <p:cNvPr id="7191" name="Text Box 23"/>
          <p:cNvSpPr txBox="1">
            <a:spLocks noChangeArrowheads="1"/>
          </p:cNvSpPr>
          <p:nvPr/>
        </p:nvSpPr>
        <p:spPr bwMode="auto">
          <a:xfrm>
            <a:off x="862013" y="2033588"/>
            <a:ext cx="75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1400</a:t>
            </a:r>
          </a:p>
        </p:txBody>
      </p:sp>
      <p:sp>
        <p:nvSpPr>
          <p:cNvPr id="7192" name="Text Box 24"/>
          <p:cNvSpPr txBox="1">
            <a:spLocks noChangeArrowheads="1"/>
          </p:cNvSpPr>
          <p:nvPr/>
        </p:nvSpPr>
        <p:spPr bwMode="auto">
          <a:xfrm>
            <a:off x="896938" y="1216025"/>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1600</a:t>
            </a:r>
          </a:p>
        </p:txBody>
      </p:sp>
      <p:sp>
        <p:nvSpPr>
          <p:cNvPr id="7193" name="Text Box 25"/>
          <p:cNvSpPr txBox="1">
            <a:spLocks noChangeArrowheads="1"/>
          </p:cNvSpPr>
          <p:nvPr/>
        </p:nvSpPr>
        <p:spPr bwMode="auto">
          <a:xfrm>
            <a:off x="925513" y="2859088"/>
            <a:ext cx="693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1200</a:t>
            </a:r>
          </a:p>
        </p:txBody>
      </p:sp>
      <p:sp>
        <p:nvSpPr>
          <p:cNvPr id="7194" name="Text Box 26"/>
          <p:cNvSpPr txBox="1">
            <a:spLocks noChangeArrowheads="1"/>
          </p:cNvSpPr>
          <p:nvPr/>
        </p:nvSpPr>
        <p:spPr bwMode="auto">
          <a:xfrm rot="-5400000">
            <a:off x="-604043" y="3242468"/>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pPr>
            <a:r>
              <a:rPr lang="en-US" b="1" dirty="0" smtClean="0">
                <a:solidFill>
                  <a:srgbClr val="000000"/>
                </a:solidFill>
              </a:rPr>
              <a:t>Text Lexile Measure (L)</a:t>
            </a:r>
          </a:p>
        </p:txBody>
      </p:sp>
      <p:sp>
        <p:nvSpPr>
          <p:cNvPr id="7195" name="Text Box 27"/>
          <p:cNvSpPr txBox="1">
            <a:spLocks noChangeArrowheads="1"/>
          </p:cNvSpPr>
          <p:nvPr/>
        </p:nvSpPr>
        <p:spPr bwMode="auto">
          <a:xfrm>
            <a:off x="1657350" y="5524500"/>
            <a:ext cx="80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6" name="Text Box 28"/>
          <p:cNvSpPr txBox="1">
            <a:spLocks noChangeArrowheads="1"/>
          </p:cNvSpPr>
          <p:nvPr/>
        </p:nvSpPr>
        <p:spPr bwMode="auto">
          <a:xfrm>
            <a:off x="2463800" y="5530850"/>
            <a:ext cx="80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7" name="Text Box 29"/>
          <p:cNvSpPr txBox="1">
            <a:spLocks noChangeArrowheads="1"/>
          </p:cNvSpPr>
          <p:nvPr/>
        </p:nvSpPr>
        <p:spPr bwMode="auto">
          <a:xfrm>
            <a:off x="3270250" y="5527675"/>
            <a:ext cx="857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8" name="Text Box 30"/>
          <p:cNvSpPr txBox="1">
            <a:spLocks noChangeArrowheads="1"/>
          </p:cNvSpPr>
          <p:nvPr/>
        </p:nvSpPr>
        <p:spPr bwMode="auto">
          <a:xfrm>
            <a:off x="4087813" y="5526088"/>
            <a:ext cx="857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9" name="Text Box 31"/>
          <p:cNvSpPr txBox="1">
            <a:spLocks noChangeArrowheads="1"/>
          </p:cNvSpPr>
          <p:nvPr/>
        </p:nvSpPr>
        <p:spPr bwMode="auto">
          <a:xfrm>
            <a:off x="5019675" y="5526088"/>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Military</a:t>
            </a:r>
          </a:p>
        </p:txBody>
      </p:sp>
      <p:sp>
        <p:nvSpPr>
          <p:cNvPr id="7200" name="Text Box 32"/>
          <p:cNvSpPr txBox="1">
            <a:spLocks noChangeArrowheads="1"/>
          </p:cNvSpPr>
          <p:nvPr/>
        </p:nvSpPr>
        <p:spPr bwMode="auto">
          <a:xfrm>
            <a:off x="5783263" y="5527675"/>
            <a:ext cx="758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Personal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Use</a:t>
            </a:r>
          </a:p>
        </p:txBody>
      </p:sp>
      <p:sp>
        <p:nvSpPr>
          <p:cNvPr id="7201" name="Text Box 33"/>
          <p:cNvSpPr txBox="1">
            <a:spLocks noChangeArrowheads="1"/>
          </p:cNvSpPr>
          <p:nvPr/>
        </p:nvSpPr>
        <p:spPr bwMode="auto">
          <a:xfrm>
            <a:off x="6530975" y="5527675"/>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Entry-Level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Occupations</a:t>
            </a:r>
          </a:p>
        </p:txBody>
      </p:sp>
      <p:sp>
        <p:nvSpPr>
          <p:cNvPr id="7202" name="Text Box 34"/>
          <p:cNvSpPr txBox="1">
            <a:spLocks noChangeArrowheads="1"/>
          </p:cNvSpPr>
          <p:nvPr/>
        </p:nvSpPr>
        <p:spPr bwMode="auto">
          <a:xfrm>
            <a:off x="7518400" y="5527675"/>
            <a:ext cx="6302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SAT 1,</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ACT,</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AP*</a:t>
            </a:r>
          </a:p>
        </p:txBody>
      </p:sp>
      <p:sp>
        <p:nvSpPr>
          <p:cNvPr id="7203" name="Text Box 35"/>
          <p:cNvSpPr txBox="1">
            <a:spLocks noChangeArrowheads="1"/>
          </p:cNvSpPr>
          <p:nvPr/>
        </p:nvSpPr>
        <p:spPr bwMode="auto">
          <a:xfrm>
            <a:off x="117391" y="6553200"/>
            <a:ext cx="3162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200" dirty="0" smtClean="0">
                <a:solidFill>
                  <a:srgbClr val="000000"/>
                </a:solidFill>
                <a:cs typeface="Arial" pitchFamily="34" charset="0"/>
              </a:rPr>
              <a:t>* Source of National Test Data: MetaMetrics</a:t>
            </a:r>
          </a:p>
        </p:txBody>
      </p:sp>
      <p:sp>
        <p:nvSpPr>
          <p:cNvPr id="13364260" name="Rectangle 36"/>
          <p:cNvSpPr>
            <a:spLocks noChangeArrowheads="1"/>
          </p:cNvSpPr>
          <p:nvPr/>
        </p:nvSpPr>
        <p:spPr bwMode="auto">
          <a:xfrm>
            <a:off x="1936750" y="4010025"/>
            <a:ext cx="242888" cy="9239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1" name="Rectangle 37"/>
          <p:cNvSpPr>
            <a:spLocks noChangeArrowheads="1"/>
          </p:cNvSpPr>
          <p:nvPr/>
        </p:nvSpPr>
        <p:spPr bwMode="auto">
          <a:xfrm>
            <a:off x="2752725" y="3640138"/>
            <a:ext cx="242888" cy="9620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2" name="Rectangle 38"/>
          <p:cNvSpPr>
            <a:spLocks noChangeArrowheads="1"/>
          </p:cNvSpPr>
          <p:nvPr/>
        </p:nvSpPr>
        <p:spPr bwMode="auto">
          <a:xfrm>
            <a:off x="3581400" y="3268663"/>
            <a:ext cx="242888" cy="728662"/>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3" name="Rectangle 39"/>
          <p:cNvSpPr>
            <a:spLocks noChangeArrowheads="1"/>
          </p:cNvSpPr>
          <p:nvPr/>
        </p:nvSpPr>
        <p:spPr bwMode="auto">
          <a:xfrm>
            <a:off x="4400550" y="2516188"/>
            <a:ext cx="242888" cy="94297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4" name="Rectangle 40"/>
          <p:cNvSpPr>
            <a:spLocks noChangeArrowheads="1"/>
          </p:cNvSpPr>
          <p:nvPr/>
        </p:nvSpPr>
        <p:spPr bwMode="auto">
          <a:xfrm>
            <a:off x="5229225" y="2911475"/>
            <a:ext cx="242888" cy="223838"/>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5" name="Rectangle 41"/>
          <p:cNvSpPr>
            <a:spLocks noChangeArrowheads="1"/>
          </p:cNvSpPr>
          <p:nvPr/>
        </p:nvSpPr>
        <p:spPr bwMode="auto">
          <a:xfrm>
            <a:off x="6043613" y="2373313"/>
            <a:ext cx="242887" cy="8096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6" name="Rectangle 42"/>
          <p:cNvSpPr>
            <a:spLocks noChangeArrowheads="1"/>
          </p:cNvSpPr>
          <p:nvPr/>
        </p:nvSpPr>
        <p:spPr bwMode="auto">
          <a:xfrm>
            <a:off x="6862763" y="2278063"/>
            <a:ext cx="242887" cy="85725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7" name="Rectangle 43"/>
          <p:cNvSpPr>
            <a:spLocks noChangeArrowheads="1"/>
          </p:cNvSpPr>
          <p:nvPr/>
        </p:nvSpPr>
        <p:spPr bwMode="auto">
          <a:xfrm>
            <a:off x="7681913" y="2954338"/>
            <a:ext cx="242887" cy="41910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212" name="Text Box 44"/>
          <p:cNvSpPr txBox="1">
            <a:spLocks noChangeArrowheads="1"/>
          </p:cNvSpPr>
          <p:nvPr/>
        </p:nvSpPr>
        <p:spPr bwMode="auto">
          <a:xfrm>
            <a:off x="2286000" y="958850"/>
            <a:ext cx="4532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50000"/>
              </a:spcBef>
              <a:spcAft>
                <a:spcPct val="0"/>
              </a:spcAft>
            </a:pPr>
            <a:r>
              <a:rPr lang="en-US" sz="1600" b="1" dirty="0" smtClean="0">
                <a:solidFill>
                  <a:srgbClr val="000000"/>
                </a:solidFill>
              </a:rPr>
              <a:t>Interquartile Ranges Shown (25% - 75%)</a:t>
            </a:r>
          </a:p>
        </p:txBody>
      </p:sp>
      <p:grpSp>
        <p:nvGrpSpPr>
          <p:cNvPr id="52" name="Group 51"/>
          <p:cNvGrpSpPr/>
          <p:nvPr/>
        </p:nvGrpSpPr>
        <p:grpSpPr>
          <a:xfrm>
            <a:off x="685805" y="334175"/>
            <a:ext cx="7772389" cy="608400"/>
            <a:chOff x="317505" y="1694928"/>
            <a:chExt cx="7772389" cy="608400"/>
          </a:xfrm>
        </p:grpSpPr>
        <p:sp>
          <p:nvSpPr>
            <p:cNvPr id="53" name="Rounded Rectangle 52"/>
            <p:cNvSpPr/>
            <p:nvPr/>
          </p:nvSpPr>
          <p:spPr>
            <a:xfrm>
              <a:off x="317505" y="1694928"/>
              <a:ext cx="7772389" cy="608400"/>
            </a:xfrm>
            <a:prstGeom prst="roundRect">
              <a:avLst/>
            </a:prstGeom>
            <a:solidFill>
              <a:srgbClr val="629DD1"/>
            </a:solidFill>
            <a:ln w="15875" cap="flat" cmpd="sng" algn="ctr">
              <a:solidFill>
                <a:sysClr val="window" lastClr="FFFFFF">
                  <a:hueOff val="0"/>
                  <a:satOff val="0"/>
                  <a:lumOff val="0"/>
                  <a:alphaOff val="0"/>
                </a:sysClr>
              </a:solidFill>
              <a:prstDash val="solid"/>
            </a:ln>
            <a:effectLst/>
          </p:spPr>
        </p:sp>
        <p:sp>
          <p:nvSpPr>
            <p:cNvPr id="54" name="Rounded Rectangle 4"/>
            <p:cNvSpPr/>
            <p:nvPr/>
          </p:nvSpPr>
          <p:spPr>
            <a:xfrm>
              <a:off x="347205" y="1724628"/>
              <a:ext cx="7712989" cy="549000"/>
            </a:xfrm>
            <a:prstGeom prst="rect">
              <a:avLst/>
            </a:prstGeom>
            <a:noFill/>
            <a:ln>
              <a:noFill/>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defRPr/>
              </a:pPr>
              <a:r>
                <a:rPr lang="en-US" sz="2400" dirty="0" smtClean="0">
                  <a:solidFill>
                    <a:sysClr val="window" lastClr="FFFFFF"/>
                  </a:solidFill>
                </a:rPr>
                <a:t>Staircase of Complexity</a:t>
              </a:r>
              <a:endParaRPr lang="en-US" sz="2400" dirty="0">
                <a:solidFill>
                  <a:sysClr val="window" lastClr="FFFFFF"/>
                </a:solidFill>
              </a:endParaRPr>
            </a:p>
          </p:txBody>
        </p:sp>
      </p:grpSp>
    </p:spTree>
    <p:extLst>
      <p:ext uri="{BB962C8B-B14F-4D97-AF65-F5344CB8AC3E}">
        <p14:creationId xmlns:p14="http://schemas.microsoft.com/office/powerpoint/2010/main" val="1073548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4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64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42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42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42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260" grpId="0" animBg="1"/>
      <p:bldP spid="13364261" grpId="0" animBg="1"/>
      <p:bldP spid="13364262" grpId="0" animBg="1"/>
      <p:bldP spid="13364263" grpId="0" animBg="1"/>
      <p:bldP spid="13364264" grpId="0" animBg="1"/>
      <p:bldP spid="13364265" grpId="0" animBg="1"/>
      <p:bldP spid="13364266" grpId="0" animBg="1"/>
      <p:bldP spid="13364267" grpId="0" animBg="1"/>
    </p:bld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4896</Words>
  <Application>Microsoft Office PowerPoint</Application>
  <PresentationFormat>On-screen Show (4:3)</PresentationFormat>
  <Paragraphs>516</Paragraphs>
  <Slides>39</Slides>
  <Notes>34</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IS_template</vt:lpstr>
      <vt:lpstr>Default Design</vt:lpstr>
      <vt:lpstr>Lead Evaluator Training</vt:lpstr>
      <vt:lpstr>Agenda</vt:lpstr>
      <vt:lpstr>PowerPoint Presentation</vt:lpstr>
      <vt:lpstr>PowerPoint Presentation</vt:lpstr>
      <vt:lpstr>PowerPoint Presentation</vt:lpstr>
      <vt:lpstr>PowerPoint Presentation</vt:lpstr>
      <vt:lpstr>ELA/Literacy and the Common Core</vt:lpstr>
      <vt:lpstr>Six Shifts: ELA/Literacy</vt:lpstr>
      <vt:lpstr>PowerPoint Presentation</vt:lpstr>
      <vt:lpstr>Shift 1: Balancing Informational and Literary Text</vt:lpstr>
      <vt:lpstr>Shift 1: Balancing Informational and Literary Text</vt:lpstr>
      <vt:lpstr>Shift 2: Knowledge in the Disciplines</vt:lpstr>
      <vt:lpstr>Shift 2: Knowledge in the Disciplines</vt:lpstr>
      <vt:lpstr>Shift 3: Staircase of Complexity</vt:lpstr>
      <vt:lpstr>Shift 3: Staircase of Complexity</vt:lpstr>
      <vt:lpstr>Shift 4: Text Based Answers</vt:lpstr>
      <vt:lpstr>Shift 4: Text Based Answers</vt:lpstr>
      <vt:lpstr>Shift 5: Writing from Sources</vt:lpstr>
      <vt:lpstr>Shift 5: Writing from Sources</vt:lpstr>
      <vt:lpstr>Shift 6: Academic Vocabulary</vt:lpstr>
      <vt:lpstr>Shift 6: Academic Vocabulary</vt:lpstr>
      <vt:lpstr>PowerPoint Presentation</vt:lpstr>
      <vt:lpstr>PowerPoint Presentation</vt:lpstr>
      <vt:lpstr>Growth-Producing Feedback</vt:lpstr>
      <vt:lpstr>The Year at a Glance</vt:lpstr>
      <vt:lpstr>PowerPoint Presentation</vt:lpstr>
      <vt:lpstr>PowerPoint Presentation</vt:lpstr>
      <vt:lpstr>PowerPoint Presentation</vt:lpstr>
      <vt:lpstr>PowerPoint Presentation</vt:lpstr>
      <vt:lpstr>Evidence Collection and Growth-Producing Feedback</vt:lpstr>
      <vt:lpstr>PowerPoint Presentation</vt:lpstr>
      <vt:lpstr>PowerPoint Presentation</vt:lpstr>
      <vt:lpstr>Time Out for a read!</vt:lpstr>
      <vt:lpstr>PowerPoint Presentation</vt:lpstr>
      <vt:lpstr>ELA Classroom</vt:lpstr>
      <vt:lpstr>Growth-Producing Feedback</vt:lpstr>
      <vt:lpstr>PowerPoint Presentation</vt:lpstr>
      <vt:lpstr>Resources</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108</cp:revision>
  <cp:lastPrinted>2013-10-16T13:00:15Z</cp:lastPrinted>
  <dcterms:created xsi:type="dcterms:W3CDTF">2012-08-15T11:27:34Z</dcterms:created>
  <dcterms:modified xsi:type="dcterms:W3CDTF">2013-10-20T18:20:57Z</dcterms:modified>
</cp:coreProperties>
</file>