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31"/>
  </p:notesMasterIdLst>
  <p:handoutMasterIdLst>
    <p:handoutMasterId r:id="rId32"/>
  </p:handoutMasterIdLst>
  <p:sldIdLst>
    <p:sldId id="256" r:id="rId3"/>
    <p:sldId id="334" r:id="rId4"/>
    <p:sldId id="449" r:id="rId5"/>
    <p:sldId id="450" r:id="rId6"/>
    <p:sldId id="451" r:id="rId7"/>
    <p:sldId id="452" r:id="rId8"/>
    <p:sldId id="456" r:id="rId9"/>
    <p:sldId id="454" r:id="rId10"/>
    <p:sldId id="458" r:id="rId11"/>
    <p:sldId id="459" r:id="rId12"/>
    <p:sldId id="460" r:id="rId13"/>
    <p:sldId id="461" r:id="rId14"/>
    <p:sldId id="462" r:id="rId15"/>
    <p:sldId id="463" r:id="rId16"/>
    <p:sldId id="464" r:id="rId17"/>
    <p:sldId id="475" r:id="rId18"/>
    <p:sldId id="466" r:id="rId19"/>
    <p:sldId id="432" r:id="rId20"/>
    <p:sldId id="429" r:id="rId21"/>
    <p:sldId id="468" r:id="rId22"/>
    <p:sldId id="471" r:id="rId23"/>
    <p:sldId id="477" r:id="rId24"/>
    <p:sldId id="469" r:id="rId25"/>
    <p:sldId id="472" r:id="rId26"/>
    <p:sldId id="473" r:id="rId27"/>
    <p:sldId id="476" r:id="rId28"/>
    <p:sldId id="346" r:id="rId29"/>
    <p:sldId id="290"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86289" autoAdjust="0"/>
  </p:normalViewPr>
  <p:slideViewPr>
    <p:cSldViewPr snapToGrid="0" snapToObjects="1">
      <p:cViewPr>
        <p:scale>
          <a:sx n="70" d="100"/>
          <a:sy n="70" d="100"/>
        </p:scale>
        <p:origin x="-816"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FE4C2-9DBA-4C48-853E-6B11B9759D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62BDAE-F056-4109-B750-3BE1E9CE45A4}">
      <dgm:prSet/>
      <dgm:spPr/>
      <dgm:t>
        <a:bodyPr/>
        <a:lstStyle/>
        <a:p>
          <a:pPr rtl="0"/>
          <a:r>
            <a:rPr lang="en-US" dirty="0" smtClean="0"/>
            <a:t>Balancing Informational &amp; Literary Texts (Grades PK-5)</a:t>
          </a:r>
          <a:endParaRPr lang="en-US" dirty="0"/>
        </a:p>
      </dgm:t>
    </dgm:pt>
    <dgm:pt modelId="{7754B077-5826-451C-A74B-1626A37067F3}" type="parTrans" cxnId="{A23EB735-F7E9-4162-9A89-985B7C01A407}">
      <dgm:prSet/>
      <dgm:spPr/>
      <dgm:t>
        <a:bodyPr/>
        <a:lstStyle/>
        <a:p>
          <a:endParaRPr lang="en-US"/>
        </a:p>
      </dgm:t>
    </dgm:pt>
    <dgm:pt modelId="{8C888F76-EE84-435F-8F31-4860F8B88437}" type="sibTrans" cxnId="{A23EB735-F7E9-4162-9A89-985B7C01A407}">
      <dgm:prSet/>
      <dgm:spPr/>
      <dgm:t>
        <a:bodyPr/>
        <a:lstStyle/>
        <a:p>
          <a:endParaRPr lang="en-US"/>
        </a:p>
      </dgm:t>
    </dgm:pt>
    <dgm:pt modelId="{CDAD7960-CB94-4104-A6E5-633D81C6ABEB}">
      <dgm:prSet/>
      <dgm:spPr/>
      <dgm:t>
        <a:bodyPr/>
        <a:lstStyle/>
        <a:p>
          <a:pPr rtl="0"/>
          <a:r>
            <a:rPr lang="en-US" dirty="0" smtClean="0"/>
            <a:t>Knowledge in the Disciplines (Grades 6-12)</a:t>
          </a:r>
          <a:endParaRPr lang="en-US" dirty="0"/>
        </a:p>
      </dgm:t>
    </dgm:pt>
    <dgm:pt modelId="{5BFEFEF7-0C4C-4B5D-8C8D-38109B58C3C5}" type="parTrans" cxnId="{C66E857A-2F4D-4A03-8CCF-33B3480D8AAE}">
      <dgm:prSet/>
      <dgm:spPr/>
      <dgm:t>
        <a:bodyPr/>
        <a:lstStyle/>
        <a:p>
          <a:endParaRPr lang="en-US"/>
        </a:p>
      </dgm:t>
    </dgm:pt>
    <dgm:pt modelId="{59CE3415-34E2-4C10-A84D-F4107A6B1E5A}" type="sibTrans" cxnId="{C66E857A-2F4D-4A03-8CCF-33B3480D8AAE}">
      <dgm:prSet/>
      <dgm:spPr/>
      <dgm:t>
        <a:bodyPr/>
        <a:lstStyle/>
        <a:p>
          <a:endParaRPr lang="en-US"/>
        </a:p>
      </dgm:t>
    </dgm:pt>
    <dgm:pt modelId="{3BAE51F6-EC1A-4038-A716-C5A53A7A8B72}">
      <dgm:prSet/>
      <dgm:spPr>
        <a:solidFill>
          <a:schemeClr val="accent1"/>
        </a:solidFill>
      </dgm:spPr>
      <dgm:t>
        <a:bodyPr/>
        <a:lstStyle/>
        <a:p>
          <a:pPr rtl="0"/>
          <a:r>
            <a:rPr lang="en-US" dirty="0" smtClean="0"/>
            <a:t>Staircase of Complexity</a:t>
          </a:r>
          <a:endParaRPr lang="en-US" dirty="0"/>
        </a:p>
      </dgm:t>
    </dgm:pt>
    <dgm:pt modelId="{11415F2A-1D5C-445A-A0AA-BA03E1022142}" type="parTrans" cxnId="{FAB6FDC0-927E-419B-B067-B5DD760B4846}">
      <dgm:prSet/>
      <dgm:spPr/>
      <dgm:t>
        <a:bodyPr/>
        <a:lstStyle/>
        <a:p>
          <a:endParaRPr lang="en-US"/>
        </a:p>
      </dgm:t>
    </dgm:pt>
    <dgm:pt modelId="{7F776920-DE81-4023-8C64-83CEF2EE9BA8}" type="sibTrans" cxnId="{FAB6FDC0-927E-419B-B067-B5DD760B4846}">
      <dgm:prSet/>
      <dgm:spPr/>
      <dgm:t>
        <a:bodyPr/>
        <a:lstStyle/>
        <a:p>
          <a:endParaRPr lang="en-US"/>
        </a:p>
      </dgm:t>
    </dgm:pt>
    <dgm:pt modelId="{E492ADC0-A6CB-4130-B7B6-6BACD48A5450}">
      <dgm:prSet/>
      <dgm:spPr/>
      <dgm:t>
        <a:bodyPr/>
        <a:lstStyle/>
        <a:p>
          <a:pPr rtl="0"/>
          <a:r>
            <a:rPr lang="en-US" dirty="0" smtClean="0"/>
            <a:t>Text-based Answers</a:t>
          </a:r>
          <a:endParaRPr lang="en-US" dirty="0"/>
        </a:p>
      </dgm:t>
    </dgm:pt>
    <dgm:pt modelId="{33DEA663-0683-4286-8A6D-7DF5848CD485}" type="parTrans" cxnId="{C4252988-3777-430A-BEF9-D1855AB5D67C}">
      <dgm:prSet/>
      <dgm:spPr/>
      <dgm:t>
        <a:bodyPr/>
        <a:lstStyle/>
        <a:p>
          <a:endParaRPr lang="en-US"/>
        </a:p>
      </dgm:t>
    </dgm:pt>
    <dgm:pt modelId="{41182BEB-6B49-4A0F-8ED7-5CAE6011A162}" type="sibTrans" cxnId="{C4252988-3777-430A-BEF9-D1855AB5D67C}">
      <dgm:prSet/>
      <dgm:spPr/>
      <dgm:t>
        <a:bodyPr/>
        <a:lstStyle/>
        <a:p>
          <a:endParaRPr lang="en-US"/>
        </a:p>
      </dgm:t>
    </dgm:pt>
    <dgm:pt modelId="{D11D919B-B764-47CF-B520-360939207148}">
      <dgm:prSet/>
      <dgm:spPr/>
      <dgm:t>
        <a:bodyPr/>
        <a:lstStyle/>
        <a:p>
          <a:pPr rtl="0"/>
          <a:r>
            <a:rPr lang="en-US" dirty="0" smtClean="0"/>
            <a:t>Writing from Sources</a:t>
          </a:r>
          <a:endParaRPr lang="en-US" dirty="0"/>
        </a:p>
      </dgm:t>
    </dgm:pt>
    <dgm:pt modelId="{00CC26D2-46EB-4AB0-810E-80491DD19076}" type="parTrans" cxnId="{867D7565-5143-496E-BDA2-8883D5A289DF}">
      <dgm:prSet/>
      <dgm:spPr/>
      <dgm:t>
        <a:bodyPr/>
        <a:lstStyle/>
        <a:p>
          <a:endParaRPr lang="en-US"/>
        </a:p>
      </dgm:t>
    </dgm:pt>
    <dgm:pt modelId="{CBBD98FD-F9DF-4A0E-A7F9-E6FEFEAC0740}" type="sibTrans" cxnId="{867D7565-5143-496E-BDA2-8883D5A289DF}">
      <dgm:prSet/>
      <dgm:spPr/>
      <dgm:t>
        <a:bodyPr/>
        <a:lstStyle/>
        <a:p>
          <a:endParaRPr lang="en-US"/>
        </a:p>
      </dgm:t>
    </dgm:pt>
    <dgm:pt modelId="{A96FE5E6-31D2-41B0-8EFF-EA633C4F0905}">
      <dgm:prSet/>
      <dgm:spPr/>
      <dgm:t>
        <a:bodyPr/>
        <a:lstStyle/>
        <a:p>
          <a:pPr rtl="0"/>
          <a:r>
            <a:rPr lang="en-US" dirty="0" smtClean="0"/>
            <a:t>Academic Vocabulary</a:t>
          </a:r>
          <a:endParaRPr lang="en-US" dirty="0"/>
        </a:p>
      </dgm:t>
    </dgm:pt>
    <dgm:pt modelId="{501C15A4-9468-4805-B794-D64F88ED39E1}" type="parTrans" cxnId="{A0AF7DA2-609A-4E6D-9E64-B987FA30D812}">
      <dgm:prSet/>
      <dgm:spPr/>
      <dgm:t>
        <a:bodyPr/>
        <a:lstStyle/>
        <a:p>
          <a:endParaRPr lang="en-US"/>
        </a:p>
      </dgm:t>
    </dgm:pt>
    <dgm:pt modelId="{7E42A3D2-DE0F-452F-9AD3-40297C8A4F21}" type="sibTrans" cxnId="{A0AF7DA2-609A-4E6D-9E64-B987FA30D812}">
      <dgm:prSet/>
      <dgm:spPr/>
      <dgm:t>
        <a:bodyPr/>
        <a:lstStyle/>
        <a:p>
          <a:endParaRPr lang="en-US"/>
        </a:p>
      </dgm:t>
    </dgm:pt>
    <dgm:pt modelId="{5A3EFF9A-F367-4ACC-86A8-F398C88D02EA}" type="pres">
      <dgm:prSet presAssocID="{FF7FE4C2-9DBA-4C48-853E-6B11B9759D79}" presName="linear" presStyleCnt="0">
        <dgm:presLayoutVars>
          <dgm:animLvl val="lvl"/>
          <dgm:resizeHandles val="exact"/>
        </dgm:presLayoutVars>
      </dgm:prSet>
      <dgm:spPr/>
      <dgm:t>
        <a:bodyPr/>
        <a:lstStyle/>
        <a:p>
          <a:endParaRPr lang="en-US"/>
        </a:p>
      </dgm:t>
    </dgm:pt>
    <dgm:pt modelId="{3B6DEDBF-E94E-44F2-809A-1A9E6BA0BEF4}" type="pres">
      <dgm:prSet presAssocID="{DE62BDAE-F056-4109-B750-3BE1E9CE45A4}" presName="parentText" presStyleLbl="node1" presStyleIdx="0" presStyleCnt="6" custScaleX="92447">
        <dgm:presLayoutVars>
          <dgm:chMax val="0"/>
          <dgm:bulletEnabled val="1"/>
        </dgm:presLayoutVars>
      </dgm:prSet>
      <dgm:spPr/>
      <dgm:t>
        <a:bodyPr/>
        <a:lstStyle/>
        <a:p>
          <a:endParaRPr lang="en-US"/>
        </a:p>
      </dgm:t>
    </dgm:pt>
    <dgm:pt modelId="{1952C137-EF57-45AB-B033-5DF4EB72CB5E}" type="pres">
      <dgm:prSet presAssocID="{8C888F76-EE84-435F-8F31-4860F8B88437}" presName="spacer" presStyleCnt="0"/>
      <dgm:spPr/>
    </dgm:pt>
    <dgm:pt modelId="{446BCCC1-A0C5-4982-949C-B1C10762DD66}" type="pres">
      <dgm:prSet presAssocID="{CDAD7960-CB94-4104-A6E5-633D81C6ABEB}" presName="parentText" presStyleLbl="node1" presStyleIdx="1" presStyleCnt="6" custScaleX="92447">
        <dgm:presLayoutVars>
          <dgm:chMax val="0"/>
          <dgm:bulletEnabled val="1"/>
        </dgm:presLayoutVars>
      </dgm:prSet>
      <dgm:spPr/>
      <dgm:t>
        <a:bodyPr/>
        <a:lstStyle/>
        <a:p>
          <a:endParaRPr lang="en-US"/>
        </a:p>
      </dgm:t>
    </dgm:pt>
    <dgm:pt modelId="{B7AD9586-8808-4CD7-88D8-C0803E02FE13}" type="pres">
      <dgm:prSet presAssocID="{59CE3415-34E2-4C10-A84D-F4107A6B1E5A}" presName="spacer" presStyleCnt="0"/>
      <dgm:spPr/>
    </dgm:pt>
    <dgm:pt modelId="{D2C2071E-A4D5-419C-8483-A7AFA53E459A}" type="pres">
      <dgm:prSet presAssocID="{3BAE51F6-EC1A-4038-A716-C5A53A7A8B72}" presName="parentText" presStyleLbl="node1" presStyleIdx="2" presStyleCnt="6" custScaleX="92447">
        <dgm:presLayoutVars>
          <dgm:chMax val="0"/>
          <dgm:bulletEnabled val="1"/>
        </dgm:presLayoutVars>
      </dgm:prSet>
      <dgm:spPr/>
      <dgm:t>
        <a:bodyPr/>
        <a:lstStyle/>
        <a:p>
          <a:endParaRPr lang="en-US"/>
        </a:p>
      </dgm:t>
    </dgm:pt>
    <dgm:pt modelId="{C293183F-7D42-417B-BD2D-332522782D89}" type="pres">
      <dgm:prSet presAssocID="{7F776920-DE81-4023-8C64-83CEF2EE9BA8}" presName="spacer" presStyleCnt="0"/>
      <dgm:spPr/>
    </dgm:pt>
    <dgm:pt modelId="{35E796B4-42ED-45B0-A9FB-F3203E892625}" type="pres">
      <dgm:prSet presAssocID="{E492ADC0-A6CB-4130-B7B6-6BACD48A5450}" presName="parentText" presStyleLbl="node1" presStyleIdx="3" presStyleCnt="6" custScaleX="92447">
        <dgm:presLayoutVars>
          <dgm:chMax val="0"/>
          <dgm:bulletEnabled val="1"/>
        </dgm:presLayoutVars>
      </dgm:prSet>
      <dgm:spPr/>
      <dgm:t>
        <a:bodyPr/>
        <a:lstStyle/>
        <a:p>
          <a:endParaRPr lang="en-US"/>
        </a:p>
      </dgm:t>
    </dgm:pt>
    <dgm:pt modelId="{8D00EFA5-26D5-4F23-8185-29D6CF71ED24}" type="pres">
      <dgm:prSet presAssocID="{41182BEB-6B49-4A0F-8ED7-5CAE6011A162}" presName="spacer" presStyleCnt="0"/>
      <dgm:spPr/>
    </dgm:pt>
    <dgm:pt modelId="{C1A97791-6DDE-4DA1-801F-8B22B1A0E999}" type="pres">
      <dgm:prSet presAssocID="{D11D919B-B764-47CF-B520-360939207148}" presName="parentText" presStyleLbl="node1" presStyleIdx="4" presStyleCnt="6" custScaleX="92447">
        <dgm:presLayoutVars>
          <dgm:chMax val="0"/>
          <dgm:bulletEnabled val="1"/>
        </dgm:presLayoutVars>
      </dgm:prSet>
      <dgm:spPr/>
      <dgm:t>
        <a:bodyPr/>
        <a:lstStyle/>
        <a:p>
          <a:endParaRPr lang="en-US"/>
        </a:p>
      </dgm:t>
    </dgm:pt>
    <dgm:pt modelId="{F0D7647E-5BC6-4579-AA48-6FA62ABFEE34}" type="pres">
      <dgm:prSet presAssocID="{CBBD98FD-F9DF-4A0E-A7F9-E6FEFEAC0740}" presName="spacer" presStyleCnt="0"/>
      <dgm:spPr/>
    </dgm:pt>
    <dgm:pt modelId="{1CB5635C-B379-4B8D-9308-66093A46B1CF}" type="pres">
      <dgm:prSet presAssocID="{A96FE5E6-31D2-41B0-8EFF-EA633C4F0905}" presName="parentText" presStyleLbl="node1" presStyleIdx="5" presStyleCnt="6" custScaleX="92447">
        <dgm:presLayoutVars>
          <dgm:chMax val="0"/>
          <dgm:bulletEnabled val="1"/>
        </dgm:presLayoutVars>
      </dgm:prSet>
      <dgm:spPr/>
      <dgm:t>
        <a:bodyPr/>
        <a:lstStyle/>
        <a:p>
          <a:endParaRPr lang="en-US"/>
        </a:p>
      </dgm:t>
    </dgm:pt>
  </dgm:ptLst>
  <dgm:cxnLst>
    <dgm:cxn modelId="{8B06FE31-55B4-4230-984D-6AA6318F37EB}" type="presOf" srcId="{FF7FE4C2-9DBA-4C48-853E-6B11B9759D79}" destId="{5A3EFF9A-F367-4ACC-86A8-F398C88D02EA}" srcOrd="0" destOrd="0" presId="urn:microsoft.com/office/officeart/2005/8/layout/vList2"/>
    <dgm:cxn modelId="{C66E857A-2F4D-4A03-8CCF-33B3480D8AAE}" srcId="{FF7FE4C2-9DBA-4C48-853E-6B11B9759D79}" destId="{CDAD7960-CB94-4104-A6E5-633D81C6ABEB}" srcOrd="1" destOrd="0" parTransId="{5BFEFEF7-0C4C-4B5D-8C8D-38109B58C3C5}" sibTransId="{59CE3415-34E2-4C10-A84D-F4107A6B1E5A}"/>
    <dgm:cxn modelId="{CF8BDCD3-83FC-43BF-8992-B3F8AD96F6A8}" type="presOf" srcId="{CDAD7960-CB94-4104-A6E5-633D81C6ABEB}" destId="{446BCCC1-A0C5-4982-949C-B1C10762DD66}" srcOrd="0" destOrd="0" presId="urn:microsoft.com/office/officeart/2005/8/layout/vList2"/>
    <dgm:cxn modelId="{FAB6FDC0-927E-419B-B067-B5DD760B4846}" srcId="{FF7FE4C2-9DBA-4C48-853E-6B11B9759D79}" destId="{3BAE51F6-EC1A-4038-A716-C5A53A7A8B72}" srcOrd="2" destOrd="0" parTransId="{11415F2A-1D5C-445A-A0AA-BA03E1022142}" sibTransId="{7F776920-DE81-4023-8C64-83CEF2EE9BA8}"/>
    <dgm:cxn modelId="{C4252988-3777-430A-BEF9-D1855AB5D67C}" srcId="{FF7FE4C2-9DBA-4C48-853E-6B11B9759D79}" destId="{E492ADC0-A6CB-4130-B7B6-6BACD48A5450}" srcOrd="3" destOrd="0" parTransId="{33DEA663-0683-4286-8A6D-7DF5848CD485}" sibTransId="{41182BEB-6B49-4A0F-8ED7-5CAE6011A162}"/>
    <dgm:cxn modelId="{8FD443E5-52AD-4B2A-A496-A0753E896278}" type="presOf" srcId="{DE62BDAE-F056-4109-B750-3BE1E9CE45A4}" destId="{3B6DEDBF-E94E-44F2-809A-1A9E6BA0BEF4}" srcOrd="0" destOrd="0" presId="urn:microsoft.com/office/officeart/2005/8/layout/vList2"/>
    <dgm:cxn modelId="{A23EB735-F7E9-4162-9A89-985B7C01A407}" srcId="{FF7FE4C2-9DBA-4C48-853E-6B11B9759D79}" destId="{DE62BDAE-F056-4109-B750-3BE1E9CE45A4}" srcOrd="0" destOrd="0" parTransId="{7754B077-5826-451C-A74B-1626A37067F3}" sibTransId="{8C888F76-EE84-435F-8F31-4860F8B88437}"/>
    <dgm:cxn modelId="{A0AF7DA2-609A-4E6D-9E64-B987FA30D812}" srcId="{FF7FE4C2-9DBA-4C48-853E-6B11B9759D79}" destId="{A96FE5E6-31D2-41B0-8EFF-EA633C4F0905}" srcOrd="5" destOrd="0" parTransId="{501C15A4-9468-4805-B794-D64F88ED39E1}" sibTransId="{7E42A3D2-DE0F-452F-9AD3-40297C8A4F21}"/>
    <dgm:cxn modelId="{867D7565-5143-496E-BDA2-8883D5A289DF}" srcId="{FF7FE4C2-9DBA-4C48-853E-6B11B9759D79}" destId="{D11D919B-B764-47CF-B520-360939207148}" srcOrd="4" destOrd="0" parTransId="{00CC26D2-46EB-4AB0-810E-80491DD19076}" sibTransId="{CBBD98FD-F9DF-4A0E-A7F9-E6FEFEAC0740}"/>
    <dgm:cxn modelId="{1876D04F-AF03-4885-93FC-2C9ABE919BD8}" type="presOf" srcId="{3BAE51F6-EC1A-4038-A716-C5A53A7A8B72}" destId="{D2C2071E-A4D5-419C-8483-A7AFA53E459A}" srcOrd="0" destOrd="0" presId="urn:microsoft.com/office/officeart/2005/8/layout/vList2"/>
    <dgm:cxn modelId="{91078B6C-A2A3-4184-B6AB-81A439035069}" type="presOf" srcId="{D11D919B-B764-47CF-B520-360939207148}" destId="{C1A97791-6DDE-4DA1-801F-8B22B1A0E999}" srcOrd="0" destOrd="0" presId="urn:microsoft.com/office/officeart/2005/8/layout/vList2"/>
    <dgm:cxn modelId="{66AF772C-2B07-46CA-A14F-AF8FC973E2BD}" type="presOf" srcId="{A96FE5E6-31D2-41B0-8EFF-EA633C4F0905}" destId="{1CB5635C-B379-4B8D-9308-66093A46B1CF}" srcOrd="0" destOrd="0" presId="urn:microsoft.com/office/officeart/2005/8/layout/vList2"/>
    <dgm:cxn modelId="{D2A063CC-EF5D-4527-AFEE-FC52E2C6B3CD}" type="presOf" srcId="{E492ADC0-A6CB-4130-B7B6-6BACD48A5450}" destId="{35E796B4-42ED-45B0-A9FB-F3203E892625}" srcOrd="0" destOrd="0" presId="urn:microsoft.com/office/officeart/2005/8/layout/vList2"/>
    <dgm:cxn modelId="{F3527B5D-125D-4B59-B347-2D2DA7B5F73D}" type="presParOf" srcId="{5A3EFF9A-F367-4ACC-86A8-F398C88D02EA}" destId="{3B6DEDBF-E94E-44F2-809A-1A9E6BA0BEF4}" srcOrd="0" destOrd="0" presId="urn:microsoft.com/office/officeart/2005/8/layout/vList2"/>
    <dgm:cxn modelId="{781B56E5-562E-4C6C-B4AD-4D1FD1C85F0C}" type="presParOf" srcId="{5A3EFF9A-F367-4ACC-86A8-F398C88D02EA}" destId="{1952C137-EF57-45AB-B033-5DF4EB72CB5E}" srcOrd="1" destOrd="0" presId="urn:microsoft.com/office/officeart/2005/8/layout/vList2"/>
    <dgm:cxn modelId="{3C025F16-A617-4FD2-8379-E0E7D0E18849}" type="presParOf" srcId="{5A3EFF9A-F367-4ACC-86A8-F398C88D02EA}" destId="{446BCCC1-A0C5-4982-949C-B1C10762DD66}" srcOrd="2" destOrd="0" presId="urn:microsoft.com/office/officeart/2005/8/layout/vList2"/>
    <dgm:cxn modelId="{D46EE6E7-5C4B-46CF-ADDD-222DFDD4310D}" type="presParOf" srcId="{5A3EFF9A-F367-4ACC-86A8-F398C88D02EA}" destId="{B7AD9586-8808-4CD7-88D8-C0803E02FE13}" srcOrd="3" destOrd="0" presId="urn:microsoft.com/office/officeart/2005/8/layout/vList2"/>
    <dgm:cxn modelId="{7F0C15C2-39EA-416D-ADE5-778EA8862347}" type="presParOf" srcId="{5A3EFF9A-F367-4ACC-86A8-F398C88D02EA}" destId="{D2C2071E-A4D5-419C-8483-A7AFA53E459A}" srcOrd="4" destOrd="0" presId="urn:microsoft.com/office/officeart/2005/8/layout/vList2"/>
    <dgm:cxn modelId="{D4BE7D56-DF23-436F-82EE-DF7F232E3EF7}" type="presParOf" srcId="{5A3EFF9A-F367-4ACC-86A8-F398C88D02EA}" destId="{C293183F-7D42-417B-BD2D-332522782D89}" srcOrd="5" destOrd="0" presId="urn:microsoft.com/office/officeart/2005/8/layout/vList2"/>
    <dgm:cxn modelId="{BFD6645D-54D6-4A91-8CDC-AB3A10F1C702}" type="presParOf" srcId="{5A3EFF9A-F367-4ACC-86A8-F398C88D02EA}" destId="{35E796B4-42ED-45B0-A9FB-F3203E892625}" srcOrd="6" destOrd="0" presId="urn:microsoft.com/office/officeart/2005/8/layout/vList2"/>
    <dgm:cxn modelId="{5A639F3C-5F0F-453B-96E0-1DA0C9DC88E1}" type="presParOf" srcId="{5A3EFF9A-F367-4ACC-86A8-F398C88D02EA}" destId="{8D00EFA5-26D5-4F23-8185-29D6CF71ED24}" srcOrd="7" destOrd="0" presId="urn:microsoft.com/office/officeart/2005/8/layout/vList2"/>
    <dgm:cxn modelId="{849F3FA0-9277-4EDA-8233-708D4D63A225}" type="presParOf" srcId="{5A3EFF9A-F367-4ACC-86A8-F398C88D02EA}" destId="{C1A97791-6DDE-4DA1-801F-8B22B1A0E999}" srcOrd="8" destOrd="0" presId="urn:microsoft.com/office/officeart/2005/8/layout/vList2"/>
    <dgm:cxn modelId="{A71EE8D4-0A3E-47C0-BB50-2D03D40D42FD}" type="presParOf" srcId="{5A3EFF9A-F367-4ACC-86A8-F398C88D02EA}" destId="{F0D7647E-5BC6-4579-AA48-6FA62ABFEE34}" srcOrd="9" destOrd="0" presId="urn:microsoft.com/office/officeart/2005/8/layout/vList2"/>
    <dgm:cxn modelId="{78005B88-0556-4F5E-A8F2-73E01B782554}" type="presParOf" srcId="{5A3EFF9A-F367-4ACC-86A8-F398C88D02EA}" destId="{1CB5635C-B379-4B8D-9308-66093A46B1C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DEDBF-E94E-44F2-809A-1A9E6BA0BEF4}">
      <dsp:nvSpPr>
        <dsp:cNvPr id="0" name=""/>
        <dsp:cNvSpPr/>
      </dsp:nvSpPr>
      <dsp:spPr>
        <a:xfrm>
          <a:off x="317505" y="45273"/>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Balancing Informational &amp; Literary Texts (Grades PK-5)</a:t>
          </a:r>
          <a:endParaRPr lang="en-US" sz="2600" kern="1200" dirty="0"/>
        </a:p>
      </dsp:txBody>
      <dsp:txXfrm>
        <a:off x="351460" y="79228"/>
        <a:ext cx="7704479" cy="627655"/>
      </dsp:txXfrm>
    </dsp:sp>
    <dsp:sp modelId="{446BCCC1-A0C5-4982-949C-B1C10762DD66}">
      <dsp:nvSpPr>
        <dsp:cNvPr id="0" name=""/>
        <dsp:cNvSpPr/>
      </dsp:nvSpPr>
      <dsp:spPr>
        <a:xfrm>
          <a:off x="317505" y="824358"/>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Knowledge in the Disciplines (Grades 6-12)</a:t>
          </a:r>
          <a:endParaRPr lang="en-US" sz="2600" kern="1200" dirty="0"/>
        </a:p>
      </dsp:txBody>
      <dsp:txXfrm>
        <a:off x="351460" y="858313"/>
        <a:ext cx="7704479" cy="627655"/>
      </dsp:txXfrm>
    </dsp:sp>
    <dsp:sp modelId="{D2C2071E-A4D5-419C-8483-A7AFA53E459A}">
      <dsp:nvSpPr>
        <dsp:cNvPr id="0" name=""/>
        <dsp:cNvSpPr/>
      </dsp:nvSpPr>
      <dsp:spPr>
        <a:xfrm>
          <a:off x="317505" y="1603443"/>
          <a:ext cx="7772389" cy="695565"/>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Staircase of Complexity</a:t>
          </a:r>
          <a:endParaRPr lang="en-US" sz="2600" kern="1200" dirty="0"/>
        </a:p>
      </dsp:txBody>
      <dsp:txXfrm>
        <a:off x="351460" y="1637398"/>
        <a:ext cx="7704479" cy="627655"/>
      </dsp:txXfrm>
    </dsp:sp>
    <dsp:sp modelId="{35E796B4-42ED-45B0-A9FB-F3203E892625}">
      <dsp:nvSpPr>
        <dsp:cNvPr id="0" name=""/>
        <dsp:cNvSpPr/>
      </dsp:nvSpPr>
      <dsp:spPr>
        <a:xfrm>
          <a:off x="317505" y="2382528"/>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Text-based Answers</a:t>
          </a:r>
          <a:endParaRPr lang="en-US" sz="2600" kern="1200" dirty="0"/>
        </a:p>
      </dsp:txBody>
      <dsp:txXfrm>
        <a:off x="351460" y="2416483"/>
        <a:ext cx="7704479" cy="627655"/>
      </dsp:txXfrm>
    </dsp:sp>
    <dsp:sp modelId="{C1A97791-6DDE-4DA1-801F-8B22B1A0E999}">
      <dsp:nvSpPr>
        <dsp:cNvPr id="0" name=""/>
        <dsp:cNvSpPr/>
      </dsp:nvSpPr>
      <dsp:spPr>
        <a:xfrm>
          <a:off x="317505" y="3161613"/>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Writing from Sources</a:t>
          </a:r>
          <a:endParaRPr lang="en-US" sz="2600" kern="1200" dirty="0"/>
        </a:p>
      </dsp:txBody>
      <dsp:txXfrm>
        <a:off x="351460" y="3195568"/>
        <a:ext cx="7704479" cy="627655"/>
      </dsp:txXfrm>
    </dsp:sp>
    <dsp:sp modelId="{1CB5635C-B379-4B8D-9308-66093A46B1CF}">
      <dsp:nvSpPr>
        <dsp:cNvPr id="0" name=""/>
        <dsp:cNvSpPr/>
      </dsp:nvSpPr>
      <dsp:spPr>
        <a:xfrm>
          <a:off x="317505" y="3940698"/>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Academic Vocabulary</a:t>
          </a:r>
          <a:endParaRPr lang="en-US" sz="2600" kern="1200" dirty="0"/>
        </a:p>
      </dsp:txBody>
      <dsp:txXfrm>
        <a:off x="351460" y="3974653"/>
        <a:ext cx="7704479"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A38FF91-F356-4257-A2DC-E613443E518E}" type="datetimeFigureOut">
              <a:rPr lang="en-US" smtClean="0"/>
              <a:t>11/2/2012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C32998-CA15-4AB8-8011-92A0DD0CAA84}" type="slidenum">
              <a:rPr lang="en-US" smtClean="0"/>
              <a:t>‹#›</a:t>
            </a:fld>
            <a:endParaRPr lang="en-US" dirty="0"/>
          </a:p>
        </p:txBody>
      </p:sp>
    </p:spTree>
    <p:extLst>
      <p:ext uri="{BB962C8B-B14F-4D97-AF65-F5344CB8AC3E}">
        <p14:creationId xmlns:p14="http://schemas.microsoft.com/office/powerpoint/2010/main" val="391157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C10734-6372-4F7D-8805-02D36889E1E0}" type="datetimeFigureOut">
              <a:rPr lang="en-US" smtClean="0"/>
              <a:t>11/2/2012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1372E6-6513-4A2A-8F9E-C54C1223285A}" type="slidenum">
              <a:rPr lang="en-US" smtClean="0"/>
              <a:t>‹#›</a:t>
            </a:fld>
            <a:endParaRPr lang="en-US" dirty="0"/>
          </a:p>
        </p:txBody>
      </p:sp>
    </p:spTree>
    <p:extLst>
      <p:ext uri="{BB962C8B-B14F-4D97-AF65-F5344CB8AC3E}">
        <p14:creationId xmlns:p14="http://schemas.microsoft.com/office/powerpoint/2010/main" val="139995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agenda.</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must be ready to handle more informational text.  In order to do this, teachers must work to build their own skills to deliver this</a:t>
            </a:r>
          </a:p>
          <a:p>
            <a:r>
              <a:rPr lang="en-US" dirty="0" smtClean="0">
                <a:latin typeface="Calibri" pitchFamily="34" charset="0"/>
                <a:ea typeface="ＭＳ Ｐゴシック" pitchFamily="34" charset="-128"/>
              </a:rPr>
              <a:t>Instead of “telling” the students information, have them read about it.  We all must have a balance of accessing informational text; accessing non-fiction in general.  And, all content teachers 6-12, must do this as well.  The Common Core is asking that all teachers become reading teachers.  For example, instead of telling students about the Civil Rights Movement, teachers find text for them to read about the Civil Rights Movement.  The way that content should be delivered is through sources; through texts, through data, through information online.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must be reading in all content areas.  Increasingly complex texts throughout P-12. The Common Core is often defining grade level text complexity as texts that are 2-3 grade levels more complex than the current grade level texts in school so that they are actually prepared to access the complexity they encounter in careers and college.  Appendix B of the Common Core State Standards includes a list of texts that model levels of complexity for every grade level.  This is an important portion of standards and should be reviewed.</a:t>
            </a: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need to develop the ability to engage in rich, evidence-based dialogue about a text they have read.  </a:t>
            </a:r>
            <a:r>
              <a:rPr lang="en-US" i="1" dirty="0" smtClean="0">
                <a:latin typeface="Calibri" pitchFamily="34" charset="0"/>
                <a:ea typeface="ＭＳ Ｐゴシック" pitchFamily="34" charset="-128"/>
              </a:rPr>
              <a:t>Having students have conversations about text and teachers’ facilitation of these conversations, requires a higher level of sophistication for both teachers and students</a:t>
            </a:r>
            <a:r>
              <a:rPr lang="en-US" dirty="0" smtClean="0">
                <a:latin typeface="Calibri" pitchFamily="34" charset="0"/>
                <a:ea typeface="ＭＳ Ｐゴシック" pitchFamily="34" charset="-128"/>
              </a:rPr>
              <a:t>.  Rather than the quicker connections between text and self, teachers must now train students to stay in the text, to draw conclusions and make arguments about the text and do so through the text itself.  Teachers will often be asking, “where do you see that in the text?  What paragraph?  What sentence?  What word?”  students must begin to think and argue through and with texts by constantly being asked to find evidence in what they have read.</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E1BA903B-5ADA-48F0-88E6-9905D752EF13}" type="slidenum">
              <a:rPr lang="en-US">
                <a:solidFill>
                  <a:prstClr val="black"/>
                </a:solidFill>
              </a:rPr>
              <a:pPr eaLnBrk="1" hangingPunct="1"/>
              <a:t>13</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This is evidence based WRITING about texts.  We are shifting away from an overemphasis on narrative writing because it is a skill not often demanded by career and college. What IS demanded by career and college is to synthesize and react to what we have read.  Therefore, the Common Core asks that students, across content areas, are being asked to interact with and make arguments through sources – texts, data, etc.  Students must be trained to use the evidence they collect from what they read in order to form cogent and convincing argument in the text they produce.</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52D4F07F-BC5B-4276-A3A6-228A201F8A54}" type="slidenum">
              <a:rPr lang="en-US">
                <a:solidFill>
                  <a:prstClr val="black"/>
                </a:solidFill>
              </a:rPr>
              <a:pPr eaLnBrk="1" hangingPunct="1"/>
              <a:t>14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latin typeface="Calibri" pitchFamily="34" charset="0"/>
                <a:ea typeface="ＭＳ Ｐゴシック" pitchFamily="34" charset="-128"/>
              </a:rPr>
              <a:t>What the Common Core is asking of us is to consistently develop students ability to use and access words that are showing up in everyday vocabulary but that  are slightly out of reach for our students.  </a:t>
            </a:r>
          </a:p>
          <a:p>
            <a:pPr>
              <a:buFontTx/>
              <a:buChar char="•"/>
            </a:pPr>
            <a:r>
              <a:rPr lang="en-US" dirty="0" smtClean="0">
                <a:latin typeface="Calibri" pitchFamily="34" charset="0"/>
                <a:ea typeface="ＭＳ Ｐゴシック" pitchFamily="34" charset="-128"/>
              </a:rPr>
              <a:t>It is really about giving students the right tools.  There are certain words that are great tools as the students will see them in lots of context; when they read, across different disciplines etc.  There are other words that are interesting and may come up in certain areas; content specific words like “amoeba;” or there are other words that are sort of esoteric and interesting but they are not words that students will confront frequently as they read.  </a:t>
            </a:r>
          </a:p>
          <a:p>
            <a:pPr>
              <a:buFontTx/>
              <a:buChar char="•"/>
            </a:pPr>
            <a:r>
              <a:rPr lang="en-US" dirty="0" smtClean="0">
                <a:latin typeface="Calibri" pitchFamily="34" charset="0"/>
                <a:ea typeface="ＭＳ Ｐゴシック" pitchFamily="34" charset="-128"/>
              </a:rPr>
              <a:t>It is important to be strategic about the kind of vocabulary we are teaching.  We need to consider what category these words fall in to.  </a:t>
            </a:r>
          </a:p>
          <a:p>
            <a:pPr>
              <a:buFontTx/>
              <a:buChar char="•"/>
            </a:pPr>
            <a:r>
              <a:rPr lang="en-US" dirty="0" smtClean="0">
                <a:latin typeface="Calibri" pitchFamily="34" charset="0"/>
                <a:ea typeface="ＭＳ Ｐゴシック" pitchFamily="34" charset="-128"/>
              </a:rPr>
              <a:t>Isabel Beck talks about Tier I words as very common words, Tier 2 as words that are powerfully useful and frequently occurring and Tier 3 as domain-specific words.  The challenge is in figuring out which words are Tier 2 words and which words to teach.  This takes careful planning.  </a:t>
            </a:r>
          </a:p>
          <a:p>
            <a:pPr>
              <a:buFontTx/>
              <a:buChar char="•"/>
            </a:pPr>
            <a:r>
              <a:rPr lang="en-US" dirty="0" smtClean="0">
                <a:latin typeface="Calibri" pitchFamily="34" charset="0"/>
                <a:ea typeface="ＭＳ Ｐゴシック" pitchFamily="34" charset="-128"/>
              </a:rPr>
              <a:t> it is important to understand the nuances between words, people tend to over rely on synonyms – i.e.. happy and pleased.  The author makes a choice between these words.  To identify these Tier 2 words it is important to understand what the author is conveying and also to know what words are really going to occur most frequently.</a:t>
            </a:r>
          </a:p>
          <a:p>
            <a:pPr>
              <a:buFontTx/>
              <a:buChar char="•"/>
            </a:pPr>
            <a:r>
              <a:rPr lang="en-US" dirty="0" smtClean="0">
                <a:latin typeface="Calibri" pitchFamily="34" charset="0"/>
                <a:ea typeface="ＭＳ Ｐゴシック" pitchFamily="34" charset="-128"/>
              </a:rPr>
              <a:t> Regarding synonyms, fewer words may be taught but also teach the web of words around them.  The goal is for the students to not only know the words as a reader, but invest in the words as a writer.</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74BFD13B-9244-4146-A697-E07A73C27A32}" type="slidenum">
              <a:rPr lang="en-US">
                <a:solidFill>
                  <a:prstClr val="black"/>
                </a:solidFill>
              </a:rPr>
              <a:pPr eaLnBrk="1" hangingPunct="1"/>
              <a:t>15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18</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If time allows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22</a:t>
            </a:fld>
            <a:endParaRPr lang="en-US" dirty="0"/>
          </a:p>
        </p:txBody>
      </p:sp>
    </p:spTree>
    <p:extLst>
      <p:ext uri="{BB962C8B-B14F-4D97-AF65-F5344CB8AC3E}">
        <p14:creationId xmlns:p14="http://schemas.microsoft.com/office/powerpoint/2010/main" val="785145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27</a:t>
            </a:fld>
            <a:endParaRPr lang="en-US" dirty="0"/>
          </a:p>
        </p:txBody>
      </p:sp>
    </p:spTree>
    <p:extLst>
      <p:ext uri="{BB962C8B-B14F-4D97-AF65-F5344CB8AC3E}">
        <p14:creationId xmlns:p14="http://schemas.microsoft.com/office/powerpoint/2010/main" val="280393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7</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t>8</a:t>
            </a:fld>
            <a:endParaRPr lang="en-US" dirty="0"/>
          </a:p>
        </p:txBody>
      </p:sp>
    </p:spTree>
    <p:extLst>
      <p:ext uri="{BB962C8B-B14F-4D97-AF65-F5344CB8AC3E}">
        <p14:creationId xmlns:p14="http://schemas.microsoft.com/office/powerpoint/2010/main" val="424195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9D428F-6572-4BE2-921C-A28D8CD05F46}" type="slidenum">
              <a:rPr lang="en-US">
                <a:solidFill>
                  <a:prstClr val="black"/>
                </a:solidFill>
              </a:rPr>
              <a:pPr eaLnBrk="1" hangingPunct="1"/>
              <a:t>9</a:t>
            </a:fld>
            <a:endParaRPr lang="en-US" dirty="0">
              <a:solidFill>
                <a:prstClr val="black"/>
              </a:solidFill>
            </a:endParaRPr>
          </a:p>
        </p:txBody>
      </p:sp>
      <p:sp>
        <p:nvSpPr>
          <p:cNvPr id="56323"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933450" y="4418013"/>
            <a:ext cx="51435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This shift involves simply reading more informational text – balancing the amount of literature with informational text.  Elementary teachers are the students tour guide to world – to culture, to society.  Rather than telling students about what is happening out there, we need to have them read about it.  More literary non fiction, more information being conveyed through writing.  Less fiction.  Less telling and summarizing by the teacher.</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C9DF226A-A512-40FD-A9E7-6ABE397D3612}" type="slidenum">
              <a:rPr lang="en-US">
                <a:solidFill>
                  <a:prstClr val="black"/>
                </a:solidFill>
              </a:rPr>
              <a:pPr eaLnBrk="1" hangingPunct="1"/>
              <a:t>10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E31BF-12F4-40B1-99D6-461AC007EA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46593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757B42-78FF-4AF8-A95F-7AC9FD01A4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8754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0A7A2B-A332-4241-BF86-E47041B5CC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301451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8A6900-DBA6-4532-A4B5-8C882EB1F7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28473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A314C6-915E-48E8-BC8E-7DC15EFC85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430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53FAB6-BFE4-4E13-90ED-AC2A8335F9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427043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B9B17C-A803-425F-8195-BFA224D2A8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10072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9EEF4E-FFE1-4F70-8F1C-EDCFA19A54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693340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AC1369-6CC6-4FE9-A749-E32519C3D6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705159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08524B-11D6-4350-ADFF-D4A708094CD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494754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829E7-AC39-4B55-AFA2-F1679D8BA7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47642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400ACC9F-ED96-4395-8374-647F069FA93C}" type="slidenum">
              <a:rPr lang="en-US">
                <a:solidFill>
                  <a:srgbClr val="000000"/>
                </a:solidFill>
              </a:rPr>
              <a:pPr defTabSz="9144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671714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surveymonkey.com/s/3K8CC8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Evaluator Training</a:t>
            </a:r>
            <a:endParaRPr lang="en-US" dirty="0"/>
          </a:p>
        </p:txBody>
      </p:sp>
      <p:sp>
        <p:nvSpPr>
          <p:cNvPr id="3" name="Subtitle 2"/>
          <p:cNvSpPr>
            <a:spLocks noGrp="1"/>
          </p:cNvSpPr>
          <p:nvPr>
            <p:ph type="subTitle" idx="1"/>
          </p:nvPr>
        </p:nvSpPr>
        <p:spPr/>
        <p:txBody>
          <a:bodyPr/>
          <a:lstStyle/>
          <a:p>
            <a:r>
              <a:rPr lang="en-US" dirty="0" smtClean="0"/>
              <a:t>2012-2013</a:t>
            </a:r>
          </a:p>
          <a:p>
            <a:r>
              <a:rPr lang="en-US" dirty="0" smtClean="0"/>
              <a:t>Day 5</a:t>
            </a:r>
            <a:endParaRPr lang="en-US" dirty="0"/>
          </a:p>
        </p:txBody>
      </p:sp>
    </p:spTree>
    <p:extLst>
      <p:ext uri="{BB962C8B-B14F-4D97-AF65-F5344CB8AC3E}">
        <p14:creationId xmlns:p14="http://schemas.microsoft.com/office/powerpoint/2010/main" val="339509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387614"/>
            <a:ext cx="8707272" cy="600075"/>
          </a:xfrm>
        </p:spPr>
        <p:txBody>
          <a:bodyPr>
            <a:noAutofit/>
          </a:bodyPr>
          <a:lstStyle/>
          <a:p>
            <a:pPr eaLnBrk="1" hangingPunct="1">
              <a:defRPr/>
            </a:pPr>
            <a:r>
              <a:rPr lang="en-US" sz="2800" b="1" dirty="0" smtClean="0"/>
              <a:t>Shift 1: Balancing Informational and Literary Text</a:t>
            </a:r>
            <a:endParaRPr lang="en-US" sz="2800" b="1" dirty="0"/>
          </a:p>
        </p:txBody>
      </p:sp>
      <p:graphicFrame>
        <p:nvGraphicFramePr>
          <p:cNvPr id="5" name="Content Placeholder 4"/>
          <p:cNvGraphicFramePr>
            <a:graphicFrameLocks noGrp="1"/>
          </p:cNvGraphicFramePr>
          <p:nvPr>
            <p:ph idx="1"/>
          </p:nvPr>
        </p:nvGraphicFramePr>
        <p:xfrm>
          <a:off x="457200" y="1114425"/>
          <a:ext cx="8229600" cy="5364492"/>
        </p:xfrm>
        <a:graphic>
          <a:graphicData uri="http://schemas.openxmlformats.org/drawingml/2006/table">
            <a:tbl>
              <a:tblPr firstRow="1" bandRow="1">
                <a:tableStyleId>{5C22544A-7EE6-4342-B048-85BDC9FD1C3A}</a:tableStyleId>
              </a:tblPr>
              <a:tblGrid>
                <a:gridCol w="2743200"/>
                <a:gridCol w="2743200"/>
                <a:gridCol w="2743200"/>
              </a:tblGrid>
              <a:tr h="428551">
                <a:tc>
                  <a:txBody>
                    <a:bodyPr/>
                    <a:lstStyle/>
                    <a:p>
                      <a:r>
                        <a:rPr lang="en-US" sz="1800" dirty="0" smtClean="0"/>
                        <a:t>What</a:t>
                      </a:r>
                      <a:r>
                        <a:rPr lang="en-US" sz="1800" baseline="0" dirty="0" smtClean="0"/>
                        <a:t> the Student Does…</a:t>
                      </a:r>
                      <a:endParaRPr lang="en-US" sz="1800" dirty="0"/>
                    </a:p>
                  </a:txBody>
                  <a:tcPr marT="45723" marB="45723"/>
                </a:tc>
                <a:tc>
                  <a:txBody>
                    <a:bodyPr/>
                    <a:lstStyle/>
                    <a:p>
                      <a:r>
                        <a:rPr lang="en-US" sz="1800" dirty="0" smtClean="0"/>
                        <a:t>What the Teacher Does…</a:t>
                      </a:r>
                      <a:endParaRPr lang="en-US" sz="1800" dirty="0"/>
                    </a:p>
                  </a:txBody>
                  <a:tcPr marT="45723" marB="45723"/>
                </a:tc>
                <a:tc>
                  <a:txBody>
                    <a:bodyPr/>
                    <a:lstStyle/>
                    <a:p>
                      <a:r>
                        <a:rPr lang="en-US" sz="1800" dirty="0" smtClean="0"/>
                        <a:t>What the Principal Does…</a:t>
                      </a:r>
                      <a:endParaRPr lang="en-US" sz="1800" dirty="0"/>
                    </a:p>
                  </a:txBody>
                  <a:tcPr marT="45723" marB="45723"/>
                </a:tc>
              </a:tr>
              <a:tr h="4586362">
                <a:tc>
                  <a:txBody>
                    <a:bodyPr/>
                    <a:lstStyle/>
                    <a:p>
                      <a:pPr>
                        <a:buFont typeface="Arial" pitchFamily="34" charset="0"/>
                        <a:buChar char="•"/>
                      </a:pPr>
                      <a:r>
                        <a:rPr lang="en-US" sz="1600" dirty="0" smtClean="0"/>
                        <a:t>Build </a:t>
                      </a:r>
                      <a:r>
                        <a:rPr lang="en-US" sz="1600" b="1" dirty="0" smtClean="0"/>
                        <a:t>background</a:t>
                      </a:r>
                      <a:r>
                        <a:rPr lang="en-US" sz="1600" b="1" baseline="0" dirty="0" smtClean="0"/>
                        <a:t> knowledge </a:t>
                      </a:r>
                      <a:r>
                        <a:rPr lang="en-US" sz="1600" b="0" baseline="0" dirty="0" smtClean="0"/>
                        <a:t>to increase reading skill</a:t>
                      </a:r>
                      <a:endParaRPr lang="en-US" sz="1600" b="1" baseline="0" dirty="0" smtClean="0"/>
                    </a:p>
                    <a:p>
                      <a:pPr>
                        <a:buFont typeface="Arial" pitchFamily="34" charset="0"/>
                        <a:buChar char="•"/>
                      </a:pPr>
                      <a:r>
                        <a:rPr lang="en-US" sz="1600" baseline="0" dirty="0" smtClean="0"/>
                        <a:t>Exposure to the world through </a:t>
                      </a:r>
                      <a:r>
                        <a:rPr lang="en-US" sz="1600" b="1" baseline="0" dirty="0" smtClean="0"/>
                        <a:t>reading</a:t>
                      </a:r>
                    </a:p>
                    <a:p>
                      <a:pPr>
                        <a:buFont typeface="Arial" pitchFamily="34" charset="0"/>
                        <a:buChar char="•"/>
                      </a:pPr>
                      <a:r>
                        <a:rPr lang="en-US" sz="1600" baseline="0" dirty="0" smtClean="0"/>
                        <a:t>Apply </a:t>
                      </a:r>
                      <a:r>
                        <a:rPr lang="en-US" sz="1600" b="1" baseline="0" dirty="0" smtClean="0"/>
                        <a:t>strategies</a:t>
                      </a:r>
                      <a:r>
                        <a:rPr lang="en-US" sz="1600" baseline="0" dirty="0" smtClean="0"/>
                        <a:t> to reading informational text.</a:t>
                      </a:r>
                    </a:p>
                    <a:p>
                      <a:pPr>
                        <a:buFont typeface="Arial" pitchFamily="34" charset="0"/>
                        <a:buChar char="•"/>
                      </a:pPr>
                      <a:endParaRPr lang="en-US" sz="1600" baseline="0" dirty="0" smtClean="0"/>
                    </a:p>
                    <a:p>
                      <a:pPr>
                        <a:buFont typeface="Arial" pitchFamily="34" charset="0"/>
                        <a:buChar char="•"/>
                      </a:pPr>
                      <a:endParaRPr lang="en-US" sz="1600" baseline="0" dirty="0" smtClean="0"/>
                    </a:p>
                    <a:p>
                      <a:pPr>
                        <a:buFont typeface="Arial" pitchFamily="34" charset="0"/>
                        <a:buChar char="•"/>
                      </a:pPr>
                      <a:endParaRPr lang="en-US" sz="1600" dirty="0"/>
                    </a:p>
                  </a:txBody>
                  <a:tcPr marT="45723" marB="45723"/>
                </a:tc>
                <a:tc>
                  <a:txBody>
                    <a:bodyPr/>
                    <a:lstStyle/>
                    <a:p>
                      <a:pPr>
                        <a:buFont typeface="Arial" pitchFamily="34" charset="0"/>
                        <a:buChar char="•"/>
                      </a:pPr>
                      <a:r>
                        <a:rPr lang="en-US" sz="1600" dirty="0" smtClean="0"/>
                        <a:t>Provide students </a:t>
                      </a:r>
                      <a:r>
                        <a:rPr lang="en-US" sz="1600" b="1" dirty="0" smtClean="0"/>
                        <a:t>equal #s </a:t>
                      </a:r>
                      <a:r>
                        <a:rPr lang="en-US" sz="1600" baseline="0" dirty="0" smtClean="0"/>
                        <a:t>of informational and literary texts</a:t>
                      </a:r>
                    </a:p>
                    <a:p>
                      <a:pPr>
                        <a:buFont typeface="Arial" pitchFamily="34" charset="0"/>
                        <a:buChar char="•"/>
                      </a:pPr>
                      <a:r>
                        <a:rPr lang="en-US" sz="1600" baseline="0" dirty="0" smtClean="0"/>
                        <a:t>Ensure </a:t>
                      </a:r>
                      <a:r>
                        <a:rPr lang="en-US" sz="1600" b="1" baseline="0" dirty="0" smtClean="0"/>
                        <a:t>coherent instruction </a:t>
                      </a:r>
                      <a:r>
                        <a:rPr lang="en-US" sz="1600" baseline="0" dirty="0" smtClean="0"/>
                        <a:t>about content</a:t>
                      </a:r>
                    </a:p>
                    <a:p>
                      <a:pPr>
                        <a:buFont typeface="Arial" pitchFamily="34" charset="0"/>
                        <a:buChar char="•"/>
                      </a:pPr>
                      <a:r>
                        <a:rPr lang="en-US" sz="1600" baseline="0" dirty="0" smtClean="0"/>
                        <a:t>Teach </a:t>
                      </a:r>
                      <a:r>
                        <a:rPr lang="en-US" sz="1600" b="1" baseline="0" dirty="0" smtClean="0"/>
                        <a:t>strategies for informational texts</a:t>
                      </a:r>
                    </a:p>
                    <a:p>
                      <a:pPr>
                        <a:buFont typeface="Arial" pitchFamily="34" charset="0"/>
                        <a:buChar char="•"/>
                      </a:pPr>
                      <a:r>
                        <a:rPr lang="en-US" sz="1600" baseline="0" dirty="0" smtClean="0"/>
                        <a:t>Teach </a:t>
                      </a:r>
                      <a:r>
                        <a:rPr lang="en-US" sz="1600" b="1" baseline="0" dirty="0" smtClean="0"/>
                        <a:t>“through” and “with” </a:t>
                      </a:r>
                      <a:r>
                        <a:rPr lang="en-US" sz="1600" baseline="0" dirty="0" smtClean="0"/>
                        <a:t>informational texts</a:t>
                      </a:r>
                    </a:p>
                    <a:p>
                      <a:pPr>
                        <a:buFont typeface="Arial" pitchFamily="34" charset="0"/>
                        <a:buChar char="•"/>
                      </a:pPr>
                      <a:r>
                        <a:rPr lang="en-US" sz="1600" b="1" baseline="0" dirty="0" smtClean="0"/>
                        <a:t>Scaffold  for  the difficulties </a:t>
                      </a:r>
                      <a:r>
                        <a:rPr lang="en-US" sz="1600" baseline="0" dirty="0" smtClean="0"/>
                        <a:t>that informational text present to students</a:t>
                      </a:r>
                    </a:p>
                    <a:p>
                      <a:pPr>
                        <a:buFont typeface="Arial" pitchFamily="34" charset="0"/>
                        <a:buChar char="•"/>
                      </a:pPr>
                      <a:r>
                        <a:rPr lang="en-US" sz="1600" b="1" baseline="0" dirty="0" smtClean="0"/>
                        <a:t>Ask students, </a:t>
                      </a:r>
                      <a:r>
                        <a:rPr lang="en-US" sz="1600" baseline="0" dirty="0" smtClean="0"/>
                        <a:t>“What is connected here? How does this fit together? What details tell you that? “</a:t>
                      </a:r>
                    </a:p>
                  </a:txBody>
                  <a:tcPr marT="45723" marB="45723"/>
                </a:tc>
                <a:tc>
                  <a:txBody>
                    <a:bodyPr/>
                    <a:lstStyle/>
                    <a:p>
                      <a:pPr>
                        <a:buFont typeface="Arial" pitchFamily="34" charset="0"/>
                        <a:buChar char="•"/>
                      </a:pPr>
                      <a:r>
                        <a:rPr lang="en-US" sz="1600" b="1" baseline="0" dirty="0" smtClean="0"/>
                        <a:t>Purchase and provide </a:t>
                      </a:r>
                      <a:r>
                        <a:rPr lang="en-US" sz="1600" baseline="0" dirty="0" smtClean="0"/>
                        <a:t>equal amounts of informational and literacy text to students</a:t>
                      </a:r>
                    </a:p>
                    <a:p>
                      <a:pPr>
                        <a:buFont typeface="Arial" pitchFamily="34" charset="0"/>
                        <a:buChar char="•"/>
                      </a:pPr>
                      <a:r>
                        <a:rPr lang="en-US" sz="1600" baseline="0" dirty="0" smtClean="0"/>
                        <a:t>Hold </a:t>
                      </a:r>
                      <a:r>
                        <a:rPr lang="en-US" sz="1600" b="1" baseline="0" dirty="0" smtClean="0"/>
                        <a:t>teachers accountable </a:t>
                      </a:r>
                      <a:r>
                        <a:rPr lang="en-US" sz="1600" baseline="0" dirty="0" smtClean="0"/>
                        <a:t>for building student content knowledge through text</a:t>
                      </a:r>
                    </a:p>
                    <a:p>
                      <a:pPr>
                        <a:buFont typeface="Arial" pitchFamily="34" charset="0"/>
                        <a:buChar char="•"/>
                      </a:pPr>
                      <a:r>
                        <a:rPr lang="en-US" sz="1600" baseline="0" dirty="0" smtClean="0"/>
                        <a:t>Provide PD and co-planning opportunities for </a:t>
                      </a:r>
                      <a:r>
                        <a:rPr lang="en-US" sz="1600" b="1" baseline="0" dirty="0" smtClean="0"/>
                        <a:t>teachers to become more intimate </a:t>
                      </a:r>
                      <a:r>
                        <a:rPr lang="en-US" sz="1600" baseline="0" dirty="0" smtClean="0"/>
                        <a:t>with non fiction texts and the way they </a:t>
                      </a:r>
                      <a:r>
                        <a:rPr lang="en-US" sz="1600" b="1" baseline="0" dirty="0" smtClean="0"/>
                        <a:t>spiral </a:t>
                      </a:r>
                      <a:r>
                        <a:rPr lang="en-US" sz="1600" baseline="0" dirty="0" smtClean="0"/>
                        <a:t>together</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a:txBody>
                  <a:tcPr marT="45723" marB="45723"/>
                </a:tc>
              </a:tr>
            </a:tbl>
          </a:graphicData>
        </a:graphic>
      </p:graphicFrame>
      <p:sp>
        <p:nvSpPr>
          <p:cNvPr id="1435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4BA00696-45E7-44EA-9C19-A2B076AEFBF7}" type="slidenum">
              <a:rPr lang="en-US" baseline="0" smtClean="0">
                <a:solidFill>
                  <a:srgbClr val="0A2D6B"/>
                </a:solidFill>
                <a:cs typeface="Arial" pitchFamily="34" charset="0"/>
              </a:rPr>
              <a:pPr eaLnBrk="1" hangingPunct="1"/>
              <a:t>10</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29352767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200"/>
            <a:ext cx="8229600" cy="900113"/>
          </a:xfrm>
        </p:spPr>
        <p:txBody>
          <a:bodyPr>
            <a:normAutofit/>
          </a:bodyPr>
          <a:lstStyle/>
          <a:p>
            <a:pPr eaLnBrk="1" hangingPunct="1">
              <a:defRPr/>
            </a:pPr>
            <a:r>
              <a:rPr lang="en-US" sz="2800" b="1" dirty="0" smtClean="0"/>
              <a:t>Shift 2: Knowledge in the Disciplines</a:t>
            </a:r>
            <a:endParaRPr lang="en-US" sz="2800" b="1" dirty="0"/>
          </a:p>
        </p:txBody>
      </p:sp>
      <p:graphicFrame>
        <p:nvGraphicFramePr>
          <p:cNvPr id="5" name="Content Placeholder 4"/>
          <p:cNvGraphicFramePr>
            <a:graphicFrameLocks noGrp="1"/>
          </p:cNvGraphicFramePr>
          <p:nvPr>
            <p:ph idx="1"/>
          </p:nvPr>
        </p:nvGraphicFramePr>
        <p:xfrm>
          <a:off x="228600" y="1123950"/>
          <a:ext cx="8686800" cy="5608328"/>
        </p:xfrm>
        <a:graphic>
          <a:graphicData uri="http://schemas.openxmlformats.org/drawingml/2006/table">
            <a:tbl>
              <a:tblPr firstRow="1" bandRow="1">
                <a:tableStyleId>{5C22544A-7EE6-4342-B048-85BDC9FD1C3A}</a:tableStyleId>
              </a:tblPr>
              <a:tblGrid>
                <a:gridCol w="2895600"/>
                <a:gridCol w="2895600"/>
                <a:gridCol w="2895600"/>
              </a:tblGrid>
              <a:tr h="365778">
                <a:tc>
                  <a:txBody>
                    <a:bodyPr/>
                    <a:lstStyle/>
                    <a:p>
                      <a:r>
                        <a:rPr lang="en-US" sz="1800" dirty="0" smtClean="0"/>
                        <a:t>What</a:t>
                      </a:r>
                      <a:r>
                        <a:rPr lang="en-US" sz="1800" baseline="0" dirty="0" smtClean="0"/>
                        <a:t> the Student Does…</a:t>
                      </a:r>
                      <a:endParaRPr lang="en-US" sz="1800" dirty="0"/>
                    </a:p>
                  </a:txBody>
                  <a:tcPr marT="45722" marB="45722"/>
                </a:tc>
                <a:tc>
                  <a:txBody>
                    <a:bodyPr/>
                    <a:lstStyle/>
                    <a:p>
                      <a:r>
                        <a:rPr lang="en-US" sz="1800" dirty="0" smtClean="0"/>
                        <a:t>What the Teacher Does…</a:t>
                      </a:r>
                      <a:endParaRPr lang="en-US" sz="1800" dirty="0"/>
                    </a:p>
                  </a:txBody>
                  <a:tcPr marT="45722" marB="45722"/>
                </a:tc>
                <a:tc>
                  <a:txBody>
                    <a:bodyPr/>
                    <a:lstStyle/>
                    <a:p>
                      <a:r>
                        <a:rPr lang="en-US" sz="1800" dirty="0" smtClean="0"/>
                        <a:t>What the Principal Does…</a:t>
                      </a:r>
                      <a:endParaRPr lang="en-US" sz="1800" dirty="0"/>
                    </a:p>
                  </a:txBody>
                  <a:tcPr marT="45722" marB="45722"/>
                </a:tc>
              </a:tr>
              <a:tr h="4633260">
                <a:tc>
                  <a:txBody>
                    <a:bodyPr/>
                    <a:lstStyle/>
                    <a:p>
                      <a:pPr>
                        <a:buFont typeface="Arial" pitchFamily="34" charset="0"/>
                        <a:buChar char="•"/>
                      </a:pPr>
                      <a:r>
                        <a:rPr lang="en-US" sz="1600" dirty="0" smtClean="0"/>
                        <a:t>Become </a:t>
                      </a:r>
                      <a:r>
                        <a:rPr lang="en-US" sz="1600" b="1" dirty="0" smtClean="0"/>
                        <a:t>better readers </a:t>
                      </a:r>
                      <a:r>
                        <a:rPr lang="en-US" sz="1600" dirty="0" smtClean="0"/>
                        <a:t>by building background knowledge</a:t>
                      </a:r>
                    </a:p>
                    <a:p>
                      <a:pPr>
                        <a:buFont typeface="Arial" pitchFamily="34" charset="0"/>
                        <a:buChar char="•"/>
                      </a:pPr>
                      <a:r>
                        <a:rPr lang="en-US" sz="1600" dirty="0" smtClean="0"/>
                        <a:t>Handle </a:t>
                      </a:r>
                      <a:r>
                        <a:rPr lang="en-US" sz="1600" b="1" dirty="0" smtClean="0"/>
                        <a:t>primary source </a:t>
                      </a:r>
                      <a:r>
                        <a:rPr lang="en-US" sz="1600" dirty="0" smtClean="0"/>
                        <a:t>documents with confidence</a:t>
                      </a:r>
                    </a:p>
                    <a:p>
                      <a:pPr>
                        <a:buFont typeface="Arial" pitchFamily="34" charset="0"/>
                        <a:buChar char="•"/>
                      </a:pPr>
                      <a:r>
                        <a:rPr lang="en-US" sz="1600" b="1" dirty="0" smtClean="0"/>
                        <a:t>Infer,</a:t>
                      </a:r>
                      <a:r>
                        <a:rPr lang="en-US" sz="1600" b="1" baseline="0" dirty="0" smtClean="0"/>
                        <a:t> </a:t>
                      </a:r>
                      <a:r>
                        <a:rPr lang="en-US" sz="1600" baseline="0" dirty="0" smtClean="0"/>
                        <a:t>like a detective, where the </a:t>
                      </a:r>
                      <a:r>
                        <a:rPr lang="en-US" sz="1600" b="1" baseline="0" dirty="0" smtClean="0"/>
                        <a:t>evidence</a:t>
                      </a:r>
                      <a:r>
                        <a:rPr lang="en-US" sz="1600" baseline="0" dirty="0" smtClean="0"/>
                        <a:t> is in a text to support an argument or opinion</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See the </a:t>
                      </a:r>
                      <a:r>
                        <a:rPr lang="en-US" sz="1600" b="1" baseline="0" dirty="0" smtClean="0"/>
                        <a:t>text itself as a source of evidence </a:t>
                      </a:r>
                      <a:r>
                        <a:rPr lang="en-US" sz="1600" baseline="0" dirty="0" smtClean="0"/>
                        <a:t>(what did it say vs. what did it not say?)</a:t>
                      </a:r>
                    </a:p>
                  </a:txBody>
                  <a:tcPr marT="45722" marB="45722"/>
                </a:tc>
                <a:tc>
                  <a:txBody>
                    <a:bodyPr/>
                    <a:lstStyle/>
                    <a:p>
                      <a:pPr>
                        <a:buFont typeface="Arial" pitchFamily="34" charset="0"/>
                        <a:buChar char="•"/>
                      </a:pPr>
                      <a:r>
                        <a:rPr lang="en-US" sz="1600" baseline="0" dirty="0" smtClean="0"/>
                        <a:t>Shift  identity: “</a:t>
                      </a:r>
                      <a:r>
                        <a:rPr lang="en-US" sz="1600" b="1" baseline="0" dirty="0" smtClean="0"/>
                        <a:t>I teach reading</a:t>
                      </a:r>
                      <a:r>
                        <a:rPr lang="en-US" sz="1600" baseline="0" dirty="0" smtClean="0"/>
                        <a:t>.”</a:t>
                      </a:r>
                    </a:p>
                    <a:p>
                      <a:pPr>
                        <a:buFont typeface="Arial" pitchFamily="34" charset="0"/>
                        <a:buChar char="•"/>
                      </a:pPr>
                      <a:r>
                        <a:rPr lang="en-US" sz="1600" dirty="0" smtClean="0"/>
                        <a:t>Stop </a:t>
                      </a:r>
                      <a:r>
                        <a:rPr lang="en-US" sz="1600" b="1" dirty="0" smtClean="0"/>
                        <a:t>referring</a:t>
                      </a:r>
                      <a:r>
                        <a:rPr lang="en-US" sz="1600" dirty="0" smtClean="0"/>
                        <a:t> and summarizing and start reading</a:t>
                      </a:r>
                      <a:endParaRPr lang="en-US" sz="1600" baseline="0" dirty="0" smtClean="0"/>
                    </a:p>
                    <a:p>
                      <a:pPr>
                        <a:buFont typeface="Arial" pitchFamily="34" charset="0"/>
                        <a:buChar char="•"/>
                      </a:pPr>
                      <a:r>
                        <a:rPr lang="en-US" sz="1600" b="1" dirty="0" smtClean="0"/>
                        <a:t>Slow</a:t>
                      </a:r>
                      <a:r>
                        <a:rPr lang="en-US" sz="1600" b="1" baseline="0" dirty="0" smtClean="0"/>
                        <a:t> down </a:t>
                      </a:r>
                      <a:r>
                        <a:rPr lang="en-US" sz="1600" baseline="0" dirty="0" smtClean="0"/>
                        <a:t>the history and science classroom</a:t>
                      </a:r>
                    </a:p>
                    <a:p>
                      <a:pPr>
                        <a:buFont typeface="Arial" pitchFamily="34" charset="0"/>
                        <a:buChar char="•"/>
                      </a:pPr>
                      <a:r>
                        <a:rPr lang="en-US" sz="1600" baseline="0" dirty="0" smtClean="0"/>
                        <a:t>Teach </a:t>
                      </a:r>
                      <a:r>
                        <a:rPr lang="en-US" sz="1600" b="1" baseline="0" dirty="0" smtClean="0"/>
                        <a:t>different approaches </a:t>
                      </a:r>
                      <a:r>
                        <a:rPr lang="en-US" sz="1600" baseline="0" dirty="0" smtClean="0"/>
                        <a:t>for different types of texts </a:t>
                      </a:r>
                      <a:endParaRPr lang="en-US" sz="1600" b="1" baseline="0" dirty="0" smtClean="0"/>
                    </a:p>
                    <a:p>
                      <a:pPr>
                        <a:buFont typeface="Arial" pitchFamily="34" charset="0"/>
                        <a:buChar char="•"/>
                      </a:pPr>
                      <a:r>
                        <a:rPr lang="en-US" sz="1600" baseline="0" dirty="0" smtClean="0"/>
                        <a:t>Treat the text itself as a </a:t>
                      </a:r>
                      <a:r>
                        <a:rPr lang="en-US" sz="1600" b="1" baseline="0" dirty="0" smtClean="0"/>
                        <a:t>source of evidence</a:t>
                      </a:r>
                      <a:endParaRPr lang="en-US" sz="1600" baseline="0" dirty="0" smtClean="0"/>
                    </a:p>
                    <a:p>
                      <a:pPr>
                        <a:buFont typeface="Arial" pitchFamily="34" charset="0"/>
                        <a:buChar char="•"/>
                      </a:pPr>
                      <a:r>
                        <a:rPr lang="en-US" sz="1600" b="0" baseline="0" dirty="0" smtClean="0"/>
                        <a:t>Teach students to </a:t>
                      </a:r>
                      <a:r>
                        <a:rPr lang="en-US" sz="1600" b="1" baseline="0" dirty="0" smtClean="0"/>
                        <a:t>write about evidence from </a:t>
                      </a:r>
                      <a:r>
                        <a:rPr lang="en-US" sz="1600" baseline="0" dirty="0" smtClean="0"/>
                        <a:t>the text</a:t>
                      </a:r>
                    </a:p>
                    <a:p>
                      <a:pPr>
                        <a:buFont typeface="Arial" pitchFamily="34" charset="0"/>
                        <a:buChar char="•"/>
                      </a:pPr>
                      <a:r>
                        <a:rPr lang="en-US" sz="1600" baseline="0" dirty="0" smtClean="0"/>
                        <a:t>Teach students to support their </a:t>
                      </a:r>
                      <a:r>
                        <a:rPr lang="en-US" sz="1600" b="1" baseline="0" dirty="0" smtClean="0"/>
                        <a:t>opinion with evidence.</a:t>
                      </a:r>
                    </a:p>
                    <a:p>
                      <a:pPr>
                        <a:buFont typeface="Arial" pitchFamily="34" charset="0"/>
                        <a:buChar char="•"/>
                      </a:pPr>
                      <a:r>
                        <a:rPr lang="en-US" sz="1600" baseline="0" dirty="0" smtClean="0"/>
                        <a:t>Ask : “How do you know? Why do you think that? </a:t>
                      </a:r>
                      <a:r>
                        <a:rPr lang="en-US" sz="1600" b="1" baseline="0" dirty="0" smtClean="0"/>
                        <a:t>Show me in the text </a:t>
                      </a:r>
                      <a:r>
                        <a:rPr lang="en-US" sz="1600" baseline="0" dirty="0" smtClean="0"/>
                        <a:t>where you see evidence for your opinion. “</a:t>
                      </a:r>
                    </a:p>
                  </a:txBody>
                  <a:tcPr marT="45722" marB="45722"/>
                </a:tc>
                <a:tc>
                  <a:txBody>
                    <a:bodyPr/>
                    <a:lstStyle/>
                    <a:p>
                      <a:pPr>
                        <a:buFont typeface="Arial" pitchFamily="34" charset="0"/>
                        <a:buChar char="•"/>
                      </a:pPr>
                      <a:r>
                        <a:rPr lang="en-US" sz="1600" baseline="0" dirty="0" smtClean="0"/>
                        <a:t>Support  and  demand the role of </a:t>
                      </a:r>
                      <a:r>
                        <a:rPr lang="en-US" sz="1600" b="1" baseline="0" dirty="0" smtClean="0"/>
                        <a:t>all teachers </a:t>
                      </a:r>
                      <a:r>
                        <a:rPr lang="en-US" sz="1600" baseline="0" dirty="0" smtClean="0"/>
                        <a:t>in advancing students’ literacy</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Provide guidance and support to ensure the shift to</a:t>
                      </a:r>
                      <a:r>
                        <a:rPr lang="en-US" sz="1600" baseline="0" dirty="0" smtClean="0"/>
                        <a:t> informational texts for 6-12</a:t>
                      </a:r>
                    </a:p>
                    <a:p>
                      <a:pPr>
                        <a:buFont typeface="Arial" pitchFamily="34" charset="0"/>
                        <a:buChar char="•"/>
                      </a:pPr>
                      <a:r>
                        <a:rPr lang="en-US" sz="1600" baseline="0" dirty="0" smtClean="0"/>
                        <a:t>Give teachers </a:t>
                      </a:r>
                      <a:r>
                        <a:rPr lang="en-US" sz="1600" b="1" baseline="0" dirty="0" smtClean="0"/>
                        <a:t>permission</a:t>
                      </a:r>
                      <a:r>
                        <a:rPr lang="en-US" sz="1600" baseline="0" dirty="0" smtClean="0"/>
                        <a:t> to slow down and deeply study texts with students</a:t>
                      </a:r>
                    </a:p>
                    <a:p>
                      <a:pPr>
                        <a:buFont typeface="Arial" pitchFamily="34" charset="0"/>
                        <a:buChar char="•"/>
                      </a:pPr>
                      <a:endParaRPr lang="en-US" sz="1600" dirty="0" smtClean="0"/>
                    </a:p>
                  </a:txBody>
                  <a:tcPr marT="45722" marB="45722"/>
                </a:tc>
              </a:tr>
            </a:tbl>
          </a:graphicData>
        </a:graphic>
      </p:graphicFrame>
      <p:sp>
        <p:nvSpPr>
          <p:cNvPr id="1537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23422797-86D6-455D-A608-0FE98BE5A7C7}" type="slidenum">
              <a:rPr lang="en-US" baseline="0" smtClean="0">
                <a:solidFill>
                  <a:srgbClr val="0A2D6B"/>
                </a:solidFill>
                <a:cs typeface="Arial" pitchFamily="34" charset="0"/>
              </a:rPr>
              <a:pPr eaLnBrk="1" hangingPunct="1"/>
              <a:t>11</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40034319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12750" y="206924"/>
            <a:ext cx="8229600" cy="1165226"/>
          </a:xfrm>
        </p:spPr>
        <p:txBody>
          <a:bodyPr/>
          <a:lstStyle/>
          <a:p>
            <a:pPr eaLnBrk="1" hangingPunct="1"/>
            <a:r>
              <a:rPr lang="en-US" sz="2800" b="1" dirty="0" smtClean="0">
                <a:latin typeface="Arial" pitchFamily="34" charset="0"/>
                <a:ea typeface="ＭＳ Ｐゴシック" pitchFamily="34" charset="-128"/>
                <a:cs typeface="Arial" pitchFamily="34" charset="0"/>
              </a:rPr>
              <a:t>Shift 3: Staircase of Complexity</a:t>
            </a:r>
          </a:p>
        </p:txBody>
      </p:sp>
      <p:graphicFrame>
        <p:nvGraphicFramePr>
          <p:cNvPr id="5" name="Content Placeholder 4"/>
          <p:cNvGraphicFramePr>
            <a:graphicFrameLocks noGrp="1"/>
          </p:cNvGraphicFramePr>
          <p:nvPr>
            <p:ph idx="1"/>
          </p:nvPr>
        </p:nvGraphicFramePr>
        <p:xfrm>
          <a:off x="457200" y="1092200"/>
          <a:ext cx="8229600" cy="5142987"/>
        </p:xfrm>
        <a:graphic>
          <a:graphicData uri="http://schemas.openxmlformats.org/drawingml/2006/table">
            <a:tbl>
              <a:tblPr firstRow="1" bandRow="1">
                <a:tableStyleId>{5C22544A-7EE6-4342-B048-85BDC9FD1C3A}</a:tableStyleId>
              </a:tblPr>
              <a:tblGrid>
                <a:gridCol w="2743200"/>
                <a:gridCol w="2743200"/>
                <a:gridCol w="2743200"/>
              </a:tblGrid>
              <a:tr h="424693">
                <a:tc>
                  <a:txBody>
                    <a:bodyPr/>
                    <a:lstStyle/>
                    <a:p>
                      <a:r>
                        <a:rPr lang="en-US" dirty="0" smtClean="0"/>
                        <a:t>What</a:t>
                      </a:r>
                      <a:r>
                        <a:rPr lang="en-US" baseline="0" dirty="0" smtClean="0"/>
                        <a:t> the Student Does…</a:t>
                      </a:r>
                      <a:endParaRPr lang="en-US" dirty="0"/>
                    </a:p>
                  </a:txBody>
                  <a:tcPr/>
                </a:tc>
                <a:tc>
                  <a:txBody>
                    <a:bodyPr/>
                    <a:lstStyle/>
                    <a:p>
                      <a:r>
                        <a:rPr lang="en-US" dirty="0" smtClean="0"/>
                        <a:t>What the Teacher Does…</a:t>
                      </a:r>
                      <a:endParaRPr lang="en-US" dirty="0"/>
                    </a:p>
                  </a:txBody>
                  <a:tcPr/>
                </a:tc>
                <a:tc>
                  <a:txBody>
                    <a:bodyPr/>
                    <a:lstStyle/>
                    <a:p>
                      <a:r>
                        <a:rPr lang="en-US" dirty="0" smtClean="0"/>
                        <a:t>What the Principal Does…</a:t>
                      </a:r>
                      <a:endParaRPr lang="en-US" dirty="0"/>
                    </a:p>
                  </a:txBody>
                  <a:tcPr/>
                </a:tc>
              </a:tr>
              <a:tr h="4502907">
                <a:tc>
                  <a:txBody>
                    <a:bodyPr/>
                    <a:lstStyle/>
                    <a:p>
                      <a:pPr>
                        <a:buFont typeface="Arial" pitchFamily="34" charset="0"/>
                        <a:buChar char="•"/>
                      </a:pPr>
                      <a:r>
                        <a:rPr lang="en-US" sz="1400" dirty="0" smtClean="0"/>
                        <a:t>Read </a:t>
                      </a:r>
                      <a:r>
                        <a:rPr lang="en-US" sz="1400" baseline="0" dirty="0" smtClean="0"/>
                        <a:t>to see what more they can find and learn as they </a:t>
                      </a:r>
                      <a:r>
                        <a:rPr lang="en-US" sz="1400" b="1" baseline="0" dirty="0" smtClean="0"/>
                        <a:t>re-read</a:t>
                      </a:r>
                      <a:r>
                        <a:rPr lang="en-US" sz="1400" baseline="0" dirty="0" smtClean="0"/>
                        <a:t> texts again and again</a:t>
                      </a:r>
                    </a:p>
                    <a:p>
                      <a:pPr>
                        <a:buFont typeface="Arial" pitchFamily="34" charset="0"/>
                        <a:buChar char="•"/>
                      </a:pPr>
                      <a:r>
                        <a:rPr lang="en-US" sz="1400" baseline="0" dirty="0" smtClean="0"/>
                        <a:t>Read material at </a:t>
                      </a:r>
                      <a:r>
                        <a:rPr lang="en-US" sz="1400" b="1" baseline="0" dirty="0" smtClean="0"/>
                        <a:t>own level to build joy </a:t>
                      </a:r>
                      <a:r>
                        <a:rPr lang="en-US" sz="1400" baseline="0" dirty="0" smtClean="0"/>
                        <a:t>of reading and pleasure in the world</a:t>
                      </a:r>
                    </a:p>
                    <a:p>
                      <a:pPr>
                        <a:buFont typeface="Arial" pitchFamily="34" charset="0"/>
                        <a:buChar char="•"/>
                      </a:pPr>
                      <a:r>
                        <a:rPr lang="en-US" sz="1400" baseline="0" dirty="0" smtClean="0"/>
                        <a:t>Be persistent despite challenges when reading; good readers </a:t>
                      </a:r>
                      <a:r>
                        <a:rPr lang="en-US" sz="1400" b="1" baseline="0" dirty="0" smtClean="0"/>
                        <a:t>tolerate frustration</a:t>
                      </a:r>
                    </a:p>
                  </a:txBody>
                  <a:tcPr/>
                </a:tc>
                <a:tc>
                  <a:txBody>
                    <a:bodyPr/>
                    <a:lstStyle/>
                    <a:p>
                      <a:pPr>
                        <a:buFont typeface="Arial" pitchFamily="34" charset="0"/>
                        <a:buChar char="•"/>
                      </a:pPr>
                      <a:r>
                        <a:rPr lang="en-US" sz="1400" dirty="0" smtClean="0"/>
                        <a:t>Ensure students are </a:t>
                      </a:r>
                      <a:r>
                        <a:rPr lang="en-US" sz="1400" baseline="0" dirty="0" smtClean="0"/>
                        <a:t>engaged in more </a:t>
                      </a:r>
                      <a:r>
                        <a:rPr lang="en-US" sz="1400" b="1" baseline="0" dirty="0" smtClean="0"/>
                        <a:t>complex texts </a:t>
                      </a:r>
                      <a:r>
                        <a:rPr lang="en-US" sz="1400" baseline="0" dirty="0" smtClean="0"/>
                        <a:t>at every grade level</a:t>
                      </a:r>
                    </a:p>
                    <a:p>
                      <a:pPr>
                        <a:buFont typeface="Arial" pitchFamily="34" charset="0"/>
                        <a:buChar char="•"/>
                      </a:pPr>
                      <a:r>
                        <a:rPr lang="en-US" sz="1400" baseline="0" dirty="0" smtClean="0"/>
                        <a:t>Engage students in </a:t>
                      </a:r>
                      <a:r>
                        <a:rPr lang="en-US" sz="1400" b="1" baseline="0" dirty="0" smtClean="0"/>
                        <a:t>rigorous conversation</a:t>
                      </a:r>
                    </a:p>
                    <a:p>
                      <a:pPr>
                        <a:buFont typeface="Arial" pitchFamily="34" charset="0"/>
                        <a:buChar char="•"/>
                      </a:pPr>
                      <a:r>
                        <a:rPr lang="en-US" sz="1400" baseline="0" dirty="0" smtClean="0"/>
                        <a:t>Provide experience with complex texts</a:t>
                      </a:r>
                    </a:p>
                    <a:p>
                      <a:pPr>
                        <a:buFont typeface="Arial" pitchFamily="34" charset="0"/>
                        <a:buChar char="•"/>
                      </a:pPr>
                      <a:r>
                        <a:rPr lang="en-US" sz="1400" baseline="0" dirty="0" smtClean="0"/>
                        <a:t>Give students </a:t>
                      </a:r>
                      <a:r>
                        <a:rPr lang="en-US" sz="1400" b="1" baseline="0" dirty="0" smtClean="0"/>
                        <a:t>less to read</a:t>
                      </a:r>
                      <a:r>
                        <a:rPr lang="en-US" sz="1400" baseline="0" dirty="0" smtClean="0"/>
                        <a:t>, let them re-read</a:t>
                      </a:r>
                    </a:p>
                    <a:p>
                      <a:pPr>
                        <a:buFont typeface="Arial" pitchFamily="34" charset="0"/>
                        <a:buChar char="•"/>
                      </a:pPr>
                      <a:r>
                        <a:rPr lang="en-US" sz="1400" baseline="0" dirty="0" smtClean="0"/>
                        <a:t>Use </a:t>
                      </a:r>
                      <a:r>
                        <a:rPr lang="en-US" sz="1400" b="1" baseline="0" dirty="0" smtClean="0"/>
                        <a:t>leveled texts </a:t>
                      </a:r>
                      <a:r>
                        <a:rPr lang="en-US" sz="1400" baseline="0" dirty="0" smtClean="0"/>
                        <a:t>carefully to build independence in struggling readers</a:t>
                      </a:r>
                    </a:p>
                    <a:p>
                      <a:pPr>
                        <a:buFont typeface="Arial" pitchFamily="34" charset="0"/>
                        <a:buChar char="•"/>
                      </a:pPr>
                      <a:r>
                        <a:rPr lang="en-US" sz="1400" b="1" baseline="0" dirty="0" smtClean="0"/>
                        <a:t>More time </a:t>
                      </a:r>
                      <a:r>
                        <a:rPr lang="en-US" sz="1400" baseline="0" dirty="0" smtClean="0"/>
                        <a:t>on more complex texts</a:t>
                      </a:r>
                    </a:p>
                    <a:p>
                      <a:pPr>
                        <a:buFont typeface="Arial" pitchFamily="34" charset="0"/>
                        <a:buChar char="•"/>
                      </a:pPr>
                      <a:r>
                        <a:rPr lang="en-US" sz="1400" baseline="0" dirty="0" smtClean="0"/>
                        <a:t>Provide </a:t>
                      </a:r>
                      <a:r>
                        <a:rPr lang="en-US" sz="1400" b="1" baseline="0" dirty="0" smtClean="0"/>
                        <a:t>scaffolding</a:t>
                      </a:r>
                    </a:p>
                    <a:p>
                      <a:pPr>
                        <a:buFont typeface="Arial" pitchFamily="34" charset="0"/>
                        <a:buChar char="•"/>
                      </a:pPr>
                      <a:r>
                        <a:rPr lang="en-US" sz="1400" baseline="0" dirty="0" smtClean="0"/>
                        <a:t> Engage with </a:t>
                      </a:r>
                      <a:r>
                        <a:rPr lang="en-US" sz="1400" b="1" baseline="0" dirty="0" smtClean="0"/>
                        <a:t>texts w/ other adults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Get kids </a:t>
                      </a:r>
                      <a:r>
                        <a:rPr lang="en-US" sz="1400" b="1" baseline="0" dirty="0" smtClean="0"/>
                        <a:t>inspired and excited </a:t>
                      </a:r>
                      <a:r>
                        <a:rPr lang="en-US" sz="1400" baseline="0" dirty="0" smtClean="0"/>
                        <a:t>about the beauty of language</a:t>
                      </a:r>
                    </a:p>
                    <a:p>
                      <a:pPr>
                        <a:buFont typeface="Arial" pitchFamily="34" charset="0"/>
                        <a:buChar char="•"/>
                      </a:pPr>
                      <a:endParaRPr lang="en-US" sz="1400" dirty="0"/>
                    </a:p>
                  </a:txBody>
                  <a:tcPr/>
                </a:tc>
                <a:tc>
                  <a:txBody>
                    <a:bodyPr/>
                    <a:lstStyle/>
                    <a:p>
                      <a:pPr>
                        <a:buFont typeface="Arial" pitchFamily="34" charset="0"/>
                        <a:buChar char="•"/>
                      </a:pPr>
                      <a:r>
                        <a:rPr lang="en-US" sz="1400" dirty="0" smtClean="0"/>
                        <a:t>Ensure that complexity of text </a:t>
                      </a:r>
                      <a:r>
                        <a:rPr lang="en-US" sz="1400" b="1" dirty="0" smtClean="0"/>
                        <a:t>builds from grade</a:t>
                      </a:r>
                      <a:r>
                        <a:rPr lang="en-US" sz="1400" b="1" baseline="0" dirty="0" smtClean="0"/>
                        <a:t> to grade. </a:t>
                      </a:r>
                    </a:p>
                    <a:p>
                      <a:pPr>
                        <a:buFont typeface="Arial" pitchFamily="34" charset="0"/>
                        <a:buChar char="•"/>
                      </a:pPr>
                      <a:r>
                        <a:rPr lang="en-US" sz="1400" baseline="0" dirty="0" smtClean="0"/>
                        <a:t>Look at </a:t>
                      </a:r>
                      <a:r>
                        <a:rPr lang="en-US" sz="1400" b="1" baseline="0" dirty="0" smtClean="0"/>
                        <a:t>current scope and sequence </a:t>
                      </a:r>
                      <a:r>
                        <a:rPr lang="en-US" sz="1400" baseline="0" dirty="0" smtClean="0"/>
                        <a:t>to determine where/how to incorporate greater text complexity</a:t>
                      </a:r>
                    </a:p>
                    <a:p>
                      <a:pPr>
                        <a:buFont typeface="Arial" pitchFamily="34" charset="0"/>
                        <a:buChar char="•"/>
                      </a:pPr>
                      <a:r>
                        <a:rPr lang="en-US" sz="1400" baseline="0" dirty="0" smtClean="0"/>
                        <a:t>Allow and encourage teachers to build a </a:t>
                      </a:r>
                      <a:r>
                        <a:rPr lang="en-US" sz="1400" b="1" baseline="0" dirty="0" smtClean="0"/>
                        <a:t>unit</a:t>
                      </a:r>
                      <a:r>
                        <a:rPr lang="en-US" sz="1400" baseline="0" dirty="0" smtClean="0"/>
                        <a:t> in a way that has students scaffold to more complex texts over time</a:t>
                      </a:r>
                    </a:p>
                    <a:p>
                      <a:pPr>
                        <a:buFont typeface="Arial" pitchFamily="34" charset="0"/>
                        <a:buChar char="•"/>
                      </a:pPr>
                      <a:r>
                        <a:rPr lang="en-US" sz="1400" baseline="0" dirty="0" smtClean="0"/>
                        <a:t>Allow and encourage teachers the opportunity to share </a:t>
                      </a:r>
                      <a:r>
                        <a:rPr lang="en-US" sz="1400" b="1" baseline="0" dirty="0" smtClean="0"/>
                        <a:t>texts with students that may be at frustration level</a:t>
                      </a:r>
                      <a:endParaRPr lang="en-US" sz="1400" baseline="0" dirty="0" smtClean="0"/>
                    </a:p>
                    <a:p>
                      <a:pPr>
                        <a:buFont typeface="Arial" pitchFamily="34" charset="0"/>
                        <a:buChar char="•"/>
                      </a:pPr>
                      <a:endParaRPr lang="en-US" sz="1400" dirty="0" smtClean="0"/>
                    </a:p>
                    <a:p>
                      <a:endParaRPr lang="en-US" sz="1400" dirty="0" smtClean="0"/>
                    </a:p>
                    <a:p>
                      <a:endParaRPr lang="en-US" sz="1400" dirty="0" smtClean="0"/>
                    </a:p>
                    <a:p>
                      <a:endParaRPr lang="en-US" sz="1400" dirty="0"/>
                    </a:p>
                  </a:txBody>
                  <a:tcPr/>
                </a:tc>
              </a:tr>
            </a:tbl>
          </a:graphicData>
        </a:graphic>
      </p:graphicFrame>
      <p:sp>
        <p:nvSpPr>
          <p:cNvPr id="1640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005F1666-4414-490B-9C41-385518A33836}" type="slidenum">
              <a:rPr lang="en-US" baseline="0" smtClean="0">
                <a:solidFill>
                  <a:srgbClr val="0A2D6B"/>
                </a:solidFill>
                <a:cs typeface="Arial" pitchFamily="34" charset="0"/>
              </a:rPr>
              <a:pPr eaLnBrk="1" hangingPunct="1"/>
              <a:t>12</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215139035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2750" y="299331"/>
            <a:ext cx="8229600" cy="1165225"/>
          </a:xfrm>
        </p:spPr>
        <p:txBody>
          <a:bodyPr/>
          <a:lstStyle/>
          <a:p>
            <a:pPr eaLnBrk="1" hangingPunct="1"/>
            <a:r>
              <a:rPr lang="en-US" sz="2800" b="1" dirty="0" smtClean="0">
                <a:ea typeface="ＭＳ Ｐゴシック" pitchFamily="34" charset="-128"/>
              </a:rPr>
              <a:t>Shift 4: Text Based Answers</a:t>
            </a:r>
          </a:p>
        </p:txBody>
      </p:sp>
      <p:graphicFrame>
        <p:nvGraphicFramePr>
          <p:cNvPr id="5" name="Content Placeholder 4"/>
          <p:cNvGraphicFramePr>
            <a:graphicFrameLocks noGrp="1"/>
          </p:cNvGraphicFramePr>
          <p:nvPr>
            <p:ph idx="1"/>
          </p:nvPr>
        </p:nvGraphicFramePr>
        <p:xfrm>
          <a:off x="574675" y="1227138"/>
          <a:ext cx="7515225" cy="4754981"/>
        </p:xfrm>
        <a:graphic>
          <a:graphicData uri="http://schemas.openxmlformats.org/drawingml/2006/table">
            <a:tbl>
              <a:tblPr firstRow="1" bandRow="1">
                <a:tableStyleId>{5C22544A-7EE6-4342-B048-85BDC9FD1C3A}</a:tableStyleId>
              </a:tblPr>
              <a:tblGrid>
                <a:gridCol w="2505075"/>
                <a:gridCol w="2505075"/>
                <a:gridCol w="2505075"/>
              </a:tblGrid>
              <a:tr h="640169">
                <a:tc>
                  <a:txBody>
                    <a:bodyPr/>
                    <a:lstStyle/>
                    <a:p>
                      <a:r>
                        <a:rPr lang="en-US" sz="1800" dirty="0" smtClean="0"/>
                        <a:t>What</a:t>
                      </a:r>
                      <a:r>
                        <a:rPr lang="en-US" sz="1800" baseline="0" dirty="0" smtClean="0"/>
                        <a:t> the Student Does…</a:t>
                      </a:r>
                      <a:endParaRPr lang="en-US" sz="1800" dirty="0"/>
                    </a:p>
                  </a:txBody>
                  <a:tcPr marT="45726" marB="45726"/>
                </a:tc>
                <a:tc>
                  <a:txBody>
                    <a:bodyPr/>
                    <a:lstStyle/>
                    <a:p>
                      <a:r>
                        <a:rPr lang="en-US" sz="1800" dirty="0" smtClean="0"/>
                        <a:t>What the Teacher Does…</a:t>
                      </a:r>
                      <a:endParaRPr lang="en-US" sz="1800" dirty="0"/>
                    </a:p>
                  </a:txBody>
                  <a:tcPr marT="45726" marB="45726"/>
                </a:tc>
                <a:tc>
                  <a:txBody>
                    <a:bodyPr/>
                    <a:lstStyle/>
                    <a:p>
                      <a:r>
                        <a:rPr lang="en-US" sz="1800" dirty="0" smtClean="0"/>
                        <a:t>What the Principal Does…</a:t>
                      </a:r>
                      <a:endParaRPr lang="en-US" sz="1800" dirty="0"/>
                    </a:p>
                  </a:txBody>
                  <a:tcPr marT="45726" marB="45726"/>
                </a:tc>
              </a:tr>
              <a:tr h="3947706">
                <a:tc>
                  <a:txBody>
                    <a:bodyPr/>
                    <a:lstStyle/>
                    <a:p>
                      <a:pPr>
                        <a:buFont typeface="Arial" pitchFamily="34" charset="0"/>
                        <a:buChar char="•"/>
                      </a:pPr>
                      <a:r>
                        <a:rPr lang="en-US" sz="1100" dirty="0" smtClean="0"/>
                        <a:t>Go </a:t>
                      </a:r>
                      <a:r>
                        <a:rPr lang="en-US" sz="1100" baseline="0" dirty="0" smtClean="0"/>
                        <a:t>back to text to find evidence to </a:t>
                      </a:r>
                      <a:r>
                        <a:rPr lang="en-US" sz="1100" b="1" baseline="0" dirty="0" smtClean="0"/>
                        <a:t>support their argument i</a:t>
                      </a:r>
                      <a:r>
                        <a:rPr lang="en-US" sz="1100" baseline="0" dirty="0" smtClean="0"/>
                        <a:t>n a thoughtful, careful, precise way</a:t>
                      </a:r>
                    </a:p>
                    <a:p>
                      <a:pPr>
                        <a:buFont typeface="Arial" pitchFamily="34" charset="0"/>
                        <a:buChar char="•"/>
                      </a:pPr>
                      <a:r>
                        <a:rPr lang="en-US" sz="1100" baseline="0" dirty="0" smtClean="0"/>
                        <a:t>Develop a </a:t>
                      </a:r>
                      <a:r>
                        <a:rPr lang="en-US" sz="1100" b="1" baseline="0" dirty="0" smtClean="0"/>
                        <a:t>fascination with reading</a:t>
                      </a:r>
                    </a:p>
                    <a:p>
                      <a:pPr>
                        <a:buFont typeface="Arial" pitchFamily="34" charset="0"/>
                        <a:buChar char="•"/>
                      </a:pPr>
                      <a:r>
                        <a:rPr lang="en-US" sz="1100" baseline="0" dirty="0" smtClean="0"/>
                        <a:t>Create own </a:t>
                      </a:r>
                      <a:r>
                        <a:rPr lang="en-US" sz="1100" b="1" baseline="0" dirty="0" smtClean="0"/>
                        <a:t>judgments and become scholars</a:t>
                      </a:r>
                      <a:r>
                        <a:rPr lang="en-US" sz="1100" baseline="0" dirty="0" smtClean="0"/>
                        <a:t>, rather than witnesses of the text </a:t>
                      </a:r>
                    </a:p>
                    <a:p>
                      <a:pPr>
                        <a:buFont typeface="Arial" pitchFamily="34" charset="0"/>
                        <a:buChar char="•"/>
                      </a:pPr>
                      <a:r>
                        <a:rPr lang="en-US" sz="1100" baseline="0" dirty="0" smtClean="0"/>
                        <a:t>Conducting reading as a close reading of the text and engaging with the author and what the </a:t>
                      </a:r>
                      <a:r>
                        <a:rPr lang="en-US" sz="1100" b="1" baseline="0" dirty="0" smtClean="0"/>
                        <a:t>author is trying to say </a:t>
                      </a:r>
                      <a:endParaRPr lang="en-US" sz="1100" b="1" dirty="0"/>
                    </a:p>
                  </a:txBody>
                  <a:tcPr marT="45726" marB="45726"/>
                </a:tc>
                <a:tc>
                  <a:txBody>
                    <a:bodyPr/>
                    <a:lstStyle/>
                    <a:p>
                      <a:pPr>
                        <a:buFont typeface="Arial" pitchFamily="34" charset="0"/>
                        <a:buChar char="•"/>
                      </a:pPr>
                      <a:r>
                        <a:rPr lang="en-US" sz="1100" dirty="0" smtClean="0"/>
                        <a:t>Facilitate </a:t>
                      </a:r>
                      <a:r>
                        <a:rPr lang="en-US" sz="1100" b="1" dirty="0" smtClean="0"/>
                        <a:t>evidence based</a:t>
                      </a:r>
                      <a:r>
                        <a:rPr lang="en-US" sz="1100" b="1" baseline="0" dirty="0" smtClean="0"/>
                        <a:t> conversations </a:t>
                      </a:r>
                      <a:r>
                        <a:rPr lang="en-US" sz="1100" baseline="0" dirty="0" smtClean="0"/>
                        <a:t>with students, dependent on the text</a:t>
                      </a:r>
                    </a:p>
                    <a:p>
                      <a:pPr>
                        <a:buFont typeface="Arial" pitchFamily="34" charset="0"/>
                        <a:buChar char="•"/>
                      </a:pPr>
                      <a:r>
                        <a:rPr lang="en-US" sz="1100" baseline="0" dirty="0" smtClean="0"/>
                        <a:t>Have discipline about </a:t>
                      </a:r>
                      <a:r>
                        <a:rPr lang="en-US" sz="1100" b="1" baseline="0" dirty="0" smtClean="0"/>
                        <a:t>asking students where in the text </a:t>
                      </a:r>
                      <a:r>
                        <a:rPr lang="en-US" sz="1100" baseline="0" dirty="0" smtClean="0"/>
                        <a:t>to find evidence, where they saw certain details, where the author communicated something, why the author may believe something; show all this in the words from the text.  </a:t>
                      </a:r>
                    </a:p>
                    <a:p>
                      <a:pPr>
                        <a:buFont typeface="Arial" pitchFamily="34" charset="0"/>
                        <a:buChar char="•"/>
                      </a:pPr>
                      <a:r>
                        <a:rPr lang="en-US" sz="1100" b="1" baseline="0" dirty="0" smtClean="0"/>
                        <a:t>Plan and conduct rich conversations </a:t>
                      </a:r>
                      <a:r>
                        <a:rPr lang="en-US" sz="1100" baseline="0" dirty="0" smtClean="0"/>
                        <a:t>about the stuff that the writer is writing about.</a:t>
                      </a:r>
                    </a:p>
                    <a:p>
                      <a:pPr>
                        <a:buFont typeface="Arial" pitchFamily="34" charset="0"/>
                        <a:buChar char="•"/>
                      </a:pPr>
                      <a:r>
                        <a:rPr lang="en-US" sz="1100" b="1" baseline="0" dirty="0" smtClean="0"/>
                        <a:t>Keep students in the text</a:t>
                      </a:r>
                    </a:p>
                    <a:p>
                      <a:pPr>
                        <a:buFont typeface="Arial" pitchFamily="34" charset="0"/>
                        <a:buChar char="•"/>
                      </a:pPr>
                      <a:r>
                        <a:rPr lang="en-US" sz="1100" baseline="0" dirty="0" smtClean="0"/>
                        <a:t>Identify questions that are text-dependent, </a:t>
                      </a:r>
                      <a:r>
                        <a:rPr lang="en-US" sz="1100" b="1" baseline="0" dirty="0" smtClean="0"/>
                        <a:t>worth asking/exploring</a:t>
                      </a:r>
                      <a:r>
                        <a:rPr lang="en-US" sz="1100" baseline="0" dirty="0" smtClean="0"/>
                        <a:t>, deliver richly, </a:t>
                      </a:r>
                    </a:p>
                    <a:p>
                      <a:pPr>
                        <a:buFont typeface="Arial" pitchFamily="34" charset="0"/>
                        <a:buChar char="•"/>
                      </a:pPr>
                      <a:r>
                        <a:rPr lang="en-US" sz="1100" baseline="0" dirty="0" smtClean="0"/>
                        <a:t>Provide students the </a:t>
                      </a:r>
                      <a:r>
                        <a:rPr lang="en-US" sz="1100" b="1" baseline="0" dirty="0" smtClean="0"/>
                        <a:t>opportunity to read </a:t>
                      </a:r>
                      <a:r>
                        <a:rPr lang="en-US" sz="1100" baseline="0" dirty="0" smtClean="0"/>
                        <a:t>the text, encounter references to another text, another event and to dig in more deeply into the text to try and figure out what is going on. </a:t>
                      </a:r>
                    </a:p>
                    <a:p>
                      <a:pPr>
                        <a:buFont typeface="Arial" pitchFamily="34" charset="0"/>
                        <a:buChar char="•"/>
                      </a:pPr>
                      <a:r>
                        <a:rPr lang="en-US" sz="1100" baseline="0" dirty="0" smtClean="0"/>
                        <a:t>Spend much more time preparing for instruction by </a:t>
                      </a:r>
                      <a:r>
                        <a:rPr lang="en-US" sz="1100" b="1" baseline="0" dirty="0" smtClean="0"/>
                        <a:t>reading deeply</a:t>
                      </a:r>
                      <a:r>
                        <a:rPr lang="en-US" sz="1100" baseline="0" dirty="0" smtClean="0"/>
                        <a:t>. </a:t>
                      </a:r>
                    </a:p>
                  </a:txBody>
                  <a:tcPr marT="45726" marB="45726"/>
                </a:tc>
                <a:tc>
                  <a:txBody>
                    <a:bodyPr/>
                    <a:lstStyle/>
                    <a:p>
                      <a:pPr>
                        <a:buFont typeface="Arial" pitchFamily="34" charset="0"/>
                        <a:buChar char="•"/>
                      </a:pPr>
                      <a:r>
                        <a:rPr lang="en-US" sz="1100" dirty="0" smtClean="0"/>
                        <a:t>Allow </a:t>
                      </a:r>
                      <a:r>
                        <a:rPr lang="en-US" sz="1100" b="1" dirty="0" smtClean="0"/>
                        <a:t>teachers the time to spend more</a:t>
                      </a:r>
                      <a:r>
                        <a:rPr lang="en-US" sz="1100" b="1" baseline="0" dirty="0" smtClean="0"/>
                        <a:t> time with students writing about the texts they read- and to revisit the texts to find more evidence to write stronger arguments.</a:t>
                      </a:r>
                    </a:p>
                    <a:p>
                      <a:pPr>
                        <a:buFont typeface="Arial" pitchFamily="34" charset="0"/>
                        <a:buChar char="•"/>
                      </a:pPr>
                      <a:r>
                        <a:rPr lang="en-US" sz="1100" b="1" baseline="0" dirty="0" smtClean="0"/>
                        <a:t>Provide planning time for teachers to engage with the text to prepare and identify appropriate text-dependent questions.</a:t>
                      </a:r>
                    </a:p>
                    <a:p>
                      <a:pPr>
                        <a:buFont typeface="Arial" pitchFamily="34" charset="0"/>
                        <a:buChar char="•"/>
                      </a:pPr>
                      <a:r>
                        <a:rPr lang="en-US" sz="1100" b="1" baseline="0" dirty="0" smtClean="0"/>
                        <a:t>Create working groups to establish common </a:t>
                      </a:r>
                      <a:r>
                        <a:rPr lang="en-US" sz="1100" baseline="0" dirty="0" smtClean="0"/>
                        <a:t>understanding for </a:t>
                      </a:r>
                      <a:r>
                        <a:rPr lang="en-US" sz="1100" b="1" baseline="0" dirty="0" smtClean="0"/>
                        <a:t>what to expect from student writing </a:t>
                      </a:r>
                      <a:r>
                        <a:rPr lang="en-US" sz="1100" baseline="0" dirty="0" smtClean="0"/>
                        <a:t>at different grade levels for text based answers. </a:t>
                      </a:r>
                    </a:p>
                    <a:p>
                      <a:pPr>
                        <a:buFont typeface="Arial" pitchFamily="34" charset="0"/>
                        <a:buChar char="•"/>
                      </a:pPr>
                      <a:r>
                        <a:rPr lang="en-US" sz="1100" baseline="0" dirty="0" smtClean="0"/>
                        <a:t>Structure </a:t>
                      </a:r>
                      <a:r>
                        <a:rPr lang="en-US" sz="1100" b="1" baseline="0" dirty="0" smtClean="0"/>
                        <a:t>student work protocols </a:t>
                      </a:r>
                      <a:r>
                        <a:rPr lang="en-US" sz="1100" baseline="0" dirty="0" smtClean="0"/>
                        <a:t>for teachers to compare student work products; particularly in the area of providing evidence to support arguments/conclusions.</a:t>
                      </a:r>
                    </a:p>
                    <a:p>
                      <a:pPr>
                        <a:buFont typeface="Arial" pitchFamily="34" charset="0"/>
                        <a:buChar char="•"/>
                      </a:pPr>
                      <a:endParaRPr lang="en-US" sz="1100" dirty="0" smtClean="0"/>
                    </a:p>
                    <a:p>
                      <a:endParaRPr lang="en-US" sz="1100" dirty="0" smtClean="0"/>
                    </a:p>
                    <a:p>
                      <a:endParaRPr lang="en-US" sz="1100" dirty="0" smtClean="0"/>
                    </a:p>
                    <a:p>
                      <a:endParaRPr lang="en-US" sz="1100" dirty="0" smtClean="0"/>
                    </a:p>
                  </a:txBody>
                  <a:tcPr marT="45726" marB="45726"/>
                </a:tc>
              </a:tr>
            </a:tbl>
          </a:graphicData>
        </a:graphic>
      </p:graphicFrame>
      <p:sp>
        <p:nvSpPr>
          <p:cNvPr id="1742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AA1D6252-FEB0-46B9-8CEE-0A3E661B495C}" type="slidenum">
              <a:rPr lang="en-US" baseline="0" smtClean="0">
                <a:solidFill>
                  <a:srgbClr val="0A2D6B"/>
                </a:solidFill>
                <a:cs typeface="Arial" pitchFamily="34" charset="0"/>
              </a:rPr>
              <a:pPr eaLnBrk="1" hangingPunct="1"/>
              <a:t>13</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77970341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2750" y="299331"/>
            <a:ext cx="8229600" cy="1165225"/>
          </a:xfrm>
        </p:spPr>
        <p:txBody>
          <a:bodyPr/>
          <a:lstStyle/>
          <a:p>
            <a:pPr eaLnBrk="1" hangingPunct="1"/>
            <a:r>
              <a:rPr lang="en-US" sz="2800" b="1" dirty="0" smtClean="0">
                <a:ea typeface="ＭＳ Ｐゴシック" pitchFamily="34" charset="-128"/>
              </a:rPr>
              <a:t>Shift 5: Writing from Sources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8429044"/>
              </p:ext>
            </p:extLst>
          </p:nvPr>
        </p:nvGraphicFramePr>
        <p:xfrm>
          <a:off x="457200" y="1206500"/>
          <a:ext cx="8229600" cy="4998720"/>
        </p:xfrm>
        <a:graphic>
          <a:graphicData uri="http://schemas.openxmlformats.org/drawingml/2006/table">
            <a:tbl>
              <a:tblPr firstRow="1" bandRow="1">
                <a:tableStyleId>{5C22544A-7EE6-4342-B048-85BDC9FD1C3A}</a:tableStyleId>
              </a:tblPr>
              <a:tblGrid>
                <a:gridCol w="2743200"/>
                <a:gridCol w="2743200"/>
                <a:gridCol w="2743200"/>
              </a:tblGrid>
              <a:tr h="322532">
                <a:tc>
                  <a:txBody>
                    <a:bodyPr/>
                    <a:lstStyle/>
                    <a:p>
                      <a:r>
                        <a:rPr lang="en-US" sz="1800" dirty="0" smtClean="0"/>
                        <a:t>What</a:t>
                      </a:r>
                      <a:r>
                        <a:rPr lang="en-US" sz="1800" baseline="0" dirty="0" smtClean="0"/>
                        <a:t> the Student Does…</a:t>
                      </a:r>
                      <a:endParaRPr lang="en-US" sz="1800" dirty="0"/>
                    </a:p>
                  </a:txBody>
                  <a:tcPr/>
                </a:tc>
                <a:tc>
                  <a:txBody>
                    <a:bodyPr/>
                    <a:lstStyle/>
                    <a:p>
                      <a:r>
                        <a:rPr lang="en-US" sz="1800" dirty="0" smtClean="0"/>
                        <a:t>What the Teacher Does…</a:t>
                      </a:r>
                      <a:endParaRPr lang="en-US" sz="1800" dirty="0"/>
                    </a:p>
                  </a:txBody>
                  <a:tcPr/>
                </a:tc>
                <a:tc>
                  <a:txBody>
                    <a:bodyPr/>
                    <a:lstStyle/>
                    <a:p>
                      <a:r>
                        <a:rPr lang="en-US" sz="1800" dirty="0" smtClean="0"/>
                        <a:t>What the Principal Does…</a:t>
                      </a:r>
                      <a:endParaRPr lang="en-US" sz="1800" dirty="0"/>
                    </a:p>
                  </a:txBody>
                  <a:tcPr/>
                </a:tc>
              </a:tr>
              <a:tr h="3985943">
                <a:tc>
                  <a:txBody>
                    <a:bodyPr/>
                    <a:lstStyle/>
                    <a:p>
                      <a:pPr>
                        <a:buFont typeface="Arial" pitchFamily="34" charset="0"/>
                        <a:buChar char="•"/>
                      </a:pPr>
                      <a:r>
                        <a:rPr lang="en-US" sz="1400" dirty="0" smtClean="0"/>
                        <a:t>Begin to </a:t>
                      </a:r>
                      <a:r>
                        <a:rPr lang="en-US" sz="1400" b="1" dirty="0" smtClean="0"/>
                        <a:t>generate</a:t>
                      </a:r>
                      <a:r>
                        <a:rPr lang="en-US" sz="1400" b="1" baseline="0" dirty="0" smtClean="0"/>
                        <a:t> own informational </a:t>
                      </a:r>
                      <a:r>
                        <a:rPr lang="en-US" sz="1400" baseline="0" dirty="0" smtClean="0"/>
                        <a:t>texts</a:t>
                      </a:r>
                      <a:endParaRPr lang="en-US" sz="1400" dirty="0"/>
                    </a:p>
                  </a:txBody>
                  <a:tcPr/>
                </a:tc>
                <a:tc>
                  <a:txBody>
                    <a:bodyPr/>
                    <a:lstStyle/>
                    <a:p>
                      <a:pPr>
                        <a:buFont typeface="Arial" pitchFamily="34" charset="0"/>
                        <a:buChar char="•"/>
                      </a:pPr>
                      <a:r>
                        <a:rPr lang="en-US" sz="1400" dirty="0" smtClean="0"/>
                        <a:t>Expect that students will generate</a:t>
                      </a:r>
                      <a:r>
                        <a:rPr lang="en-US" sz="1400" baseline="0" dirty="0" smtClean="0"/>
                        <a:t> their own informational texts (spending much less time on </a:t>
                      </a:r>
                      <a:r>
                        <a:rPr lang="en-US" sz="1400" b="1" baseline="0" dirty="0" smtClean="0"/>
                        <a:t>personal narratives</a:t>
                      </a:r>
                      <a:r>
                        <a:rPr lang="en-US" sz="1400" baseline="0" dirty="0" smtClean="0"/>
                        <a:t>)</a:t>
                      </a:r>
                    </a:p>
                    <a:p>
                      <a:pPr>
                        <a:buFont typeface="Arial" pitchFamily="34" charset="0"/>
                        <a:buChar char="•"/>
                      </a:pPr>
                      <a:r>
                        <a:rPr lang="en-US" sz="1400" baseline="0" dirty="0" smtClean="0"/>
                        <a:t>Present opportunities to write from </a:t>
                      </a:r>
                      <a:r>
                        <a:rPr lang="en-US" sz="1400" b="1" baseline="0" dirty="0" smtClean="0"/>
                        <a:t>multiple sources </a:t>
                      </a:r>
                      <a:r>
                        <a:rPr lang="en-US" sz="1400" baseline="0" dirty="0" smtClean="0"/>
                        <a:t>about a single topic.  </a:t>
                      </a:r>
                    </a:p>
                    <a:p>
                      <a:pPr>
                        <a:buFont typeface="Arial" pitchFamily="34" charset="0"/>
                        <a:buChar char="•"/>
                      </a:pPr>
                      <a:r>
                        <a:rPr lang="en-US" sz="1400" baseline="0" dirty="0" smtClean="0"/>
                        <a:t>Give </a:t>
                      </a:r>
                      <a:r>
                        <a:rPr lang="en-US" sz="1400" b="1" baseline="0" dirty="0" smtClean="0"/>
                        <a:t>opportunities to analyze, synthesize</a:t>
                      </a:r>
                      <a:r>
                        <a:rPr lang="en-US" sz="1400" baseline="0" dirty="0" smtClean="0"/>
                        <a:t> ideas across many texts to draw an opinion or conclusion.</a:t>
                      </a:r>
                    </a:p>
                    <a:p>
                      <a:pPr>
                        <a:buFont typeface="Arial" pitchFamily="34" charset="0"/>
                        <a:buChar char="•"/>
                      </a:pPr>
                      <a:r>
                        <a:rPr lang="en-US" sz="1400" baseline="0" dirty="0" smtClean="0"/>
                        <a:t>Find ways to push towards a style of writing where the </a:t>
                      </a:r>
                      <a:r>
                        <a:rPr lang="en-US" sz="1400" b="1" baseline="0" dirty="0" smtClean="0"/>
                        <a:t>voice comes from drawing on powerful, meaningful evidence.</a:t>
                      </a:r>
                    </a:p>
                    <a:p>
                      <a:pPr>
                        <a:buFont typeface="Arial" pitchFamily="34" charset="0"/>
                        <a:buChar char="•"/>
                      </a:pPr>
                      <a:r>
                        <a:rPr lang="en-US" sz="1400" baseline="0" dirty="0" smtClean="0"/>
                        <a:t>Give </a:t>
                      </a:r>
                      <a:r>
                        <a:rPr lang="en-US" sz="1400" b="1" baseline="0" dirty="0" smtClean="0"/>
                        <a:t>permission </a:t>
                      </a:r>
                      <a:r>
                        <a:rPr lang="en-US" sz="1400" baseline="0" dirty="0" smtClean="0"/>
                        <a:t>to students to start to have their own reaction and draw their own connections. </a:t>
                      </a:r>
                      <a:endParaRPr lang="en-US" sz="1400" dirty="0" smtClean="0"/>
                    </a:p>
                    <a:p>
                      <a:pPr>
                        <a:buFont typeface="Arial" pitchFamily="34" charset="0"/>
                        <a:buChar char="•"/>
                      </a:pPr>
                      <a:endParaRPr lang="en-US" sz="1400" dirty="0"/>
                    </a:p>
                  </a:txBody>
                  <a:tcPr/>
                </a:tc>
                <a:tc>
                  <a:txBody>
                    <a:bodyPr/>
                    <a:lstStyle/>
                    <a:p>
                      <a:pPr>
                        <a:buFont typeface="Arial" pitchFamily="34" charset="0"/>
                        <a:buChar char="•"/>
                      </a:pPr>
                      <a:r>
                        <a:rPr lang="en-US" sz="1400" dirty="0" smtClean="0"/>
                        <a:t>Build</a:t>
                      </a:r>
                      <a:r>
                        <a:rPr lang="en-US" sz="1400" baseline="0" dirty="0" smtClean="0"/>
                        <a:t> teacher capacity and hold teachers accountable</a:t>
                      </a:r>
                      <a:r>
                        <a:rPr lang="en-US" sz="1400" dirty="0" smtClean="0"/>
                        <a:t> to move students towards </a:t>
                      </a:r>
                      <a:r>
                        <a:rPr lang="en-US" sz="1400" b="1" dirty="0" smtClean="0"/>
                        <a:t>informational writing </a:t>
                      </a:r>
                      <a:endParaRPr lang="en-US" sz="1400" dirty="0" smtClean="0"/>
                    </a:p>
                    <a:p>
                      <a:pPr>
                        <a:buFont typeface="Arial" pitchFamily="34" charset="0"/>
                        <a:buNone/>
                      </a:pPr>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txBody>
                  <a:tcPr/>
                </a:tc>
              </a:tr>
            </a:tbl>
          </a:graphicData>
        </a:graphic>
      </p:graphicFrame>
      <p:sp>
        <p:nvSpPr>
          <p:cNvPr id="1844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CD019038-2164-4BD9-B02C-D566BDF0A36A}" type="slidenum">
              <a:rPr lang="en-US" baseline="0" smtClean="0">
                <a:solidFill>
                  <a:srgbClr val="0A2D6B"/>
                </a:solidFill>
                <a:cs typeface="Arial" pitchFamily="34" charset="0"/>
              </a:rPr>
              <a:pPr eaLnBrk="1" hangingPunct="1"/>
              <a:t>14</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89528350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12750" y="178349"/>
            <a:ext cx="8229600" cy="1165226"/>
          </a:xfrm>
        </p:spPr>
        <p:txBody>
          <a:bodyPr/>
          <a:lstStyle/>
          <a:p>
            <a:pPr eaLnBrk="1" hangingPunct="1"/>
            <a:r>
              <a:rPr lang="en-US" sz="2800" b="1" dirty="0" smtClean="0">
                <a:ea typeface="ＭＳ Ｐゴシック" pitchFamily="34" charset="-128"/>
              </a:rPr>
              <a:t>Shift 6: Academic Vocabulary</a:t>
            </a:r>
          </a:p>
        </p:txBody>
      </p:sp>
      <p:graphicFrame>
        <p:nvGraphicFramePr>
          <p:cNvPr id="5" name="Content Placeholder 4"/>
          <p:cNvGraphicFramePr>
            <a:graphicFrameLocks noGrp="1"/>
          </p:cNvGraphicFramePr>
          <p:nvPr>
            <p:ph idx="1"/>
          </p:nvPr>
        </p:nvGraphicFramePr>
        <p:xfrm>
          <a:off x="457200" y="1017588"/>
          <a:ext cx="8229600" cy="4785376"/>
        </p:xfrm>
        <a:graphic>
          <a:graphicData uri="http://schemas.openxmlformats.org/drawingml/2006/table">
            <a:tbl>
              <a:tblPr firstRow="1" bandRow="1">
                <a:tableStyleId>{5C22544A-7EE6-4342-B048-85BDC9FD1C3A}</a:tableStyleId>
              </a:tblPr>
              <a:tblGrid>
                <a:gridCol w="2743200"/>
                <a:gridCol w="2743200"/>
                <a:gridCol w="2743200"/>
              </a:tblGrid>
              <a:tr h="365788">
                <a:tc>
                  <a:txBody>
                    <a:bodyPr/>
                    <a:lstStyle/>
                    <a:p>
                      <a:r>
                        <a:rPr lang="en-US" sz="1800" dirty="0" smtClean="0"/>
                        <a:t>What</a:t>
                      </a:r>
                      <a:r>
                        <a:rPr lang="en-US" sz="1800" baseline="0" dirty="0" smtClean="0"/>
                        <a:t> the Student Does…</a:t>
                      </a:r>
                      <a:endParaRPr lang="en-US" sz="1800" dirty="0"/>
                    </a:p>
                  </a:txBody>
                  <a:tcPr marT="45724" marB="45724"/>
                </a:tc>
                <a:tc>
                  <a:txBody>
                    <a:bodyPr/>
                    <a:lstStyle/>
                    <a:p>
                      <a:r>
                        <a:rPr lang="en-US" sz="1800" dirty="0" smtClean="0"/>
                        <a:t>What the Teacher Does…</a:t>
                      </a:r>
                      <a:endParaRPr lang="en-US" sz="1800" dirty="0"/>
                    </a:p>
                  </a:txBody>
                  <a:tcPr marT="45724" marB="45724"/>
                </a:tc>
                <a:tc>
                  <a:txBody>
                    <a:bodyPr/>
                    <a:lstStyle/>
                    <a:p>
                      <a:r>
                        <a:rPr lang="en-US" sz="1800" dirty="0" smtClean="0"/>
                        <a:t>What the Principal Does…</a:t>
                      </a:r>
                      <a:endParaRPr lang="en-US" sz="1800" dirty="0"/>
                    </a:p>
                  </a:txBody>
                  <a:tcPr marT="45724" marB="45724"/>
                </a:tc>
              </a:tr>
              <a:tr h="3718849">
                <a:tc>
                  <a:txBody>
                    <a:bodyPr/>
                    <a:lstStyle/>
                    <a:p>
                      <a:pPr>
                        <a:buFont typeface="Arial" pitchFamily="34" charset="0"/>
                        <a:buChar char="•"/>
                      </a:pPr>
                      <a:r>
                        <a:rPr lang="en-US" sz="1400" dirty="0" smtClean="0"/>
                        <a:t>Spend more time learning words across “webs” and </a:t>
                      </a:r>
                      <a:r>
                        <a:rPr lang="en-US" sz="1400" b="1" dirty="0" smtClean="0"/>
                        <a:t>associating</a:t>
                      </a:r>
                      <a:r>
                        <a:rPr lang="en-US" sz="1400" b="1" baseline="0" dirty="0" smtClean="0"/>
                        <a:t> words with others </a:t>
                      </a:r>
                      <a:r>
                        <a:rPr lang="en-US" sz="1400" baseline="0" dirty="0" smtClean="0"/>
                        <a:t>instead of learning individual, isolated vocabulary words.</a:t>
                      </a:r>
                    </a:p>
                    <a:p>
                      <a:pPr>
                        <a:buFont typeface="Arial" pitchFamily="34" charset="0"/>
                        <a:buChar char="•"/>
                      </a:pPr>
                      <a:endParaRPr lang="en-US" sz="1400" dirty="0"/>
                    </a:p>
                  </a:txBody>
                  <a:tcPr marT="45724" marB="45724"/>
                </a:tc>
                <a:tc>
                  <a:txBody>
                    <a:bodyPr/>
                    <a:lstStyle/>
                    <a:p>
                      <a:pPr>
                        <a:buFont typeface="Arial" pitchFamily="34" charset="0"/>
                        <a:buChar char="•"/>
                      </a:pPr>
                      <a:r>
                        <a:rPr lang="en-US" sz="1400" dirty="0" smtClean="0"/>
                        <a:t>Develop students’ ability to </a:t>
                      </a:r>
                      <a:r>
                        <a:rPr lang="en-US" sz="1400" b="1" dirty="0" smtClean="0"/>
                        <a:t>use and access words </a:t>
                      </a:r>
                      <a:r>
                        <a:rPr lang="en-US" sz="1400" dirty="0" smtClean="0"/>
                        <a:t>that show up in everyday</a:t>
                      </a:r>
                      <a:r>
                        <a:rPr lang="en-US" sz="1400" baseline="0" dirty="0" smtClean="0"/>
                        <a:t> text and that may be slightly out of reach</a:t>
                      </a:r>
                    </a:p>
                    <a:p>
                      <a:pPr>
                        <a:buFont typeface="Arial" pitchFamily="34" charset="0"/>
                        <a:buChar char="•"/>
                      </a:pPr>
                      <a:r>
                        <a:rPr lang="en-US" sz="1400" baseline="0" dirty="0" smtClean="0"/>
                        <a:t>Be </a:t>
                      </a:r>
                      <a:r>
                        <a:rPr lang="en-US" sz="1400" b="1" baseline="0" dirty="0" smtClean="0"/>
                        <a:t>strategic</a:t>
                      </a:r>
                      <a:r>
                        <a:rPr lang="en-US" sz="1400" baseline="0" dirty="0" smtClean="0"/>
                        <a:t> about the kind of vocabulary you’re developing and figure out which words fall into which categories- tier 2 vs. tier 3</a:t>
                      </a:r>
                    </a:p>
                    <a:p>
                      <a:pPr>
                        <a:buFont typeface="Arial" pitchFamily="34" charset="0"/>
                        <a:buChar char="•"/>
                      </a:pPr>
                      <a:r>
                        <a:rPr lang="en-US" sz="1400" baseline="0" dirty="0" smtClean="0"/>
                        <a:t>Determine  the words that students are going to read </a:t>
                      </a:r>
                      <a:r>
                        <a:rPr lang="en-US" sz="1400" b="1" baseline="0" dirty="0" smtClean="0"/>
                        <a:t>most frequently </a:t>
                      </a:r>
                      <a:r>
                        <a:rPr lang="en-US" sz="1400" baseline="0" dirty="0" smtClean="0"/>
                        <a:t>and spend time mostly on those words</a:t>
                      </a:r>
                    </a:p>
                    <a:p>
                      <a:pPr>
                        <a:buFont typeface="Arial" pitchFamily="34" charset="0"/>
                        <a:buChar char="•"/>
                      </a:pPr>
                      <a:r>
                        <a:rPr lang="en-US" sz="1400" b="1" baseline="0" dirty="0" smtClean="0"/>
                        <a:t>Teach fewer words </a:t>
                      </a:r>
                      <a:r>
                        <a:rPr lang="en-US" sz="1400" baseline="0" dirty="0" smtClean="0"/>
                        <a:t>but teach the webs of words around it </a:t>
                      </a:r>
                    </a:p>
                    <a:p>
                      <a:pPr>
                        <a:buFont typeface="Arial" pitchFamily="34" charset="0"/>
                        <a:buChar char="•"/>
                      </a:pPr>
                      <a:r>
                        <a:rPr lang="en-US" sz="1400" baseline="0" dirty="0" smtClean="0"/>
                        <a:t>Shift attention on how to plan vocabulary meaningfully using tiers and </a:t>
                      </a:r>
                      <a:r>
                        <a:rPr lang="en-US" sz="1400" b="1" baseline="0" dirty="0" smtClean="0"/>
                        <a:t>transferability </a:t>
                      </a:r>
                      <a:r>
                        <a:rPr lang="en-US" sz="1400" baseline="0" dirty="0" smtClean="0"/>
                        <a:t>strategies</a:t>
                      </a:r>
                    </a:p>
                  </a:txBody>
                  <a:tcPr marT="45724" marB="45724"/>
                </a:tc>
                <a:tc>
                  <a:txBody>
                    <a:bodyPr/>
                    <a:lstStyle/>
                    <a:p>
                      <a:pPr>
                        <a:buFont typeface="Arial" pitchFamily="34" charset="0"/>
                        <a:buChar char="•"/>
                      </a:pPr>
                      <a:r>
                        <a:rPr lang="en-US" sz="1400" dirty="0" smtClean="0"/>
                        <a:t>Provide training to teachers</a:t>
                      </a:r>
                      <a:r>
                        <a:rPr lang="en-US" sz="1400" baseline="0" dirty="0" smtClean="0"/>
                        <a:t> on the shift for </a:t>
                      </a:r>
                      <a:r>
                        <a:rPr lang="en-US" sz="1400" b="1" baseline="0" dirty="0" smtClean="0"/>
                        <a:t>teaching vocabulary </a:t>
                      </a:r>
                      <a:r>
                        <a:rPr lang="en-US" sz="1400" baseline="0" dirty="0" smtClean="0"/>
                        <a:t>in a more meaningful, effective manner.</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a:txBody>
                  <a:tcPr marT="45724" marB="45724"/>
                </a:tc>
              </a:tr>
            </a:tbl>
          </a:graphicData>
        </a:graphic>
      </p:graphicFrame>
      <p:sp>
        <p:nvSpPr>
          <p:cNvPr id="1947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B4B5E3D2-E0D1-460B-B55F-C20C71573B2C}" type="slidenum">
              <a:rPr lang="en-US" baseline="0" smtClean="0">
                <a:solidFill>
                  <a:srgbClr val="0A2D6B"/>
                </a:solidFill>
                <a:cs typeface="Arial" pitchFamily="34" charset="0"/>
              </a:rPr>
              <a:pPr eaLnBrk="1" hangingPunct="1"/>
              <a:t>15</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32761363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415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7127914" cy="665019"/>
          </a:xfrm>
        </p:spPr>
        <p:txBody>
          <a:bodyPr>
            <a:normAutofit/>
          </a:bodyPr>
          <a:lstStyle/>
          <a:p>
            <a:pPr marL="68580" indent="0">
              <a:buNone/>
            </a:pPr>
            <a:r>
              <a:rPr lang="en-US" dirty="0" smtClean="0"/>
              <a:t>Divide 100% of your staff between:</a:t>
            </a:r>
          </a:p>
          <a:p>
            <a:pPr marL="68580" indent="0">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796877190"/>
              </p:ext>
            </p:extLst>
          </p:nvPr>
        </p:nvGraphicFramePr>
        <p:xfrm>
          <a:off x="1042989" y="1663903"/>
          <a:ext cx="6777035" cy="2049942"/>
        </p:xfrm>
        <a:graphic>
          <a:graphicData uri="http://schemas.openxmlformats.org/drawingml/2006/table">
            <a:tbl>
              <a:tblPr/>
              <a:tblGrid>
                <a:gridCol w="1355407"/>
                <a:gridCol w="1355407"/>
                <a:gridCol w="1355407"/>
                <a:gridCol w="1355407"/>
                <a:gridCol w="1355407"/>
              </a:tblGrid>
              <a:tr h="1021921">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heard of the Common Core but not the 6 shifts in ELA/Literacy</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had an introduction to the 6 shifts in ELA/Literacy and been told that it applies to them in some way</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internalized that the 6 shifts in ELA/Literacy require some amount of change in their practice</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started to do something about the 6 shifts in ELA/Literacy when it comes to their planning and instruction</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embraced the 6 shifts and who are regularly making changes to their planning and instruction</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r>
              <a:tr h="1016556">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r>
            </a:tbl>
          </a:graphicData>
        </a:graphic>
      </p:graphicFrame>
      <p:sp>
        <p:nvSpPr>
          <p:cNvPr id="3" name="Control 1"/>
          <p:cNvSpPr>
            <a:spLocks noChangeArrowheads="1" noChangeShapeType="1"/>
          </p:cNvSpPr>
          <p:nvPr/>
        </p:nvSpPr>
        <p:spPr bwMode="auto">
          <a:xfrm>
            <a:off x="1500188" y="4594225"/>
            <a:ext cx="9144000" cy="27432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8" name="Content Placeholder 3"/>
          <p:cNvSpPr txBox="1">
            <a:spLocks/>
          </p:cNvSpPr>
          <p:nvPr/>
        </p:nvSpPr>
        <p:spPr>
          <a:xfrm>
            <a:off x="1042989" y="4261715"/>
            <a:ext cx="7127914" cy="665019"/>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US" dirty="0" smtClean="0"/>
              <a:t>What is your next step(s)?</a:t>
            </a:r>
          </a:p>
          <a:p>
            <a:pPr marL="68580" indent="0">
              <a:buFont typeface="Wingdings 2" pitchFamily="18" charset="2"/>
              <a:buNone/>
            </a:pPr>
            <a:endParaRPr lang="en-US" dirty="0" smtClean="0"/>
          </a:p>
        </p:txBody>
      </p:sp>
    </p:spTree>
    <p:extLst>
      <p:ext uri="{BB962C8B-B14F-4D97-AF65-F5344CB8AC3E}">
        <p14:creationId xmlns:p14="http://schemas.microsoft.com/office/powerpoint/2010/main" val="1459991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Evidence Collection</a:t>
            </a:r>
            <a:br>
              <a:rPr lang="en-US" dirty="0" smtClean="0"/>
            </a:br>
            <a:r>
              <a:rPr lang="en-US" i="1" dirty="0" smtClean="0"/>
              <a:t>and</a:t>
            </a:r>
            <a:r>
              <a:rPr lang="en-US" dirty="0" smtClean="0"/>
              <a:t/>
            </a:r>
            <a:br>
              <a:rPr lang="en-US" dirty="0" smtClean="0"/>
            </a:br>
            <a:r>
              <a:rPr lang="en-US" dirty="0" smtClean="0"/>
              <a:t>Growth-Producing Feedback</a:t>
            </a:r>
            <a:endParaRPr lang="en-US" dirty="0"/>
          </a:p>
        </p:txBody>
      </p:sp>
    </p:spTree>
    <p:extLst>
      <p:ext uri="{BB962C8B-B14F-4D97-AF65-F5344CB8AC3E}">
        <p14:creationId xmlns:p14="http://schemas.microsoft.com/office/powerpoint/2010/main" val="3476652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
        <p:nvSpPr>
          <p:cNvPr id="13" name="Oval 12"/>
          <p:cNvSpPr/>
          <p:nvPr/>
        </p:nvSpPr>
        <p:spPr>
          <a:xfrm>
            <a:off x="2985169" y="1696239"/>
            <a:ext cx="3247846" cy="73755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300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What have you been up to? Sharing what we’ve done related to this work in the last month.</a:t>
            </a:r>
          </a:p>
          <a:p>
            <a:r>
              <a:rPr lang="en-US" dirty="0"/>
              <a:t>A little more on the Six shifts in ELA/Literacy</a:t>
            </a:r>
          </a:p>
          <a:p>
            <a:r>
              <a:rPr lang="en-US" dirty="0"/>
              <a:t>Technical v. Personal</a:t>
            </a:r>
          </a:p>
          <a:p>
            <a:r>
              <a:rPr lang="en-US" dirty="0"/>
              <a:t>Observation &gt; Evidence Collection &gt; Label &gt;</a:t>
            </a:r>
            <a:br>
              <a:rPr lang="en-US" dirty="0"/>
            </a:br>
            <a:r>
              <a:rPr lang="en-US" dirty="0"/>
              <a:t>Sort &gt; Rubric</a:t>
            </a:r>
          </a:p>
          <a:p>
            <a:r>
              <a:rPr lang="en-US" dirty="0"/>
              <a:t>Another mini-observation and follow-up conversation</a:t>
            </a:r>
          </a:p>
        </p:txBody>
      </p:sp>
    </p:spTree>
    <p:extLst>
      <p:ext uri="{BB962C8B-B14F-4D97-AF65-F5344CB8AC3E}">
        <p14:creationId xmlns:p14="http://schemas.microsoft.com/office/powerpoint/2010/main" val="2565079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Rubric as Road Maps</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Identify your destination</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Identify your current location</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Design the best route to your destination and move forward</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NOT as inspection tools</a:t>
            </a: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20</a:t>
            </a:fld>
            <a:endParaRPr lang="en-US" dirty="0">
              <a:solidFill>
                <a:schemeClr val="bg2">
                  <a:lumMod val="60000"/>
                  <a:lumOff val="40000"/>
                </a:schemeClr>
              </a:solidFill>
              <a:latin typeface="+mn-lt"/>
            </a:endParaRPr>
          </a:p>
        </p:txBody>
      </p:sp>
      <p:sp>
        <p:nvSpPr>
          <p:cNvPr id="7" name="Oval 6"/>
          <p:cNvSpPr/>
          <p:nvPr/>
        </p:nvSpPr>
        <p:spPr>
          <a:xfrm>
            <a:off x="1024648" y="3403089"/>
            <a:ext cx="4374907" cy="78377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089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669563"/>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Evidence and a Rubric</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Individually, review the evidence and the slice of the rubric. </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What would be your opening line with the teacher?</a:t>
            </a:r>
          </a:p>
          <a:p>
            <a:pPr lvl="1">
              <a:buClr>
                <a:schemeClr val="tx1">
                  <a:lumMod val="75000"/>
                  <a:lumOff val="25000"/>
                </a:schemeClr>
              </a:buClr>
              <a:defRPr/>
            </a:pPr>
            <a:r>
              <a:rPr lang="en-US" dirty="0" smtClean="0">
                <a:effectLst>
                  <a:innerShdw blurRad="63500" dist="50800">
                    <a:prstClr val="black">
                      <a:alpha val="50000"/>
                    </a:prstClr>
                  </a:innerShdw>
                </a:effectLst>
              </a:rPr>
              <a:t>How might the teacher reply?</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Now, score the rubric (together).</a:t>
            </a:r>
          </a:p>
          <a:p>
            <a:pPr lvl="1">
              <a:buClr>
                <a:schemeClr val="tx1">
                  <a:lumMod val="75000"/>
                  <a:lumOff val="25000"/>
                </a:schemeClr>
              </a:buClr>
              <a:defRPr/>
            </a:pPr>
            <a:r>
              <a:rPr lang="en-US" dirty="0" smtClean="0">
                <a:effectLst>
                  <a:innerShdw blurRad="63500" dist="50800">
                    <a:prstClr val="black">
                      <a:alpha val="50000"/>
                    </a:prstClr>
                  </a:innerShdw>
                </a:effectLst>
              </a:rPr>
              <a:t>Plan the opening line and anticipate the teacher’s response.</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Any difference?</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21</a:t>
            </a:fld>
            <a:endParaRPr lang="en-US" dirty="0">
              <a:solidFill>
                <a:schemeClr val="bg2">
                  <a:lumMod val="60000"/>
                  <a:lumOff val="40000"/>
                </a:schemeClr>
              </a:solidFill>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538" y="5042846"/>
            <a:ext cx="1828800" cy="142597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681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Out for a read!</a:t>
            </a:r>
            <a:endParaRPr lang="en-US" dirty="0"/>
          </a:p>
        </p:txBody>
      </p:sp>
      <p:sp>
        <p:nvSpPr>
          <p:cNvPr id="3" name="Content Placeholder 2"/>
          <p:cNvSpPr>
            <a:spLocks noGrp="1"/>
          </p:cNvSpPr>
          <p:nvPr>
            <p:ph idx="1"/>
          </p:nvPr>
        </p:nvSpPr>
        <p:spPr/>
        <p:txBody>
          <a:bodyPr>
            <a:normAutofit lnSpcReduction="10000"/>
          </a:bodyPr>
          <a:lstStyle/>
          <a:p>
            <a:r>
              <a:rPr lang="en-US" dirty="0" smtClean="0"/>
              <a:t>Read the blog post: </a:t>
            </a:r>
            <a:r>
              <a:rPr lang="en-US" i="1" dirty="0" smtClean="0">
                <a:solidFill>
                  <a:schemeClr val="tx2"/>
                </a:solidFill>
              </a:rPr>
              <a:t>Don’t Go There [Yet]</a:t>
            </a:r>
          </a:p>
          <a:p>
            <a:r>
              <a:rPr lang="en-US" dirty="0" smtClean="0"/>
              <a:t>What are some reasons why someone would argue </a:t>
            </a:r>
            <a:r>
              <a:rPr lang="en-US" i="1" dirty="0" smtClean="0"/>
              <a:t>for</a:t>
            </a:r>
            <a:r>
              <a:rPr lang="en-US" dirty="0" smtClean="0"/>
              <a:t> scoring the rubric every time? </a:t>
            </a:r>
          </a:p>
          <a:p>
            <a:r>
              <a:rPr lang="en-US" dirty="0" smtClean="0"/>
              <a:t>What would you say to the teacher who says I want to know my score! Or, I want to know how many points I have so far!</a:t>
            </a:r>
          </a:p>
          <a:p>
            <a:r>
              <a:rPr lang="en-US" dirty="0" smtClean="0"/>
              <a:t>What is the instructional analogue to this situation?</a:t>
            </a:r>
            <a:endParaRPr lang="en-US" dirty="0"/>
          </a:p>
        </p:txBody>
      </p:sp>
    </p:spTree>
    <p:extLst>
      <p:ext uri="{BB962C8B-B14F-4D97-AF65-F5344CB8AC3E}">
        <p14:creationId xmlns:p14="http://schemas.microsoft.com/office/powerpoint/2010/main" val="2766168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2209800" cy="266700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3517780" y="1321280"/>
            <a:ext cx="1676400" cy="16002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a:latin typeface="+mj-lt"/>
              </a:rPr>
              <a:t>SORT TO</a:t>
            </a:r>
          </a:p>
          <a:p>
            <a:pPr algn="ctr" fontAlgn="auto">
              <a:spcBef>
                <a:spcPts val="0"/>
              </a:spcBef>
              <a:spcAft>
                <a:spcPts val="0"/>
              </a:spcAft>
              <a:defRPr/>
            </a:pPr>
            <a:r>
              <a:rPr lang="en-US" b="1" dirty="0">
                <a:latin typeface="+mj-lt"/>
              </a:rPr>
              <a:t>ALIGN </a:t>
            </a:r>
          </a:p>
          <a:p>
            <a:pPr algn="ctr" fontAlgn="auto">
              <a:spcBef>
                <a:spcPts val="0"/>
              </a:spcBef>
              <a:spcAft>
                <a:spcPts val="0"/>
              </a:spcAft>
              <a:defRPr/>
            </a:pPr>
            <a:r>
              <a:rPr lang="en-US" b="1" dirty="0">
                <a:latin typeface="+mj-lt"/>
              </a:rPr>
              <a:t>WITH YOUR</a:t>
            </a:r>
          </a:p>
          <a:p>
            <a:pPr algn="ctr" fontAlgn="auto">
              <a:spcBef>
                <a:spcPts val="0"/>
              </a:spcBef>
              <a:spcAft>
                <a:spcPts val="0"/>
              </a:spcAft>
              <a:defRPr/>
            </a:pPr>
            <a:r>
              <a:rPr lang="en-US" b="1" dirty="0">
                <a:latin typeface="+mj-lt"/>
              </a:rPr>
              <a:t>FRAMEWORK</a:t>
            </a:r>
          </a:p>
        </p:txBody>
      </p:sp>
      <p:sp>
        <p:nvSpPr>
          <p:cNvPr id="45064" name="Rectangle 6"/>
          <p:cNvSpPr>
            <a:spLocks noChangeArrowheads="1"/>
          </p:cNvSpPr>
          <p:nvPr/>
        </p:nvSpPr>
        <p:spPr bwMode="auto">
          <a:xfrm>
            <a:off x="5956180" y="13212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Interpret:</a:t>
            </a:r>
          </a:p>
          <a:p>
            <a:pPr algn="ctr" fontAlgn="auto">
              <a:spcBef>
                <a:spcPts val="0"/>
              </a:spcBef>
              <a:spcAft>
                <a:spcPts val="0"/>
              </a:spcAft>
              <a:defRPr/>
            </a:pPr>
            <a:r>
              <a:rPr lang="en-US" sz="2400" b="1" dirty="0">
                <a:latin typeface="+mj-lt"/>
              </a:rPr>
              <a:t>Clarify</a:t>
            </a:r>
          </a:p>
        </p:txBody>
      </p:sp>
      <p:sp>
        <p:nvSpPr>
          <p:cNvPr id="45065" name="Rectangle 7"/>
          <p:cNvSpPr>
            <a:spLocks noChangeArrowheads="1"/>
          </p:cNvSpPr>
          <p:nvPr/>
        </p:nvSpPr>
        <p:spPr bwMode="auto">
          <a:xfrm>
            <a:off x="5956180" y="33024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498980" y="49788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2679580" y="1702280"/>
            <a:ext cx="838200" cy="3810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6" name="Line 10"/>
          <p:cNvSpPr>
            <a:spLocks noChangeShapeType="1"/>
          </p:cNvSpPr>
          <p:nvPr/>
        </p:nvSpPr>
        <p:spPr bwMode="auto">
          <a:xfrm>
            <a:off x="5346580" y="1930880"/>
            <a:ext cx="457200" cy="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022980" y="26166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099180" y="43692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5" name="Line 13"/>
          <p:cNvSpPr>
            <a:spLocks noChangeShapeType="1"/>
          </p:cNvSpPr>
          <p:nvPr/>
        </p:nvSpPr>
        <p:spPr bwMode="auto">
          <a:xfrm flipV="1">
            <a:off x="2298580" y="3759680"/>
            <a:ext cx="3581400" cy="0"/>
          </a:xfrm>
          <a:prstGeom prst="line">
            <a:avLst/>
          </a:prstGeom>
          <a:noFill/>
          <a:ln w="38100">
            <a:solidFill>
              <a:srgbClr val="C000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6" name="Text Box 14"/>
          <p:cNvSpPr txBox="1">
            <a:spLocks noChangeArrowheads="1"/>
          </p:cNvSpPr>
          <p:nvPr/>
        </p:nvSpPr>
        <p:spPr bwMode="auto">
          <a:xfrm>
            <a:off x="3555880" y="3534651"/>
            <a:ext cx="1066800" cy="584775"/>
          </a:xfrm>
          <a:prstGeom prst="rect">
            <a:avLst/>
          </a:prstGeom>
          <a:solidFill>
            <a:schemeClr val="bg1"/>
          </a:solidFill>
          <a:ln>
            <a:noFill/>
          </a:ln>
          <a:extLst/>
        </p:spPr>
        <p:txBody>
          <a:bodyPr>
            <a:spAutoFit/>
          </a:bodyPr>
          <a:lstStyle>
            <a:lvl1pPr eaLnBrk="0" hangingPunct="0">
              <a:defRPr>
                <a:solidFill>
                  <a:schemeClr val="tx1"/>
                </a:solidFill>
                <a:latin typeface="Calibri" charset="0"/>
                <a:cs typeface="Arial" charset="0"/>
              </a:defRPr>
            </a:lvl1pPr>
            <a:lvl2pPr marL="742950" indent="-285750" eaLnBrk="0" hangingPunct="0">
              <a:defRPr>
                <a:solidFill>
                  <a:schemeClr val="tx1"/>
                </a:solidFill>
                <a:latin typeface="Calibri" charset="0"/>
                <a:cs typeface="Arial" charset="0"/>
              </a:defRPr>
            </a:lvl2pPr>
            <a:lvl3pPr marL="1143000" indent="-228600" eaLnBrk="0" hangingPunct="0">
              <a:defRPr>
                <a:solidFill>
                  <a:schemeClr val="tx1"/>
                </a:solidFill>
                <a:latin typeface="Calibri" charset="0"/>
                <a:cs typeface="Arial" charset="0"/>
              </a:defRPr>
            </a:lvl3pPr>
            <a:lvl4pPr marL="1600200" indent="-228600" eaLnBrk="0" hangingPunct="0">
              <a:defRPr>
                <a:solidFill>
                  <a:schemeClr val="tx1"/>
                </a:solidFill>
                <a:latin typeface="Calibri" charset="0"/>
                <a:cs typeface="Arial" charset="0"/>
              </a:defRPr>
            </a:lvl4pPr>
            <a:lvl5pPr marL="2057400" indent="-2286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pPr algn="ctr" eaLnBrk="1" fontAlgn="auto" hangingPunct="1">
              <a:spcBef>
                <a:spcPts val="0"/>
              </a:spcBef>
              <a:spcAft>
                <a:spcPts val="0"/>
              </a:spcAft>
              <a:defRPr/>
            </a:pPr>
            <a:r>
              <a:rPr lang="en-US" sz="3200" b="1" dirty="0" smtClean="0">
                <a:solidFill>
                  <a:srgbClr val="C00000"/>
                </a:solidFill>
                <a:latin typeface="+mj-lt"/>
              </a:rPr>
              <a:t>NO!</a:t>
            </a:r>
          </a:p>
        </p:txBody>
      </p:sp>
      <p:sp>
        <p:nvSpPr>
          <p:cNvPr id="14" name="Oval 13"/>
          <p:cNvSpPr/>
          <p:nvPr/>
        </p:nvSpPr>
        <p:spPr>
          <a:xfrm>
            <a:off x="1764636" y="3520194"/>
            <a:ext cx="4374907" cy="78377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575679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ELA Classroom</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724" y="5179202"/>
            <a:ext cx="3753276" cy="136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323833"/>
            <a:ext cx="8229600" cy="4893045"/>
          </a:xfrm>
        </p:spPr>
        <p:txBody>
          <a:bodyPr>
            <a:normAutofit/>
          </a:bodyPr>
          <a:lstStyle/>
          <a:p>
            <a:r>
              <a:rPr lang="en-US" dirty="0"/>
              <a:t>Observe what the teacher and the students are doing in this </a:t>
            </a:r>
            <a:r>
              <a:rPr lang="en-US" dirty="0" smtClean="0"/>
              <a:t>lesson (excerpt)</a:t>
            </a:r>
            <a:endParaRPr lang="en-US" dirty="0"/>
          </a:p>
          <a:p>
            <a:r>
              <a:rPr lang="en-US" dirty="0"/>
              <a:t>Collect evidence </a:t>
            </a:r>
            <a:r>
              <a:rPr lang="en-US" dirty="0" smtClean="0"/>
              <a:t>electronically</a:t>
            </a:r>
          </a:p>
          <a:p>
            <a:r>
              <a:rPr lang="en-US" dirty="0" smtClean="0"/>
              <a:t>Label </a:t>
            </a:r>
            <a:r>
              <a:rPr lang="en-US" dirty="0"/>
              <a:t>it by NYS Teaching </a:t>
            </a:r>
            <a:r>
              <a:rPr lang="en-US" dirty="0" smtClean="0"/>
              <a:t>Standard or Domain</a:t>
            </a:r>
          </a:p>
          <a:p>
            <a:r>
              <a:rPr lang="en-US" dirty="0" smtClean="0"/>
              <a:t>Sort it</a:t>
            </a:r>
          </a:p>
          <a:p>
            <a:r>
              <a:rPr lang="en-US" dirty="0" smtClean="0"/>
              <a:t>Compare with your neighbor/table</a:t>
            </a:r>
            <a:endParaRPr lang="en-US" dirty="0"/>
          </a:p>
        </p:txBody>
      </p:sp>
    </p:spTree>
    <p:extLst>
      <p:ext uri="{BB962C8B-B14F-4D97-AF65-F5344CB8AC3E}">
        <p14:creationId xmlns:p14="http://schemas.microsoft.com/office/powerpoint/2010/main" val="629164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With your neighbor, plan your conversation with the teacher</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237"/>
          <a:stretch/>
        </p:blipFill>
        <p:spPr bwMode="auto">
          <a:xfrm>
            <a:off x="523875" y="2415654"/>
            <a:ext cx="8096250" cy="371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116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622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88" t="10354" r="51307" b="13249"/>
          <a:stretch/>
        </p:blipFill>
        <p:spPr bwMode="auto">
          <a:xfrm>
            <a:off x="1433014" y="1358434"/>
            <a:ext cx="6741993" cy="4987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22979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Session</a:t>
            </a:r>
            <a:endParaRPr lang="en-US" dirty="0"/>
          </a:p>
        </p:txBody>
      </p:sp>
      <p:sp>
        <p:nvSpPr>
          <p:cNvPr id="3" name="Content Placeholder 2"/>
          <p:cNvSpPr>
            <a:spLocks noGrp="1"/>
          </p:cNvSpPr>
          <p:nvPr>
            <p:ph idx="1"/>
          </p:nvPr>
        </p:nvSpPr>
        <p:spPr>
          <a:xfrm>
            <a:off x="457200" y="1690915"/>
            <a:ext cx="8331958" cy="4525963"/>
          </a:xfrm>
        </p:spPr>
        <p:txBody>
          <a:bodyPr/>
          <a:lstStyle/>
          <a:p>
            <a:r>
              <a:rPr lang="en-US" dirty="0" smtClean="0"/>
              <a:t>November 30</a:t>
            </a:r>
            <a:r>
              <a:rPr lang="en-US" baseline="30000" dirty="0" smtClean="0"/>
              <a:t>th</a:t>
            </a:r>
            <a:r>
              <a:rPr lang="en-US" dirty="0" smtClean="0"/>
              <a:t> in Syracuse</a:t>
            </a:r>
          </a:p>
          <a:p>
            <a:endParaRPr lang="en-US" dirty="0"/>
          </a:p>
          <a:p>
            <a:r>
              <a:rPr lang="en-US" dirty="0" smtClean="0"/>
              <a:t>Mid-year electronic </a:t>
            </a:r>
            <a:r>
              <a:rPr lang="en-US" dirty="0" smtClean="0">
                <a:hlinkClick r:id="rId2"/>
              </a:rPr>
              <a:t>feedback</a:t>
            </a:r>
            <a:endParaRPr lang="en-US" dirty="0" smtClean="0"/>
          </a:p>
          <a:p>
            <a:endParaRPr lang="en-US" dirty="0"/>
          </a:p>
          <a:p>
            <a:r>
              <a:rPr lang="en-US" dirty="0" smtClean="0"/>
              <a:t>Agenda will include</a:t>
            </a:r>
          </a:p>
          <a:p>
            <a:pPr lvl="1"/>
            <a:r>
              <a:rPr lang="en-US" dirty="0" smtClean="0"/>
              <a:t>Evidence Collection</a:t>
            </a:r>
          </a:p>
          <a:p>
            <a:pPr lvl="1"/>
            <a:r>
              <a:rPr lang="en-US" dirty="0" smtClean="0"/>
              <a:t>Ongoing Growth-Producing Feedback</a:t>
            </a:r>
            <a:endParaRPr lang="en-US" dirty="0"/>
          </a:p>
        </p:txBody>
      </p:sp>
    </p:spTree>
    <p:extLst>
      <p:ext uri="{BB962C8B-B14F-4D97-AF65-F5344CB8AC3E}">
        <p14:creationId xmlns:p14="http://schemas.microsoft.com/office/powerpoint/2010/main" val="3872901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396" y="676952"/>
            <a:ext cx="7370285" cy="1116568"/>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Warming up:</a:t>
            </a:r>
            <a:endParaRPr lang="en-US" dirty="0" smtClean="0">
              <a:solidFill>
                <a:schemeClr val="tx1">
                  <a:lumMod val="75000"/>
                  <a:lumOff val="25000"/>
                </a:schemeClr>
              </a:solidFill>
            </a:endParaRP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Organize the blue cards.</a:t>
            </a:r>
          </a:p>
          <a:p>
            <a:pPr lvl="1">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a:t>
            </a:fld>
            <a:endParaRPr lang="en-US" dirty="0">
              <a:solidFill>
                <a:schemeClr val="bg2">
                  <a:lumMod val="60000"/>
                  <a:lumOff val="40000"/>
                </a:schemeClr>
              </a:solidFill>
              <a:latin typeface="+mn-lt"/>
            </a:endParaRPr>
          </a:p>
        </p:txBody>
      </p:sp>
      <p:sp>
        <p:nvSpPr>
          <p:cNvPr id="2" name="TextBox 1"/>
          <p:cNvSpPr txBox="1"/>
          <p:nvPr/>
        </p:nvSpPr>
        <p:spPr>
          <a:xfrm>
            <a:off x="1793174" y="2826327"/>
            <a:ext cx="1460665" cy="646331"/>
          </a:xfrm>
          <a:prstGeom prst="rect">
            <a:avLst/>
          </a:prstGeom>
          <a:solidFill>
            <a:srgbClr val="0099FF"/>
          </a:solidFill>
          <a:ln>
            <a:solidFill>
              <a:schemeClr val="tx1"/>
            </a:solidFill>
          </a:ln>
        </p:spPr>
        <p:txBody>
          <a:bodyPr wrap="square" rtlCol="0">
            <a:spAutoFit/>
          </a:bodyPr>
          <a:lstStyle/>
          <a:p>
            <a:pPr algn="ctr"/>
            <a:r>
              <a:rPr lang="en-US" dirty="0" smtClean="0"/>
              <a:t>Cognitive</a:t>
            </a:r>
            <a:br>
              <a:rPr lang="en-US" dirty="0" smtClean="0"/>
            </a:br>
            <a:r>
              <a:rPr lang="en-US" dirty="0" smtClean="0"/>
              <a:t>engagement</a:t>
            </a:r>
            <a:endParaRPr lang="en-US" dirty="0"/>
          </a:p>
        </p:txBody>
      </p:sp>
      <p:sp>
        <p:nvSpPr>
          <p:cNvPr id="11" name="TextBox 10"/>
          <p:cNvSpPr txBox="1"/>
          <p:nvPr/>
        </p:nvSpPr>
        <p:spPr>
          <a:xfrm rot="829946">
            <a:off x="2359231" y="3713018"/>
            <a:ext cx="1460665" cy="646331"/>
          </a:xfrm>
          <a:prstGeom prst="rect">
            <a:avLst/>
          </a:prstGeom>
          <a:solidFill>
            <a:srgbClr val="0099FF"/>
          </a:solidFill>
          <a:ln>
            <a:solidFill>
              <a:schemeClr val="tx1"/>
            </a:solidFill>
          </a:ln>
        </p:spPr>
        <p:txBody>
          <a:bodyPr wrap="square" rtlCol="0">
            <a:spAutoFit/>
          </a:bodyPr>
          <a:lstStyle/>
          <a:p>
            <a:pPr algn="ctr"/>
            <a:r>
              <a:rPr lang="en-US" dirty="0" smtClean="0"/>
              <a:t>HEDI</a:t>
            </a:r>
          </a:p>
          <a:p>
            <a:pPr algn="ctr"/>
            <a:endParaRPr lang="en-US" dirty="0"/>
          </a:p>
        </p:txBody>
      </p:sp>
      <p:sp>
        <p:nvSpPr>
          <p:cNvPr id="12" name="TextBox 11"/>
          <p:cNvSpPr txBox="1"/>
          <p:nvPr/>
        </p:nvSpPr>
        <p:spPr>
          <a:xfrm rot="20310498">
            <a:off x="789769" y="3903714"/>
            <a:ext cx="1460665" cy="646331"/>
          </a:xfrm>
          <a:prstGeom prst="rect">
            <a:avLst/>
          </a:prstGeom>
          <a:solidFill>
            <a:srgbClr val="0099FF"/>
          </a:solidFill>
          <a:ln>
            <a:solidFill>
              <a:schemeClr val="tx1"/>
            </a:solidFill>
          </a:ln>
        </p:spPr>
        <p:txBody>
          <a:bodyPr wrap="square" rtlCol="0">
            <a:spAutoFit/>
          </a:bodyPr>
          <a:lstStyle/>
          <a:p>
            <a:pPr algn="ctr"/>
            <a:r>
              <a:rPr lang="en-US" dirty="0" smtClean="0"/>
              <a:t>APPR</a:t>
            </a:r>
          </a:p>
          <a:p>
            <a:pPr algn="ctr"/>
            <a:endParaRPr lang="en-US" dirty="0"/>
          </a:p>
        </p:txBody>
      </p:sp>
      <p:sp>
        <p:nvSpPr>
          <p:cNvPr id="13" name="TextBox 12"/>
          <p:cNvSpPr txBox="1"/>
          <p:nvPr/>
        </p:nvSpPr>
        <p:spPr>
          <a:xfrm rot="1220079">
            <a:off x="3765467" y="3224613"/>
            <a:ext cx="1460665" cy="646331"/>
          </a:xfrm>
          <a:prstGeom prst="rect">
            <a:avLst/>
          </a:prstGeom>
          <a:solidFill>
            <a:srgbClr val="0099FF"/>
          </a:solidFill>
          <a:ln>
            <a:solidFill>
              <a:schemeClr val="tx1"/>
            </a:solidFill>
          </a:ln>
        </p:spPr>
        <p:txBody>
          <a:bodyPr wrap="square" rtlCol="0">
            <a:spAutoFit/>
          </a:bodyPr>
          <a:lstStyle/>
          <a:p>
            <a:pPr algn="ctr"/>
            <a:r>
              <a:rPr lang="en-US" dirty="0" smtClean="0"/>
              <a:t>Rubric</a:t>
            </a:r>
          </a:p>
          <a:p>
            <a:pPr algn="ctr"/>
            <a:endParaRPr lang="en-US" dirty="0"/>
          </a:p>
        </p:txBody>
      </p:sp>
      <p:sp>
        <p:nvSpPr>
          <p:cNvPr id="14" name="TextBox 13"/>
          <p:cNvSpPr txBox="1"/>
          <p:nvPr/>
        </p:nvSpPr>
        <p:spPr>
          <a:xfrm rot="1126398">
            <a:off x="3285506" y="2207612"/>
            <a:ext cx="1460665" cy="646331"/>
          </a:xfrm>
          <a:prstGeom prst="rect">
            <a:avLst/>
          </a:prstGeom>
          <a:solidFill>
            <a:srgbClr val="0099FF"/>
          </a:solidFill>
          <a:ln>
            <a:solidFill>
              <a:schemeClr val="tx1"/>
            </a:solidFill>
          </a:ln>
        </p:spPr>
        <p:txBody>
          <a:bodyPr wrap="square" rtlCol="0">
            <a:spAutoFit/>
          </a:bodyPr>
          <a:lstStyle/>
          <a:p>
            <a:pPr algn="ctr"/>
            <a:r>
              <a:rPr lang="en-US" dirty="0" smtClean="0"/>
              <a:t>Bias</a:t>
            </a:r>
          </a:p>
          <a:p>
            <a:pPr algn="ctr"/>
            <a:endParaRPr lang="en-US" dirty="0"/>
          </a:p>
        </p:txBody>
      </p:sp>
      <p:sp>
        <p:nvSpPr>
          <p:cNvPr id="15" name="TextBox 14"/>
          <p:cNvSpPr txBox="1"/>
          <p:nvPr/>
        </p:nvSpPr>
        <p:spPr>
          <a:xfrm rot="20304259">
            <a:off x="623454" y="2297421"/>
            <a:ext cx="1460665" cy="646331"/>
          </a:xfrm>
          <a:prstGeom prst="rect">
            <a:avLst/>
          </a:prstGeom>
          <a:solidFill>
            <a:srgbClr val="0099FF"/>
          </a:solidFill>
          <a:ln>
            <a:solidFill>
              <a:schemeClr val="tx1"/>
            </a:solidFill>
          </a:ln>
        </p:spPr>
        <p:txBody>
          <a:bodyPr wrap="square" rtlCol="0">
            <a:spAutoFit/>
          </a:bodyPr>
          <a:lstStyle/>
          <a:p>
            <a:pPr algn="ctr"/>
            <a:r>
              <a:rPr lang="en-US" dirty="0" smtClean="0"/>
              <a:t>Evidence</a:t>
            </a:r>
          </a:p>
          <a:p>
            <a:pPr algn="ctr"/>
            <a:r>
              <a:rPr lang="en-US" dirty="0" smtClean="0"/>
              <a:t>Collection</a:t>
            </a:r>
            <a:endParaRPr lang="en-US" dirty="0"/>
          </a:p>
        </p:txBody>
      </p:sp>
      <p:sp>
        <p:nvSpPr>
          <p:cNvPr id="16" name="TextBox 15"/>
          <p:cNvSpPr txBox="1"/>
          <p:nvPr/>
        </p:nvSpPr>
        <p:spPr>
          <a:xfrm rot="20515703">
            <a:off x="3406239" y="4604449"/>
            <a:ext cx="1460665" cy="646331"/>
          </a:xfrm>
          <a:prstGeom prst="rect">
            <a:avLst/>
          </a:prstGeom>
          <a:solidFill>
            <a:srgbClr val="0099FF"/>
          </a:solidFill>
          <a:ln>
            <a:solidFill>
              <a:schemeClr val="tx1"/>
            </a:solidFill>
          </a:ln>
        </p:spPr>
        <p:txBody>
          <a:bodyPr wrap="square" rtlCol="0">
            <a:spAutoFit/>
          </a:bodyPr>
          <a:lstStyle/>
          <a:p>
            <a:pPr algn="ctr"/>
            <a:r>
              <a:rPr lang="en-US" dirty="0" smtClean="0"/>
              <a:t>Mini</a:t>
            </a:r>
            <a:br>
              <a:rPr lang="en-US" dirty="0" smtClean="0"/>
            </a:br>
            <a:r>
              <a:rPr lang="en-US" dirty="0" smtClean="0"/>
              <a:t>Observation</a:t>
            </a:r>
            <a:endParaRPr lang="en-US" dirty="0"/>
          </a:p>
        </p:txBody>
      </p:sp>
      <p:sp>
        <p:nvSpPr>
          <p:cNvPr id="17" name="TextBox 16"/>
          <p:cNvSpPr txBox="1"/>
          <p:nvPr/>
        </p:nvSpPr>
        <p:spPr>
          <a:xfrm rot="631293">
            <a:off x="6879104" y="4150977"/>
            <a:ext cx="1460665" cy="646331"/>
          </a:xfrm>
          <a:prstGeom prst="rect">
            <a:avLst/>
          </a:prstGeom>
          <a:solidFill>
            <a:srgbClr val="0099FF"/>
          </a:solidFill>
          <a:ln>
            <a:solidFill>
              <a:schemeClr val="tx1"/>
            </a:solidFill>
          </a:ln>
        </p:spPr>
        <p:txBody>
          <a:bodyPr wrap="square" rtlCol="0">
            <a:spAutoFit/>
          </a:bodyPr>
          <a:lstStyle/>
          <a:p>
            <a:pPr algn="ctr"/>
            <a:r>
              <a:rPr lang="en-US" dirty="0" smtClean="0"/>
              <a:t>Observation</a:t>
            </a:r>
          </a:p>
          <a:p>
            <a:pPr algn="ctr"/>
            <a:endParaRPr lang="en-US" dirty="0"/>
          </a:p>
        </p:txBody>
      </p:sp>
      <p:sp>
        <p:nvSpPr>
          <p:cNvPr id="18" name="TextBox 17"/>
          <p:cNvSpPr txBox="1"/>
          <p:nvPr/>
        </p:nvSpPr>
        <p:spPr>
          <a:xfrm rot="1380201">
            <a:off x="2523506" y="5371472"/>
            <a:ext cx="1460665" cy="646331"/>
          </a:xfrm>
          <a:prstGeom prst="rect">
            <a:avLst/>
          </a:prstGeom>
          <a:solidFill>
            <a:srgbClr val="0099FF"/>
          </a:solidFill>
          <a:ln>
            <a:solidFill>
              <a:schemeClr val="tx1"/>
            </a:solidFill>
          </a:ln>
        </p:spPr>
        <p:txBody>
          <a:bodyPr wrap="square" rtlCol="0">
            <a:spAutoFit/>
          </a:bodyPr>
          <a:lstStyle/>
          <a:p>
            <a:pPr algn="ctr"/>
            <a:r>
              <a:rPr lang="en-US" dirty="0" smtClean="0"/>
              <a:t>Evaluation</a:t>
            </a:r>
          </a:p>
          <a:p>
            <a:pPr algn="ctr"/>
            <a:endParaRPr lang="en-US" dirty="0"/>
          </a:p>
        </p:txBody>
      </p:sp>
      <p:sp>
        <p:nvSpPr>
          <p:cNvPr id="19" name="TextBox 18"/>
          <p:cNvSpPr txBox="1"/>
          <p:nvPr/>
        </p:nvSpPr>
        <p:spPr>
          <a:xfrm rot="20855861">
            <a:off x="965859" y="4854939"/>
            <a:ext cx="1460665" cy="646331"/>
          </a:xfrm>
          <a:prstGeom prst="rect">
            <a:avLst/>
          </a:prstGeom>
          <a:solidFill>
            <a:srgbClr val="0099FF"/>
          </a:solidFill>
          <a:ln>
            <a:solidFill>
              <a:schemeClr val="tx1"/>
            </a:solidFill>
          </a:ln>
        </p:spPr>
        <p:txBody>
          <a:bodyPr wrap="square" rtlCol="0">
            <a:spAutoFit/>
          </a:bodyPr>
          <a:lstStyle/>
          <a:p>
            <a:pPr algn="ctr"/>
            <a:r>
              <a:rPr lang="en-US" dirty="0" smtClean="0"/>
              <a:t>Supervision</a:t>
            </a:r>
          </a:p>
          <a:p>
            <a:pPr algn="ctr"/>
            <a:endParaRPr lang="en-US" dirty="0"/>
          </a:p>
        </p:txBody>
      </p:sp>
      <p:sp>
        <p:nvSpPr>
          <p:cNvPr id="20" name="TextBox 19"/>
          <p:cNvSpPr txBox="1"/>
          <p:nvPr/>
        </p:nvSpPr>
        <p:spPr>
          <a:xfrm>
            <a:off x="4215740" y="5440337"/>
            <a:ext cx="1460665" cy="646331"/>
          </a:xfrm>
          <a:prstGeom prst="rect">
            <a:avLst/>
          </a:prstGeom>
          <a:solidFill>
            <a:srgbClr val="0099FF"/>
          </a:solidFill>
          <a:ln>
            <a:solidFill>
              <a:schemeClr val="tx1"/>
            </a:solidFill>
          </a:ln>
        </p:spPr>
        <p:txBody>
          <a:bodyPr wrap="square" rtlCol="0">
            <a:spAutoFit/>
          </a:bodyPr>
          <a:lstStyle/>
          <a:p>
            <a:pPr algn="ctr"/>
            <a:r>
              <a:rPr lang="en-US" dirty="0" smtClean="0"/>
              <a:t>Validity</a:t>
            </a:r>
          </a:p>
          <a:p>
            <a:pPr algn="ctr"/>
            <a:endParaRPr lang="en-US" dirty="0"/>
          </a:p>
        </p:txBody>
      </p:sp>
      <p:sp>
        <p:nvSpPr>
          <p:cNvPr id="21" name="TextBox 20"/>
          <p:cNvSpPr txBox="1"/>
          <p:nvPr/>
        </p:nvSpPr>
        <p:spPr>
          <a:xfrm rot="925704">
            <a:off x="5270665" y="4474143"/>
            <a:ext cx="1460665" cy="646331"/>
          </a:xfrm>
          <a:prstGeom prst="rect">
            <a:avLst/>
          </a:prstGeom>
          <a:solidFill>
            <a:srgbClr val="0099FF"/>
          </a:solidFill>
          <a:ln>
            <a:solidFill>
              <a:schemeClr val="tx1"/>
            </a:solidFill>
          </a:ln>
        </p:spPr>
        <p:txBody>
          <a:bodyPr wrap="square" rtlCol="0">
            <a:spAutoFit/>
          </a:bodyPr>
          <a:lstStyle/>
          <a:p>
            <a:pPr algn="ctr"/>
            <a:r>
              <a:rPr lang="en-US" dirty="0" smtClean="0"/>
              <a:t>Reliability</a:t>
            </a:r>
          </a:p>
          <a:p>
            <a:pPr algn="ctr"/>
            <a:endParaRPr lang="en-US" dirty="0"/>
          </a:p>
        </p:txBody>
      </p:sp>
      <p:sp>
        <p:nvSpPr>
          <p:cNvPr id="22" name="TextBox 21"/>
          <p:cNvSpPr txBox="1"/>
          <p:nvPr/>
        </p:nvSpPr>
        <p:spPr>
          <a:xfrm rot="21050769">
            <a:off x="5765469" y="3154555"/>
            <a:ext cx="1460665" cy="646331"/>
          </a:xfrm>
          <a:prstGeom prst="rect">
            <a:avLst/>
          </a:prstGeom>
          <a:solidFill>
            <a:srgbClr val="0099FF"/>
          </a:solidFill>
          <a:ln>
            <a:solidFill>
              <a:schemeClr val="tx1"/>
            </a:solidFill>
          </a:ln>
        </p:spPr>
        <p:txBody>
          <a:bodyPr wrap="square" rtlCol="0">
            <a:spAutoFit/>
          </a:bodyPr>
          <a:lstStyle/>
          <a:p>
            <a:pPr algn="ctr"/>
            <a:r>
              <a:rPr lang="en-US" dirty="0" smtClean="0"/>
              <a:t>Fairness</a:t>
            </a:r>
          </a:p>
          <a:p>
            <a:pPr algn="ctr"/>
            <a:endParaRPr lang="en-US" dirty="0"/>
          </a:p>
        </p:txBody>
      </p:sp>
      <p:sp>
        <p:nvSpPr>
          <p:cNvPr id="23" name="TextBox 22"/>
          <p:cNvSpPr txBox="1"/>
          <p:nvPr/>
        </p:nvSpPr>
        <p:spPr>
          <a:xfrm>
            <a:off x="5235039" y="2230581"/>
            <a:ext cx="1460665" cy="646331"/>
          </a:xfrm>
          <a:prstGeom prst="rect">
            <a:avLst/>
          </a:prstGeom>
          <a:solidFill>
            <a:srgbClr val="0099FF"/>
          </a:solidFill>
          <a:ln>
            <a:solidFill>
              <a:schemeClr val="tx1"/>
            </a:solidFill>
          </a:ln>
        </p:spPr>
        <p:txBody>
          <a:bodyPr wrap="square" rtlCol="0">
            <a:spAutoFit/>
          </a:bodyPr>
          <a:lstStyle/>
          <a:p>
            <a:pPr algn="ctr"/>
            <a:r>
              <a:rPr lang="en-US" dirty="0" smtClean="0"/>
              <a:t>21</a:t>
            </a:r>
            <a:r>
              <a:rPr lang="en-US" baseline="30000" dirty="0" smtClean="0"/>
              <a:t>st</a:t>
            </a:r>
            <a:r>
              <a:rPr lang="en-US" dirty="0" smtClean="0"/>
              <a:t> Century Skills</a:t>
            </a:r>
            <a:endParaRPr lang="en-US" dirty="0"/>
          </a:p>
        </p:txBody>
      </p:sp>
      <p:sp>
        <p:nvSpPr>
          <p:cNvPr id="24" name="TextBox 23"/>
          <p:cNvSpPr txBox="1"/>
          <p:nvPr/>
        </p:nvSpPr>
        <p:spPr>
          <a:xfrm>
            <a:off x="5765470" y="1222872"/>
            <a:ext cx="1460665" cy="523220"/>
          </a:xfrm>
          <a:prstGeom prst="rect">
            <a:avLst/>
          </a:prstGeom>
          <a:solidFill>
            <a:srgbClr val="0099FF"/>
          </a:solidFill>
          <a:ln>
            <a:solidFill>
              <a:schemeClr val="tx1"/>
            </a:solidFill>
          </a:ln>
        </p:spPr>
        <p:txBody>
          <a:bodyPr wrap="square" rtlCol="0">
            <a:spAutoFit/>
          </a:bodyPr>
          <a:lstStyle/>
          <a:p>
            <a:pPr algn="ctr"/>
            <a:r>
              <a:rPr lang="en-US" sz="1400" dirty="0" smtClean="0"/>
              <a:t>Constructivism</a:t>
            </a:r>
          </a:p>
          <a:p>
            <a:pPr algn="ctr"/>
            <a:endParaRPr lang="en-US" sz="1400" dirty="0"/>
          </a:p>
        </p:txBody>
      </p:sp>
    </p:spTree>
    <p:extLst>
      <p:ext uri="{BB962C8B-B14F-4D97-AF65-F5344CB8AC3E}">
        <p14:creationId xmlns:p14="http://schemas.microsoft.com/office/powerpoint/2010/main" val="1451473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452" y="799784"/>
            <a:ext cx="7370285" cy="1116568"/>
          </a:xfrm>
          <a:extLst/>
        </p:spPr>
        <p:txBody>
          <a:bodyPr rtlCol="0">
            <a:normAutofit fontScale="85000" lnSpcReduction="20000"/>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Warming up:</a:t>
            </a:r>
            <a:endParaRPr lang="en-US" dirty="0" smtClean="0">
              <a:solidFill>
                <a:schemeClr val="tx1">
                  <a:lumMod val="75000"/>
                  <a:lumOff val="25000"/>
                </a:schemeClr>
              </a:solidFill>
            </a:endParaRP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Now integrate the yellow cards into your scheme.</a:t>
            </a:r>
          </a:p>
          <a:p>
            <a:pPr lvl="1">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4</a:t>
            </a:fld>
            <a:endParaRPr lang="en-US" dirty="0">
              <a:solidFill>
                <a:schemeClr val="bg2">
                  <a:lumMod val="60000"/>
                  <a:lumOff val="40000"/>
                </a:schemeClr>
              </a:solidFill>
              <a:latin typeface="+mn-lt"/>
            </a:endParaRPr>
          </a:p>
        </p:txBody>
      </p:sp>
      <p:sp>
        <p:nvSpPr>
          <p:cNvPr id="7" name="TextBox 6"/>
          <p:cNvSpPr txBox="1"/>
          <p:nvPr/>
        </p:nvSpPr>
        <p:spPr>
          <a:xfrm rot="2168299">
            <a:off x="1004951" y="3139487"/>
            <a:ext cx="1612396" cy="646331"/>
          </a:xfrm>
          <a:prstGeom prst="rect">
            <a:avLst/>
          </a:prstGeom>
          <a:solidFill>
            <a:srgbClr val="FFFF00"/>
          </a:solidFill>
          <a:ln>
            <a:solidFill>
              <a:schemeClr val="tx1"/>
            </a:solidFill>
          </a:ln>
        </p:spPr>
        <p:txBody>
          <a:bodyPr wrap="square" rtlCol="0">
            <a:spAutoFit/>
          </a:bodyPr>
          <a:lstStyle/>
          <a:p>
            <a:pPr algn="ctr"/>
            <a:r>
              <a:rPr lang="en-US" dirty="0" smtClean="0"/>
              <a:t>Professional</a:t>
            </a:r>
            <a:br>
              <a:rPr lang="en-US" dirty="0" smtClean="0"/>
            </a:br>
            <a:r>
              <a:rPr lang="en-US" dirty="0" smtClean="0"/>
              <a:t>Development</a:t>
            </a:r>
            <a:endParaRPr lang="en-US" dirty="0"/>
          </a:p>
        </p:txBody>
      </p:sp>
      <p:sp>
        <p:nvSpPr>
          <p:cNvPr id="9" name="TextBox 8"/>
          <p:cNvSpPr txBox="1"/>
          <p:nvPr/>
        </p:nvSpPr>
        <p:spPr>
          <a:xfrm rot="20489170">
            <a:off x="3369269" y="3875919"/>
            <a:ext cx="1460665" cy="646331"/>
          </a:xfrm>
          <a:prstGeom prst="rect">
            <a:avLst/>
          </a:prstGeom>
          <a:solidFill>
            <a:srgbClr val="FFFF00"/>
          </a:solidFill>
          <a:ln>
            <a:solidFill>
              <a:schemeClr val="tx1"/>
            </a:solidFill>
          </a:ln>
        </p:spPr>
        <p:txBody>
          <a:bodyPr wrap="square" rtlCol="0">
            <a:spAutoFit/>
          </a:bodyPr>
          <a:lstStyle/>
          <a:p>
            <a:pPr algn="ctr"/>
            <a:r>
              <a:rPr lang="en-US" dirty="0" smtClean="0"/>
              <a:t>Change</a:t>
            </a:r>
          </a:p>
          <a:p>
            <a:pPr algn="ctr"/>
            <a:endParaRPr lang="en-US" dirty="0"/>
          </a:p>
        </p:txBody>
      </p:sp>
      <p:sp>
        <p:nvSpPr>
          <p:cNvPr id="10" name="TextBox 9"/>
          <p:cNvSpPr txBox="1"/>
          <p:nvPr/>
        </p:nvSpPr>
        <p:spPr>
          <a:xfrm rot="1126398">
            <a:off x="2717962" y="2771593"/>
            <a:ext cx="1460665" cy="646331"/>
          </a:xfrm>
          <a:prstGeom prst="rect">
            <a:avLst/>
          </a:prstGeom>
          <a:solidFill>
            <a:srgbClr val="FFFF00"/>
          </a:solidFill>
          <a:ln>
            <a:solidFill>
              <a:schemeClr val="tx1"/>
            </a:solidFill>
          </a:ln>
        </p:spPr>
        <p:txBody>
          <a:bodyPr wrap="square" rtlCol="0">
            <a:spAutoFit/>
          </a:bodyPr>
          <a:lstStyle/>
          <a:p>
            <a:pPr algn="ctr"/>
            <a:r>
              <a:rPr lang="en-US" dirty="0" smtClean="0"/>
              <a:t>Feedback</a:t>
            </a:r>
          </a:p>
          <a:p>
            <a:pPr algn="ctr"/>
            <a:endParaRPr lang="en-US" dirty="0"/>
          </a:p>
        </p:txBody>
      </p:sp>
      <p:sp>
        <p:nvSpPr>
          <p:cNvPr id="11" name="TextBox 10"/>
          <p:cNvSpPr txBox="1"/>
          <p:nvPr/>
        </p:nvSpPr>
        <p:spPr>
          <a:xfrm rot="1380201">
            <a:off x="2523506" y="5371472"/>
            <a:ext cx="1460665" cy="646331"/>
          </a:xfrm>
          <a:prstGeom prst="rect">
            <a:avLst/>
          </a:prstGeom>
          <a:solidFill>
            <a:srgbClr val="FFFF00"/>
          </a:solidFill>
          <a:ln>
            <a:solidFill>
              <a:schemeClr val="tx1"/>
            </a:solidFill>
          </a:ln>
        </p:spPr>
        <p:txBody>
          <a:bodyPr wrap="square" rtlCol="0">
            <a:spAutoFit/>
          </a:bodyPr>
          <a:lstStyle/>
          <a:p>
            <a:pPr algn="ctr"/>
            <a:r>
              <a:rPr lang="en-US" dirty="0" smtClean="0"/>
              <a:t>Evaluation</a:t>
            </a:r>
          </a:p>
          <a:p>
            <a:pPr algn="ctr"/>
            <a:endParaRPr lang="en-US" dirty="0"/>
          </a:p>
        </p:txBody>
      </p:sp>
      <p:sp>
        <p:nvSpPr>
          <p:cNvPr id="12" name="TextBox 11"/>
          <p:cNvSpPr txBox="1"/>
          <p:nvPr/>
        </p:nvSpPr>
        <p:spPr>
          <a:xfrm rot="20855861">
            <a:off x="965859" y="4854939"/>
            <a:ext cx="1460665" cy="646331"/>
          </a:xfrm>
          <a:prstGeom prst="rect">
            <a:avLst/>
          </a:prstGeom>
          <a:solidFill>
            <a:srgbClr val="FFFF00"/>
          </a:solidFill>
          <a:ln>
            <a:solidFill>
              <a:schemeClr val="tx1"/>
            </a:solidFill>
          </a:ln>
        </p:spPr>
        <p:txBody>
          <a:bodyPr wrap="square" rtlCol="0">
            <a:spAutoFit/>
          </a:bodyPr>
          <a:lstStyle/>
          <a:p>
            <a:pPr algn="ctr"/>
            <a:r>
              <a:rPr lang="en-US" dirty="0" smtClean="0"/>
              <a:t>Support</a:t>
            </a:r>
          </a:p>
          <a:p>
            <a:pPr algn="ctr"/>
            <a:endParaRPr lang="en-US" dirty="0"/>
          </a:p>
        </p:txBody>
      </p:sp>
      <p:sp>
        <p:nvSpPr>
          <p:cNvPr id="13" name="TextBox 12"/>
          <p:cNvSpPr txBox="1"/>
          <p:nvPr/>
        </p:nvSpPr>
        <p:spPr>
          <a:xfrm rot="993401">
            <a:off x="4540332" y="5450189"/>
            <a:ext cx="1460665" cy="646331"/>
          </a:xfrm>
          <a:prstGeom prst="rect">
            <a:avLst/>
          </a:prstGeom>
          <a:solidFill>
            <a:srgbClr val="FFFF00"/>
          </a:solidFill>
          <a:ln>
            <a:solidFill>
              <a:schemeClr val="tx1"/>
            </a:solidFill>
          </a:ln>
        </p:spPr>
        <p:txBody>
          <a:bodyPr wrap="square" rtlCol="0">
            <a:spAutoFit/>
          </a:bodyPr>
          <a:lstStyle/>
          <a:p>
            <a:pPr algn="ctr"/>
            <a:r>
              <a:rPr lang="en-US" dirty="0" smtClean="0"/>
              <a:t>Reflection</a:t>
            </a:r>
          </a:p>
          <a:p>
            <a:pPr algn="ctr"/>
            <a:endParaRPr lang="en-US" dirty="0"/>
          </a:p>
        </p:txBody>
      </p:sp>
      <p:sp>
        <p:nvSpPr>
          <p:cNvPr id="14" name="TextBox 13"/>
          <p:cNvSpPr txBox="1"/>
          <p:nvPr/>
        </p:nvSpPr>
        <p:spPr>
          <a:xfrm rot="925704">
            <a:off x="5270665" y="4474143"/>
            <a:ext cx="1460665" cy="646331"/>
          </a:xfrm>
          <a:prstGeom prst="rect">
            <a:avLst/>
          </a:prstGeom>
          <a:solidFill>
            <a:srgbClr val="FFFF00"/>
          </a:solidFill>
          <a:ln>
            <a:solidFill>
              <a:schemeClr val="tx1"/>
            </a:solidFill>
          </a:ln>
        </p:spPr>
        <p:txBody>
          <a:bodyPr wrap="square" rtlCol="0">
            <a:spAutoFit/>
          </a:bodyPr>
          <a:lstStyle/>
          <a:p>
            <a:pPr algn="ctr"/>
            <a:r>
              <a:rPr lang="en-US" dirty="0" smtClean="0"/>
              <a:t>Growth</a:t>
            </a:r>
          </a:p>
          <a:p>
            <a:pPr algn="ctr"/>
            <a:endParaRPr lang="en-US" dirty="0"/>
          </a:p>
        </p:txBody>
      </p:sp>
      <p:sp>
        <p:nvSpPr>
          <p:cNvPr id="15" name="TextBox 14"/>
          <p:cNvSpPr txBox="1"/>
          <p:nvPr/>
        </p:nvSpPr>
        <p:spPr>
          <a:xfrm rot="1161060">
            <a:off x="6394529" y="3701464"/>
            <a:ext cx="1460665" cy="646331"/>
          </a:xfrm>
          <a:prstGeom prst="rect">
            <a:avLst/>
          </a:prstGeom>
          <a:solidFill>
            <a:srgbClr val="FFFF00"/>
          </a:solidFill>
          <a:ln>
            <a:solidFill>
              <a:schemeClr val="tx1"/>
            </a:solidFill>
          </a:ln>
        </p:spPr>
        <p:txBody>
          <a:bodyPr wrap="square" rtlCol="0">
            <a:spAutoFit/>
          </a:bodyPr>
          <a:lstStyle/>
          <a:p>
            <a:pPr algn="ctr"/>
            <a:r>
              <a:rPr lang="en-US" dirty="0" smtClean="0"/>
              <a:t>Risk-taking</a:t>
            </a:r>
          </a:p>
          <a:p>
            <a:pPr algn="ctr"/>
            <a:endParaRPr lang="en-US" dirty="0"/>
          </a:p>
        </p:txBody>
      </p:sp>
      <p:sp>
        <p:nvSpPr>
          <p:cNvPr id="16" name="TextBox 15"/>
          <p:cNvSpPr txBox="1"/>
          <p:nvPr/>
        </p:nvSpPr>
        <p:spPr>
          <a:xfrm>
            <a:off x="5235039" y="2230581"/>
            <a:ext cx="1555946" cy="646331"/>
          </a:xfrm>
          <a:prstGeom prst="rect">
            <a:avLst/>
          </a:prstGeom>
          <a:solidFill>
            <a:srgbClr val="FFFF00"/>
          </a:solidFill>
          <a:ln>
            <a:solidFill>
              <a:schemeClr val="tx1"/>
            </a:solidFill>
          </a:ln>
        </p:spPr>
        <p:txBody>
          <a:bodyPr wrap="square" rtlCol="0">
            <a:spAutoFit/>
          </a:bodyPr>
          <a:lstStyle/>
          <a:p>
            <a:pPr algn="ctr"/>
            <a:r>
              <a:rPr lang="en-US" dirty="0" smtClean="0"/>
              <a:t>Continuous</a:t>
            </a:r>
            <a:br>
              <a:rPr lang="en-US" dirty="0" smtClean="0"/>
            </a:br>
            <a:r>
              <a:rPr lang="en-US" dirty="0" smtClean="0"/>
              <a:t>Improvement</a:t>
            </a:r>
            <a:endParaRPr lang="en-US" dirty="0"/>
          </a:p>
        </p:txBody>
      </p:sp>
    </p:spTree>
    <p:extLst>
      <p:ext uri="{BB962C8B-B14F-4D97-AF65-F5344CB8AC3E}">
        <p14:creationId xmlns:p14="http://schemas.microsoft.com/office/powerpoint/2010/main" val="3281534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199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sz="3600" dirty="0" smtClean="0">
                <a:solidFill>
                  <a:schemeClr val="tx1">
                    <a:lumMod val="75000"/>
                    <a:lumOff val="25000"/>
                  </a:schemeClr>
                </a:solidFill>
                <a:effectLst>
                  <a:innerShdw blurRad="63500" dist="50800">
                    <a:prstClr val="black">
                      <a:alpha val="50000"/>
                    </a:prstClr>
                  </a:innerShdw>
                </a:effectLst>
              </a:rPr>
              <a:t>The essential message is not “you are broken and I’m here to fix you” but instead “you are so valuable and worthy, our mission so vital, the future lives of our students so precious, that we have a joint responsibility to each other.”</a:t>
            </a:r>
          </a:p>
          <a:p>
            <a:pPr marL="68580" indent="0" algn="r" fontAlgn="auto">
              <a:spcAft>
                <a:spcPts val="0"/>
              </a:spcAft>
              <a:buClr>
                <a:schemeClr val="tx1">
                  <a:lumMod val="75000"/>
                  <a:lumOff val="25000"/>
                </a:schemeClr>
              </a:buClr>
              <a:buNone/>
              <a:defRPr/>
            </a:pPr>
            <a:r>
              <a:rPr lang="en-US" sz="2800" i="1" dirty="0" smtClean="0">
                <a:solidFill>
                  <a:schemeClr val="tx1">
                    <a:lumMod val="75000"/>
                    <a:lumOff val="25000"/>
                  </a:schemeClr>
                </a:solidFill>
                <a:effectLst>
                  <a:innerShdw blurRad="63500" dist="50800">
                    <a:prstClr val="black">
                      <a:alpha val="50000"/>
                    </a:prstClr>
                  </a:innerShdw>
                </a:effectLst>
              </a:rPr>
              <a:t>-Doug Reeves</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6</a:t>
            </a:fld>
            <a:endParaRPr lang="en-US" dirty="0">
              <a:solidFill>
                <a:schemeClr val="bg2">
                  <a:lumMod val="60000"/>
                  <a:lumOff val="40000"/>
                </a:schemeClr>
              </a:solidFill>
              <a:latin typeface="+mn-lt"/>
            </a:endParaRPr>
          </a:p>
        </p:txBody>
      </p:sp>
    </p:spTree>
    <p:extLst>
      <p:ext uri="{BB962C8B-B14F-4D97-AF65-F5344CB8AC3E}">
        <p14:creationId xmlns:p14="http://schemas.microsoft.com/office/powerpoint/2010/main" val="1420566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ELA/Literacy </a:t>
            </a:r>
            <a:r>
              <a:rPr lang="en-US" dirty="0" smtClean="0"/>
              <a:t>and the</a:t>
            </a:r>
            <a:br>
              <a:rPr lang="en-US" dirty="0" smtClean="0"/>
            </a:br>
            <a:r>
              <a:rPr lang="en-US" dirty="0" smtClean="0"/>
              <a:t>Common Core</a:t>
            </a:r>
            <a:endParaRPr lang="en-US" dirty="0"/>
          </a:p>
        </p:txBody>
      </p:sp>
    </p:spTree>
    <p:extLst>
      <p:ext uri="{BB962C8B-B14F-4D97-AF65-F5344CB8AC3E}">
        <p14:creationId xmlns:p14="http://schemas.microsoft.com/office/powerpoint/2010/main" val="2119129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43787583"/>
              </p:ext>
            </p:extLst>
          </p:nvPr>
        </p:nvGraphicFramePr>
        <p:xfrm>
          <a:off x="381000" y="1719262"/>
          <a:ext cx="8407400"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043490" y="1027664"/>
            <a:ext cx="7024744" cy="691598"/>
          </a:xfrm>
        </p:spPr>
        <p:txBody>
          <a:bodyPr>
            <a:normAutofit fontScale="90000"/>
          </a:bodyPr>
          <a:lstStyle/>
          <a:p>
            <a:pPr algn="ctr"/>
            <a:r>
              <a:rPr lang="en-US" sz="4400" dirty="0" smtClean="0">
                <a:latin typeface="+mn-lt"/>
              </a:rPr>
              <a:t>Six Shifts: ELA/Literacy</a:t>
            </a:r>
            <a:endParaRPr lang="en-US" sz="4400" dirty="0">
              <a:latin typeface="+mn-lt"/>
            </a:endParaRPr>
          </a:p>
        </p:txBody>
      </p:sp>
      <p:sp>
        <p:nvSpPr>
          <p:cNvPr id="3" name="Oval 2"/>
          <p:cNvSpPr/>
          <p:nvPr/>
        </p:nvSpPr>
        <p:spPr>
          <a:xfrm>
            <a:off x="381000" y="3087584"/>
            <a:ext cx="8763000" cy="1294411"/>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9068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635125" y="1371600"/>
            <a:ext cx="6569075" cy="411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7172" name="Line 4"/>
          <p:cNvSpPr>
            <a:spLocks noChangeShapeType="1"/>
          </p:cNvSpPr>
          <p:nvPr/>
        </p:nvSpPr>
        <p:spPr bwMode="auto">
          <a:xfrm flipV="1">
            <a:off x="2459038"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3" name="Line 5"/>
          <p:cNvSpPr>
            <a:spLocks noChangeShapeType="1"/>
          </p:cNvSpPr>
          <p:nvPr/>
        </p:nvSpPr>
        <p:spPr bwMode="auto">
          <a:xfrm flipV="1">
            <a:off x="3281363"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4" name="Line 6"/>
          <p:cNvSpPr>
            <a:spLocks noChangeShapeType="1"/>
          </p:cNvSpPr>
          <p:nvPr/>
        </p:nvSpPr>
        <p:spPr bwMode="auto">
          <a:xfrm flipV="1">
            <a:off x="4105275"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5" name="Line 7"/>
          <p:cNvSpPr>
            <a:spLocks noChangeShapeType="1"/>
          </p:cNvSpPr>
          <p:nvPr/>
        </p:nvSpPr>
        <p:spPr bwMode="auto">
          <a:xfrm flipV="1">
            <a:off x="4927600"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6" name="Line 8"/>
          <p:cNvSpPr>
            <a:spLocks noChangeShapeType="1"/>
          </p:cNvSpPr>
          <p:nvPr/>
        </p:nvSpPr>
        <p:spPr bwMode="auto">
          <a:xfrm flipV="1">
            <a:off x="5751513"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7" name="Line 9"/>
          <p:cNvSpPr>
            <a:spLocks noChangeShapeType="1"/>
          </p:cNvSpPr>
          <p:nvPr/>
        </p:nvSpPr>
        <p:spPr bwMode="auto">
          <a:xfrm flipV="1">
            <a:off x="6573838"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8" name="Line 10"/>
          <p:cNvSpPr>
            <a:spLocks noChangeShapeType="1"/>
          </p:cNvSpPr>
          <p:nvPr/>
        </p:nvSpPr>
        <p:spPr bwMode="auto">
          <a:xfrm flipV="1">
            <a:off x="7396163"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9" name="Line 11"/>
          <p:cNvSpPr>
            <a:spLocks noChangeShapeType="1"/>
          </p:cNvSpPr>
          <p:nvPr/>
        </p:nvSpPr>
        <p:spPr bwMode="auto">
          <a:xfrm>
            <a:off x="1635125" y="5075238"/>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0" name="Line 12"/>
          <p:cNvSpPr>
            <a:spLocks noChangeShapeType="1"/>
          </p:cNvSpPr>
          <p:nvPr/>
        </p:nvSpPr>
        <p:spPr bwMode="auto">
          <a:xfrm>
            <a:off x="1635125" y="466407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1" name="Line 13"/>
          <p:cNvSpPr>
            <a:spLocks noChangeShapeType="1"/>
          </p:cNvSpPr>
          <p:nvPr/>
        </p:nvSpPr>
        <p:spPr bwMode="auto">
          <a:xfrm>
            <a:off x="1635125" y="425132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2" name="Line 14"/>
          <p:cNvSpPr>
            <a:spLocks noChangeShapeType="1"/>
          </p:cNvSpPr>
          <p:nvPr/>
        </p:nvSpPr>
        <p:spPr bwMode="auto">
          <a:xfrm>
            <a:off x="1635125" y="3840163"/>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3" name="Line 15"/>
          <p:cNvSpPr>
            <a:spLocks noChangeShapeType="1"/>
          </p:cNvSpPr>
          <p:nvPr/>
        </p:nvSpPr>
        <p:spPr bwMode="auto">
          <a:xfrm>
            <a:off x="1635125" y="3429000"/>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4" name="Line 16"/>
          <p:cNvSpPr>
            <a:spLocks noChangeShapeType="1"/>
          </p:cNvSpPr>
          <p:nvPr/>
        </p:nvSpPr>
        <p:spPr bwMode="auto">
          <a:xfrm>
            <a:off x="1635125" y="3017838"/>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5" name="Line 17"/>
          <p:cNvSpPr>
            <a:spLocks noChangeShapeType="1"/>
          </p:cNvSpPr>
          <p:nvPr/>
        </p:nvSpPr>
        <p:spPr bwMode="auto">
          <a:xfrm>
            <a:off x="1635125" y="260667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6" name="Line 18"/>
          <p:cNvSpPr>
            <a:spLocks noChangeShapeType="1"/>
          </p:cNvSpPr>
          <p:nvPr/>
        </p:nvSpPr>
        <p:spPr bwMode="auto">
          <a:xfrm>
            <a:off x="1635125" y="219392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7" name="Line 19"/>
          <p:cNvSpPr>
            <a:spLocks noChangeShapeType="1"/>
          </p:cNvSpPr>
          <p:nvPr/>
        </p:nvSpPr>
        <p:spPr bwMode="auto">
          <a:xfrm>
            <a:off x="1635125" y="1782763"/>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8" name="Text Box 20"/>
          <p:cNvSpPr txBox="1">
            <a:spLocks noChangeArrowheads="1"/>
          </p:cNvSpPr>
          <p:nvPr/>
        </p:nvSpPr>
        <p:spPr bwMode="auto">
          <a:xfrm>
            <a:off x="1046163" y="5322888"/>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600</a:t>
            </a:r>
          </a:p>
        </p:txBody>
      </p:sp>
      <p:sp>
        <p:nvSpPr>
          <p:cNvPr id="7189" name="Text Box 21"/>
          <p:cNvSpPr txBox="1">
            <a:spLocks noChangeArrowheads="1"/>
          </p:cNvSpPr>
          <p:nvPr/>
        </p:nvSpPr>
        <p:spPr bwMode="auto">
          <a:xfrm>
            <a:off x="1052513" y="4505325"/>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800</a:t>
            </a:r>
          </a:p>
        </p:txBody>
      </p:sp>
      <p:sp>
        <p:nvSpPr>
          <p:cNvPr id="7190" name="Text Box 22"/>
          <p:cNvSpPr txBox="1">
            <a:spLocks noChangeArrowheads="1"/>
          </p:cNvSpPr>
          <p:nvPr/>
        </p:nvSpPr>
        <p:spPr bwMode="auto">
          <a:xfrm>
            <a:off x="909638" y="3686175"/>
            <a:ext cx="708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1000</a:t>
            </a:r>
          </a:p>
        </p:txBody>
      </p:sp>
      <p:sp>
        <p:nvSpPr>
          <p:cNvPr id="7191" name="Text Box 23"/>
          <p:cNvSpPr txBox="1">
            <a:spLocks noChangeArrowheads="1"/>
          </p:cNvSpPr>
          <p:nvPr/>
        </p:nvSpPr>
        <p:spPr bwMode="auto">
          <a:xfrm>
            <a:off x="862013" y="2033588"/>
            <a:ext cx="755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1400</a:t>
            </a:r>
          </a:p>
        </p:txBody>
      </p:sp>
      <p:sp>
        <p:nvSpPr>
          <p:cNvPr id="7192" name="Text Box 24"/>
          <p:cNvSpPr txBox="1">
            <a:spLocks noChangeArrowheads="1"/>
          </p:cNvSpPr>
          <p:nvPr/>
        </p:nvSpPr>
        <p:spPr bwMode="auto">
          <a:xfrm>
            <a:off x="896938" y="1216025"/>
            <a:ext cx="722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1600</a:t>
            </a:r>
          </a:p>
        </p:txBody>
      </p:sp>
      <p:sp>
        <p:nvSpPr>
          <p:cNvPr id="7193" name="Text Box 25"/>
          <p:cNvSpPr txBox="1">
            <a:spLocks noChangeArrowheads="1"/>
          </p:cNvSpPr>
          <p:nvPr/>
        </p:nvSpPr>
        <p:spPr bwMode="auto">
          <a:xfrm>
            <a:off x="925513" y="2859088"/>
            <a:ext cx="693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1200</a:t>
            </a:r>
          </a:p>
        </p:txBody>
      </p:sp>
      <p:sp>
        <p:nvSpPr>
          <p:cNvPr id="7194" name="Text Box 26"/>
          <p:cNvSpPr txBox="1">
            <a:spLocks noChangeArrowheads="1"/>
          </p:cNvSpPr>
          <p:nvPr/>
        </p:nvSpPr>
        <p:spPr bwMode="auto">
          <a:xfrm rot="-5400000">
            <a:off x="-604043" y="3242468"/>
            <a:ext cx="271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fontAlgn="base" hangingPunct="1">
              <a:spcBef>
                <a:spcPct val="0"/>
              </a:spcBef>
              <a:spcAft>
                <a:spcPct val="0"/>
              </a:spcAft>
            </a:pPr>
            <a:r>
              <a:rPr lang="en-US" b="1" dirty="0" smtClean="0">
                <a:solidFill>
                  <a:srgbClr val="000000"/>
                </a:solidFill>
              </a:rPr>
              <a:t>Text Lexile Measure (L)</a:t>
            </a:r>
          </a:p>
        </p:txBody>
      </p:sp>
      <p:sp>
        <p:nvSpPr>
          <p:cNvPr id="7195" name="Text Box 27"/>
          <p:cNvSpPr txBox="1">
            <a:spLocks noChangeArrowheads="1"/>
          </p:cNvSpPr>
          <p:nvPr/>
        </p:nvSpPr>
        <p:spPr bwMode="auto">
          <a:xfrm>
            <a:off x="1657350" y="5524500"/>
            <a:ext cx="8016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High</a:t>
            </a:r>
          </a:p>
          <a:p>
            <a:pPr algn="ctr" defTabSz="914400" eaLnBrk="1" fontAlgn="base" hangingPunct="1">
              <a:spcBef>
                <a:spcPct val="0"/>
              </a:spcBef>
              <a:spcAft>
                <a:spcPct val="0"/>
              </a:spcAft>
            </a:pPr>
            <a:r>
              <a:rPr lang="en-US" sz="1400" dirty="0" smtClean="0">
                <a:solidFill>
                  <a:srgbClr val="000000"/>
                </a:solidFill>
                <a:latin typeface="Arial Narrow" pitchFamily="34" charset="0"/>
              </a:rPr>
              <a:t>School</a:t>
            </a:r>
          </a:p>
          <a:p>
            <a:pPr algn="ctr" defTabSz="914400" eaLnBrk="1" fontAlgn="base" hangingPunct="1">
              <a:spcBef>
                <a:spcPct val="0"/>
              </a:spcBef>
              <a:spcAft>
                <a:spcPct val="0"/>
              </a:spcAft>
            </a:pPr>
            <a:r>
              <a:rPr lang="en-US" sz="1400" dirty="0" smtClean="0">
                <a:solidFill>
                  <a:srgbClr val="000000"/>
                </a:solidFill>
                <a:latin typeface="Arial Narrow" pitchFamily="34" charset="0"/>
              </a:rPr>
              <a:t>Literature</a:t>
            </a:r>
          </a:p>
        </p:txBody>
      </p:sp>
      <p:sp>
        <p:nvSpPr>
          <p:cNvPr id="7196" name="Text Box 28"/>
          <p:cNvSpPr txBox="1">
            <a:spLocks noChangeArrowheads="1"/>
          </p:cNvSpPr>
          <p:nvPr/>
        </p:nvSpPr>
        <p:spPr bwMode="auto">
          <a:xfrm>
            <a:off x="2463800" y="5530850"/>
            <a:ext cx="801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College</a:t>
            </a:r>
          </a:p>
          <a:p>
            <a:pPr algn="ctr" defTabSz="914400" eaLnBrk="1" fontAlgn="base" hangingPunct="1">
              <a:spcBef>
                <a:spcPct val="0"/>
              </a:spcBef>
              <a:spcAft>
                <a:spcPct val="0"/>
              </a:spcAft>
            </a:pPr>
            <a:r>
              <a:rPr lang="en-US" sz="1400" dirty="0" smtClean="0">
                <a:solidFill>
                  <a:srgbClr val="000000"/>
                </a:solidFill>
                <a:latin typeface="Arial Narrow" pitchFamily="34" charset="0"/>
              </a:rPr>
              <a:t>Literature</a:t>
            </a:r>
          </a:p>
        </p:txBody>
      </p:sp>
      <p:sp>
        <p:nvSpPr>
          <p:cNvPr id="7197" name="Text Box 29"/>
          <p:cNvSpPr txBox="1">
            <a:spLocks noChangeArrowheads="1"/>
          </p:cNvSpPr>
          <p:nvPr/>
        </p:nvSpPr>
        <p:spPr bwMode="auto">
          <a:xfrm>
            <a:off x="3270250" y="5527675"/>
            <a:ext cx="8572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High</a:t>
            </a:r>
          </a:p>
          <a:p>
            <a:pPr algn="ctr" defTabSz="914400" eaLnBrk="1" fontAlgn="base" hangingPunct="1">
              <a:spcBef>
                <a:spcPct val="0"/>
              </a:spcBef>
              <a:spcAft>
                <a:spcPct val="0"/>
              </a:spcAft>
            </a:pPr>
            <a:r>
              <a:rPr lang="en-US" sz="1400" dirty="0" smtClean="0">
                <a:solidFill>
                  <a:srgbClr val="000000"/>
                </a:solidFill>
                <a:latin typeface="Arial Narrow" pitchFamily="34" charset="0"/>
              </a:rPr>
              <a:t>School</a:t>
            </a:r>
          </a:p>
          <a:p>
            <a:pPr algn="ctr" defTabSz="914400" eaLnBrk="1" fontAlgn="base" hangingPunct="1">
              <a:spcBef>
                <a:spcPct val="0"/>
              </a:spcBef>
              <a:spcAft>
                <a:spcPct val="0"/>
              </a:spcAft>
            </a:pPr>
            <a:r>
              <a:rPr lang="en-US" sz="1400" dirty="0" smtClean="0">
                <a:solidFill>
                  <a:srgbClr val="000000"/>
                </a:solidFill>
                <a:latin typeface="Arial Narrow" pitchFamily="34" charset="0"/>
              </a:rPr>
              <a:t>Textbooks</a:t>
            </a:r>
          </a:p>
        </p:txBody>
      </p:sp>
      <p:sp>
        <p:nvSpPr>
          <p:cNvPr id="7198" name="Text Box 30"/>
          <p:cNvSpPr txBox="1">
            <a:spLocks noChangeArrowheads="1"/>
          </p:cNvSpPr>
          <p:nvPr/>
        </p:nvSpPr>
        <p:spPr bwMode="auto">
          <a:xfrm>
            <a:off x="4087813" y="5526088"/>
            <a:ext cx="8572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College</a:t>
            </a:r>
          </a:p>
          <a:p>
            <a:pPr algn="ctr" defTabSz="914400" eaLnBrk="1" fontAlgn="base" hangingPunct="1">
              <a:spcBef>
                <a:spcPct val="0"/>
              </a:spcBef>
              <a:spcAft>
                <a:spcPct val="0"/>
              </a:spcAft>
            </a:pPr>
            <a:r>
              <a:rPr lang="en-US" sz="1400" dirty="0" smtClean="0">
                <a:solidFill>
                  <a:srgbClr val="000000"/>
                </a:solidFill>
                <a:latin typeface="Arial Narrow" pitchFamily="34" charset="0"/>
              </a:rPr>
              <a:t>Textbooks</a:t>
            </a:r>
          </a:p>
        </p:txBody>
      </p:sp>
      <p:sp>
        <p:nvSpPr>
          <p:cNvPr id="7199" name="Text Box 31"/>
          <p:cNvSpPr txBox="1">
            <a:spLocks noChangeArrowheads="1"/>
          </p:cNvSpPr>
          <p:nvPr/>
        </p:nvSpPr>
        <p:spPr bwMode="auto">
          <a:xfrm>
            <a:off x="5019675" y="5526088"/>
            <a:ext cx="646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Military</a:t>
            </a:r>
          </a:p>
        </p:txBody>
      </p:sp>
      <p:sp>
        <p:nvSpPr>
          <p:cNvPr id="7200" name="Text Box 32"/>
          <p:cNvSpPr txBox="1">
            <a:spLocks noChangeArrowheads="1"/>
          </p:cNvSpPr>
          <p:nvPr/>
        </p:nvSpPr>
        <p:spPr bwMode="auto">
          <a:xfrm>
            <a:off x="5783263" y="5527675"/>
            <a:ext cx="7588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Personal</a:t>
            </a:r>
          </a:p>
          <a:p>
            <a:pPr algn="ctr" defTabSz="914400" eaLnBrk="1" fontAlgn="base" hangingPunct="1">
              <a:spcBef>
                <a:spcPct val="0"/>
              </a:spcBef>
              <a:spcAft>
                <a:spcPct val="0"/>
              </a:spcAft>
            </a:pPr>
            <a:r>
              <a:rPr lang="en-US" sz="1400" dirty="0" smtClean="0">
                <a:solidFill>
                  <a:srgbClr val="000000"/>
                </a:solidFill>
                <a:latin typeface="Arial Narrow" pitchFamily="34" charset="0"/>
              </a:rPr>
              <a:t>Use</a:t>
            </a:r>
          </a:p>
        </p:txBody>
      </p:sp>
      <p:sp>
        <p:nvSpPr>
          <p:cNvPr id="7201" name="Text Box 33"/>
          <p:cNvSpPr txBox="1">
            <a:spLocks noChangeArrowheads="1"/>
          </p:cNvSpPr>
          <p:nvPr/>
        </p:nvSpPr>
        <p:spPr bwMode="auto">
          <a:xfrm>
            <a:off x="6530975" y="5527675"/>
            <a:ext cx="993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Entry-Level</a:t>
            </a:r>
          </a:p>
          <a:p>
            <a:pPr algn="ctr" defTabSz="914400" eaLnBrk="1" fontAlgn="base" hangingPunct="1">
              <a:spcBef>
                <a:spcPct val="0"/>
              </a:spcBef>
              <a:spcAft>
                <a:spcPct val="0"/>
              </a:spcAft>
            </a:pPr>
            <a:r>
              <a:rPr lang="en-US" sz="1400" dirty="0" smtClean="0">
                <a:solidFill>
                  <a:srgbClr val="000000"/>
                </a:solidFill>
                <a:latin typeface="Arial Narrow" pitchFamily="34" charset="0"/>
              </a:rPr>
              <a:t>Occupations</a:t>
            </a:r>
          </a:p>
        </p:txBody>
      </p:sp>
      <p:sp>
        <p:nvSpPr>
          <p:cNvPr id="7202" name="Text Box 34"/>
          <p:cNvSpPr txBox="1">
            <a:spLocks noChangeArrowheads="1"/>
          </p:cNvSpPr>
          <p:nvPr/>
        </p:nvSpPr>
        <p:spPr bwMode="auto">
          <a:xfrm>
            <a:off x="7518400" y="5527675"/>
            <a:ext cx="6302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SAT 1,</a:t>
            </a:r>
          </a:p>
          <a:p>
            <a:pPr algn="ctr" defTabSz="914400" eaLnBrk="1" fontAlgn="base" hangingPunct="1">
              <a:spcBef>
                <a:spcPct val="0"/>
              </a:spcBef>
              <a:spcAft>
                <a:spcPct val="0"/>
              </a:spcAft>
            </a:pPr>
            <a:r>
              <a:rPr lang="en-US" sz="1400" dirty="0" smtClean="0">
                <a:solidFill>
                  <a:srgbClr val="000000"/>
                </a:solidFill>
                <a:latin typeface="Arial Narrow" pitchFamily="34" charset="0"/>
              </a:rPr>
              <a:t>ACT,</a:t>
            </a:r>
          </a:p>
          <a:p>
            <a:pPr algn="ctr" defTabSz="914400" eaLnBrk="1" fontAlgn="base" hangingPunct="1">
              <a:spcBef>
                <a:spcPct val="0"/>
              </a:spcBef>
              <a:spcAft>
                <a:spcPct val="0"/>
              </a:spcAft>
            </a:pPr>
            <a:r>
              <a:rPr lang="en-US" sz="1400" dirty="0" smtClean="0">
                <a:solidFill>
                  <a:srgbClr val="000000"/>
                </a:solidFill>
                <a:latin typeface="Arial Narrow" pitchFamily="34" charset="0"/>
              </a:rPr>
              <a:t>AP*</a:t>
            </a:r>
          </a:p>
        </p:txBody>
      </p:sp>
      <p:sp>
        <p:nvSpPr>
          <p:cNvPr id="7203" name="Text Box 35"/>
          <p:cNvSpPr txBox="1">
            <a:spLocks noChangeArrowheads="1"/>
          </p:cNvSpPr>
          <p:nvPr/>
        </p:nvSpPr>
        <p:spPr bwMode="auto">
          <a:xfrm>
            <a:off x="117391" y="6553200"/>
            <a:ext cx="31624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200" dirty="0" smtClean="0">
                <a:solidFill>
                  <a:srgbClr val="000000"/>
                </a:solidFill>
                <a:cs typeface="Arial" pitchFamily="34" charset="0"/>
              </a:rPr>
              <a:t>* Source of National Test Data: MetaMetrics</a:t>
            </a:r>
          </a:p>
        </p:txBody>
      </p:sp>
      <p:sp>
        <p:nvSpPr>
          <p:cNvPr id="13364260" name="Rectangle 36"/>
          <p:cNvSpPr>
            <a:spLocks noChangeArrowheads="1"/>
          </p:cNvSpPr>
          <p:nvPr/>
        </p:nvSpPr>
        <p:spPr bwMode="auto">
          <a:xfrm>
            <a:off x="1936750" y="4010025"/>
            <a:ext cx="242888" cy="92392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1" name="Rectangle 37"/>
          <p:cNvSpPr>
            <a:spLocks noChangeArrowheads="1"/>
          </p:cNvSpPr>
          <p:nvPr/>
        </p:nvSpPr>
        <p:spPr bwMode="auto">
          <a:xfrm>
            <a:off x="2752725" y="3640138"/>
            <a:ext cx="242888" cy="96202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2" name="Rectangle 38"/>
          <p:cNvSpPr>
            <a:spLocks noChangeArrowheads="1"/>
          </p:cNvSpPr>
          <p:nvPr/>
        </p:nvSpPr>
        <p:spPr bwMode="auto">
          <a:xfrm>
            <a:off x="3581400" y="3268663"/>
            <a:ext cx="242888" cy="728662"/>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3" name="Rectangle 39"/>
          <p:cNvSpPr>
            <a:spLocks noChangeArrowheads="1"/>
          </p:cNvSpPr>
          <p:nvPr/>
        </p:nvSpPr>
        <p:spPr bwMode="auto">
          <a:xfrm>
            <a:off x="4400550" y="2516188"/>
            <a:ext cx="242888" cy="94297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4" name="Rectangle 40"/>
          <p:cNvSpPr>
            <a:spLocks noChangeArrowheads="1"/>
          </p:cNvSpPr>
          <p:nvPr/>
        </p:nvSpPr>
        <p:spPr bwMode="auto">
          <a:xfrm>
            <a:off x="5229225" y="2911475"/>
            <a:ext cx="242888" cy="223838"/>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5" name="Rectangle 41"/>
          <p:cNvSpPr>
            <a:spLocks noChangeArrowheads="1"/>
          </p:cNvSpPr>
          <p:nvPr/>
        </p:nvSpPr>
        <p:spPr bwMode="auto">
          <a:xfrm>
            <a:off x="6043613" y="2373313"/>
            <a:ext cx="242887" cy="80962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6" name="Rectangle 42"/>
          <p:cNvSpPr>
            <a:spLocks noChangeArrowheads="1"/>
          </p:cNvSpPr>
          <p:nvPr/>
        </p:nvSpPr>
        <p:spPr bwMode="auto">
          <a:xfrm>
            <a:off x="6862763" y="2278063"/>
            <a:ext cx="242887" cy="857250"/>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7" name="Rectangle 43"/>
          <p:cNvSpPr>
            <a:spLocks noChangeArrowheads="1"/>
          </p:cNvSpPr>
          <p:nvPr/>
        </p:nvSpPr>
        <p:spPr bwMode="auto">
          <a:xfrm>
            <a:off x="7681913" y="2954338"/>
            <a:ext cx="242887" cy="419100"/>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7212" name="Text Box 44"/>
          <p:cNvSpPr txBox="1">
            <a:spLocks noChangeArrowheads="1"/>
          </p:cNvSpPr>
          <p:nvPr/>
        </p:nvSpPr>
        <p:spPr bwMode="auto">
          <a:xfrm>
            <a:off x="2286000" y="958850"/>
            <a:ext cx="453231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50000"/>
              </a:spcBef>
              <a:spcAft>
                <a:spcPct val="0"/>
              </a:spcAft>
            </a:pPr>
            <a:r>
              <a:rPr lang="en-US" sz="1600" b="1" dirty="0" smtClean="0">
                <a:solidFill>
                  <a:srgbClr val="000000"/>
                </a:solidFill>
              </a:rPr>
              <a:t>Interquartile Ranges Shown (25% - 75%)</a:t>
            </a:r>
          </a:p>
        </p:txBody>
      </p:sp>
      <p:grpSp>
        <p:nvGrpSpPr>
          <p:cNvPr id="52" name="Group 51"/>
          <p:cNvGrpSpPr/>
          <p:nvPr/>
        </p:nvGrpSpPr>
        <p:grpSpPr>
          <a:xfrm>
            <a:off x="685805" y="334175"/>
            <a:ext cx="7772389" cy="608400"/>
            <a:chOff x="317505" y="1694928"/>
            <a:chExt cx="7772389" cy="608400"/>
          </a:xfrm>
        </p:grpSpPr>
        <p:sp>
          <p:nvSpPr>
            <p:cNvPr id="53" name="Rounded Rectangle 52"/>
            <p:cNvSpPr/>
            <p:nvPr/>
          </p:nvSpPr>
          <p:spPr>
            <a:xfrm>
              <a:off x="317505" y="1694928"/>
              <a:ext cx="7772389" cy="608400"/>
            </a:xfrm>
            <a:prstGeom prst="roundRect">
              <a:avLst/>
            </a:prstGeom>
            <a:solidFill>
              <a:srgbClr val="629DD1"/>
            </a:solidFill>
            <a:ln w="15875" cap="flat" cmpd="sng" algn="ctr">
              <a:solidFill>
                <a:sysClr val="window" lastClr="FFFFFF">
                  <a:hueOff val="0"/>
                  <a:satOff val="0"/>
                  <a:lumOff val="0"/>
                  <a:alphaOff val="0"/>
                </a:sysClr>
              </a:solidFill>
              <a:prstDash val="solid"/>
            </a:ln>
            <a:effectLst/>
          </p:spPr>
        </p:sp>
        <p:sp>
          <p:nvSpPr>
            <p:cNvPr id="54" name="Rounded Rectangle 4"/>
            <p:cNvSpPr/>
            <p:nvPr/>
          </p:nvSpPr>
          <p:spPr>
            <a:xfrm>
              <a:off x="347205" y="1724628"/>
              <a:ext cx="7712989" cy="549000"/>
            </a:xfrm>
            <a:prstGeom prst="rect">
              <a:avLst/>
            </a:prstGeom>
            <a:noFill/>
            <a:ln>
              <a:noFill/>
            </a:ln>
            <a:effectLst/>
          </p:spPr>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defRPr/>
              </a:pPr>
              <a:r>
                <a:rPr lang="en-US" sz="2400" dirty="0" smtClean="0">
                  <a:solidFill>
                    <a:sysClr val="window" lastClr="FFFFFF"/>
                  </a:solidFill>
                </a:rPr>
                <a:t>Staircase of Complexity</a:t>
              </a:r>
              <a:endParaRPr lang="en-US" sz="2400" dirty="0">
                <a:solidFill>
                  <a:sysClr val="window" lastClr="FFFFFF"/>
                </a:solidFill>
              </a:endParaRPr>
            </a:p>
          </p:txBody>
        </p:sp>
      </p:grpSp>
    </p:spTree>
    <p:extLst>
      <p:ext uri="{BB962C8B-B14F-4D97-AF65-F5344CB8AC3E}">
        <p14:creationId xmlns:p14="http://schemas.microsoft.com/office/powerpoint/2010/main" val="10735489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642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642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642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642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642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6426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6426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64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4260" grpId="0" animBg="1"/>
      <p:bldP spid="13364261" grpId="0" animBg="1"/>
      <p:bldP spid="13364262" grpId="0" animBg="1"/>
      <p:bldP spid="13364263" grpId="0" animBg="1"/>
      <p:bldP spid="13364264" grpId="0" animBg="1"/>
      <p:bldP spid="13364265" grpId="0" animBg="1"/>
      <p:bldP spid="13364266" grpId="0" animBg="1"/>
      <p:bldP spid="13364267" grpId="0" animBg="1"/>
    </p:bld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1871</TotalTime>
  <Words>2656</Words>
  <Application>Microsoft Office PowerPoint</Application>
  <PresentationFormat>On-screen Show (4:3)</PresentationFormat>
  <Paragraphs>325</Paragraphs>
  <Slides>28</Slides>
  <Notes>23</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IS_template</vt:lpstr>
      <vt:lpstr>Default Design</vt:lpstr>
      <vt:lpstr>Lead Evaluator Training</vt:lpstr>
      <vt:lpstr>Agenda</vt:lpstr>
      <vt:lpstr>PowerPoint Presentation</vt:lpstr>
      <vt:lpstr>PowerPoint Presentation</vt:lpstr>
      <vt:lpstr>PowerPoint Presentation</vt:lpstr>
      <vt:lpstr>PowerPoint Presentation</vt:lpstr>
      <vt:lpstr>ELA/Literacy and the Common Core</vt:lpstr>
      <vt:lpstr>Six Shifts: ELA/Literacy</vt:lpstr>
      <vt:lpstr>PowerPoint Presentation</vt:lpstr>
      <vt:lpstr>Shift 1: Balancing Informational and Literary Text</vt:lpstr>
      <vt:lpstr>Shift 2: Knowledge in the Disciplines</vt:lpstr>
      <vt:lpstr>Shift 3: Staircase of Complexity</vt:lpstr>
      <vt:lpstr>Shift 4: Text Based Answers</vt:lpstr>
      <vt:lpstr>Shift 5: Writing from Sources</vt:lpstr>
      <vt:lpstr>Shift 6: Academic Vocabulary</vt:lpstr>
      <vt:lpstr>PowerPoint Presentation</vt:lpstr>
      <vt:lpstr>PowerPoint Presentation</vt:lpstr>
      <vt:lpstr>Evidence Collection and Growth-Producing Feedback</vt:lpstr>
      <vt:lpstr>The Year at a Glance</vt:lpstr>
      <vt:lpstr>PowerPoint Presentation</vt:lpstr>
      <vt:lpstr>PowerPoint Presentation</vt:lpstr>
      <vt:lpstr>Time Out for a read!</vt:lpstr>
      <vt:lpstr>PowerPoint Presentation</vt:lpstr>
      <vt:lpstr>ELA Classroom</vt:lpstr>
      <vt:lpstr>Growth-Producing Feedback</vt:lpstr>
      <vt:lpstr>PowerPoint Presentation</vt:lpstr>
      <vt:lpstr>Resources</vt:lpstr>
      <vt:lpstr>Next Session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Jeff Craig</cp:lastModifiedBy>
  <cp:revision>104</cp:revision>
  <cp:lastPrinted>2012-09-14T11:38:28Z</cp:lastPrinted>
  <dcterms:created xsi:type="dcterms:W3CDTF">2012-08-15T11:27:34Z</dcterms:created>
  <dcterms:modified xsi:type="dcterms:W3CDTF">2012-11-02T10:03:59Z</dcterms:modified>
</cp:coreProperties>
</file>