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0" r:id="rId3"/>
    <p:sldId id="371" r:id="rId4"/>
    <p:sldId id="372" r:id="rId5"/>
    <p:sldId id="334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74" r:id="rId15"/>
    <p:sldId id="375" r:id="rId16"/>
    <p:sldId id="376" r:id="rId17"/>
    <p:sldId id="377" r:id="rId18"/>
    <p:sldId id="391" r:id="rId19"/>
    <p:sldId id="378" r:id="rId20"/>
    <p:sldId id="379" r:id="rId21"/>
    <p:sldId id="380" r:id="rId22"/>
    <p:sldId id="381" r:id="rId23"/>
    <p:sldId id="382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2010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11/23/2015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3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If time allows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VXhA_hs2J8&amp;feature=youtube_gdata_play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3YR56fNZLY&amp;feature=related&amp;safety_mode=true&amp;persist_safety_mode=1&amp;safe=activ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Day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Collection</a:t>
            </a:r>
            <a:br>
              <a:rPr lang="en-US" dirty="0" smtClean="0"/>
            </a:b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 Classroom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4" y="5179202"/>
            <a:ext cx="3753276" cy="13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/>
              <a:t>Observe what the teacher and the students are doing in this </a:t>
            </a:r>
            <a:r>
              <a:rPr lang="en-US" dirty="0" smtClean="0"/>
              <a:t>lesson (excerpt)</a:t>
            </a:r>
            <a:endParaRPr lang="en-US" dirty="0"/>
          </a:p>
          <a:p>
            <a:r>
              <a:rPr lang="en-US" dirty="0"/>
              <a:t>Collect evidence </a:t>
            </a:r>
            <a:r>
              <a:rPr lang="en-US" dirty="0" smtClean="0"/>
              <a:t>electronically</a:t>
            </a:r>
          </a:p>
          <a:p>
            <a:r>
              <a:rPr lang="en-US" dirty="0" smtClean="0"/>
              <a:t>Label </a:t>
            </a:r>
            <a:r>
              <a:rPr lang="en-US" dirty="0"/>
              <a:t>it by NYS Teaching </a:t>
            </a:r>
            <a:r>
              <a:rPr lang="en-US" dirty="0" smtClean="0"/>
              <a:t>Standard or Domain</a:t>
            </a:r>
          </a:p>
          <a:p>
            <a:r>
              <a:rPr lang="en-US" dirty="0" smtClean="0"/>
              <a:t>Sort it</a:t>
            </a:r>
          </a:p>
          <a:p>
            <a:r>
              <a:rPr lang="en-US" dirty="0" smtClean="0"/>
              <a:t>Compare with your neighbor/table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3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as Road Maps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Identify your destination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Identify your current location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Design the best route to your destination and move forward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NOT as inspection tools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24648" y="3403089"/>
            <a:ext cx="4374907" cy="7837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669563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and a Rubric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Individually, review the evidence and the slice of the rubric.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would be your opening line with the teacher?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might the teacher reply?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Now, score the rubric (together).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Plan the opening line and anticipate the teacher’s response.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Any difference?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38" y="5042846"/>
            <a:ext cx="1828800" cy="14259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Growth-Producing</a:t>
            </a:r>
            <a:br>
              <a:rPr lang="en-US" dirty="0" smtClean="0"/>
            </a:br>
            <a:r>
              <a:rPr lang="en-US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Qualities of Growth-Producing Feedback?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</a:t>
            </a:r>
            <a:r>
              <a:rPr lang="en-US" i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Man on Fire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what are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qualities of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Growth-Producing Feedback?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Take a look at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Paula Rutherford’s list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 out a teacher-principal</a:t>
            </a:r>
            <a: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conversation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>
              <a:defRPr/>
            </a:pPr>
            <a:fld id="{D906ACA2-8341-4828-AA6A-C13A11D2E695}" type="slidenum">
              <a:rPr lang="en-US">
                <a:solidFill>
                  <a:srgbClr val="EEECE1">
                    <a:lumMod val="60000"/>
                    <a:lumOff val="40000"/>
                  </a:srgbClr>
                </a:solidFill>
                <a:latin typeface="Calibri"/>
              </a:rPr>
              <a:pPr defTabSz="914400">
                <a:defRPr/>
              </a:pPr>
              <a:t>15</a:t>
            </a:fld>
            <a:endParaRPr lang="en-US" dirty="0">
              <a:solidFill>
                <a:srgbClr val="EEECE1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34" y="486676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8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6207927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Checking in with Kim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Read what Kim has to say about feedback to teachers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Discuss as a table group: how does his advice compare to</a:t>
            </a:r>
            <a:b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your walkthrough/mini experiences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Pages 65-68</a:t>
            </a: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>
              <a:defRPr/>
            </a:pPr>
            <a:fld id="{D906ACA2-8341-4828-AA6A-C13A11D2E695}" type="slidenum">
              <a:rPr lang="en-US">
                <a:solidFill>
                  <a:srgbClr val="EEECE1">
                    <a:lumMod val="60000"/>
                    <a:lumOff val="40000"/>
                  </a:srgbClr>
                </a:solidFill>
                <a:latin typeface="Calibri"/>
              </a:rPr>
              <a:pPr defTabSz="914400">
                <a:defRPr/>
              </a:pPr>
              <a:t>16</a:t>
            </a:fld>
            <a:endParaRPr lang="en-US" dirty="0">
              <a:solidFill>
                <a:srgbClr val="EEECE1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7059183" y="2329122"/>
            <a:ext cx="1144921" cy="10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493932">
            <a:off x="7235489" y="2358389"/>
            <a:ext cx="94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prstClr val="black"/>
                </a:solidFill>
              </a:rPr>
              <a:t>Page </a:t>
            </a:r>
            <a:r>
              <a:rPr lang="en-US" sz="1200" b="1" smtClean="0">
                <a:solidFill>
                  <a:prstClr val="black"/>
                </a:solidFill>
              </a:rPr>
              <a:t>65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11767"/>
          <a:stretch/>
        </p:blipFill>
        <p:spPr bwMode="auto">
          <a:xfrm rot="573774">
            <a:off x="6329645" y="2820815"/>
            <a:ext cx="2406100" cy="31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Conversations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(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hlinkClick r:id="rId3"/>
              </a:rPr>
              <a:t>example</a:t>
            </a: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Form a triad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Each person gets a different colored half-sheet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Prepare your opening line (&lt;30 seconds)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First triad member says opening line to the two others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Two others give first person feedback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Repeat the process until everyone in the group has gone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>
              <a:defRPr/>
            </a:pPr>
            <a:fld id="{D906ACA2-8341-4828-AA6A-C13A11D2E695}" type="slidenum">
              <a:rPr lang="en-US">
                <a:solidFill>
                  <a:srgbClr val="EEECE1">
                    <a:lumMod val="60000"/>
                    <a:lumOff val="40000"/>
                  </a:srgbClr>
                </a:solidFill>
                <a:latin typeface="Calibri"/>
              </a:rPr>
              <a:pPr defTabSz="914400">
                <a:defRPr/>
              </a:pPr>
              <a:t>17</a:t>
            </a:fld>
            <a:endParaRPr lang="en-US" dirty="0">
              <a:solidFill>
                <a:srgbClr val="EEECE1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6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7"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41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84" y="956171"/>
            <a:ext cx="7577616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Conversations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 back to the mini-observation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the Evidence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Prepare your thoughts for your follow-up conversation with the teacher. Make sure you have your opening line ready!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Role-play the conversation.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Repeat.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>
              <a:defRPr/>
            </a:pPr>
            <a:fld id="{D906ACA2-8341-4828-AA6A-C13A11D2E695}" type="slidenum">
              <a:rPr lang="en-US">
                <a:solidFill>
                  <a:srgbClr val="EEECE1">
                    <a:lumMod val="60000"/>
                    <a:lumOff val="40000"/>
                  </a:srgbClr>
                </a:solidFill>
                <a:latin typeface="Calibri"/>
              </a:rPr>
              <a:pPr defTabSz="914400">
                <a:defRPr/>
              </a:pPr>
              <a:t>19</a:t>
            </a:fld>
            <a:endParaRPr lang="en-US" dirty="0">
              <a:solidFill>
                <a:srgbClr val="EEECE1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016" y="1777624"/>
            <a:ext cx="41011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703926" y="1779895"/>
            <a:ext cx="4101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Student Growth Percentile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of assessment tools the district employs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4191274" cy="50985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COLLECT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DATA</a:t>
            </a:r>
          </a:p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5823631" y="978803"/>
            <a:ext cx="2646348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</a:rPr>
              <a:t>Conversation,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Questions &amp;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Discussion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16505" y="23118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Respect &amp;</a:t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b="1" dirty="0" smtClean="0">
                <a:solidFill>
                  <a:prstClr val="black"/>
                </a:solidFill>
              </a:rPr>
              <a:t>Rapport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6054605" y="40517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546605" y="54487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3263415" y="2013119"/>
            <a:ext cx="2587990" cy="335529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121405" y="33659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146805" y="48391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895350" y="37943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15335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n 17"/>
          <p:cNvSpPr/>
          <p:nvPr/>
        </p:nvSpPr>
        <p:spPr>
          <a:xfrm>
            <a:off x="3230322" y="43866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un 18"/>
          <p:cNvSpPr/>
          <p:nvPr/>
        </p:nvSpPr>
        <p:spPr>
          <a:xfrm>
            <a:off x="2486025" y="527879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Sun 19"/>
          <p:cNvSpPr/>
          <p:nvPr/>
        </p:nvSpPr>
        <p:spPr>
          <a:xfrm>
            <a:off x="1190624" y="254048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1852612" y="1643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2166937" y="2362920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n 22"/>
          <p:cNvSpPr/>
          <p:nvPr/>
        </p:nvSpPr>
        <p:spPr>
          <a:xfrm>
            <a:off x="1128711" y="4612527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Sun 23"/>
          <p:cNvSpPr/>
          <p:nvPr/>
        </p:nvSpPr>
        <p:spPr>
          <a:xfrm>
            <a:off x="2012965" y="4674079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Sun 24"/>
          <p:cNvSpPr/>
          <p:nvPr/>
        </p:nvSpPr>
        <p:spPr>
          <a:xfrm>
            <a:off x="3268420" y="502674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un 25"/>
          <p:cNvSpPr/>
          <p:nvPr/>
        </p:nvSpPr>
        <p:spPr>
          <a:xfrm>
            <a:off x="728662" y="3167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Sun 26"/>
          <p:cNvSpPr/>
          <p:nvPr/>
        </p:nvSpPr>
        <p:spPr>
          <a:xfrm>
            <a:off x="3906595" y="39294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un 27"/>
          <p:cNvSpPr/>
          <p:nvPr/>
        </p:nvSpPr>
        <p:spPr>
          <a:xfrm>
            <a:off x="2805112" y="1629494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3124199" y="2253022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Sun 29"/>
          <p:cNvSpPr/>
          <p:nvPr/>
        </p:nvSpPr>
        <p:spPr>
          <a:xfrm>
            <a:off x="3649422" y="2803765"/>
            <a:ext cx="638175" cy="5749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22269" y="5128838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1699607" y="1778903"/>
            <a:ext cx="3932604" cy="210702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8461" y="364635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601691" y="1378854"/>
            <a:ext cx="2030519" cy="48504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51140" y="1575703"/>
            <a:ext cx="957262" cy="874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7108705" y="159480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0354" r="51307" b="13249"/>
          <a:stretch/>
        </p:blipFill>
        <p:spPr bwMode="auto">
          <a:xfrm>
            <a:off x="1433014" y="1358434"/>
            <a:ext cx="6741993" cy="498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7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December14</a:t>
            </a:r>
            <a:r>
              <a:rPr lang="en-US" baseline="30000" dirty="0" smtClean="0"/>
              <a:t>th</a:t>
            </a:r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Ongoing Growth-Producing Feedback</a:t>
            </a:r>
          </a:p>
          <a:p>
            <a:pPr lvl="1"/>
            <a:r>
              <a:rPr lang="en-US" dirty="0" smtClean="0"/>
              <a:t>SWDs and ELLs</a:t>
            </a:r>
          </a:p>
          <a:p>
            <a:pPr lvl="1"/>
            <a:endParaRPr lang="en-US" dirty="0"/>
          </a:p>
          <a:p>
            <a:r>
              <a:rPr lang="en-US" dirty="0" smtClean="0"/>
              <a:t>Reschedule </a:t>
            </a:r>
            <a:r>
              <a:rPr lang="en-US" smtClean="0"/>
              <a:t>to January 25, 8:30a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Hits, Misses, and Suggestions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974975"/>
            <a:ext cx="3451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312" y="1736680"/>
            <a:ext cx="3978322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13109" y="1742367"/>
            <a:ext cx="39783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and use of State-approved locally selected measures of student growth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Scoring methodology used by the state and the district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Specific considerations in evaluating teachers and principals of ELLs and students with disabilities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Managing the APPR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Connecting it to Race To The Top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19067"/>
          </a:xfrm>
        </p:spPr>
        <p:txBody>
          <a:bodyPr/>
          <a:lstStyle/>
          <a:p>
            <a:r>
              <a:rPr lang="en-US" dirty="0"/>
              <a:t>What have you been up to? Sharing what we’ve done related to this work </a:t>
            </a:r>
            <a:r>
              <a:rPr lang="en-US" dirty="0" smtClean="0"/>
              <a:t>in October and November…</a:t>
            </a:r>
            <a:endParaRPr lang="en-US" dirty="0"/>
          </a:p>
          <a:p>
            <a:r>
              <a:rPr lang="en-US" dirty="0" smtClean="0"/>
              <a:t>ELA </a:t>
            </a:r>
            <a:r>
              <a:rPr lang="en-US" dirty="0"/>
              <a:t>m</a:t>
            </a:r>
            <a:r>
              <a:rPr lang="en-US" dirty="0" smtClean="0"/>
              <a:t>ini-observation with evidence collection</a:t>
            </a:r>
          </a:p>
          <a:p>
            <a:r>
              <a:rPr lang="en-US" dirty="0" smtClean="0"/>
              <a:t>Going to a rubric</a:t>
            </a:r>
          </a:p>
          <a:p>
            <a:r>
              <a:rPr lang="en-US" dirty="0" smtClean="0"/>
              <a:t>Growth-Producing </a:t>
            </a:r>
            <a:r>
              <a:rPr lang="en-US" dirty="0"/>
              <a:t>F</a:t>
            </a:r>
            <a:r>
              <a:rPr lang="en-US" dirty="0" smtClean="0"/>
              <a:t>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have you been up to? Sharing what we’ve done related to this work in the last month.</a:t>
            </a:r>
          </a:p>
          <a:p>
            <a:r>
              <a:rPr lang="en-US" dirty="0"/>
              <a:t>A little more on the Six shifts in ELA/Literacy</a:t>
            </a:r>
          </a:p>
          <a:p>
            <a:r>
              <a:rPr lang="en-US" dirty="0"/>
              <a:t>Technical v. Personal</a:t>
            </a:r>
          </a:p>
          <a:p>
            <a:r>
              <a:rPr lang="en-US" dirty="0"/>
              <a:t>Observation &gt; Evidence Collection &gt; Label &gt;</a:t>
            </a:r>
            <a:br>
              <a:rPr lang="en-US" dirty="0"/>
            </a:br>
            <a:r>
              <a:rPr lang="en-US" dirty="0"/>
              <a:t>Sort &gt; Rubric</a:t>
            </a:r>
          </a:p>
          <a:p>
            <a:r>
              <a:rPr lang="en-US" dirty="0"/>
              <a:t>Another mini-observation and follow-up conversation</a:t>
            </a:r>
          </a:p>
        </p:txBody>
      </p:sp>
    </p:spTree>
    <p:extLst>
      <p:ext uri="{BB962C8B-B14F-4D97-AF65-F5344CB8AC3E}">
        <p14:creationId xmlns:p14="http://schemas.microsoft.com/office/powerpoint/2010/main" val="8762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96" y="676952"/>
            <a:ext cx="7370285" cy="1116568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Warming up: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Organize the blue cards.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174" y="2826327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Cognitive</a:t>
            </a:r>
            <a:br>
              <a:rPr lang="en-US" dirty="0" smtClean="0"/>
            </a:br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829946">
            <a:off x="2359231" y="3713018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HEDI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310498">
            <a:off x="789769" y="3903714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APPR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220079">
            <a:off x="3765467" y="3224613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Rubric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126398">
            <a:off x="3285506" y="2207612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304259">
            <a:off x="623454" y="2297421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Evidence</a:t>
            </a:r>
          </a:p>
          <a:p>
            <a:pPr algn="ctr"/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515703">
            <a:off x="3406239" y="4604449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</a:t>
            </a:r>
            <a:br>
              <a:rPr lang="en-US" dirty="0" smtClean="0"/>
            </a:br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631293">
            <a:off x="6879104" y="4150977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380201">
            <a:off x="2523506" y="5371472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Evaluation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855861">
            <a:off x="965859" y="4854939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Supervision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15740" y="5440337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Validity</a:t>
            </a:r>
          </a:p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925704">
            <a:off x="5270665" y="4474143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Reliability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1050769">
            <a:off x="5765469" y="3154555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Fairness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35039" y="2230581"/>
            <a:ext cx="1460665" cy="646331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65470" y="1222872"/>
            <a:ext cx="1460665" cy="523220"/>
          </a:xfrm>
          <a:prstGeom prst="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Constructivism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7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52" y="799784"/>
            <a:ext cx="7370285" cy="1116568"/>
          </a:xfrm>
          <a:extLst/>
        </p:spPr>
        <p:txBody>
          <a:bodyPr rtlCol="0">
            <a:normAutofit fontScale="850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Warming up: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Now integrate the yellow cards into your scheme.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2168299">
            <a:off x="1004951" y="3139487"/>
            <a:ext cx="16123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Professional</a:t>
            </a:r>
            <a:br>
              <a:rPr lang="en-US" dirty="0" smtClean="0"/>
            </a:b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489170">
            <a:off x="3369269" y="3875919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126398">
            <a:off x="2717962" y="2771593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Feedback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80201">
            <a:off x="2523506" y="5371472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Evaluation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855861">
            <a:off x="965859" y="4854939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993401">
            <a:off x="4540332" y="5450189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Reflection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925704">
            <a:off x="5270665" y="4474143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Growth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161060">
            <a:off x="6394529" y="3701464"/>
            <a:ext cx="146066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Risk-taking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35039" y="2230581"/>
            <a:ext cx="155594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</a:t>
            </a:r>
            <a:br>
              <a:rPr lang="en-US" dirty="0" smtClean="0"/>
            </a:br>
            <a:r>
              <a:rPr lang="en-US" dirty="0" smtClean="0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85169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704</Words>
  <Application>Microsoft Office PowerPoint</Application>
  <PresentationFormat>On-screen Show (4:3)</PresentationFormat>
  <Paragraphs>184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IS_template</vt:lpstr>
      <vt:lpstr>Lead Evaluator Training</vt:lpstr>
      <vt:lpstr>Here We Are: 9 Components</vt:lpstr>
      <vt:lpstr>Here We Are: 9 Components</vt:lpstr>
      <vt:lpstr>Here We Are: 9+ Components</vt:lpstr>
      <vt:lpstr>Agenda</vt:lpstr>
      <vt:lpstr>Agenda</vt:lpstr>
      <vt:lpstr>PowerPoint Presentation</vt:lpstr>
      <vt:lpstr>PowerPoint Presentation</vt:lpstr>
      <vt:lpstr>The Year at a Glance</vt:lpstr>
      <vt:lpstr>Evidence Collection and Growth-Producing Feedback</vt:lpstr>
      <vt:lpstr>ELA Classroom</vt:lpstr>
      <vt:lpstr>PowerPoint Presentation</vt:lpstr>
      <vt:lpstr>PowerPoint Presentation</vt:lpstr>
      <vt:lpstr>Growth-Producing Feedback</vt:lpstr>
      <vt:lpstr>PowerPoint Presentation</vt:lpstr>
      <vt:lpstr>PowerPoint Presentation</vt:lpstr>
      <vt:lpstr>PowerPoint Presentation</vt:lpstr>
      <vt:lpstr>Growth-Producing Feedback</vt:lpstr>
      <vt:lpstr>PowerPoint Presentation</vt:lpstr>
      <vt:lpstr>PowerPoint Presentation</vt:lpstr>
      <vt:lpstr>Resources</vt:lpstr>
      <vt:lpstr>Next Session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99</cp:revision>
  <cp:lastPrinted>2015-11-17T19:46:32Z</cp:lastPrinted>
  <dcterms:created xsi:type="dcterms:W3CDTF">2012-08-15T11:27:34Z</dcterms:created>
  <dcterms:modified xsi:type="dcterms:W3CDTF">2015-11-23T15:27:59Z</dcterms:modified>
</cp:coreProperties>
</file>