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4" r:id="rId3"/>
    <p:sldId id="429" r:id="rId4"/>
    <p:sldId id="450" r:id="rId5"/>
    <p:sldId id="451" r:id="rId6"/>
    <p:sldId id="449" r:id="rId7"/>
    <p:sldId id="365" r:id="rId8"/>
    <p:sldId id="431" r:id="rId9"/>
    <p:sldId id="430" r:id="rId10"/>
    <p:sldId id="376" r:id="rId11"/>
    <p:sldId id="426" r:id="rId12"/>
    <p:sldId id="467" r:id="rId13"/>
    <p:sldId id="466" r:id="rId14"/>
    <p:sldId id="432" r:id="rId15"/>
    <p:sldId id="433" r:id="rId16"/>
    <p:sldId id="453" r:id="rId17"/>
    <p:sldId id="447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05" r:id="rId26"/>
    <p:sldId id="464" r:id="rId27"/>
    <p:sldId id="398" r:id="rId28"/>
    <p:sldId id="401" r:id="rId29"/>
    <p:sldId id="402" r:id="rId30"/>
    <p:sldId id="452" r:id="rId31"/>
    <p:sldId id="406" r:id="rId32"/>
    <p:sldId id="346" r:id="rId33"/>
    <p:sldId id="290" r:id="rId34"/>
    <p:sldId id="413" r:id="rId3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50" d="100"/>
          <a:sy n="50" d="100"/>
        </p:scale>
        <p:origin x="-2580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Balancing Informational &amp; Literary Texts (Grades PK-5)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Knowledge in the Disciplines (Grades 6-12)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Staircase of Complexity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dirty="0" smtClean="0"/>
            <a:t>Text-based Answers</a:t>
          </a:r>
          <a:endParaRPr lang="en-US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Writing from Sources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Academic Vocabulary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B935A-8245-4237-A610-0A1CCCEB876A}" type="presOf" srcId="{DE62BDAE-F056-4109-B750-3BE1E9CE45A4}" destId="{3B6DEDBF-E94E-44F2-809A-1A9E6BA0BEF4}" srcOrd="0" destOrd="0" presId="urn:microsoft.com/office/officeart/2005/8/layout/vList2"/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498FD63D-7E7A-434E-9D66-3507145FB5BA}" type="presOf" srcId="{E492ADC0-A6CB-4130-B7B6-6BACD48A5450}" destId="{35E796B4-42ED-45B0-A9FB-F3203E892625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1ED13EBB-7968-4FD3-82C8-E72747342444}" type="presOf" srcId="{3BAE51F6-EC1A-4038-A716-C5A53A7A8B72}" destId="{D2C2071E-A4D5-419C-8483-A7AFA53E459A}" srcOrd="0" destOrd="0" presId="urn:microsoft.com/office/officeart/2005/8/layout/vList2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61CA6C9C-0285-4351-B2B2-0B73E6300202}" type="presOf" srcId="{CDAD7960-CB94-4104-A6E5-633D81C6ABEB}" destId="{446BCCC1-A0C5-4982-949C-B1C10762DD66}" srcOrd="0" destOrd="0" presId="urn:microsoft.com/office/officeart/2005/8/layout/vList2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41791A43-587A-4041-B908-2DD0BBCCBC60}" type="presOf" srcId="{D11D919B-B764-47CF-B520-360939207148}" destId="{C1A97791-6DDE-4DA1-801F-8B22B1A0E999}" srcOrd="0" destOrd="0" presId="urn:microsoft.com/office/officeart/2005/8/layout/vList2"/>
    <dgm:cxn modelId="{B8ED345E-A525-4C19-AEE7-E22CF9E9A9F6}" type="presOf" srcId="{A96FE5E6-31D2-41B0-8EFF-EA633C4F0905}" destId="{1CB5635C-B379-4B8D-9308-66093A46B1CF}" srcOrd="0" destOrd="0" presId="urn:microsoft.com/office/officeart/2005/8/layout/vList2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BDC4E367-F8F1-4B9D-BA90-64E8FD858453}" type="presOf" srcId="{FF7FE4C2-9DBA-4C48-853E-6B11B9759D79}" destId="{5A3EFF9A-F367-4ACC-86A8-F398C88D02EA}" srcOrd="0" destOrd="0" presId="urn:microsoft.com/office/officeart/2005/8/layout/vList2"/>
    <dgm:cxn modelId="{5D0BBDC5-1083-4C11-90C9-30283D960C3B}" type="presParOf" srcId="{5A3EFF9A-F367-4ACC-86A8-F398C88D02EA}" destId="{3B6DEDBF-E94E-44F2-809A-1A9E6BA0BEF4}" srcOrd="0" destOrd="0" presId="urn:microsoft.com/office/officeart/2005/8/layout/vList2"/>
    <dgm:cxn modelId="{F791CF79-4D16-4A51-902D-E9F15352429E}" type="presParOf" srcId="{5A3EFF9A-F367-4ACC-86A8-F398C88D02EA}" destId="{1952C137-EF57-45AB-B033-5DF4EB72CB5E}" srcOrd="1" destOrd="0" presId="urn:microsoft.com/office/officeart/2005/8/layout/vList2"/>
    <dgm:cxn modelId="{2D20067B-388D-44FC-BEDB-19217B5A67E4}" type="presParOf" srcId="{5A3EFF9A-F367-4ACC-86A8-F398C88D02EA}" destId="{446BCCC1-A0C5-4982-949C-B1C10762DD66}" srcOrd="2" destOrd="0" presId="urn:microsoft.com/office/officeart/2005/8/layout/vList2"/>
    <dgm:cxn modelId="{409D01E2-AAF7-4DF0-BC8B-4EBF84EE1624}" type="presParOf" srcId="{5A3EFF9A-F367-4ACC-86A8-F398C88D02EA}" destId="{B7AD9586-8808-4CD7-88D8-C0803E02FE13}" srcOrd="3" destOrd="0" presId="urn:microsoft.com/office/officeart/2005/8/layout/vList2"/>
    <dgm:cxn modelId="{76242134-8113-4D69-927B-3A7401A47779}" type="presParOf" srcId="{5A3EFF9A-F367-4ACC-86A8-F398C88D02EA}" destId="{D2C2071E-A4D5-419C-8483-A7AFA53E459A}" srcOrd="4" destOrd="0" presId="urn:microsoft.com/office/officeart/2005/8/layout/vList2"/>
    <dgm:cxn modelId="{37A9E9B7-4451-40B8-894D-160029FFF7BB}" type="presParOf" srcId="{5A3EFF9A-F367-4ACC-86A8-F398C88D02EA}" destId="{C293183F-7D42-417B-BD2D-332522782D89}" srcOrd="5" destOrd="0" presId="urn:microsoft.com/office/officeart/2005/8/layout/vList2"/>
    <dgm:cxn modelId="{0FE83AFD-338E-437D-BFE8-D4F61C3083B9}" type="presParOf" srcId="{5A3EFF9A-F367-4ACC-86A8-F398C88D02EA}" destId="{35E796B4-42ED-45B0-A9FB-F3203E892625}" srcOrd="6" destOrd="0" presId="urn:microsoft.com/office/officeart/2005/8/layout/vList2"/>
    <dgm:cxn modelId="{53B7D71B-B4D9-4F16-BCE1-6D9E59422210}" type="presParOf" srcId="{5A3EFF9A-F367-4ACC-86A8-F398C88D02EA}" destId="{8D00EFA5-26D5-4F23-8185-29D6CF71ED24}" srcOrd="7" destOrd="0" presId="urn:microsoft.com/office/officeart/2005/8/layout/vList2"/>
    <dgm:cxn modelId="{16654D00-534D-400F-BC14-9CE205D1CAA6}" type="presParOf" srcId="{5A3EFF9A-F367-4ACC-86A8-F398C88D02EA}" destId="{C1A97791-6DDE-4DA1-801F-8B22B1A0E999}" srcOrd="8" destOrd="0" presId="urn:microsoft.com/office/officeart/2005/8/layout/vList2"/>
    <dgm:cxn modelId="{B03C7712-D646-4913-9BCD-ACECBB3EEDAD}" type="presParOf" srcId="{5A3EFF9A-F367-4ACC-86A8-F398C88D02EA}" destId="{F0D7647E-5BC6-4579-AA48-6FA62ABFEE34}" srcOrd="9" destOrd="0" presId="urn:microsoft.com/office/officeart/2005/8/layout/vList2"/>
    <dgm:cxn modelId="{1A95083F-117F-467F-94A3-58522BAC9B1C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Balancing Informational &amp; Literary Texts (Grades PK-5)</a:t>
          </a:r>
          <a:endParaRPr lang="en-US" sz="26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Knowledge in the Disciplines (Grades 6-12)</a:t>
          </a:r>
          <a:endParaRPr lang="en-US" sz="26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Staircase of Complexity</a:t>
          </a:r>
          <a:endParaRPr lang="en-US" sz="26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Text-based Answers</a:t>
          </a:r>
          <a:endParaRPr lang="en-US" sz="260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Writing from Sources</a:t>
          </a:r>
          <a:endParaRPr lang="en-US" sz="26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Academic Vocabulary</a:t>
          </a:r>
          <a:endParaRPr lang="en-US" sz="2600" kern="1200" dirty="0"/>
        </a:p>
      </dsp:txBody>
      <dsp:txXfrm>
        <a:off x="351460" y="3974653"/>
        <a:ext cx="7704479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9/28/2014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9/28/2014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3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 do you have?</a:t>
            </a:r>
          </a:p>
          <a:p>
            <a:r>
              <a:rPr lang="en-US" smtClean="0"/>
              <a:t>What situations have you faced?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0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Common Core</a:t>
            </a:r>
            <a:r>
              <a:rPr lang="en-US" baseline="0" dirty="0" smtClean="0"/>
              <a:t> Shifts ELA/Literacy: Planner in conjunction. Participants read through the expanded explanations of the shifts. Encourage discussion around the language used &amp; what these shifts might mean in individual schools/districts.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11.xls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222.xlsx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333.xlsx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444.xlsx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555.xlsx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video.com/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VXhA_hs2J8&amp;feature=youtube_gdata_play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3YR56fNZLY&amp;feature=related&amp;safety_mode=true&amp;persist_safety_mode=1&amp;safe=activ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video.com/7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files/folder1602/Appreciation%20Ideas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gageny.org/resource/publishers-criteria-for-elaliteracy-and-math/" TargetMode="External"/><Relationship Id="rId2" Type="http://schemas.openxmlformats.org/officeDocument/2006/relationships/hyperlink" Target="http://engageny.org/resource/common-core-in-ela-literacy-an-overvie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cmboces.org/teacherpage.cfm?teacher=1666" TargetMode="External"/><Relationship Id="rId4" Type="http://schemas.openxmlformats.org/officeDocument/2006/relationships/hyperlink" Target="http://www.ocmboces.org/teacherpage.cfm?teacher=16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</a:t>
            </a:r>
          </a:p>
          <a:p>
            <a:r>
              <a:rPr lang="en-US" dirty="0" smtClean="0"/>
              <a:t>Day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559755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Six Shifts: ELA/Literacy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0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r="106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38500" y="0"/>
            <a:ext cx="2609850" cy="1885950"/>
          </a:xfrm>
          <a:prstGeom prst="wedgeEllipseCallout">
            <a:avLst>
              <a:gd name="adj1" fmla="val 52098"/>
              <a:gd name="adj2" fmla="val 544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450" y="79602"/>
            <a:ext cx="1866900" cy="1749197"/>
          </a:xfrm>
        </p:spPr>
        <p:txBody>
          <a:bodyPr>
            <a:no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 already do this…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8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90" y="641431"/>
            <a:ext cx="7915701" cy="2579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 dirty="0" smtClean="0"/>
              <a:t>What might the shifts look like?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What the shifts aren’t?</a:t>
            </a:r>
            <a:endParaRPr lang="en-US" b="0" dirty="0"/>
          </a:p>
        </p:txBody>
      </p:sp>
      <p:pic>
        <p:nvPicPr>
          <p:cNvPr id="3" name="Picture 2" descr="www.ocmboces.org/tfiles/folder1602/Six Shifts of ELA Organizer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11774" r="19792" b="16596"/>
          <a:stretch/>
        </p:blipFill>
        <p:spPr>
          <a:xfrm>
            <a:off x="2724150" y="3220859"/>
            <a:ext cx="3924300" cy="2834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2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52"/>
            <a:ext cx="9144000" cy="44250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 dirty="0" smtClean="0"/>
              <a:t>Are you seeing this in your school?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What are you going to do about it?</a:t>
            </a:r>
            <a:endParaRPr 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027" y="4377397"/>
            <a:ext cx="2634610" cy="197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8516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693176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What is it going to take?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Must have a goal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a numerical target (not fuzzy)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realistic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How will you record and keep track of your notes?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What do you have to do with your schedule, routines, style, etc. in order to build this into your day?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1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93944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8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been up to? </a:t>
            </a:r>
            <a:r>
              <a:rPr lang="en-US" dirty="0" smtClean="0"/>
              <a:t>How are you doing with SLOs?</a:t>
            </a:r>
            <a:endParaRPr lang="en-US" dirty="0"/>
          </a:p>
          <a:p>
            <a:r>
              <a:rPr lang="en-US" dirty="0" smtClean="0"/>
              <a:t>Mini-lesson: Six </a:t>
            </a:r>
            <a:r>
              <a:rPr lang="en-US" dirty="0"/>
              <a:t>shifts in ELA/Literacy</a:t>
            </a:r>
          </a:p>
          <a:p>
            <a:r>
              <a:rPr lang="en-US" dirty="0" smtClean="0"/>
              <a:t>Mini-observations</a:t>
            </a:r>
          </a:p>
          <a:p>
            <a:r>
              <a:rPr lang="en-US" dirty="0" smtClean="0"/>
              <a:t>Managing your time</a:t>
            </a:r>
            <a:endParaRPr lang="en-US" dirty="0"/>
          </a:p>
          <a:p>
            <a:r>
              <a:rPr lang="en-US" dirty="0" smtClean="0"/>
              <a:t>Evidence collection</a:t>
            </a:r>
            <a:endParaRPr lang="en-US" dirty="0"/>
          </a:p>
          <a:p>
            <a:r>
              <a:rPr lang="en-US" dirty="0" smtClean="0"/>
              <a:t>Growth-Producing </a:t>
            </a:r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66959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9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31917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4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87507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8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8396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Worksheet" r:id="rId5" imgW="7781841" imgH="4686321" progId="Excel.Sheet.12">
                  <p:embed/>
                </p:oleObj>
              </mc:Choice>
              <mc:Fallback>
                <p:oleObj name="Worksheet" r:id="rId5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6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Out Your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evidence is there of:</a:t>
            </a:r>
          </a:p>
          <a:p>
            <a:r>
              <a:rPr lang="en-US" dirty="0" smtClean="0"/>
              <a:t>Beginning-of-the-Year Meetings</a:t>
            </a:r>
          </a:p>
          <a:p>
            <a:r>
              <a:rPr lang="en-US" dirty="0" smtClean="0"/>
              <a:t>Evidence collection visits to classrooms</a:t>
            </a:r>
          </a:p>
          <a:p>
            <a:r>
              <a:rPr lang="en-US" dirty="0" smtClean="0"/>
              <a:t>Post-visit growth-producing feedback conversations?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Collection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Do a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mini-observation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Collect evidence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Code the evidence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Sort it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Show it to your neighbor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08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Growth-Producing</a:t>
            </a:r>
            <a:br>
              <a:rPr lang="en-US" dirty="0" smtClean="0"/>
            </a:br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Qualities of Growth-Producing Feedback?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From </a:t>
            </a:r>
            <a:r>
              <a:rPr lang="en-US" i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Man on Fire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what are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qualities of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Growth-Producing Feedback?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Take a look at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Paula Rutherford’s list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out a teacher-principal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conversation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34" y="486676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6207927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Checking in with Kim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Read what Kim has to say about feedback to teachers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Discuss as a table group: how does his advice compare to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your walkthrough/mini experiences?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7059183" y="2329122"/>
            <a:ext cx="1144921" cy="10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493932">
            <a:off x="7235489" y="2358389"/>
            <a:ext cx="94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Page 80</a:t>
            </a:r>
            <a:endParaRPr lang="en-US" sz="1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1767"/>
          <a:stretch/>
        </p:blipFill>
        <p:spPr bwMode="auto">
          <a:xfrm rot="573774">
            <a:off x="6329645" y="2820815"/>
            <a:ext cx="2406100" cy="31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Conversations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(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example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Form a triad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Each person gets a different colored half-sheet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Prepare your opening line (&lt;30 seconds)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First triad member says opening line to the two others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Two others give first person feedback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Repeat the process until everyone in the group has gone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3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8145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Conversations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 back to the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mini-observation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 the Evidence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Prepare your thoughts for your follow-up conversation with the teacher. Make sure you have your opening line ready!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Role-play the conversation.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Repeat.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1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06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0354" r="51307" b="13249"/>
          <a:stretch/>
        </p:blipFill>
        <p:spPr bwMode="auto">
          <a:xfrm>
            <a:off x="1433014" y="1358434"/>
            <a:ext cx="6741993" cy="49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29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October 14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A little more on ELA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Ongoing 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Hits, Misses, and Suggestions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974975"/>
            <a:ext cx="3451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Warm 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5860"/>
            <a:ext cx="8229600" cy="4525963"/>
          </a:xfrm>
        </p:spPr>
        <p:txBody>
          <a:bodyPr/>
          <a:lstStyle/>
          <a:p>
            <a:r>
              <a:rPr lang="en-US" dirty="0" smtClean="0"/>
              <a:t>What SLO questions and decisions have you encountered so far?</a:t>
            </a:r>
          </a:p>
          <a:p>
            <a:endParaRPr lang="en-US" dirty="0"/>
          </a:p>
          <a:p>
            <a:r>
              <a:rPr lang="en-US" dirty="0" smtClean="0"/>
              <a:t>At your tables, each person should share one question you faced and how you answered.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1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Q &amp; 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5" r="10559"/>
          <a:stretch/>
        </p:blipFill>
        <p:spPr bwMode="auto">
          <a:xfrm>
            <a:off x="1714500" y="1360425"/>
            <a:ext cx="5943600" cy="49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0" y="1603603"/>
            <a:ext cx="3105150" cy="934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 smtClean="0">
                <a:latin typeface="Bradley Hand ITC" panose="03070402050302030203" pitchFamily="66" charset="0"/>
              </a:rPr>
              <a:t>SLO</a:t>
            </a:r>
            <a:br>
              <a:rPr lang="en-US" sz="4400" b="1" dirty="0" smtClean="0">
                <a:latin typeface="Bradley Hand ITC" panose="03070402050302030203" pitchFamily="66" charset="0"/>
              </a:rPr>
            </a:br>
            <a:r>
              <a:rPr lang="en-US" sz="4400" b="1" dirty="0" smtClean="0">
                <a:latin typeface="Bradley Hand ITC" panose="03070402050302030203" pitchFamily="66" charset="0"/>
              </a:rPr>
              <a:t>HELP 5</a:t>
            </a:r>
            <a:r>
              <a:rPr lang="en-US" sz="4400" b="1" dirty="0" smtClean="0">
                <a:latin typeface="Bradley Hand ITC" panose="03070402050302030203" pitchFamily="66" charset="0"/>
                <a:cs typeface="Arial"/>
              </a:rPr>
              <a:t>¢</a:t>
            </a:r>
            <a:endParaRPr lang="en-US" sz="4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9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 Setting &amp; </a:t>
            </a:r>
            <a:br>
              <a:rPr lang="en-US" dirty="0" smtClean="0"/>
            </a:br>
            <a:r>
              <a:rPr lang="en-US" dirty="0" smtClean="0"/>
              <a:t>Beginning of the Year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strategy?</a:t>
            </a:r>
          </a:p>
          <a:p>
            <a:r>
              <a:rPr lang="en-US" dirty="0" smtClean="0"/>
              <a:t>Is the time blocked in to your calendar?</a:t>
            </a:r>
          </a:p>
          <a:p>
            <a:r>
              <a:rPr lang="en-US" dirty="0" smtClean="0"/>
              <a:t>How are you protecting the time?</a:t>
            </a:r>
          </a:p>
          <a:p>
            <a:r>
              <a:rPr lang="en-US" dirty="0" smtClean="0"/>
              <a:t>What’s the status?</a:t>
            </a:r>
          </a:p>
          <a:p>
            <a:r>
              <a:rPr lang="en-US" dirty="0" smtClean="0"/>
              <a:t>How are you keeping track?</a:t>
            </a:r>
          </a:p>
          <a:p>
            <a:r>
              <a:rPr lang="en-US" dirty="0" smtClean="0"/>
              <a:t>How’s the 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SLO setting is over, is that worth recognition? Celebration?</a:t>
            </a:r>
          </a:p>
          <a:p>
            <a:r>
              <a:rPr lang="en-US" dirty="0" smtClean="0"/>
              <a:t>What are </a:t>
            </a:r>
            <a:r>
              <a:rPr lang="en-US" dirty="0" smtClean="0">
                <a:hlinkClick r:id="rId3"/>
              </a:rPr>
              <a:t>some of the ways</a:t>
            </a:r>
            <a:r>
              <a:rPr lang="en-US" dirty="0" smtClean="0"/>
              <a:t> you do things in school to keep things positive?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ELA/literacy and the</a:t>
            </a:r>
            <a:br>
              <a:rPr lang="en-US" dirty="0" smtClean="0"/>
            </a:br>
            <a:r>
              <a:rPr lang="en-US" dirty="0" smtClean="0"/>
              <a:t>Common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Shifts of ELA/literacy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quick look at an engageNY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dirty="0">
                <a:hlinkClick r:id="rId3"/>
              </a:rPr>
              <a:t>Publishers criteria </a:t>
            </a:r>
            <a:r>
              <a:rPr lang="en-US" dirty="0"/>
              <a:t>has more info</a:t>
            </a:r>
          </a:p>
          <a:p>
            <a:r>
              <a:rPr lang="en-US" dirty="0"/>
              <a:t>November </a:t>
            </a:r>
            <a:r>
              <a:rPr lang="en-US" dirty="0" smtClean="0"/>
              <a:t>2011 issue of </a:t>
            </a:r>
            <a:r>
              <a:rPr lang="en-US" dirty="0" smtClean="0">
                <a:hlinkClick r:id="rId4"/>
              </a:rPr>
              <a:t>NTnews</a:t>
            </a:r>
            <a:endParaRPr lang="en-US" dirty="0"/>
          </a:p>
          <a:p>
            <a:r>
              <a:rPr lang="en-US" dirty="0"/>
              <a:t>Before/after </a:t>
            </a:r>
            <a:r>
              <a:rPr lang="en-US" dirty="0">
                <a:hlinkClick r:id="rId5"/>
              </a:rPr>
              <a:t>examples </a:t>
            </a:r>
            <a:r>
              <a:rPr lang="en-US" dirty="0"/>
              <a:t>of the shifts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683</Words>
  <Application>Microsoft Office PowerPoint</Application>
  <PresentationFormat>On-screen Show (4:3)</PresentationFormat>
  <Paragraphs>186</Paragraphs>
  <Slides>34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IS_template</vt:lpstr>
      <vt:lpstr>Worksheet</vt:lpstr>
      <vt:lpstr>Lead Evaluator Training</vt:lpstr>
      <vt:lpstr>Agenda</vt:lpstr>
      <vt:lpstr>The Year at a Glance</vt:lpstr>
      <vt:lpstr>SLO Warm Up Activity</vt:lpstr>
      <vt:lpstr>SLO Q &amp; A</vt:lpstr>
      <vt:lpstr>SLO Setting &amp;  Beginning of the Year Meetings</vt:lpstr>
      <vt:lpstr>SLO Celebration</vt:lpstr>
      <vt:lpstr>ELA/literacy and the Common Core</vt:lpstr>
      <vt:lpstr>Six Shifts of ELA/literacy</vt:lpstr>
      <vt:lpstr>Six Shifts: ELA/Literacy</vt:lpstr>
      <vt:lpstr>I already do this…</vt:lpstr>
      <vt:lpstr>What might the shifts look like? What the shifts aren’t?</vt:lpstr>
      <vt:lpstr>Are you seeing this in your school? What are you going to do about it?</vt:lpstr>
      <vt:lpstr>The Power of Mini-Observations</vt:lpstr>
      <vt:lpstr>The Year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Out Your Calendar</vt:lpstr>
      <vt:lpstr>PowerPoint Presentation</vt:lpstr>
      <vt:lpstr>Growth-Producing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Next Session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121</cp:revision>
  <cp:lastPrinted>2013-10-07T11:04:45Z</cp:lastPrinted>
  <dcterms:created xsi:type="dcterms:W3CDTF">2012-08-15T11:27:34Z</dcterms:created>
  <dcterms:modified xsi:type="dcterms:W3CDTF">2014-09-28T16:33:40Z</dcterms:modified>
</cp:coreProperties>
</file>